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handoutMasterIdLst>
    <p:handoutMasterId r:id="rId19"/>
  </p:handoutMasterIdLst>
  <p:sldIdLst>
    <p:sldId id="315" r:id="rId2"/>
    <p:sldId id="273" r:id="rId3"/>
    <p:sldId id="325" r:id="rId4"/>
    <p:sldId id="326" r:id="rId5"/>
    <p:sldId id="327" r:id="rId6"/>
    <p:sldId id="331" r:id="rId7"/>
    <p:sldId id="332" r:id="rId8"/>
    <p:sldId id="333" r:id="rId9"/>
    <p:sldId id="334" r:id="rId10"/>
    <p:sldId id="328" r:id="rId11"/>
    <p:sldId id="323" r:id="rId12"/>
    <p:sldId id="324" r:id="rId13"/>
    <p:sldId id="318" r:id="rId14"/>
    <p:sldId id="330" r:id="rId15"/>
    <p:sldId id="329" r:id="rId16"/>
    <p:sldId id="271" r:id="rId17"/>
  </p:sldIdLst>
  <p:sldSz cx="9144000" cy="6858000" type="screen4x3"/>
  <p:notesSz cx="6735763" cy="986948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54239"/>
    <a:srgbClr val="DB5E4D"/>
    <a:srgbClr val="DA5846"/>
    <a:srgbClr val="C7564D"/>
    <a:srgbClr val="D83C3C"/>
    <a:srgbClr val="C92929"/>
    <a:srgbClr val="FF5050"/>
    <a:srgbClr val="FFFFFF"/>
    <a:srgbClr val="FFFFCC"/>
    <a:srgbClr val="EB6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25E5076-3810-47DD-B79F-674D7AD40C01}" styleName="深色樣式 1 - 輔色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佈景主題樣式 1 - 輔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113A9D2-9D6B-4929-AA2D-F23B5EE8CBE7}" styleName="佈景主題樣式 2 - 輔色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27102A9-8310-4765-A935-A1911B00CA55}" styleName="淺色樣式 1 - 輔色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淺色樣式 1 - 輔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9" autoAdjust="0"/>
    <p:restoredTop sz="94720" autoAdjust="0"/>
  </p:normalViewPr>
  <p:slideViewPr>
    <p:cSldViewPr>
      <p:cViewPr varScale="1">
        <p:scale>
          <a:sx n="78" d="100"/>
          <a:sy n="78" d="100"/>
        </p:scale>
        <p:origin x="-84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-2928" y="-96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18830" cy="493474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15374" y="2"/>
            <a:ext cx="2918830" cy="493474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r">
              <a:defRPr sz="1200"/>
            </a:lvl1pPr>
          </a:lstStyle>
          <a:p>
            <a:fld id="{E3FC27A2-4BD6-413F-9A24-225913CFF218}" type="datetimeFigureOut">
              <a:rPr lang="zh-TW" altLang="en-US" smtClean="0"/>
              <a:pPr/>
              <a:t>2014/4/15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374302"/>
            <a:ext cx="2918830" cy="493474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15374" y="9374302"/>
            <a:ext cx="2918830" cy="493474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r">
              <a:defRPr sz="1200"/>
            </a:lvl1pPr>
          </a:lstStyle>
          <a:p>
            <a:fld id="{C2CB5D1A-869C-4D49-B740-4ED220AA7EE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18728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18830" cy="493474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15374" y="2"/>
            <a:ext cx="2918830" cy="493474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r">
              <a:defRPr sz="1200"/>
            </a:lvl1pPr>
          </a:lstStyle>
          <a:p>
            <a:fld id="{1B5BBDFE-A246-4787-B52E-364397DCD5A0}" type="datetimeFigureOut">
              <a:rPr lang="zh-TW" altLang="en-US" smtClean="0"/>
              <a:pPr/>
              <a:t>2014/4/15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54" tIns="45377" rIns="90754" bIns="45377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3577" y="4688008"/>
            <a:ext cx="5388610" cy="4441269"/>
          </a:xfrm>
          <a:prstGeom prst="rect">
            <a:avLst/>
          </a:prstGeom>
        </p:spPr>
        <p:txBody>
          <a:bodyPr vert="horz" lIns="90754" tIns="45377" rIns="90754" bIns="45377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9374302"/>
            <a:ext cx="2918830" cy="493474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15374" y="9374302"/>
            <a:ext cx="2918830" cy="493474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r">
              <a:defRPr sz="1200"/>
            </a:lvl1pPr>
          </a:lstStyle>
          <a:p>
            <a:fld id="{22A31E17-3806-402A-B83F-C7DBE95F146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8822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1700" y="739775"/>
            <a:ext cx="4932363" cy="37004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592BD-A84E-44A3-8DF7-E6ED0C1DA78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cfjs.nsysu.edu.tw/files/15-1167-21090,c122-1.php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2014/4/15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0" y="3356992"/>
            <a:ext cx="9143999" cy="1527349"/>
          </a:xfrm>
          <a:prstGeom prst="rect">
            <a:avLst/>
          </a:prstGeom>
          <a:solidFill>
            <a:srgbClr val="DB5E4D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0" y="3304409"/>
            <a:ext cx="9143999" cy="12058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0" y="4884338"/>
            <a:ext cx="9143999" cy="110532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Subtitle 4"/>
          <p:cNvSpPr>
            <a:spLocks noGrp="1"/>
          </p:cNvSpPr>
          <p:nvPr userDrawn="1">
            <p:ph type="subTitle" idx="4294967295"/>
          </p:nvPr>
        </p:nvSpPr>
        <p:spPr>
          <a:xfrm>
            <a:off x="395536" y="1844824"/>
            <a:ext cx="8352928" cy="1107996"/>
          </a:xfrm>
        </p:spPr>
        <p:txBody>
          <a:bodyPr vert="horz" wrap="square" lIns="91440" tIns="45720" rIns="91440" bIns="45720" rtlCol="0">
            <a:spAutoFit/>
          </a:bodyPr>
          <a:lstStyle/>
          <a:p>
            <a:pPr>
              <a:buNone/>
            </a:pPr>
            <a:endParaRPr lang="en-US" altLang="en-US" sz="6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B54239"/>
              </a:solidFill>
              <a:effectLst>
                <a:reflection blurRad="12700" stA="28000" endPos="45000" dist="1000" dir="5400000" sy="-100000" algn="bl" rotWithShape="0"/>
              </a:effectLst>
              <a:latin typeface="Microsoft JhengHei" pitchFamily="34" charset="-120"/>
              <a:ea typeface="Microsoft JhengHei" pitchFamily="34" charset="-12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effectLst>
            <a:outerShdw dist="38100" dir="2820000" algn="tl" rotWithShape="0">
              <a:srgbClr val="FF5050">
                <a:alpha val="29000"/>
              </a:srgbClr>
            </a:outerShdw>
          </a:effectLst>
        </p:spPr>
        <p:txBody>
          <a:bodyPr bIns="9144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altLang="en-US" sz="4000" b="1" kern="1200">
                <a:solidFill>
                  <a:schemeClr val="accent4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+mj-ea"/>
                <a:ea typeface="+mj-ea"/>
              </a:defRPr>
            </a:lvl1pPr>
            <a:lvl2pPr>
              <a:defRPr>
                <a:latin typeface="+mj-ea"/>
                <a:ea typeface="+mj-ea"/>
              </a:defRPr>
            </a:lvl2pPr>
            <a:lvl3pPr>
              <a:defRPr>
                <a:latin typeface="+mj-ea"/>
                <a:ea typeface="+mj-ea"/>
              </a:defRPr>
            </a:lvl3pPr>
            <a:lvl4pPr>
              <a:defRPr>
                <a:latin typeface="+mj-ea"/>
                <a:ea typeface="+mj-ea"/>
              </a:defRPr>
            </a:lvl4pPr>
            <a:lvl5pPr>
              <a:defRPr>
                <a:latin typeface="+mj-ea"/>
                <a:ea typeface="+mj-ea"/>
              </a:defRPr>
            </a:lvl5pPr>
          </a:lstStyle>
          <a:p>
            <a:pPr lvl="0" eaLnBrk="1" latinLnBrk="0" hangingPunct="1"/>
            <a:r>
              <a:rPr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lang="zh-TW" altLang="en-US" dirty="0" smtClean="0"/>
              <a:t>第二層</a:t>
            </a:r>
          </a:p>
          <a:p>
            <a:pPr lvl="2" eaLnBrk="1" latinLnBrk="0" hangingPunct="1"/>
            <a:r>
              <a:rPr lang="zh-TW" altLang="en-US" dirty="0" smtClean="0"/>
              <a:t>第三層</a:t>
            </a:r>
          </a:p>
          <a:p>
            <a:pPr lvl="3" eaLnBrk="1" latinLnBrk="0" hangingPunct="1"/>
            <a:r>
              <a:rPr lang="zh-TW" altLang="en-US" dirty="0" smtClean="0"/>
              <a:t>第四層</a:t>
            </a:r>
          </a:p>
          <a:p>
            <a:pPr lvl="4" eaLnBrk="1" latinLnBrk="0" hangingPunct="1"/>
            <a:r>
              <a:rPr lang="zh-TW" altLang="en-US" dirty="0" smtClean="0"/>
              <a:t>第五層</a:t>
            </a:r>
            <a:endParaRPr kumimoji="0"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2014/4/15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  <a:effectLst>
            <a:outerShdw dist="38100" dir="2820000" algn="tl" rotWithShape="0">
              <a:srgbClr val="FF5050">
                <a:alpha val="29000"/>
              </a:srgbClr>
            </a:outerShdw>
          </a:effectLst>
        </p:spPr>
        <p:txBody>
          <a:bodyPr bIns="9144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altLang="en-US" sz="4000" b="1" kern="1200">
                <a:solidFill>
                  <a:schemeClr val="accent4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>
            <a:lvl1pPr>
              <a:defRPr>
                <a:latin typeface="+mj-ea"/>
                <a:ea typeface="+mj-ea"/>
              </a:defRPr>
            </a:lvl1pPr>
            <a:lvl2pPr>
              <a:defRPr>
                <a:latin typeface="+mj-ea"/>
                <a:ea typeface="+mj-ea"/>
              </a:defRPr>
            </a:lvl2pPr>
            <a:lvl3pPr>
              <a:defRPr>
                <a:latin typeface="+mj-ea"/>
                <a:ea typeface="+mj-ea"/>
              </a:defRPr>
            </a:lvl3pPr>
            <a:lvl4pPr>
              <a:defRPr>
                <a:latin typeface="+mj-ea"/>
                <a:ea typeface="+mj-ea"/>
              </a:defRPr>
            </a:lvl4pPr>
            <a:lvl5pPr>
              <a:defRPr>
                <a:latin typeface="+mj-ea"/>
                <a:ea typeface="+mj-ea"/>
              </a:defRPr>
            </a:lvl5pPr>
          </a:lstStyle>
          <a:p>
            <a:pPr lvl="0" eaLnBrk="1" latinLnBrk="0" hangingPunct="1"/>
            <a:r>
              <a:rPr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lang="zh-TW" altLang="en-US" dirty="0" smtClean="0"/>
              <a:t>第二層</a:t>
            </a:r>
          </a:p>
          <a:p>
            <a:pPr lvl="2" eaLnBrk="1" latinLnBrk="0" hangingPunct="1"/>
            <a:r>
              <a:rPr lang="zh-TW" altLang="en-US" dirty="0" smtClean="0"/>
              <a:t>第三層</a:t>
            </a:r>
          </a:p>
          <a:p>
            <a:pPr lvl="3" eaLnBrk="1" latinLnBrk="0" hangingPunct="1"/>
            <a:r>
              <a:rPr lang="zh-TW" altLang="en-US" dirty="0" smtClean="0"/>
              <a:t>第四層</a:t>
            </a:r>
          </a:p>
          <a:p>
            <a:pPr lvl="4" eaLnBrk="1" latinLnBrk="0" hangingPunct="1"/>
            <a:r>
              <a:rPr lang="zh-TW" altLang="en-US" dirty="0" smtClean="0"/>
              <a:t>第五層</a:t>
            </a:r>
            <a:endParaRPr kumimoji="0"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2014/4/15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effectLst>
            <a:outerShdw dist="38100" dir="2820000" algn="tl" rotWithShape="0">
              <a:srgbClr val="FF5050">
                <a:alpha val="29000"/>
              </a:srgbClr>
            </a:outerShdw>
          </a:effectLst>
        </p:spPr>
        <p:txBody>
          <a:bodyPr bIns="9144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altLang="en-US" sz="4000" b="1" kern="1200" dirty="0">
                <a:solidFill>
                  <a:schemeClr val="accent4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2014/4/15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>
            <a:lvl1pPr>
              <a:defRPr>
                <a:latin typeface="+mj-ea"/>
                <a:ea typeface="+mj-ea"/>
              </a:defRPr>
            </a:lvl1pPr>
            <a:lvl2pPr>
              <a:defRPr>
                <a:latin typeface="+mj-ea"/>
                <a:ea typeface="+mj-ea"/>
              </a:defRPr>
            </a:lvl2pPr>
            <a:lvl3pPr>
              <a:defRPr>
                <a:latin typeface="+mj-ea"/>
                <a:ea typeface="+mj-ea"/>
              </a:defRPr>
            </a:lvl3pPr>
            <a:lvl4pPr>
              <a:defRPr>
                <a:latin typeface="+mj-ea"/>
                <a:ea typeface="+mj-ea"/>
              </a:defRPr>
            </a:lvl4pPr>
            <a:lvl5pPr>
              <a:defRPr>
                <a:latin typeface="+mj-ea"/>
                <a:ea typeface="+mj-ea"/>
              </a:defRPr>
            </a:lvl5pPr>
          </a:lstStyle>
          <a:p>
            <a:pPr lvl="0" eaLnBrk="1" latinLnBrk="0" hangingPunct="1"/>
            <a:r>
              <a:rPr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lang="zh-TW" altLang="en-US" dirty="0" smtClean="0"/>
              <a:t>第二層</a:t>
            </a:r>
          </a:p>
          <a:p>
            <a:pPr lvl="2" eaLnBrk="1" latinLnBrk="0" hangingPunct="1"/>
            <a:r>
              <a:rPr lang="zh-TW" altLang="en-US" dirty="0" smtClean="0"/>
              <a:t>第三層</a:t>
            </a:r>
          </a:p>
          <a:p>
            <a:pPr lvl="3" eaLnBrk="1" latinLnBrk="0" hangingPunct="1"/>
            <a:r>
              <a:rPr lang="zh-TW" altLang="en-US" dirty="0" smtClean="0"/>
              <a:t>第四層</a:t>
            </a:r>
          </a:p>
          <a:p>
            <a:pPr lvl="4" eaLnBrk="1" latinLnBrk="0" hangingPunct="1"/>
            <a:r>
              <a:rPr lang="zh-TW" altLang="en-US" dirty="0" smtClean="0"/>
              <a:t>第五層</a:t>
            </a:r>
            <a:endParaRPr kumimoji="0" lang="en-US" dirty="0"/>
          </a:p>
        </p:txBody>
      </p:sp>
      <p:pic>
        <p:nvPicPr>
          <p:cNvPr id="9" name="Picture 2" descr="http://cfjs.nsysu.edu.tw/ezfiles/167/1167/img/696/04b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60432" y="188640"/>
            <a:ext cx="476250" cy="47625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圓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  <a:effectLst>
            <a:outerShdw dist="38100" dir="2820000" algn="tl" rotWithShape="0">
              <a:srgbClr val="FF5050">
                <a:alpha val="29000"/>
              </a:srgbClr>
            </a:outerShdw>
          </a:effectLst>
        </p:spPr>
        <p:txBody>
          <a:bodyPr bIns="9144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altLang="en-US" sz="4000" b="1" kern="1200">
                <a:solidFill>
                  <a:schemeClr val="accent4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+mj-ea"/>
                <a:ea typeface="+mj-ea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dirty="0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2014/4/15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effectLst>
            <a:outerShdw dist="38100" dir="2820000" algn="tl" rotWithShape="0">
              <a:srgbClr val="FF5050">
                <a:alpha val="29000"/>
              </a:srgbClr>
            </a:outerShdw>
          </a:effectLst>
        </p:spPr>
        <p:txBody>
          <a:bodyPr bIns="9144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altLang="en-US" sz="4000" b="1" kern="1200">
                <a:solidFill>
                  <a:schemeClr val="accent4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2014/4/15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>
            <a:lvl1pPr>
              <a:defRPr>
                <a:latin typeface="+mj-ea"/>
                <a:ea typeface="+mj-ea"/>
              </a:defRPr>
            </a:lvl1pPr>
            <a:lvl2pPr>
              <a:defRPr>
                <a:latin typeface="+mj-ea"/>
                <a:ea typeface="+mj-ea"/>
              </a:defRPr>
            </a:lvl2pPr>
            <a:lvl3pPr>
              <a:defRPr>
                <a:latin typeface="+mj-ea"/>
                <a:ea typeface="+mj-ea"/>
              </a:defRPr>
            </a:lvl3pPr>
            <a:lvl4pPr>
              <a:defRPr>
                <a:latin typeface="+mj-ea"/>
                <a:ea typeface="+mj-ea"/>
              </a:defRPr>
            </a:lvl4pPr>
            <a:lvl5pPr>
              <a:defRPr>
                <a:latin typeface="+mj-ea"/>
                <a:ea typeface="+mj-ea"/>
              </a:defRPr>
            </a:lvl5pPr>
          </a:lstStyle>
          <a:p>
            <a:pPr lvl="0" eaLnBrk="1" latinLnBrk="0" hangingPunct="1"/>
            <a:r>
              <a:rPr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lang="zh-TW" altLang="en-US" dirty="0" smtClean="0"/>
              <a:t>第二層</a:t>
            </a:r>
          </a:p>
          <a:p>
            <a:pPr lvl="2" eaLnBrk="1" latinLnBrk="0" hangingPunct="1"/>
            <a:r>
              <a:rPr lang="zh-TW" altLang="en-US" dirty="0" smtClean="0"/>
              <a:t>第三層</a:t>
            </a:r>
          </a:p>
          <a:p>
            <a:pPr lvl="3" eaLnBrk="1" latinLnBrk="0" hangingPunct="1"/>
            <a:r>
              <a:rPr lang="zh-TW" altLang="en-US" dirty="0" smtClean="0"/>
              <a:t>第四層</a:t>
            </a:r>
          </a:p>
          <a:p>
            <a:pPr lvl="4" eaLnBrk="1" latinLnBrk="0" hangingPunct="1"/>
            <a:r>
              <a:rPr lang="zh-TW" altLang="en-US" dirty="0" smtClean="0"/>
              <a:t>第五層</a:t>
            </a:r>
            <a:endParaRPr kumimoji="0" lang="en-US" dirty="0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>
            <a:lvl1pPr>
              <a:defRPr>
                <a:latin typeface="+mj-ea"/>
                <a:ea typeface="+mj-ea"/>
              </a:defRPr>
            </a:lvl1pPr>
            <a:lvl2pPr>
              <a:defRPr>
                <a:latin typeface="+mj-ea"/>
                <a:ea typeface="+mj-ea"/>
              </a:defRPr>
            </a:lvl2pPr>
            <a:lvl3pPr>
              <a:defRPr>
                <a:latin typeface="+mj-ea"/>
                <a:ea typeface="+mj-ea"/>
              </a:defRPr>
            </a:lvl3pPr>
            <a:lvl4pPr>
              <a:defRPr>
                <a:latin typeface="+mj-ea"/>
                <a:ea typeface="+mj-ea"/>
              </a:defRPr>
            </a:lvl4pPr>
            <a:lvl5pPr>
              <a:defRPr>
                <a:latin typeface="+mj-ea"/>
                <a:ea typeface="+mj-ea"/>
              </a:defRPr>
            </a:lvl5pPr>
          </a:lstStyle>
          <a:p>
            <a:pPr lvl="0" eaLnBrk="1" latinLnBrk="0" hangingPunct="1"/>
            <a:r>
              <a:rPr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lang="zh-TW" altLang="en-US" dirty="0" smtClean="0"/>
              <a:t>第二層</a:t>
            </a:r>
          </a:p>
          <a:p>
            <a:pPr lvl="2" eaLnBrk="1" latinLnBrk="0" hangingPunct="1"/>
            <a:r>
              <a:rPr lang="zh-TW" altLang="en-US" dirty="0" smtClean="0"/>
              <a:t>第三層</a:t>
            </a:r>
          </a:p>
          <a:p>
            <a:pPr lvl="3" eaLnBrk="1" latinLnBrk="0" hangingPunct="1"/>
            <a:r>
              <a:rPr lang="zh-TW" altLang="en-US" dirty="0" smtClean="0"/>
              <a:t>第四層</a:t>
            </a:r>
          </a:p>
          <a:p>
            <a:pPr lvl="4" eaLnBrk="1" latinLnBrk="0" hangingPunct="1"/>
            <a:r>
              <a:rPr lang="zh-TW" altLang="en-US" dirty="0" smtClean="0"/>
              <a:t>第五層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  <a:effectLst>
            <a:outerShdw dist="38100" dir="2820000" algn="tl" rotWithShape="0">
              <a:srgbClr val="FF5050">
                <a:alpha val="29000"/>
              </a:srgbClr>
            </a:outerShdw>
          </a:effectLst>
        </p:spPr>
        <p:txBody>
          <a:bodyPr bIns="9144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altLang="en-US" sz="4000" b="1" kern="1200">
                <a:solidFill>
                  <a:schemeClr val="accent4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2014/4/15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>
            <a:lvl1pPr>
              <a:defRPr>
                <a:latin typeface="+mj-ea"/>
                <a:ea typeface="+mj-ea"/>
              </a:defRPr>
            </a:lvl1pPr>
            <a:lvl2pPr>
              <a:defRPr>
                <a:latin typeface="+mj-ea"/>
                <a:ea typeface="+mj-ea"/>
              </a:defRPr>
            </a:lvl2pPr>
            <a:lvl3pPr>
              <a:defRPr>
                <a:latin typeface="+mj-ea"/>
                <a:ea typeface="+mj-ea"/>
              </a:defRPr>
            </a:lvl3pPr>
            <a:lvl4pPr>
              <a:defRPr>
                <a:latin typeface="+mj-ea"/>
                <a:ea typeface="+mj-ea"/>
              </a:defRPr>
            </a:lvl4pPr>
            <a:lvl5pPr>
              <a:defRPr>
                <a:latin typeface="+mj-ea"/>
                <a:ea typeface="+mj-ea"/>
              </a:defRPr>
            </a:lvl5pPr>
          </a:lstStyle>
          <a:p>
            <a:pPr lvl="0" eaLnBrk="1" latinLnBrk="0" hangingPunct="1"/>
            <a:r>
              <a:rPr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lang="zh-TW" altLang="en-US" dirty="0" smtClean="0"/>
              <a:t>第二層</a:t>
            </a:r>
          </a:p>
          <a:p>
            <a:pPr lvl="2" eaLnBrk="1" latinLnBrk="0" hangingPunct="1"/>
            <a:r>
              <a:rPr lang="zh-TW" altLang="en-US" dirty="0" smtClean="0"/>
              <a:t>第三層</a:t>
            </a:r>
          </a:p>
          <a:p>
            <a:pPr lvl="3" eaLnBrk="1" latinLnBrk="0" hangingPunct="1"/>
            <a:r>
              <a:rPr lang="zh-TW" altLang="en-US" dirty="0" smtClean="0"/>
              <a:t>第四層</a:t>
            </a:r>
          </a:p>
          <a:p>
            <a:pPr lvl="4" eaLnBrk="1" latinLnBrk="0" hangingPunct="1"/>
            <a:r>
              <a:rPr lang="zh-TW" altLang="en-US" dirty="0" smtClean="0"/>
              <a:t>第五層</a:t>
            </a:r>
            <a:endParaRPr kumimoji="0" lang="en-US" dirty="0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>
            <a:lvl1pPr>
              <a:defRPr>
                <a:latin typeface="+mj-ea"/>
                <a:ea typeface="+mj-ea"/>
              </a:defRPr>
            </a:lvl1pPr>
            <a:lvl2pPr>
              <a:defRPr>
                <a:latin typeface="+mj-ea"/>
                <a:ea typeface="+mj-ea"/>
              </a:defRPr>
            </a:lvl2pPr>
            <a:lvl3pPr>
              <a:defRPr>
                <a:latin typeface="+mj-ea"/>
                <a:ea typeface="+mj-ea"/>
              </a:defRPr>
            </a:lvl3pPr>
            <a:lvl4pPr>
              <a:defRPr>
                <a:latin typeface="+mj-ea"/>
                <a:ea typeface="+mj-ea"/>
              </a:defRPr>
            </a:lvl4pPr>
            <a:lvl5pPr>
              <a:defRPr>
                <a:latin typeface="+mj-ea"/>
                <a:ea typeface="+mj-ea"/>
              </a:defRPr>
            </a:lvl5pPr>
          </a:lstStyle>
          <a:p>
            <a:pPr lvl="0" eaLnBrk="1" latinLnBrk="0" hangingPunct="1"/>
            <a:r>
              <a:rPr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lang="zh-TW" altLang="en-US" dirty="0" smtClean="0"/>
              <a:t>第二層</a:t>
            </a:r>
          </a:p>
          <a:p>
            <a:pPr lvl="2" eaLnBrk="1" latinLnBrk="0" hangingPunct="1"/>
            <a:r>
              <a:rPr lang="zh-TW" altLang="en-US" dirty="0" smtClean="0"/>
              <a:t>第三層</a:t>
            </a:r>
          </a:p>
          <a:p>
            <a:pPr lvl="3" eaLnBrk="1" latinLnBrk="0" hangingPunct="1"/>
            <a:r>
              <a:rPr lang="zh-TW" altLang="en-US" dirty="0" smtClean="0"/>
              <a:t>第四層</a:t>
            </a:r>
          </a:p>
          <a:p>
            <a:pPr lvl="4" eaLnBrk="1" latinLnBrk="0" hangingPunct="1"/>
            <a:r>
              <a:rPr lang="zh-TW" altLang="en-US" dirty="0" smtClean="0"/>
              <a:t>第五層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effectLst>
            <a:outerShdw dist="38100" dir="2820000" algn="tl" rotWithShape="0">
              <a:srgbClr val="FF5050">
                <a:alpha val="29000"/>
              </a:srgbClr>
            </a:outerShdw>
          </a:effectLst>
        </p:spPr>
        <p:txBody>
          <a:bodyPr bIns="9144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altLang="en-US" sz="4000" b="1" kern="1200">
                <a:solidFill>
                  <a:schemeClr val="accent4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2014/4/15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2014/4/15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圓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  <a:effectLst>
            <a:outerShdw dist="38100" dir="2820000" algn="tl" rotWithShape="0">
              <a:srgbClr val="FF5050">
                <a:alpha val="29000"/>
              </a:srgbClr>
            </a:outerShdw>
          </a:effectLst>
        </p:spPr>
        <p:txBody>
          <a:bodyPr bIns="9144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altLang="en-US" sz="4000" b="1" kern="1200">
                <a:solidFill>
                  <a:schemeClr val="accent4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>
                <a:latin typeface="+mj-ea"/>
                <a:ea typeface="+mj-ea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dirty="0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2014/4/15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>
            <a:lvl1pPr>
              <a:defRPr>
                <a:latin typeface="+mj-ea"/>
                <a:ea typeface="+mj-ea"/>
              </a:defRPr>
            </a:lvl1pPr>
            <a:lvl2pPr>
              <a:defRPr>
                <a:latin typeface="+mj-ea"/>
                <a:ea typeface="+mj-ea"/>
              </a:defRPr>
            </a:lvl2pPr>
            <a:lvl3pPr>
              <a:defRPr>
                <a:latin typeface="+mj-ea"/>
                <a:ea typeface="+mj-ea"/>
              </a:defRPr>
            </a:lvl3pPr>
            <a:lvl4pPr>
              <a:defRPr>
                <a:latin typeface="+mj-ea"/>
                <a:ea typeface="+mj-ea"/>
              </a:defRPr>
            </a:lvl4pPr>
            <a:lvl5pPr>
              <a:defRPr>
                <a:latin typeface="+mj-ea"/>
                <a:ea typeface="+mj-ea"/>
              </a:defRPr>
            </a:lvl5pPr>
          </a:lstStyle>
          <a:p>
            <a:pPr lvl="0" eaLnBrk="1" latinLnBrk="0" hangingPunct="1"/>
            <a:r>
              <a:rPr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lang="zh-TW" altLang="en-US" dirty="0" smtClean="0"/>
              <a:t>第二層</a:t>
            </a:r>
          </a:p>
          <a:p>
            <a:pPr lvl="2" eaLnBrk="1" latinLnBrk="0" hangingPunct="1"/>
            <a:r>
              <a:rPr lang="zh-TW" altLang="en-US" dirty="0" smtClean="0"/>
              <a:t>第三層</a:t>
            </a:r>
          </a:p>
          <a:p>
            <a:pPr lvl="3" eaLnBrk="1" latinLnBrk="0" hangingPunct="1"/>
            <a:r>
              <a:rPr lang="zh-TW" altLang="en-US" dirty="0" smtClean="0"/>
              <a:t>第四層</a:t>
            </a:r>
          </a:p>
          <a:p>
            <a:pPr lvl="4" eaLnBrk="1" latinLnBrk="0" hangingPunct="1"/>
            <a:r>
              <a:rPr lang="zh-TW" altLang="en-US" dirty="0" smtClean="0"/>
              <a:t>第五層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  <a:effectLst>
            <a:outerShdw dist="38100" dir="2820000" algn="tl" rotWithShape="0">
              <a:srgbClr val="FF5050">
                <a:alpha val="29000"/>
              </a:srgbClr>
            </a:outerShdw>
          </a:effectLst>
        </p:spPr>
        <p:txBody>
          <a:bodyPr bIns="9144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altLang="en-US" sz="3200" b="1" kern="1200" dirty="0">
                <a:solidFill>
                  <a:schemeClr val="accent4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>
                <a:latin typeface="+mj-ea"/>
                <a:ea typeface="+mj-ea"/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dirty="0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2014/4/15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>
                <a:latin typeface="+mj-ea"/>
                <a:ea typeface="+mj-ea"/>
              </a:defRPr>
            </a:lvl1pPr>
          </a:lstStyle>
          <a:p>
            <a:r>
              <a:rPr kumimoji="0" lang="zh-TW" altLang="en-US" dirty="0" smtClean="0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effectLst>
            <a:outerShdw dist="38100" dir="2820000" algn="tl" rotWithShape="0">
              <a:srgbClr val="FF5050">
                <a:alpha val="29000"/>
              </a:srgbClr>
            </a:outerShdw>
          </a:effectLst>
        </p:spPr>
        <p:txBody>
          <a:bodyPr bIns="91440" anchor="b" anchorCtr="0">
            <a:noAutofit/>
          </a:bodyPr>
          <a:lstStyle/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dirty="0" smtClean="0"/>
              <a:t>第二層</a:t>
            </a:r>
          </a:p>
          <a:p>
            <a:pPr lvl="2" eaLnBrk="1" latinLnBrk="0" hangingPunct="1"/>
            <a:r>
              <a:rPr kumimoji="0" lang="zh-TW" altLang="en-US" dirty="0" smtClean="0"/>
              <a:t>第三層</a:t>
            </a:r>
          </a:p>
          <a:p>
            <a:pPr lvl="3" eaLnBrk="1" latinLnBrk="0" hangingPunct="1"/>
            <a:r>
              <a:rPr kumimoji="0" lang="zh-TW" altLang="en-US" dirty="0" smtClean="0"/>
              <a:t>第四層</a:t>
            </a:r>
          </a:p>
          <a:p>
            <a:pPr lvl="4" eaLnBrk="1" latinLnBrk="0" hangingPunct="1"/>
            <a:r>
              <a:rPr kumimoji="0" lang="zh-TW" altLang="en-US" dirty="0" smtClean="0"/>
              <a:t>第五層</a:t>
            </a:r>
            <a:endParaRPr kumimoji="0" lang="en-US" dirty="0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2014/4/15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altLang="en-US" sz="4000" b="1" kern="1200" dirty="0">
          <a:solidFill>
            <a:schemeClr val="accent4"/>
          </a:solidFill>
          <a:latin typeface="+mj-ea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j-ea"/>
          <a:ea typeface="+mj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j-ea"/>
          <a:ea typeface="+mj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j-ea"/>
          <a:ea typeface="+mj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j-ea"/>
          <a:ea typeface="+mj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j-ea"/>
          <a:ea typeface="+mj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kyugetsu.jp/events/" TargetMode="External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syokubunken.jp/" TargetMode="External"/><Relationship Id="rId2" Type="http://schemas.openxmlformats.org/officeDocument/2006/relationships/hyperlink" Target="http://www.washokukentei.jp/index.php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s://www.youtube.com/watch?v=1SpWs_XHz8A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4294967295"/>
          </p:nvPr>
        </p:nvSpPr>
        <p:spPr>
          <a:xfrm>
            <a:off x="323528" y="1981289"/>
            <a:ext cx="7632848" cy="1015663"/>
          </a:xfrm>
        </p:spPr>
        <p:txBody>
          <a:bodyPr vert="horz" wrap="square" lIns="91440" tIns="45720" rIns="91440" bIns="45720" rtlCol="0">
            <a:spAutoFit/>
          </a:bodyPr>
          <a:lstStyle/>
          <a:p>
            <a:pPr>
              <a:buNone/>
            </a:pPr>
            <a:r>
              <a:rPr lang="zh-TW" altLang="en-US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B54239"/>
                </a:solidFill>
                <a:effectLst>
                  <a:reflection blurRad="12700" stA="28000" endPos="45000" dist="1000" dir="5400000" sy="-100000" algn="bl" rotWithShape="0"/>
                </a:effectLst>
                <a:latin typeface="Microsoft JhengHei" pitchFamily="34" charset="-120"/>
                <a:ea typeface="Microsoft JhengHei" pitchFamily="34" charset="-120"/>
              </a:rPr>
              <a:t>日本飲食</a:t>
            </a:r>
            <a:r>
              <a:rPr lang="zh-TW" altLang="en-US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B54239"/>
                </a:solidFill>
                <a:effectLst>
                  <a:reflection blurRad="12700" stA="28000" endPos="45000" dist="1000" dir="5400000" sy="-100000" algn="bl" rotWithShape="0"/>
                </a:effectLst>
                <a:latin typeface="Microsoft JhengHei" pitchFamily="34" charset="-120"/>
                <a:ea typeface="Microsoft JhengHei" pitchFamily="34" charset="-120"/>
              </a:rPr>
              <a:t>文化</a:t>
            </a:r>
            <a:endParaRPr lang="en-US" alt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B54239"/>
              </a:solidFill>
              <a:effectLst>
                <a:reflection blurRad="12700" stA="28000" endPos="45000" dist="1000" dir="5400000" sy="-100000" algn="bl" rotWithShape="0"/>
              </a:effectLst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974792" y="4437112"/>
            <a:ext cx="4140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TW" altLang="en-US" dirty="0" smtClean="0">
                <a:solidFill>
                  <a:schemeClr val="bg1"/>
                </a:solidFill>
                <a:latin typeface="+mj-ea"/>
                <a:ea typeface="+mj-ea"/>
              </a:rPr>
              <a:t> 政治學研究所 </a:t>
            </a:r>
            <a:r>
              <a:rPr lang="zh-TW" altLang="en-US" dirty="0">
                <a:solidFill>
                  <a:schemeClr val="bg1"/>
                </a:solidFill>
                <a:latin typeface="+mj-ea"/>
                <a:ea typeface="+mj-ea"/>
              </a:rPr>
              <a:t>博士班 </a:t>
            </a:r>
            <a:r>
              <a:rPr lang="zh-TW" altLang="en-US" dirty="0" smtClean="0">
                <a:solidFill>
                  <a:schemeClr val="bg1"/>
                </a:solidFill>
                <a:latin typeface="+mj-ea"/>
                <a:ea typeface="+mj-ea"/>
              </a:rPr>
              <a:t>二年級 林怡利</a:t>
            </a:r>
            <a:endParaRPr lang="en-US" altLang="zh-TW" dirty="0" smtClean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31818" t="24528" r="33869" b="12459"/>
          <a:stretch>
            <a:fillRect/>
          </a:stretch>
        </p:blipFill>
        <p:spPr bwMode="auto">
          <a:xfrm>
            <a:off x="7479792" y="5085184"/>
            <a:ext cx="1664208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副標題 2"/>
          <p:cNvSpPr txBox="1">
            <a:spLocks/>
          </p:cNvSpPr>
          <p:nvPr/>
        </p:nvSpPr>
        <p:spPr>
          <a:xfrm>
            <a:off x="0" y="620688"/>
            <a:ext cx="7272808" cy="625624"/>
          </a:xfrm>
          <a:prstGeom prst="rect">
            <a:avLst/>
          </a:prstGeo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zh-TW" altLang="en-US" sz="4000" b="1" i="0" u="none" strike="noStrike" kern="1200" cap="all" spc="0" normalizeH="0" baseline="0" noProof="0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j-ea"/>
                <a:ea typeface="+mj-ea"/>
                <a:cs typeface="+mn-cs"/>
              </a:rPr>
              <a:t>國立中山大學日本研究中心</a:t>
            </a:r>
            <a:endParaRPr kumimoji="0" lang="en-US" altLang="zh-TW" sz="4000" b="1" i="0" u="none" strike="noStrike" kern="1200" cap="all" spc="0" normalizeH="0" baseline="0" noProof="0" dirty="0" smtClean="0">
              <a:ln w="0"/>
              <a:solidFill>
                <a:schemeClr val="accent2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+mj-ea"/>
              <a:ea typeface="+mj-ea"/>
              <a:cs typeface="+mn-cs"/>
            </a:endParaRP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en-US" altLang="zh-TW" sz="1400" b="1" i="0" u="none" strike="noStrike" kern="1200" cap="all" spc="0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j-ea"/>
                <a:ea typeface="+mj-ea"/>
                <a:cs typeface="+mn-cs"/>
              </a:rPr>
              <a:t>Center for Japanese Studies, National Sun </a:t>
            </a:r>
            <a:r>
              <a:rPr kumimoji="0" lang="en-US" altLang="zh-TW" sz="1400" b="1" i="0" u="none" strike="noStrike" kern="1200" cap="all" spc="0" normalizeH="0" baseline="0" noProof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j-ea"/>
                <a:ea typeface="+mj-ea"/>
                <a:cs typeface="+mn-cs"/>
              </a:rPr>
              <a:t>Yat-sen</a:t>
            </a:r>
            <a:r>
              <a:rPr kumimoji="0" lang="en-US" altLang="zh-TW" sz="1400" b="1" i="0" u="none" strike="noStrike" kern="1200" cap="all" spc="0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j-ea"/>
                <a:ea typeface="+mj-ea"/>
                <a:cs typeface="+mn-cs"/>
              </a:rPr>
              <a:t> University</a:t>
            </a:r>
            <a:endParaRPr kumimoji="0" lang="zh-TW" altLang="en-US" sz="1400" b="1" i="0" u="none" strike="noStrike" kern="1200" cap="all" spc="0" normalizeH="0" baseline="0" noProof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+mj-ea"/>
              <a:ea typeface="+mj-ea"/>
              <a:cs typeface="+mn-cs"/>
            </a:endParaRPr>
          </a:p>
        </p:txBody>
      </p:sp>
    </p:spTree>
  </p:cSld>
  <p:clrMapOvr>
    <a:masterClrMapping/>
  </p:clrMapOvr>
  <p:transition advTm="363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772400" cy="1143000"/>
          </a:xfrm>
        </p:spPr>
        <p:txBody>
          <a:bodyPr/>
          <a:lstStyle/>
          <a:p>
            <a:pPr algn="ctr"/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飲食與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四季</a:t>
            </a:r>
            <a:endParaRPr lang="zh-TW" altLang="en-US" dirty="0"/>
          </a:p>
        </p:txBody>
      </p:sp>
      <p:pic>
        <p:nvPicPr>
          <p:cNvPr id="4" name="Picture 2" descr="Y:\Desktop\螢幕快照 2013-11-23 下午12.36.34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45" b="46909"/>
          <a:stretch/>
        </p:blipFill>
        <p:spPr bwMode="auto">
          <a:xfrm>
            <a:off x="107504" y="1268760"/>
            <a:ext cx="4571950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Y:\Desktop\螢幕快照 2013-11-23 下午12.36.34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5"/>
          <a:stretch/>
        </p:blipFill>
        <p:spPr bwMode="auto">
          <a:xfrm>
            <a:off x="4499992" y="1340768"/>
            <a:ext cx="4440185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Y:\Desktop\螢幕快照 2013-11-23 下午12.38.1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450658"/>
            <a:ext cx="6495332" cy="2218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755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節日</a:t>
            </a:r>
            <a:r>
              <a:rPr lang="zh-TW" altLang="en-US" dirty="0" smtClean="0"/>
              <a:t>與食文化</a:t>
            </a:r>
            <a:endParaRPr lang="zh-TW" altLang="en-US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8454424"/>
              </p:ext>
            </p:extLst>
          </p:nvPr>
        </p:nvGraphicFramePr>
        <p:xfrm>
          <a:off x="395536" y="1572530"/>
          <a:ext cx="8568952" cy="35173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4"/>
                <a:gridCol w="2088232"/>
                <a:gridCol w="2016224"/>
                <a:gridCol w="2088232"/>
              </a:tblGrid>
              <a:tr h="4320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zh-TW" dirty="0" smtClean="0"/>
                        <a:t>正月（１月１日）</a:t>
                      </a:r>
                      <a:endParaRPr lang="en-US" altLang="ja-JP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zh-TW" dirty="0" smtClean="0"/>
                        <a:t>人日（</a:t>
                      </a:r>
                      <a:r>
                        <a:rPr lang="en-US" altLang="zh-TW" dirty="0" smtClean="0"/>
                        <a:t>1</a:t>
                      </a:r>
                      <a:r>
                        <a:rPr lang="ja-JP" altLang="zh-TW" dirty="0" smtClean="0"/>
                        <a:t>月</a:t>
                      </a:r>
                      <a:r>
                        <a:rPr lang="en-US" altLang="zh-TW" dirty="0" smtClean="0"/>
                        <a:t>7</a:t>
                      </a:r>
                      <a:r>
                        <a:rPr lang="ja-JP" altLang="zh-TW" dirty="0" smtClean="0"/>
                        <a:t>日）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zh-TW" dirty="0" smtClean="0"/>
                        <a:t>節分（</a:t>
                      </a:r>
                      <a:r>
                        <a:rPr lang="en-US" altLang="zh-TW" dirty="0" smtClean="0"/>
                        <a:t>2</a:t>
                      </a:r>
                      <a:r>
                        <a:rPr lang="ja-JP" altLang="zh-TW" dirty="0" smtClean="0"/>
                        <a:t>月</a:t>
                      </a:r>
                      <a:r>
                        <a:rPr lang="en-US" altLang="zh-TW" dirty="0" smtClean="0"/>
                        <a:t>3</a:t>
                      </a:r>
                      <a:r>
                        <a:rPr lang="ja-JP" altLang="zh-TW" dirty="0" smtClean="0"/>
                        <a:t>日）</a:t>
                      </a:r>
                      <a:endParaRPr lang="zh-TW" alt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zh-TW" dirty="0" smtClean="0"/>
                        <a:t>上巳（</a:t>
                      </a:r>
                      <a:r>
                        <a:rPr lang="en-US" altLang="zh-TW" dirty="0" smtClean="0"/>
                        <a:t>3</a:t>
                      </a:r>
                      <a:r>
                        <a:rPr lang="ja-JP" altLang="zh-TW" dirty="0" smtClean="0"/>
                        <a:t>月</a:t>
                      </a:r>
                      <a:r>
                        <a:rPr lang="en-US" altLang="zh-TW" dirty="0" smtClean="0"/>
                        <a:t>3</a:t>
                      </a:r>
                      <a:r>
                        <a:rPr lang="ja-JP" altLang="zh-TW" dirty="0" smtClean="0"/>
                        <a:t>日）</a:t>
                      </a:r>
                      <a:endParaRPr lang="en-US" altLang="ja-JP" dirty="0" smtClean="0"/>
                    </a:p>
                  </a:txBody>
                  <a:tcPr anchor="ctr"/>
                </a:tc>
              </a:tr>
              <a:tr h="3085256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868675"/>
            <a:ext cx="2249487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0" r="18540"/>
          <a:stretch/>
        </p:blipFill>
        <p:spPr bwMode="auto">
          <a:xfrm>
            <a:off x="4860032" y="2557629"/>
            <a:ext cx="2127495" cy="2254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http://www.pej-lady.org/myblog/%E4%B8%83%E8%8D%89%E7%B2%A5%E5%AE%8C%E6%88%9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3" t="5798" r="14013" b="7691"/>
          <a:stretch/>
        </p:blipFill>
        <p:spPr bwMode="auto">
          <a:xfrm>
            <a:off x="2856422" y="2709980"/>
            <a:ext cx="1931602" cy="178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ttp://2307024.up.d.seesaa.net/2307024/image/DSC00735_4.jpg?d=a67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4408" y="2460961"/>
            <a:ext cx="1836204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843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931224" cy="994122"/>
          </a:xfrm>
        </p:spPr>
        <p:txBody>
          <a:bodyPr/>
          <a:lstStyle/>
          <a:p>
            <a:pPr algn="ctr"/>
            <a:r>
              <a:rPr lang="zh-TW" altLang="en-US" dirty="0"/>
              <a:t>節日</a:t>
            </a:r>
            <a:r>
              <a:rPr lang="zh-TW" altLang="en-US" dirty="0" smtClean="0"/>
              <a:t>與食文化</a:t>
            </a:r>
            <a:endParaRPr lang="zh-TW" altLang="en-US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8908516"/>
              </p:ext>
            </p:extLst>
          </p:nvPr>
        </p:nvGraphicFramePr>
        <p:xfrm>
          <a:off x="201030" y="1412776"/>
          <a:ext cx="8784976" cy="3384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2346"/>
                <a:gridCol w="2030142"/>
                <a:gridCol w="2376264"/>
                <a:gridCol w="2016224"/>
              </a:tblGrid>
              <a:tr h="80871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花見</a:t>
                      </a:r>
                      <a:endParaRPr lang="en-US" altLang="ja-JP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zh-TW" dirty="0" smtClean="0"/>
                        <a:t>端午（</a:t>
                      </a:r>
                      <a:r>
                        <a:rPr lang="en-US" altLang="zh-TW" dirty="0" smtClean="0"/>
                        <a:t>5</a:t>
                      </a:r>
                      <a:r>
                        <a:rPr lang="ja-JP" altLang="zh-TW" dirty="0" smtClean="0"/>
                        <a:t>月</a:t>
                      </a:r>
                      <a:r>
                        <a:rPr lang="en-US" altLang="zh-TW" dirty="0" smtClean="0"/>
                        <a:t>5</a:t>
                      </a:r>
                      <a:r>
                        <a:rPr lang="ja-JP" altLang="zh-TW" dirty="0" smtClean="0"/>
                        <a:t>日）</a:t>
                      </a:r>
                      <a:endParaRPr lang="en-US" altLang="ja-JP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zh-TW" dirty="0" smtClean="0"/>
                        <a:t>七夕（</a:t>
                      </a:r>
                      <a:r>
                        <a:rPr lang="en-US" altLang="zh-TW" dirty="0" smtClean="0"/>
                        <a:t>7</a:t>
                      </a:r>
                      <a:r>
                        <a:rPr lang="ja-JP" altLang="zh-TW" dirty="0" smtClean="0"/>
                        <a:t>月</a:t>
                      </a:r>
                      <a:r>
                        <a:rPr lang="en-US" altLang="zh-TW" dirty="0" smtClean="0"/>
                        <a:t>7</a:t>
                      </a:r>
                      <a:r>
                        <a:rPr lang="ja-JP" altLang="zh-TW" dirty="0" smtClean="0"/>
                        <a:t>日）</a:t>
                      </a:r>
                      <a:endParaRPr lang="en-US" altLang="ja-JP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zh-TW" dirty="0" smtClean="0"/>
                        <a:t>重陽（</a:t>
                      </a:r>
                      <a:r>
                        <a:rPr lang="en-US" altLang="zh-TW" dirty="0" smtClean="0"/>
                        <a:t>9</a:t>
                      </a:r>
                      <a:r>
                        <a:rPr lang="ja-JP" altLang="zh-TW" dirty="0" smtClean="0"/>
                        <a:t>月</a:t>
                      </a:r>
                      <a:r>
                        <a:rPr lang="en-US" altLang="zh-TW" dirty="0" smtClean="0"/>
                        <a:t>9</a:t>
                      </a:r>
                      <a:r>
                        <a:rPr lang="ja-JP" altLang="zh-TW" dirty="0" smtClean="0"/>
                        <a:t>日）</a:t>
                      </a:r>
                      <a:endParaRPr lang="zh-TW" altLang="en-US" dirty="0" smtClean="0"/>
                    </a:p>
                  </a:txBody>
                  <a:tcPr anchor="ctr"/>
                </a:tc>
              </a:tr>
              <a:tr h="2575666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3F7FA"/>
              </a:clrFrom>
              <a:clrTo>
                <a:srgbClr val="F3F7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56" y="2816932"/>
            <a:ext cx="2257930" cy="1503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http://www.libertytimes.com.tw/2012/new/jun/7/images/1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302" y="2713240"/>
            <a:ext cx="1872208" cy="1759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http://images.gamme.com.tw/news/2011/07/1/rJyRpJ6ZkKOVp6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525" y="2888940"/>
            <a:ext cx="2232249" cy="1486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1790" y="2888940"/>
            <a:ext cx="1908423" cy="1452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3659735" y="4973106"/>
            <a:ext cx="17235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>
                <a:solidFill>
                  <a:schemeClr val="accent4"/>
                </a:solidFill>
                <a:latin typeface="+mj-ea"/>
                <a:ea typeface="+mj-ea"/>
                <a:cs typeface="+mj-cs"/>
                <a:hlinkClick r:id="rId6"/>
              </a:rPr>
              <a:t>季節與和菓子</a:t>
            </a:r>
            <a:endParaRPr lang="zh-TW" altLang="en-US" sz="2000" b="1" dirty="0">
              <a:solidFill>
                <a:schemeClr val="accent4"/>
              </a:solidFill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8111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596158" y="5101733"/>
            <a:ext cx="5784154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ja-JP" altLang="en-US" sz="2400" b="1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hlinkClick r:id="rId2"/>
              </a:rPr>
              <a:t>和食検定公式サイト</a:t>
            </a:r>
            <a:endParaRPr lang="en-US" altLang="zh-TW" sz="2400" b="1" u="sng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ja-JP" altLang="en-US" sz="2400" b="1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hlinkClick r:id="rId3"/>
              </a:rPr>
              <a:t>日本食文化検定</a:t>
            </a:r>
            <a:endParaRPr lang="zh-TW" altLang="zh-TW" sz="24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503191" y="188640"/>
            <a:ext cx="7772400" cy="926976"/>
          </a:xfrm>
          <a:effectLst>
            <a:outerShdw dist="38100" dir="2820000" algn="tl" rotWithShape="0">
              <a:srgbClr val="FF5050">
                <a:alpha val="29000"/>
              </a:srgbClr>
            </a:outerShdw>
          </a:effectLst>
        </p:spPr>
        <p:txBody>
          <a:bodyPr bIns="91440" anchor="b" anchorCtr="0">
            <a:noAutofit/>
          </a:bodyPr>
          <a:lstStyle/>
          <a:p>
            <a:pPr algn="ctr"/>
            <a:r>
              <a:rPr lang="zh-TW" altLang="en-US" b="1" dirty="0" smtClean="0">
                <a:solidFill>
                  <a:schemeClr val="accent4"/>
                </a:solidFill>
                <a:latin typeface="+mj-ea"/>
              </a:rPr>
              <a:t>和食檢定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971" y="1268760"/>
            <a:ext cx="6293499" cy="345638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79017" y="332656"/>
            <a:ext cx="7772400" cy="1143000"/>
          </a:xfrm>
        </p:spPr>
        <p:txBody>
          <a:bodyPr/>
          <a:lstStyle/>
          <a:p>
            <a:pPr algn="ctr"/>
            <a:r>
              <a:rPr lang="zh-TW" altLang="en-US" dirty="0" smtClean="0"/>
              <a:t>例</a:t>
            </a:r>
            <a:r>
              <a:rPr lang="en-US" altLang="zh-TW" dirty="0" smtClean="0"/>
              <a:t>:</a:t>
            </a:r>
            <a:r>
              <a:rPr lang="zh-TW" altLang="en-US" dirty="0" smtClean="0"/>
              <a:t>筷子的使用方式</a:t>
            </a:r>
            <a:endParaRPr lang="zh-TW" altLang="en-US" dirty="0"/>
          </a:p>
        </p:txBody>
      </p:sp>
      <p:pic>
        <p:nvPicPr>
          <p:cNvPr id="1026" name="Picture 2" descr="Y:\Desktop\螢幕快照 2013-11-23 下午12.38.3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229" y="4333975"/>
            <a:ext cx="1882468" cy="1943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Y:\Desktop\螢幕快照 2013-11-23 下午12.39.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3547" y="4424872"/>
            <a:ext cx="1797353" cy="1839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Y:\Desktop\螢幕快照 2013-11-23 下午12.38.5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290902"/>
            <a:ext cx="1957090" cy="1551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Y:\Desktop\螢幕快照 2013-11-23 下午12.38.5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245851"/>
            <a:ext cx="2324640" cy="1773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Y:\Desktop\螢幕快照 2013-11-23 下午12.38.4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033338"/>
            <a:ext cx="1961753" cy="206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045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6024" y="260648"/>
            <a:ext cx="7772400" cy="953640"/>
          </a:xfrm>
        </p:spPr>
        <p:txBody>
          <a:bodyPr/>
          <a:lstStyle/>
          <a:p>
            <a:pPr algn="ctr"/>
            <a:r>
              <a:rPr lang="zh-TW" altLang="en-US" dirty="0"/>
              <a:t>申請</a:t>
            </a:r>
            <a:r>
              <a:rPr lang="zh-TW" altLang="en-US" dirty="0" smtClean="0"/>
              <a:t>聯合國無形文化遺產</a:t>
            </a:r>
            <a:endParaRPr lang="zh-TW" altLang="en-US" dirty="0"/>
          </a:p>
        </p:txBody>
      </p:sp>
      <p:pic>
        <p:nvPicPr>
          <p:cNvPr id="5" name="圖片 4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549742"/>
            <a:ext cx="7776864" cy="2311306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3131840" y="1124744"/>
            <a:ext cx="29193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chemeClr val="accent4"/>
                </a:solidFill>
                <a:latin typeface="+mj-ea"/>
                <a:ea typeface="+mj-ea"/>
                <a:cs typeface="+mj-cs"/>
              </a:rPr>
              <a:t>農林水產省</a:t>
            </a:r>
            <a:r>
              <a:rPr lang="en-US" altLang="zh-TW" sz="2400" b="1" dirty="0">
                <a:solidFill>
                  <a:schemeClr val="accent4"/>
                </a:solidFill>
                <a:latin typeface="+mj-ea"/>
                <a:ea typeface="+mj-ea"/>
                <a:cs typeface="+mj-cs"/>
              </a:rPr>
              <a:t>&amp;</a:t>
            </a:r>
            <a:r>
              <a:rPr lang="zh-TW" altLang="en-US" sz="2400" b="1" dirty="0">
                <a:solidFill>
                  <a:schemeClr val="accent4"/>
                </a:solidFill>
                <a:latin typeface="+mj-ea"/>
                <a:ea typeface="+mj-ea"/>
                <a:cs typeface="+mj-cs"/>
              </a:rPr>
              <a:t>文化廳</a:t>
            </a: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098864"/>
            <a:ext cx="3456384" cy="2419776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075015"/>
            <a:ext cx="3600400" cy="246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34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131840" y="6000931"/>
            <a:ext cx="27494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 smtClean="0">
                <a:solidFill>
                  <a:schemeClr val="accent6"/>
                </a:solidFill>
                <a:latin typeface="+mj-ea"/>
                <a:ea typeface="+mj-ea"/>
              </a:rPr>
              <a:t>～</a:t>
            </a:r>
            <a:r>
              <a:rPr lang="en-US" altLang="zh-TW" sz="3200" b="1" dirty="0" smtClean="0">
                <a:solidFill>
                  <a:schemeClr val="accent6"/>
                </a:solidFill>
                <a:latin typeface="+mj-ea"/>
                <a:ea typeface="+mj-ea"/>
              </a:rPr>
              <a:t> </a:t>
            </a:r>
            <a:r>
              <a:rPr lang="zh-TW" altLang="en-US" sz="3200" b="1" dirty="0" smtClean="0">
                <a:solidFill>
                  <a:schemeClr val="accent6"/>
                </a:solidFill>
                <a:latin typeface="+mj-ea"/>
                <a:ea typeface="+mj-ea"/>
              </a:rPr>
              <a:t>謝謝各位～</a:t>
            </a:r>
          </a:p>
        </p:txBody>
      </p:sp>
      <p:pic>
        <p:nvPicPr>
          <p:cNvPr id="2051" name="Picture 3" descr="Y:\Desktop\螢幕快照 2013-11-23 下午12.37.5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680" y="404664"/>
            <a:ext cx="3932285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Y:\Desktop\螢幕快照 2013-11-23 下午12.37.4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44"/>
          <a:stretch/>
        </p:blipFill>
        <p:spPr bwMode="auto">
          <a:xfrm>
            <a:off x="1951351" y="2132856"/>
            <a:ext cx="5284945" cy="3661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899592" y="1038408"/>
            <a:ext cx="4104456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TW" altLang="en-US" b="1" dirty="0">
                <a:solidFill>
                  <a:schemeClr val="accent6"/>
                </a:solidFill>
                <a:latin typeface="+mj-ea"/>
                <a:ea typeface="+mj-ea"/>
              </a:rPr>
              <a:t>當想到</a:t>
            </a:r>
            <a:r>
              <a:rPr lang="zh-TW" altLang="en-US" b="1" dirty="0" smtClean="0">
                <a:solidFill>
                  <a:schemeClr val="accent6"/>
                </a:solidFill>
                <a:latin typeface="+mj-ea"/>
                <a:ea typeface="+mj-ea"/>
              </a:rPr>
              <a:t>日式料理時，腦中出現的是</a:t>
            </a:r>
            <a:r>
              <a:rPr lang="en-US" altLang="zh-TW" b="1" dirty="0" smtClean="0">
                <a:solidFill>
                  <a:schemeClr val="accent6"/>
                </a:solidFill>
                <a:latin typeface="+mj-ea"/>
                <a:ea typeface="+mj-ea"/>
              </a:rPr>
              <a:t>?</a:t>
            </a:r>
            <a:r>
              <a:rPr lang="zh-TW" altLang="en-US" b="1" dirty="0" smtClean="0">
                <a:solidFill>
                  <a:schemeClr val="accent6"/>
                </a:solidFill>
                <a:latin typeface="+mj-ea"/>
                <a:ea typeface="+mj-ea"/>
              </a:rPr>
              <a:t> </a:t>
            </a:r>
            <a:endParaRPr lang="zh-TW" altLang="en-US" b="1" dirty="0">
              <a:solidFill>
                <a:schemeClr val="accent6"/>
              </a:solidFill>
              <a:latin typeface="+mj-ea"/>
              <a:ea typeface="+mj-ea"/>
            </a:endParaRP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7772400" cy="926976"/>
          </a:xfrm>
          <a:effectLst>
            <a:outerShdw dist="38100" dir="2820000" algn="tl" rotWithShape="0">
              <a:srgbClr val="FF5050">
                <a:alpha val="29000"/>
              </a:srgbClr>
            </a:outerShdw>
          </a:effectLst>
        </p:spPr>
        <p:txBody>
          <a:bodyPr bIns="91440" anchor="b" anchorCtr="0">
            <a:noAutofit/>
          </a:bodyPr>
          <a:lstStyle/>
          <a:p>
            <a:r>
              <a:rPr lang="zh-TW" altLang="en-US" dirty="0" smtClean="0"/>
              <a:t>日式料理</a:t>
            </a:r>
            <a:r>
              <a:rPr lang="en-US" altLang="zh-TW" dirty="0" smtClean="0"/>
              <a:t>?</a:t>
            </a:r>
            <a:endParaRPr lang="zh-TW" altLang="en-US" dirty="0" smtClean="0"/>
          </a:p>
        </p:txBody>
      </p:sp>
      <p:pic>
        <p:nvPicPr>
          <p:cNvPr id="1026" name="Picture 2" descr="Y:\Desktop\下載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66085"/>
            <a:ext cx="5832648" cy="4128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Y:\Desktop\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88840"/>
            <a:ext cx="4093027" cy="3516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Y:\Desktop\images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988840"/>
            <a:ext cx="3372891" cy="3542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Y:\Desktop\misosiru_13031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885" y="1592439"/>
            <a:ext cx="4726206" cy="4726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\\psf\Home\Desktop\usersbackup\Pictures\iPhoto Library\Masters\2010\7:26 京都御所\IMG_106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422" y="1741117"/>
            <a:ext cx="5905132" cy="4428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5004048" y="1078858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b="1" dirty="0">
                <a:solidFill>
                  <a:schemeClr val="accent6"/>
                </a:solidFill>
                <a:latin typeface="+mj-ea"/>
                <a:ea typeface="+mj-ea"/>
              </a:rPr>
              <a:t>寿</a:t>
            </a:r>
            <a:r>
              <a:rPr lang="ja-JP" altLang="en-US" b="1" dirty="0" smtClean="0">
                <a:solidFill>
                  <a:schemeClr val="accent6"/>
                </a:solidFill>
                <a:latin typeface="+mj-ea"/>
                <a:ea typeface="+mj-ea"/>
              </a:rPr>
              <a:t>司（すし）</a:t>
            </a:r>
            <a:endParaRPr lang="zh-TW" altLang="en-US" b="1" dirty="0">
              <a:solidFill>
                <a:schemeClr val="accent6"/>
              </a:solidFill>
              <a:latin typeface="+mj-ea"/>
              <a:ea typeface="+mj-ea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4657799" y="1038408"/>
            <a:ext cx="45704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b="1" dirty="0">
                <a:solidFill>
                  <a:schemeClr val="accent6"/>
                </a:solidFill>
                <a:latin typeface="+mj-ea"/>
                <a:ea typeface="+mj-ea"/>
              </a:rPr>
              <a:t>親子</a:t>
            </a:r>
            <a:r>
              <a:rPr lang="ja-JP" altLang="en-US" b="1" dirty="0" smtClean="0">
                <a:solidFill>
                  <a:schemeClr val="accent6"/>
                </a:solidFill>
                <a:latin typeface="+mj-ea"/>
                <a:ea typeface="+mj-ea"/>
              </a:rPr>
              <a:t>丼（おやこどん）、</a:t>
            </a:r>
            <a:r>
              <a:rPr lang="ja-JP" altLang="en-US" b="1" dirty="0">
                <a:solidFill>
                  <a:schemeClr val="accent6"/>
                </a:solidFill>
                <a:latin typeface="+mj-ea"/>
                <a:ea typeface="+mj-ea"/>
              </a:rPr>
              <a:t>天</a:t>
            </a:r>
            <a:r>
              <a:rPr lang="ja-JP" altLang="en-US" b="1" dirty="0" smtClean="0">
                <a:solidFill>
                  <a:schemeClr val="accent6"/>
                </a:solidFill>
                <a:latin typeface="+mj-ea"/>
                <a:ea typeface="+mj-ea"/>
              </a:rPr>
              <a:t>丼（てんどん）</a:t>
            </a:r>
            <a:endParaRPr lang="zh-TW" altLang="en-US" b="1" dirty="0">
              <a:solidFill>
                <a:schemeClr val="accent6"/>
              </a:solidFill>
              <a:latin typeface="+mj-ea"/>
              <a:ea typeface="+mj-ea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5014704" y="103840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b="1" dirty="0">
                <a:solidFill>
                  <a:schemeClr val="accent6"/>
                </a:solidFill>
                <a:latin typeface="+mj-ea"/>
                <a:ea typeface="+mj-ea"/>
              </a:rPr>
              <a:t>たんご</a:t>
            </a:r>
            <a:endParaRPr lang="zh-TW" altLang="en-US" b="1" dirty="0">
              <a:solidFill>
                <a:schemeClr val="accent6"/>
              </a:solidFill>
              <a:latin typeface="+mj-ea"/>
              <a:ea typeface="+mj-ea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4657799" y="1038408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b="1" dirty="0">
                <a:solidFill>
                  <a:schemeClr val="accent6"/>
                </a:solidFill>
                <a:latin typeface="+mj-ea"/>
                <a:ea typeface="+mj-ea"/>
              </a:rPr>
              <a:t>味噌</a:t>
            </a:r>
            <a:r>
              <a:rPr lang="ja-JP" altLang="en-US" b="1" dirty="0" smtClean="0">
                <a:solidFill>
                  <a:schemeClr val="accent6"/>
                </a:solidFill>
                <a:latin typeface="+mj-ea"/>
                <a:ea typeface="+mj-ea"/>
              </a:rPr>
              <a:t>汁（みそしる）</a:t>
            </a:r>
            <a:endParaRPr lang="zh-TW" altLang="en-US" b="1" dirty="0">
              <a:solidFill>
                <a:schemeClr val="accent6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4" grpId="0"/>
      <p:bldP spid="4" grpId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Y:\Desktop\螢幕快照 2013-11-23 下午12.39.2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340768"/>
            <a:ext cx="5040560" cy="2888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1907704" y="4338970"/>
            <a:ext cx="54726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日本人的飲食精神</a:t>
            </a:r>
            <a:r>
              <a:rPr lang="ja-JP" altLang="en-US" b="1" dirty="0" smtClean="0">
                <a:latin typeface="微軟正黑體" pitchFamily="34" charset="-120"/>
                <a:ea typeface="微軟正黑體" pitchFamily="34" charset="-120"/>
              </a:rPr>
              <a:t>「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尊重自然</a:t>
            </a:r>
            <a:r>
              <a:rPr lang="ja-JP" altLang="en-US" b="1" dirty="0" smtClean="0">
                <a:latin typeface="微軟正黑體" pitchFamily="34" charset="-120"/>
                <a:ea typeface="微軟正黑體" pitchFamily="34" charset="-120"/>
              </a:rPr>
              <a:t>」</a:t>
            </a:r>
            <a:endParaRPr lang="en-US" altLang="ja-JP" b="1" dirty="0"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尊重新鮮食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材的多樣性與原味</a:t>
            </a:r>
            <a:endParaRPr lang="ja-JP" altLang="en-US" b="1" dirty="0">
              <a:latin typeface="微軟正黑體" pitchFamily="34" charset="-120"/>
              <a:ea typeface="微軟正黑體" pitchFamily="34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營養平衝與健康的飲食生活</a:t>
            </a:r>
            <a:endParaRPr lang="en-US" altLang="ja-JP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呈現自然之美與季節變化</a:t>
            </a:r>
            <a:endParaRPr lang="en-US" altLang="ja-JP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與正月、節日有密切的關聯</a:t>
            </a:r>
            <a:endParaRPr lang="en-US" altLang="ja-JP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668815" y="416858"/>
            <a:ext cx="37753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ja-JP" altLang="en-US" sz="4000" b="1" dirty="0">
                <a:solidFill>
                  <a:schemeClr val="accent4"/>
                </a:solidFill>
                <a:latin typeface="+mj-ea"/>
                <a:ea typeface="+mj-ea"/>
                <a:cs typeface="+mj-cs"/>
              </a:rPr>
              <a:t>「和食」</a:t>
            </a:r>
            <a:r>
              <a:rPr lang="zh-TW" altLang="en-US" sz="4000" b="1" dirty="0">
                <a:solidFill>
                  <a:schemeClr val="accent4"/>
                </a:solidFill>
                <a:latin typeface="+mj-ea"/>
                <a:ea typeface="+mj-ea"/>
                <a:cs typeface="+mj-cs"/>
              </a:rPr>
              <a:t>的特徵</a:t>
            </a:r>
            <a:endParaRPr lang="en-US" altLang="zh-TW" sz="4000" b="1" dirty="0">
              <a:solidFill>
                <a:schemeClr val="accent4"/>
              </a:solidFill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2463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日本人的生活與稻米習習相關</a:t>
            </a:r>
          </a:p>
        </p:txBody>
      </p:sp>
      <p:pic>
        <p:nvPicPr>
          <p:cNvPr id="4" name="Picture 2" descr="Y:\Desktop\螢幕快照 2013-11-23 下午12.35.24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7" t="13644" r="8257" b="9158"/>
          <a:stretch/>
        </p:blipFill>
        <p:spPr bwMode="auto">
          <a:xfrm>
            <a:off x="323528" y="1556792"/>
            <a:ext cx="8481668" cy="478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890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1804" y="188640"/>
            <a:ext cx="7772400" cy="1143000"/>
          </a:xfrm>
        </p:spPr>
        <p:txBody>
          <a:bodyPr/>
          <a:lstStyle/>
          <a:p>
            <a:pPr algn="ctr"/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日本人之飲食排名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3333105"/>
              </p:ext>
            </p:extLst>
          </p:nvPr>
        </p:nvGraphicFramePr>
        <p:xfrm>
          <a:off x="971600" y="1578278"/>
          <a:ext cx="2376264" cy="409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4"/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最愛主食前</a:t>
                      </a:r>
                      <a:r>
                        <a:rPr lang="en-US" altLang="zh-TW" dirty="0" smtClean="0"/>
                        <a:t>10</a:t>
                      </a:r>
                      <a:r>
                        <a:rPr lang="zh-TW" altLang="en-US" dirty="0" smtClean="0"/>
                        <a:t>名</a:t>
                      </a:r>
                      <a:endParaRPr lang="zh-TW" altLang="en-US" dirty="0"/>
                    </a:p>
                  </a:txBody>
                  <a:tcPr/>
                </a:tc>
              </a:tr>
              <a:tr h="373132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1.</a:t>
                      </a:r>
                      <a:r>
                        <a:rPr lang="zh-TW" altLang="en-US" dirty="0" smtClean="0"/>
                        <a:t>白米</a:t>
                      </a:r>
                      <a:r>
                        <a:rPr lang="en-US" altLang="ja-JP" dirty="0" smtClean="0"/>
                        <a:t>(</a:t>
                      </a:r>
                      <a:r>
                        <a:rPr lang="ja-JP" altLang="en-US" dirty="0" smtClean="0"/>
                        <a:t>ご飯）</a:t>
                      </a:r>
                      <a:endParaRPr lang="zh-TW" altLang="en-US" dirty="0"/>
                    </a:p>
                  </a:txBody>
                  <a:tcPr/>
                </a:tc>
              </a:tr>
              <a:tr h="373132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2.</a:t>
                      </a:r>
                      <a:r>
                        <a:rPr lang="zh-TW" altLang="en-US" dirty="0" smtClean="0"/>
                        <a:t>握壽司</a:t>
                      </a:r>
                      <a:r>
                        <a:rPr lang="ja-JP" altLang="en-US" dirty="0" smtClean="0"/>
                        <a:t>（握り）</a:t>
                      </a:r>
                      <a:endParaRPr lang="zh-TW" altLang="en-US" dirty="0"/>
                    </a:p>
                  </a:txBody>
                  <a:tcPr/>
                </a:tc>
              </a:tr>
              <a:tr h="373132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3.</a:t>
                      </a:r>
                      <a:r>
                        <a:rPr lang="zh-TW" altLang="en-US" dirty="0" smtClean="0"/>
                        <a:t>混合飯</a:t>
                      </a:r>
                      <a:endParaRPr lang="zh-TW" altLang="en-US" dirty="0"/>
                    </a:p>
                  </a:txBody>
                  <a:tcPr/>
                </a:tc>
              </a:tr>
              <a:tr h="373132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4.</a:t>
                      </a:r>
                      <a:r>
                        <a:rPr lang="zh-TW" altLang="en-US" dirty="0" smtClean="0"/>
                        <a:t>拉麵</a:t>
                      </a:r>
                      <a:r>
                        <a:rPr lang="en-US" altLang="ja-JP" dirty="0" smtClean="0"/>
                        <a:t>(</a:t>
                      </a:r>
                      <a:r>
                        <a:rPr lang="ja-JP" altLang="en-US" dirty="0" smtClean="0"/>
                        <a:t>ラーメン）</a:t>
                      </a:r>
                      <a:endParaRPr lang="zh-TW" altLang="en-US" dirty="0"/>
                    </a:p>
                  </a:txBody>
                  <a:tcPr/>
                </a:tc>
              </a:tr>
              <a:tr h="373132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5.</a:t>
                      </a:r>
                      <a:r>
                        <a:rPr lang="zh-TW" altLang="en-US" dirty="0" smtClean="0"/>
                        <a:t>三角飯糰</a:t>
                      </a:r>
                      <a:endParaRPr lang="zh-TW" altLang="en-US" dirty="0"/>
                    </a:p>
                  </a:txBody>
                  <a:tcPr/>
                </a:tc>
              </a:tr>
              <a:tr h="373132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6.</a:t>
                      </a:r>
                      <a:r>
                        <a:rPr lang="zh-TW" altLang="en-US" dirty="0" smtClean="0"/>
                        <a:t>散壽司</a:t>
                      </a:r>
                      <a:endParaRPr lang="zh-TW" altLang="en-US" dirty="0"/>
                    </a:p>
                  </a:txBody>
                  <a:tcPr/>
                </a:tc>
              </a:tr>
              <a:tr h="373132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7.</a:t>
                      </a:r>
                      <a:r>
                        <a:rPr lang="zh-TW" altLang="en-US" dirty="0" smtClean="0"/>
                        <a:t>咖哩飯</a:t>
                      </a:r>
                      <a:endParaRPr lang="zh-TW" altLang="en-US" dirty="0"/>
                    </a:p>
                  </a:txBody>
                  <a:tcPr/>
                </a:tc>
              </a:tr>
              <a:tr h="373132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8.</a:t>
                      </a:r>
                      <a:r>
                        <a:rPr lang="zh-TW" altLang="en-US" dirty="0" smtClean="0"/>
                        <a:t>烏龍麵</a:t>
                      </a:r>
                      <a:r>
                        <a:rPr lang="ja-JP" altLang="en-US" dirty="0" smtClean="0"/>
                        <a:t>（うどん）</a:t>
                      </a:r>
                      <a:endParaRPr lang="zh-TW" altLang="en-US" dirty="0"/>
                    </a:p>
                  </a:txBody>
                  <a:tcPr/>
                </a:tc>
              </a:tr>
              <a:tr h="3731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/>
                        <a:t>9.</a:t>
                      </a:r>
                      <a:r>
                        <a:rPr lang="zh-TW" altLang="en-US" dirty="0" smtClean="0"/>
                        <a:t>蕎麥麵</a:t>
                      </a:r>
                      <a:r>
                        <a:rPr lang="ja-JP" altLang="en-US" dirty="0" smtClean="0"/>
                        <a:t>（そば）</a:t>
                      </a:r>
                      <a:endParaRPr lang="zh-TW" altLang="en-US" dirty="0" smtClean="0"/>
                    </a:p>
                  </a:txBody>
                  <a:tcPr/>
                </a:tc>
              </a:tr>
              <a:tr h="3731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/>
                        <a:t>10.</a:t>
                      </a:r>
                      <a:r>
                        <a:rPr lang="zh-TW" altLang="en-US" dirty="0" smtClean="0"/>
                        <a:t>炒飯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0945031"/>
              </p:ext>
            </p:extLst>
          </p:nvPr>
        </p:nvGraphicFramePr>
        <p:xfrm>
          <a:off x="3491880" y="1578278"/>
          <a:ext cx="2376264" cy="41044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4"/>
              </a:tblGrid>
              <a:tr h="373132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最愛配菜前</a:t>
                      </a:r>
                      <a:r>
                        <a:rPr lang="en-US" altLang="zh-TW" dirty="0" smtClean="0"/>
                        <a:t>10</a:t>
                      </a:r>
                      <a:r>
                        <a:rPr lang="zh-TW" altLang="en-US" dirty="0" smtClean="0"/>
                        <a:t>名</a:t>
                      </a:r>
                      <a:endParaRPr lang="zh-TW" altLang="en-US" dirty="0"/>
                    </a:p>
                  </a:txBody>
                  <a:tcPr/>
                </a:tc>
              </a:tr>
              <a:tr h="373132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1.</a:t>
                      </a:r>
                      <a:r>
                        <a:rPr lang="zh-TW" altLang="en-US" dirty="0" smtClean="0"/>
                        <a:t>生魚片</a:t>
                      </a:r>
                      <a:r>
                        <a:rPr lang="en-US" altLang="ja-JP" dirty="0" smtClean="0"/>
                        <a:t>(</a:t>
                      </a:r>
                      <a:r>
                        <a:rPr lang="ja-JP" altLang="en-US" dirty="0" smtClean="0"/>
                        <a:t>刺身）</a:t>
                      </a:r>
                      <a:endParaRPr lang="zh-TW" altLang="en-US" dirty="0"/>
                    </a:p>
                  </a:txBody>
                  <a:tcPr/>
                </a:tc>
              </a:tr>
              <a:tr h="373132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2.</a:t>
                      </a:r>
                      <a:r>
                        <a:rPr lang="zh-TW" altLang="en-US" dirty="0" smtClean="0"/>
                        <a:t>燒肉、鐵板燒</a:t>
                      </a:r>
                      <a:endParaRPr lang="zh-TW" altLang="en-US" dirty="0"/>
                    </a:p>
                  </a:txBody>
                  <a:tcPr/>
                </a:tc>
              </a:tr>
              <a:tr h="373132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3.</a:t>
                      </a:r>
                      <a:r>
                        <a:rPr lang="zh-TW" altLang="en-US" dirty="0" smtClean="0"/>
                        <a:t>壽喜燒</a:t>
                      </a:r>
                      <a:r>
                        <a:rPr lang="en-US" altLang="ja-JP" dirty="0" smtClean="0"/>
                        <a:t>(</a:t>
                      </a:r>
                      <a:r>
                        <a:rPr lang="ja-JP" altLang="en-US" dirty="0" smtClean="0"/>
                        <a:t>すき焼き）</a:t>
                      </a:r>
                      <a:endParaRPr lang="zh-TW" altLang="en-US" dirty="0"/>
                    </a:p>
                  </a:txBody>
                  <a:tcPr/>
                </a:tc>
              </a:tr>
              <a:tr h="373132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4.</a:t>
                      </a:r>
                      <a:r>
                        <a:rPr lang="zh-TW" altLang="en-US" dirty="0" smtClean="0"/>
                        <a:t>餃子</a:t>
                      </a:r>
                      <a:endParaRPr lang="zh-TW" altLang="en-US" dirty="0"/>
                    </a:p>
                  </a:txBody>
                  <a:tcPr/>
                </a:tc>
              </a:tr>
              <a:tr h="373132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5.</a:t>
                      </a:r>
                      <a:r>
                        <a:rPr lang="zh-TW" altLang="en-US" dirty="0" smtClean="0"/>
                        <a:t>烤雞內</a:t>
                      </a:r>
                      <a:r>
                        <a:rPr lang="en-US" altLang="zh-TW" dirty="0" smtClean="0"/>
                        <a:t>(</a:t>
                      </a:r>
                      <a:r>
                        <a:rPr lang="ja-JP" altLang="en-US" dirty="0" smtClean="0"/>
                        <a:t>焼き鳥）</a:t>
                      </a:r>
                      <a:endParaRPr lang="zh-TW" altLang="en-US" dirty="0"/>
                    </a:p>
                  </a:txBody>
                  <a:tcPr/>
                </a:tc>
              </a:tr>
              <a:tr h="373132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6.</a:t>
                      </a:r>
                      <a:r>
                        <a:rPr lang="zh-TW" altLang="en-US" dirty="0" smtClean="0"/>
                        <a:t>塩燒烤魚</a:t>
                      </a:r>
                      <a:endParaRPr lang="zh-TW" altLang="en-US" dirty="0"/>
                    </a:p>
                  </a:txBody>
                  <a:tcPr/>
                </a:tc>
              </a:tr>
              <a:tr h="373132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7.</a:t>
                      </a:r>
                      <a:r>
                        <a:rPr lang="zh-TW" altLang="en-US" dirty="0" smtClean="0"/>
                        <a:t>炸雞</a:t>
                      </a:r>
                      <a:r>
                        <a:rPr lang="en-US" altLang="zh-TW" dirty="0" smtClean="0"/>
                        <a:t>(</a:t>
                      </a:r>
                      <a:r>
                        <a:rPr lang="ja-JP" altLang="en-US" dirty="0" smtClean="0"/>
                        <a:t>唐揚げ）</a:t>
                      </a:r>
                      <a:endParaRPr lang="zh-TW" altLang="en-US" dirty="0"/>
                    </a:p>
                  </a:txBody>
                  <a:tcPr/>
                </a:tc>
              </a:tr>
              <a:tr h="373132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8.</a:t>
                      </a:r>
                      <a:r>
                        <a:rPr lang="zh-TW" altLang="en-US" dirty="0" smtClean="0"/>
                        <a:t>炸蝦</a:t>
                      </a:r>
                      <a:r>
                        <a:rPr lang="en-US" altLang="ja-JP" dirty="0" smtClean="0"/>
                        <a:t>(</a:t>
                      </a:r>
                      <a:r>
                        <a:rPr lang="ja-JP" altLang="en-US" dirty="0" smtClean="0"/>
                        <a:t>海老）</a:t>
                      </a:r>
                      <a:endParaRPr lang="zh-TW" altLang="en-US" dirty="0"/>
                    </a:p>
                  </a:txBody>
                  <a:tcPr/>
                </a:tc>
              </a:tr>
              <a:tr h="3731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/>
                        <a:t>9.</a:t>
                      </a:r>
                      <a:r>
                        <a:rPr lang="zh-TW" altLang="en-US" dirty="0" smtClean="0"/>
                        <a:t>馬齡薯肉</a:t>
                      </a:r>
                    </a:p>
                  </a:txBody>
                  <a:tcPr/>
                </a:tc>
              </a:tr>
              <a:tr h="3731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/>
                        <a:t>10.</a:t>
                      </a:r>
                      <a:r>
                        <a:rPr lang="zh-TW" altLang="en-US" dirty="0" smtClean="0"/>
                        <a:t>牛排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9247652"/>
              </p:ext>
            </p:extLst>
          </p:nvPr>
        </p:nvGraphicFramePr>
        <p:xfrm>
          <a:off x="6012160" y="1578278"/>
          <a:ext cx="2376264" cy="409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4"/>
              </a:tblGrid>
              <a:tr h="364098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最愛海鮮前</a:t>
                      </a:r>
                      <a:r>
                        <a:rPr lang="en-US" altLang="zh-TW" dirty="0" smtClean="0"/>
                        <a:t>10</a:t>
                      </a:r>
                      <a:r>
                        <a:rPr lang="zh-TW" altLang="en-US" dirty="0" smtClean="0"/>
                        <a:t>名</a:t>
                      </a:r>
                      <a:endParaRPr lang="zh-TW" altLang="en-US" dirty="0"/>
                    </a:p>
                  </a:txBody>
                  <a:tcPr/>
                </a:tc>
              </a:tr>
              <a:tr h="373132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1.</a:t>
                      </a:r>
                      <a:r>
                        <a:rPr lang="zh-TW" altLang="en-US" dirty="0" smtClean="0"/>
                        <a:t>螃蟹</a:t>
                      </a:r>
                      <a:endParaRPr lang="zh-TW" altLang="en-US" dirty="0"/>
                    </a:p>
                  </a:txBody>
                  <a:tcPr/>
                </a:tc>
              </a:tr>
              <a:tr h="373132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2.</a:t>
                      </a:r>
                      <a:r>
                        <a:rPr lang="zh-TW" altLang="en-US" dirty="0" smtClean="0"/>
                        <a:t>蝦子</a:t>
                      </a:r>
                      <a:endParaRPr lang="zh-TW" altLang="en-US" dirty="0"/>
                    </a:p>
                  </a:txBody>
                  <a:tcPr/>
                </a:tc>
              </a:tr>
              <a:tr h="373132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3.</a:t>
                      </a:r>
                      <a:r>
                        <a:rPr lang="zh-TW" altLang="en-US" dirty="0" smtClean="0"/>
                        <a:t>鮪魚</a:t>
                      </a:r>
                      <a:endParaRPr lang="zh-TW" altLang="en-US" dirty="0"/>
                    </a:p>
                  </a:txBody>
                  <a:tcPr/>
                </a:tc>
              </a:tr>
              <a:tr h="373132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4.</a:t>
                      </a:r>
                      <a:r>
                        <a:rPr lang="zh-TW" altLang="en-US" dirty="0" smtClean="0"/>
                        <a:t>鯖魚</a:t>
                      </a:r>
                      <a:endParaRPr lang="zh-TW" altLang="en-US" dirty="0"/>
                    </a:p>
                  </a:txBody>
                  <a:tcPr/>
                </a:tc>
              </a:tr>
              <a:tr h="373132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5.</a:t>
                      </a:r>
                      <a:r>
                        <a:rPr lang="zh-TW" altLang="en-US" dirty="0" smtClean="0"/>
                        <a:t>花枝</a:t>
                      </a:r>
                      <a:endParaRPr lang="zh-TW" altLang="en-US" dirty="0"/>
                    </a:p>
                  </a:txBody>
                  <a:tcPr/>
                </a:tc>
              </a:tr>
              <a:tr h="373132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6.</a:t>
                      </a:r>
                      <a:r>
                        <a:rPr lang="zh-TW" altLang="en-US" dirty="0" smtClean="0"/>
                        <a:t>鰻魚</a:t>
                      </a:r>
                      <a:endParaRPr lang="zh-TW" altLang="en-US" dirty="0"/>
                    </a:p>
                  </a:txBody>
                  <a:tcPr/>
                </a:tc>
              </a:tr>
              <a:tr h="373132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7.</a:t>
                      </a:r>
                      <a:r>
                        <a:rPr lang="zh-TW" altLang="en-US" dirty="0" smtClean="0"/>
                        <a:t>干貝</a:t>
                      </a:r>
                      <a:endParaRPr lang="zh-TW" altLang="en-US" dirty="0"/>
                    </a:p>
                  </a:txBody>
                  <a:tcPr/>
                </a:tc>
              </a:tr>
              <a:tr h="373132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8.</a:t>
                      </a:r>
                      <a:r>
                        <a:rPr lang="zh-TW" altLang="en-US" dirty="0" smtClean="0"/>
                        <a:t>蛤蠣</a:t>
                      </a:r>
                      <a:endParaRPr lang="zh-TW" altLang="en-US" dirty="0"/>
                    </a:p>
                  </a:txBody>
                  <a:tcPr/>
                </a:tc>
              </a:tr>
              <a:tr h="3731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/>
                        <a:t>9.</a:t>
                      </a:r>
                      <a:r>
                        <a:rPr lang="zh-TW" altLang="en-US" dirty="0" smtClean="0"/>
                        <a:t>明太子</a:t>
                      </a:r>
                    </a:p>
                  </a:txBody>
                  <a:tcPr/>
                </a:tc>
              </a:tr>
              <a:tr h="3731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/>
                        <a:t>10.</a:t>
                      </a:r>
                      <a:r>
                        <a:rPr lang="zh-TW" altLang="en-US" dirty="0" smtClean="0"/>
                        <a:t>牡蠣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矩形 7"/>
          <p:cNvSpPr/>
          <p:nvPr/>
        </p:nvSpPr>
        <p:spPr>
          <a:xfrm>
            <a:off x="971600" y="5754742"/>
            <a:ext cx="72728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zh-TW" sz="1600" dirty="0"/>
              <a:t>味の素「嗜好調査」</a:t>
            </a:r>
            <a:r>
              <a:rPr lang="en-US" altLang="zh-TW" sz="1600" dirty="0"/>
              <a:t>2000</a:t>
            </a:r>
            <a:r>
              <a:rPr lang="ja-JP" altLang="zh-TW" sz="1600" dirty="0"/>
              <a:t>、朝倉寛「味覚と嗜好」ドメス出版</a:t>
            </a:r>
            <a:r>
              <a:rPr lang="en-US" altLang="zh-TW" sz="1600" dirty="0"/>
              <a:t>2006</a:t>
            </a:r>
            <a:r>
              <a:rPr lang="ja-JP" altLang="zh-TW" sz="1600" dirty="0"/>
              <a:t>年より一部改変</a:t>
            </a:r>
            <a:endParaRPr lang="zh-TW" altLang="zh-TW" sz="1600" dirty="0"/>
          </a:p>
        </p:txBody>
      </p:sp>
    </p:spTree>
    <p:extLst>
      <p:ext uri="{BB962C8B-B14F-4D97-AF65-F5344CB8AC3E}">
        <p14:creationId xmlns:p14="http://schemas.microsoft.com/office/powerpoint/2010/main" val="274119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壽司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ja-JP" altLang="en-US" dirty="0" smtClean="0"/>
              <a:t>（寿司、</a:t>
            </a:r>
            <a:r>
              <a:rPr lang="en-US" altLang="ja-JP" dirty="0" smtClean="0"/>
              <a:t>Sushi)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 numCol="2">
            <a:normAutofit/>
          </a:bodyPr>
          <a:lstStyle/>
          <a:p>
            <a:pPr>
              <a:lnSpc>
                <a:spcPct val="200000"/>
              </a:lnSpc>
            </a:pPr>
            <a:r>
              <a:rPr lang="zh-TW" altLang="en-US" sz="2800" dirty="0" smtClean="0"/>
              <a:t>赤身</a:t>
            </a:r>
            <a:endParaRPr lang="en-US" altLang="zh-TW" sz="2800" dirty="0"/>
          </a:p>
          <a:p>
            <a:pPr>
              <a:lnSpc>
                <a:spcPct val="200000"/>
              </a:lnSpc>
            </a:pPr>
            <a:r>
              <a:rPr lang="zh-TW" altLang="en-US" sz="2800" dirty="0"/>
              <a:t>白身</a:t>
            </a:r>
            <a:endParaRPr lang="en-US" altLang="zh-TW" sz="2800" dirty="0"/>
          </a:p>
          <a:p>
            <a:pPr>
              <a:lnSpc>
                <a:spcPct val="200000"/>
              </a:lnSpc>
            </a:pPr>
            <a:r>
              <a:rPr lang="zh-TW" altLang="en-US" sz="2800" dirty="0"/>
              <a:t>光澤魚類</a:t>
            </a:r>
            <a:endParaRPr lang="en-US" altLang="zh-TW" sz="2800" dirty="0"/>
          </a:p>
          <a:p>
            <a:pPr>
              <a:lnSpc>
                <a:spcPct val="200000"/>
              </a:lnSpc>
            </a:pPr>
            <a:r>
              <a:rPr lang="zh-TW" altLang="en-US" sz="2800" dirty="0"/>
              <a:t>蝦、</a:t>
            </a:r>
            <a:r>
              <a:rPr lang="zh-TW" altLang="en-US" sz="2800" dirty="0" smtClean="0"/>
              <a:t>蟹</a:t>
            </a:r>
            <a:endParaRPr lang="en-US" altLang="zh-TW" sz="2800" dirty="0"/>
          </a:p>
          <a:p>
            <a:pPr marL="0" indent="0">
              <a:lnSpc>
                <a:spcPct val="200000"/>
              </a:lnSpc>
              <a:buNone/>
            </a:pPr>
            <a:endParaRPr lang="en-US" altLang="zh-TW" sz="2800" dirty="0"/>
          </a:p>
          <a:p>
            <a:pPr>
              <a:lnSpc>
                <a:spcPct val="200000"/>
              </a:lnSpc>
            </a:pPr>
            <a:r>
              <a:rPr lang="zh-TW" altLang="en-US" sz="2800" dirty="0"/>
              <a:t>花枝、章魚</a:t>
            </a:r>
            <a:endParaRPr lang="en-US" altLang="zh-TW" sz="2800" dirty="0"/>
          </a:p>
          <a:p>
            <a:pPr>
              <a:lnSpc>
                <a:spcPct val="200000"/>
              </a:lnSpc>
            </a:pPr>
            <a:r>
              <a:rPr lang="zh-TW" altLang="en-US" sz="2800" dirty="0"/>
              <a:t>貝類</a:t>
            </a:r>
            <a:endParaRPr lang="en-US" altLang="zh-TW" sz="2800" dirty="0"/>
          </a:p>
          <a:p>
            <a:pPr>
              <a:lnSpc>
                <a:spcPct val="200000"/>
              </a:lnSpc>
            </a:pPr>
            <a:r>
              <a:rPr lang="zh-TW" altLang="en-US" sz="2800" dirty="0"/>
              <a:t>其它</a:t>
            </a:r>
          </a:p>
        </p:txBody>
      </p:sp>
    </p:spTree>
    <p:extLst>
      <p:ext uri="{BB962C8B-B14F-4D97-AF65-F5344CB8AC3E}">
        <p14:creationId xmlns:p14="http://schemas.microsoft.com/office/powerpoint/2010/main" val="1590569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壽司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ja-JP" altLang="en-US" dirty="0" smtClean="0"/>
              <a:t>（寿司、</a:t>
            </a:r>
            <a:r>
              <a:rPr lang="en-US" altLang="ja-JP" dirty="0" smtClean="0"/>
              <a:t>Sushi)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23528" y="1510154"/>
            <a:ext cx="7772400" cy="4572000"/>
          </a:xfrm>
        </p:spPr>
        <p:txBody>
          <a:bodyPr numCol="2">
            <a:normAutofit/>
          </a:bodyPr>
          <a:lstStyle/>
          <a:p>
            <a:pPr>
              <a:lnSpc>
                <a:spcPct val="200000"/>
              </a:lnSpc>
            </a:pPr>
            <a:r>
              <a:rPr lang="zh-TW" altLang="en-US" sz="2800" dirty="0" smtClean="0"/>
              <a:t>赤身</a:t>
            </a:r>
            <a:endParaRPr lang="en-US" altLang="zh-TW" sz="2800" dirty="0" smtClean="0"/>
          </a:p>
          <a:p>
            <a:pPr>
              <a:lnSpc>
                <a:spcPct val="200000"/>
              </a:lnSpc>
            </a:pPr>
            <a:r>
              <a:rPr lang="zh-TW" altLang="en-US" sz="2800" dirty="0" smtClean="0"/>
              <a:t>白身</a:t>
            </a:r>
            <a:endParaRPr lang="en-US" altLang="zh-TW" sz="2800" dirty="0" smtClean="0"/>
          </a:p>
          <a:p>
            <a:pPr>
              <a:lnSpc>
                <a:spcPct val="200000"/>
              </a:lnSpc>
            </a:pPr>
            <a:r>
              <a:rPr lang="zh-TW" altLang="en-US" sz="2800" dirty="0" smtClean="0"/>
              <a:t>光澤魚類</a:t>
            </a:r>
            <a:endParaRPr lang="en-US" altLang="zh-TW" sz="2800" dirty="0" smtClean="0"/>
          </a:p>
          <a:p>
            <a:pPr marL="0" indent="0">
              <a:lnSpc>
                <a:spcPct val="200000"/>
              </a:lnSpc>
              <a:buNone/>
            </a:pPr>
            <a:endParaRPr lang="en-US" altLang="zh-TW" sz="2800" dirty="0" smtClean="0"/>
          </a:p>
          <a:p>
            <a:pPr marL="0" indent="0">
              <a:lnSpc>
                <a:spcPct val="200000"/>
              </a:lnSpc>
              <a:buNone/>
            </a:pPr>
            <a:endParaRPr lang="en-US" altLang="zh-TW" sz="2800" dirty="0" smtClean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988840"/>
            <a:ext cx="2788149" cy="158417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4243366"/>
            <a:ext cx="2937556" cy="1658298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834" y="4293096"/>
            <a:ext cx="2867652" cy="1656184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7785" y="1891875"/>
            <a:ext cx="2798823" cy="1681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309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壽司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ja-JP" altLang="en-US" dirty="0" smtClean="0"/>
              <a:t>（寿司、</a:t>
            </a:r>
            <a:r>
              <a:rPr lang="en-US" altLang="ja-JP" dirty="0" smtClean="0"/>
              <a:t>Sushi)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23528" y="1556792"/>
            <a:ext cx="7772400" cy="4572000"/>
          </a:xfrm>
        </p:spPr>
        <p:txBody>
          <a:bodyPr numCol="2">
            <a:normAutofit/>
          </a:bodyPr>
          <a:lstStyle/>
          <a:p>
            <a:pPr>
              <a:lnSpc>
                <a:spcPct val="200000"/>
              </a:lnSpc>
            </a:pPr>
            <a:r>
              <a:rPr lang="zh-TW" altLang="en-US" sz="2800" dirty="0"/>
              <a:t>蝦、</a:t>
            </a:r>
            <a:r>
              <a:rPr lang="zh-TW" altLang="en-US" sz="2800" dirty="0" smtClean="0"/>
              <a:t>蟹</a:t>
            </a:r>
            <a:endParaRPr lang="en-US" altLang="zh-TW" sz="2800" dirty="0" smtClean="0"/>
          </a:p>
          <a:p>
            <a:pPr>
              <a:lnSpc>
                <a:spcPct val="200000"/>
              </a:lnSpc>
            </a:pPr>
            <a:r>
              <a:rPr lang="zh-TW" altLang="en-US" sz="2800" dirty="0" smtClean="0"/>
              <a:t>花枝</a:t>
            </a:r>
            <a:r>
              <a:rPr lang="zh-TW" altLang="en-US" sz="2800" dirty="0"/>
              <a:t>、章魚</a:t>
            </a:r>
            <a:endParaRPr lang="en-US" altLang="zh-TW" sz="2800" dirty="0"/>
          </a:p>
          <a:p>
            <a:pPr>
              <a:lnSpc>
                <a:spcPct val="200000"/>
              </a:lnSpc>
            </a:pPr>
            <a:r>
              <a:rPr lang="zh-TW" altLang="en-US" sz="2800" dirty="0"/>
              <a:t>貝類</a:t>
            </a:r>
            <a:endParaRPr lang="en-US" altLang="zh-TW" sz="2800" dirty="0"/>
          </a:p>
          <a:p>
            <a:pPr>
              <a:lnSpc>
                <a:spcPct val="200000"/>
              </a:lnSpc>
            </a:pPr>
            <a:r>
              <a:rPr lang="zh-TW" altLang="en-US" sz="2800" dirty="0"/>
              <a:t>其它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499" y="1798352"/>
            <a:ext cx="2497829" cy="149733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173" y="1839256"/>
            <a:ext cx="2482205" cy="1415528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124" y="3429000"/>
            <a:ext cx="2500253" cy="1432184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627" y="3401210"/>
            <a:ext cx="2491751" cy="1420457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173" y="5013176"/>
            <a:ext cx="2562289" cy="1468828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5044044"/>
            <a:ext cx="2515728" cy="14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07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4624"/>
            <a:ext cx="7772400" cy="1143000"/>
          </a:xfrm>
        </p:spPr>
        <p:txBody>
          <a:bodyPr/>
          <a:lstStyle/>
          <a:p>
            <a:pPr algn="ctr"/>
            <a:r>
              <a:rPr lang="zh-TW" altLang="en-US" dirty="0" smtClean="0"/>
              <a:t>鮪  魚 構 造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124744"/>
            <a:ext cx="7056784" cy="556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8283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公正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644</TotalTime>
  <Words>468</Words>
  <Application>Microsoft Office PowerPoint</Application>
  <PresentationFormat>如螢幕大小 (4:3)</PresentationFormat>
  <Paragraphs>92</Paragraphs>
  <Slides>16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17" baseType="lpstr">
      <vt:lpstr>公正</vt:lpstr>
      <vt:lpstr>PowerPoint 簡報</vt:lpstr>
      <vt:lpstr>日式料理?</vt:lpstr>
      <vt:lpstr>PowerPoint 簡報</vt:lpstr>
      <vt:lpstr>日本人的生活與稻米習習相關</vt:lpstr>
      <vt:lpstr>日本人之飲食排名</vt:lpstr>
      <vt:lpstr>壽司 （寿司、Sushi)</vt:lpstr>
      <vt:lpstr>壽司 （寿司、Sushi)</vt:lpstr>
      <vt:lpstr>壽司 （寿司、Sushi)</vt:lpstr>
      <vt:lpstr>鮪  魚 構 造</vt:lpstr>
      <vt:lpstr>飲食與四季</vt:lpstr>
      <vt:lpstr>節日與食文化</vt:lpstr>
      <vt:lpstr>節日與食文化</vt:lpstr>
      <vt:lpstr>和食檢定</vt:lpstr>
      <vt:lpstr>例:筷子的使用方式</vt:lpstr>
      <vt:lpstr>申請聯合國無形文化遺產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Yi-li</dc:creator>
  <cp:lastModifiedBy>mac</cp:lastModifiedBy>
  <cp:revision>46</cp:revision>
  <dcterms:created xsi:type="dcterms:W3CDTF">2012-11-14T07:12:24Z</dcterms:created>
  <dcterms:modified xsi:type="dcterms:W3CDTF">2014-04-15T00:19:20Z</dcterms:modified>
</cp:coreProperties>
</file>