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79" r:id="rId1"/>
    <p:sldMasterId id="2147483791" r:id="rId2"/>
  </p:sldMasterIdLst>
  <p:notesMasterIdLst>
    <p:notesMasterId r:id="rId44"/>
  </p:notesMasterIdLst>
  <p:handoutMasterIdLst>
    <p:handoutMasterId r:id="rId45"/>
  </p:handoutMasterIdLst>
  <p:sldIdLst>
    <p:sldId id="296" r:id="rId3"/>
    <p:sldId id="429" r:id="rId4"/>
    <p:sldId id="543" r:id="rId5"/>
    <p:sldId id="581" r:id="rId6"/>
    <p:sldId id="539" r:id="rId7"/>
    <p:sldId id="488" r:id="rId8"/>
    <p:sldId id="496" r:id="rId9"/>
    <p:sldId id="540" r:id="rId10"/>
    <p:sldId id="583" r:id="rId11"/>
    <p:sldId id="498" r:id="rId12"/>
    <p:sldId id="499" r:id="rId13"/>
    <p:sldId id="500" r:id="rId14"/>
    <p:sldId id="504" r:id="rId15"/>
    <p:sldId id="493" r:id="rId16"/>
    <p:sldId id="508" r:id="rId17"/>
    <p:sldId id="552" r:id="rId18"/>
    <p:sldId id="553" r:id="rId19"/>
    <p:sldId id="554" r:id="rId20"/>
    <p:sldId id="555" r:id="rId21"/>
    <p:sldId id="556" r:id="rId22"/>
    <p:sldId id="586" r:id="rId23"/>
    <p:sldId id="625" r:id="rId24"/>
    <p:sldId id="606" r:id="rId25"/>
    <p:sldId id="607" r:id="rId26"/>
    <p:sldId id="608" r:id="rId27"/>
    <p:sldId id="609" r:id="rId28"/>
    <p:sldId id="610" r:id="rId29"/>
    <p:sldId id="611" r:id="rId30"/>
    <p:sldId id="612" r:id="rId31"/>
    <p:sldId id="613" r:id="rId32"/>
    <p:sldId id="614" r:id="rId33"/>
    <p:sldId id="615" r:id="rId34"/>
    <p:sldId id="616" r:id="rId35"/>
    <p:sldId id="617" r:id="rId36"/>
    <p:sldId id="618" r:id="rId37"/>
    <p:sldId id="619" r:id="rId38"/>
    <p:sldId id="620" r:id="rId39"/>
    <p:sldId id="621" r:id="rId40"/>
    <p:sldId id="622" r:id="rId41"/>
    <p:sldId id="623" r:id="rId42"/>
    <p:sldId id="624" r:id="rId43"/>
  </p:sldIdLst>
  <p:sldSz cx="9144000" cy="6858000" type="screen4x3"/>
  <p:notesSz cx="6797675" cy="9926638"/>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a:srgbClr val="CC3300"/>
    <a:srgbClr val="9933FF"/>
    <a:srgbClr val="008000"/>
    <a:srgbClr val="FF33CC"/>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7853C-536D-4A76-A0AE-DD22124D55A5}" styleName="佈景主題樣式 1 - 輔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42" autoAdjust="0"/>
    <p:restoredTop sz="89503" autoAdjust="0"/>
  </p:normalViewPr>
  <p:slideViewPr>
    <p:cSldViewPr>
      <p:cViewPr>
        <p:scale>
          <a:sx n="80" d="100"/>
          <a:sy n="80" d="100"/>
        </p:scale>
        <p:origin x="-1086"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70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DE72BE-3EDD-49EF-B2B8-55EE9C7CC069}"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zh-TW" altLang="en-US"/>
        </a:p>
      </dgm:t>
    </dgm:pt>
    <dgm:pt modelId="{75E2A0AC-07BA-466D-AD7E-80150108C4EB}" type="pres">
      <dgm:prSet presAssocID="{08DE72BE-3EDD-49EF-B2B8-55EE9C7CC069}" presName="linear" presStyleCnt="0">
        <dgm:presLayoutVars>
          <dgm:animLvl val="lvl"/>
          <dgm:resizeHandles val="exact"/>
        </dgm:presLayoutVars>
      </dgm:prSet>
      <dgm:spPr/>
      <dgm:t>
        <a:bodyPr/>
        <a:lstStyle/>
        <a:p>
          <a:endParaRPr lang="zh-TW" altLang="en-US"/>
        </a:p>
      </dgm:t>
    </dgm:pt>
  </dgm:ptLst>
  <dgm:cxnLst>
    <dgm:cxn modelId="{0F97BC14-8B8E-4269-BFBF-4E98E40D959B}" type="presOf" srcId="{08DE72BE-3EDD-49EF-B2B8-55EE9C7CC069}" destId="{75E2A0AC-07BA-466D-AD7E-80150108C4EB}"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09"/>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49688" y="0"/>
            <a:ext cx="2946400" cy="496809"/>
          </a:xfrm>
          <a:prstGeom prst="rect">
            <a:avLst/>
          </a:prstGeom>
        </p:spPr>
        <p:txBody>
          <a:bodyPr vert="horz" lIns="91440" tIns="45720" rIns="91440" bIns="45720" rtlCol="0"/>
          <a:lstStyle>
            <a:lvl1pPr algn="r">
              <a:defRPr sz="1200"/>
            </a:lvl1pPr>
          </a:lstStyle>
          <a:p>
            <a:fld id="{3757B961-5406-4276-903D-8733DEF14B39}" type="datetimeFigureOut">
              <a:rPr lang="zh-TW" altLang="en-US" smtClean="0"/>
              <a:pPr/>
              <a:t>2012/10/29</a:t>
            </a:fld>
            <a:endParaRPr lang="zh-TW" altLang="en-US"/>
          </a:p>
        </p:txBody>
      </p:sp>
      <p:sp>
        <p:nvSpPr>
          <p:cNvPr id="4" name="頁尾版面配置區 3"/>
          <p:cNvSpPr>
            <a:spLocks noGrp="1"/>
          </p:cNvSpPr>
          <p:nvPr>
            <p:ph type="ftr" sz="quarter" idx="2"/>
          </p:nvPr>
        </p:nvSpPr>
        <p:spPr>
          <a:xfrm>
            <a:off x="0" y="9428242"/>
            <a:ext cx="2946400" cy="496809"/>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688" y="9428242"/>
            <a:ext cx="2946400" cy="496809"/>
          </a:xfrm>
          <a:prstGeom prst="rect">
            <a:avLst/>
          </a:prstGeom>
        </p:spPr>
        <p:txBody>
          <a:bodyPr vert="horz" lIns="91440" tIns="45720" rIns="91440" bIns="45720" rtlCol="0" anchor="b"/>
          <a:lstStyle>
            <a:lvl1pPr algn="r">
              <a:defRPr sz="1200"/>
            </a:lvl1pPr>
          </a:lstStyle>
          <a:p>
            <a:fld id="{02DF4CBF-15C5-4303-83B7-F4DCAA6F431E}" type="slidenum">
              <a:rPr lang="zh-TW" altLang="en-US" smtClean="0"/>
              <a:pPr/>
              <a:t>‹#›</a:t>
            </a:fld>
            <a:endParaRPr lang="zh-TW" altLang="en-US"/>
          </a:p>
        </p:txBody>
      </p:sp>
    </p:spTree>
    <p:extLst>
      <p:ext uri="{BB962C8B-B14F-4D97-AF65-F5344CB8AC3E}">
        <p14:creationId xmlns:p14="http://schemas.microsoft.com/office/powerpoint/2010/main" val="35163587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20A77376-297A-4F4F-9492-2E53B44D07EB}" type="datetimeFigureOut">
              <a:rPr lang="zh-TW" altLang="en-US" smtClean="0"/>
              <a:pPr/>
              <a:t>2012/10/29</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15154"/>
            <a:ext cx="5438140" cy="4466987"/>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1" y="9428584"/>
            <a:ext cx="2945659" cy="496332"/>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4" y="9428584"/>
            <a:ext cx="2945659" cy="496332"/>
          </a:xfrm>
          <a:prstGeom prst="rect">
            <a:avLst/>
          </a:prstGeom>
        </p:spPr>
        <p:txBody>
          <a:bodyPr vert="horz" lIns="91440" tIns="45720" rIns="91440" bIns="45720" rtlCol="0" anchor="b"/>
          <a:lstStyle>
            <a:lvl1pPr algn="r">
              <a:defRPr sz="1200"/>
            </a:lvl1pPr>
          </a:lstStyle>
          <a:p>
            <a:fld id="{159CCA84-F6F5-40A1-84C6-4046443FD8FE}" type="slidenum">
              <a:rPr lang="zh-TW" altLang="en-US" smtClean="0"/>
              <a:pPr/>
              <a:t>‹#›</a:t>
            </a:fld>
            <a:endParaRPr lang="zh-TW" altLang="en-US"/>
          </a:p>
        </p:txBody>
      </p:sp>
    </p:spTree>
    <p:extLst>
      <p:ext uri="{BB962C8B-B14F-4D97-AF65-F5344CB8AC3E}">
        <p14:creationId xmlns:p14="http://schemas.microsoft.com/office/powerpoint/2010/main" val="3530787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0</a:t>
            </a:fld>
            <a:endParaRPr lang="zh-TW"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26</a:t>
            </a:fld>
            <a:endParaRPr lang="zh-TW"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27</a:t>
            </a:fld>
            <a:endParaRPr lang="zh-TW"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28</a:t>
            </a:fld>
            <a:endParaRPr lang="zh-TW"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29</a:t>
            </a:fld>
            <a:endParaRPr lang="zh-TW"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30</a:t>
            </a:fld>
            <a:endParaRPr lang="zh-TW"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31</a:t>
            </a:fld>
            <a:endParaRPr lang="zh-TW"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32</a:t>
            </a:fld>
            <a:endParaRPr lang="zh-TW"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33</a:t>
            </a:fld>
            <a:endParaRPr lang="zh-TW"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34</a:t>
            </a:fld>
            <a:endParaRPr lang="zh-TW"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35</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1</a:t>
            </a:fld>
            <a:endParaRPr lang="zh-TW"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36</a:t>
            </a:fld>
            <a:endParaRPr lang="zh-TW"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40</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4</a:t>
            </a:fld>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13</a:t>
            </a:fld>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21</a:t>
            </a:fld>
            <a:endParaRPr lang="zh-TW"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22</a:t>
            </a:fld>
            <a:endParaRPr lang="zh-TW"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23</a:t>
            </a:fld>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24</a:t>
            </a:fld>
            <a:endParaRPr lang="zh-TW"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159CCA84-F6F5-40A1-84C6-4046443FD8FE}" type="slidenum">
              <a:rPr lang="zh-TW" altLang="en-US" smtClean="0"/>
              <a:pPr/>
              <a:t>25</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bg>
      <p:bgRef idx="1003">
        <a:schemeClr val="bg2"/>
      </p:bgRef>
    </p:bg>
    <p:spTree>
      <p:nvGrpSpPr>
        <p:cNvPr id="1" name=""/>
        <p:cNvGrpSpPr/>
        <p:nvPr/>
      </p:nvGrpSpPr>
      <p:grpSpPr>
        <a:xfrm>
          <a:off x="0" y="0"/>
          <a:ext cx="0" cy="0"/>
          <a:chOff x="0" y="0"/>
          <a:chExt cx="0" cy="0"/>
        </a:xfrm>
      </p:grpSpPr>
      <p:grpSp>
        <p:nvGrpSpPr>
          <p:cNvPr id="7" name="Group 16"/>
          <p:cNvGrpSpPr/>
          <p:nvPr/>
        </p:nvGrpSpPr>
        <p:grpSpPr>
          <a:xfrm>
            <a:off x="0" y="3268345"/>
            <a:ext cx="9144000" cy="146304"/>
            <a:chOff x="0" y="3268345"/>
            <a:chExt cx="9144000" cy="146304"/>
          </a:xfrm>
        </p:grpSpPr>
        <p:sp>
          <p:nvSpPr>
            <p:cNvPr id="13" name="Rectangle 12"/>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ubtitle 2"/>
          <p:cNvSpPr>
            <a:spLocks noGrp="1"/>
          </p:cNvSpPr>
          <p:nvPr>
            <p:ph type="subTitle" idx="1"/>
          </p:nvPr>
        </p:nvSpPr>
        <p:spPr>
          <a:xfrm>
            <a:off x="1371600" y="3505200"/>
            <a:ext cx="6400800" cy="1752600"/>
          </a:xfrm>
        </p:spPr>
        <p:txBody>
          <a:bodyPr>
            <a:normAutofit/>
          </a:bodyPr>
          <a:lstStyle>
            <a:lvl1pPr marL="0" indent="0" algn="ctr">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及直排文字">
    <p:bg>
      <p:bgRef idx="1003">
        <a:schemeClr val="bg2"/>
      </p:bgRef>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pPr>
              <a:defRPr/>
            </a:pPr>
            <a:endParaRPr lang="zh-TW" altLang="en-US"/>
          </a:p>
        </p:txBody>
      </p:sp>
      <p:sp>
        <p:nvSpPr>
          <p:cNvPr id="5" name="Footer Placeholder 4"/>
          <p:cNvSpPr>
            <a:spLocks noGrp="1"/>
          </p:cNvSpPr>
          <p:nvPr>
            <p:ph type="ftr" sz="quarter" idx="11"/>
          </p:nvPr>
        </p:nvSpPr>
        <p:spPr/>
        <p:txBody>
          <a:bodyPr/>
          <a:lstStyle/>
          <a:p>
            <a:pPr>
              <a:defRPr/>
            </a:pPr>
            <a:endParaRPr lang="zh-TW" altLang="en-US"/>
          </a:p>
        </p:txBody>
      </p:sp>
      <p:sp>
        <p:nvSpPr>
          <p:cNvPr id="6" name="Slide Number Placeholder 5"/>
          <p:cNvSpPr>
            <a:spLocks noGrp="1"/>
          </p:cNvSpPr>
          <p:nvPr>
            <p:ph type="sldNum" sz="quarter" idx="12"/>
          </p:nvPr>
        </p:nvSpPr>
        <p:spPr/>
        <p:txBody>
          <a:bodyPr/>
          <a:lstStyle/>
          <a:p>
            <a:pPr>
              <a:defRPr/>
            </a:pPr>
            <a:fld id="{8E06B9EF-FCC3-49E4-92A4-54B973B86710}" type="slidenum">
              <a:rPr lang="zh-TW" altLang="en-US" smtClean="0"/>
              <a:pPr>
                <a:defRPr/>
              </a:pPr>
              <a:t>‹#›</a:t>
            </a:fld>
            <a:endParaRPr lang="zh-TW" altLang="en-US"/>
          </a:p>
        </p:txBody>
      </p:sp>
      <p:sp>
        <p:nvSpPr>
          <p:cNvPr id="7" name="Title 6"/>
          <p:cNvSpPr>
            <a:spLocks noGrp="1"/>
          </p:cNvSpPr>
          <p:nvPr>
            <p:ph type="title"/>
          </p:nvPr>
        </p:nvSpPr>
        <p:spPr/>
        <p:txBody>
          <a:bodyPr/>
          <a:lstStyle/>
          <a:p>
            <a:r>
              <a:rPr lang="zh-TW" altLang="en-US" smtClean="0"/>
              <a:t>按一下以編輯母片標題樣式</a:t>
            </a:r>
            <a:endParaRPr lang="en-US"/>
          </a:p>
        </p:txBody>
      </p:sp>
      <p:grpSp>
        <p:nvGrpSpPr>
          <p:cNvPr id="2" name="Group 7"/>
          <p:cNvGrpSpPr/>
          <p:nvPr/>
        </p:nvGrpSpPr>
        <p:grpSpPr>
          <a:xfrm flipH="1">
            <a:off x="0" y="1371600"/>
            <a:ext cx="9144000" cy="73152"/>
            <a:chOff x="0" y="3268345"/>
            <a:chExt cx="9144000" cy="146304"/>
          </a:xfrm>
        </p:grpSpPr>
        <p:sp>
          <p:nvSpPr>
            <p:cNvPr id="9" name="Rectangle 8"/>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8"/>
            <a:ext cx="1828800" cy="5851525"/>
          </a:xfrm>
          <a:prstGeom prst="rect">
            <a:avLst/>
          </a:prstGeom>
        </p:spPr>
        <p:txBody>
          <a:bodyPr vert="eaVert"/>
          <a:lstStyle/>
          <a:p>
            <a:r>
              <a:rPr lang="zh-TW" altLang="en-US" smtClean="0"/>
              <a:t>按一下以編輯母片標題樣式</a:t>
            </a:r>
            <a:endParaRPr lang="en-US"/>
          </a:p>
        </p:txBody>
      </p:sp>
      <p:sp>
        <p:nvSpPr>
          <p:cNvPr id="3" name="Vertical Text Placeholder 2"/>
          <p:cNvSpPr>
            <a:spLocks noGrp="1"/>
          </p:cNvSpPr>
          <p:nvPr>
            <p:ph type="body" orient="vert" idx="1"/>
          </p:nvPr>
        </p:nvSpPr>
        <p:spPr>
          <a:xfrm>
            <a:off x="457200" y="274638"/>
            <a:ext cx="61722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a:xfrm>
            <a:off x="6839712" y="6356350"/>
            <a:ext cx="1868424" cy="365125"/>
          </a:xfrm>
        </p:spPr>
        <p:txBody>
          <a:bodyPr/>
          <a:lstStyle/>
          <a:p>
            <a:pPr>
              <a:defRPr/>
            </a:pPr>
            <a:endParaRPr lang="zh-TW" altLang="en-US"/>
          </a:p>
        </p:txBody>
      </p:sp>
      <p:sp>
        <p:nvSpPr>
          <p:cNvPr id="5" name="Footer Placeholder 4"/>
          <p:cNvSpPr>
            <a:spLocks noGrp="1"/>
          </p:cNvSpPr>
          <p:nvPr>
            <p:ph type="ftr" sz="quarter" idx="11"/>
          </p:nvPr>
        </p:nvSpPr>
        <p:spPr/>
        <p:txBody>
          <a:bodyPr/>
          <a:lstStyle/>
          <a:p>
            <a:pPr>
              <a:defRPr/>
            </a:pPr>
            <a:endParaRPr lang="zh-TW" altLang="en-US"/>
          </a:p>
        </p:txBody>
      </p:sp>
      <p:sp>
        <p:nvSpPr>
          <p:cNvPr id="6" name="Slide Number Placeholder 5"/>
          <p:cNvSpPr>
            <a:spLocks noGrp="1"/>
          </p:cNvSpPr>
          <p:nvPr>
            <p:ph type="sldNum" sz="quarter" idx="12"/>
          </p:nvPr>
        </p:nvSpPr>
        <p:spPr/>
        <p:txBody>
          <a:bodyPr/>
          <a:lstStyle/>
          <a:p>
            <a:pPr>
              <a:defRPr/>
            </a:pPr>
            <a:fld id="{C929BF01-2A19-4E40-AB37-B1FB8DD8F112}" type="slidenum">
              <a:rPr lang="zh-TW" altLang="en-US" smtClean="0"/>
              <a:pPr>
                <a:defRPr/>
              </a:pPr>
              <a:t>‹#›</a:t>
            </a:fld>
            <a:endParaRPr lang="zh-TW" altLang="en-US"/>
          </a:p>
        </p:txBody>
      </p:sp>
      <p:grpSp>
        <p:nvGrpSpPr>
          <p:cNvPr id="7" name="Group 6"/>
          <p:cNvGrpSpPr/>
          <p:nvPr/>
        </p:nvGrpSpPr>
        <p:grpSpPr>
          <a:xfrm rot="5400000" flipH="1">
            <a:off x="3332988" y="3384804"/>
            <a:ext cx="6867144" cy="73152"/>
            <a:chOff x="0" y="3268345"/>
            <a:chExt cx="9144000" cy="146304"/>
          </a:xfrm>
        </p:grpSpPr>
        <p:sp>
          <p:nvSpPr>
            <p:cNvPr id="8" name="Rectangle 7"/>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27738D8-35AA-4582-86F2-AB4AF96FB9D5}" type="slidenum">
              <a:rPr lang="zh-TW" altLang="en-US" smtClean="0"/>
              <a:t>‹#›</a:t>
            </a:fld>
            <a:endParaRPr lang="zh-TW" altLang="en-US"/>
          </a:p>
        </p:txBody>
      </p:sp>
    </p:spTree>
    <p:extLst>
      <p:ext uri="{BB962C8B-B14F-4D97-AF65-F5344CB8AC3E}">
        <p14:creationId xmlns:p14="http://schemas.microsoft.com/office/powerpoint/2010/main" val="19746868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27738D8-35AA-4582-86F2-AB4AF96FB9D5}" type="slidenum">
              <a:rPr lang="zh-TW" altLang="en-US" smtClean="0"/>
              <a:t>‹#›</a:t>
            </a:fld>
            <a:endParaRPr lang="zh-TW" altLang="en-US"/>
          </a:p>
        </p:txBody>
      </p:sp>
    </p:spTree>
    <p:extLst>
      <p:ext uri="{BB962C8B-B14F-4D97-AF65-F5344CB8AC3E}">
        <p14:creationId xmlns:p14="http://schemas.microsoft.com/office/powerpoint/2010/main" val="38314321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27738D8-35AA-4582-86F2-AB4AF96FB9D5}" type="slidenum">
              <a:rPr lang="zh-TW" altLang="en-US" smtClean="0"/>
              <a:t>‹#›</a:t>
            </a:fld>
            <a:endParaRPr lang="zh-TW" altLang="en-US"/>
          </a:p>
        </p:txBody>
      </p:sp>
    </p:spTree>
    <p:extLst>
      <p:ext uri="{BB962C8B-B14F-4D97-AF65-F5344CB8AC3E}">
        <p14:creationId xmlns:p14="http://schemas.microsoft.com/office/powerpoint/2010/main" val="2403880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27738D8-35AA-4582-86F2-AB4AF96FB9D5}" type="slidenum">
              <a:rPr lang="zh-TW" altLang="en-US" smtClean="0"/>
              <a:t>‹#›</a:t>
            </a:fld>
            <a:endParaRPr lang="zh-TW" altLang="en-US"/>
          </a:p>
        </p:txBody>
      </p:sp>
    </p:spTree>
    <p:extLst>
      <p:ext uri="{BB962C8B-B14F-4D97-AF65-F5344CB8AC3E}">
        <p14:creationId xmlns:p14="http://schemas.microsoft.com/office/powerpoint/2010/main" val="108198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27738D8-35AA-4582-86F2-AB4AF96FB9D5}" type="slidenum">
              <a:rPr lang="zh-TW" altLang="en-US" smtClean="0"/>
              <a:t>‹#›</a:t>
            </a:fld>
            <a:endParaRPr lang="zh-TW" altLang="en-US"/>
          </a:p>
        </p:txBody>
      </p:sp>
    </p:spTree>
    <p:extLst>
      <p:ext uri="{BB962C8B-B14F-4D97-AF65-F5344CB8AC3E}">
        <p14:creationId xmlns:p14="http://schemas.microsoft.com/office/powerpoint/2010/main" val="8538417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27738D8-35AA-4582-86F2-AB4AF96FB9D5}" type="slidenum">
              <a:rPr lang="zh-TW" altLang="en-US" smtClean="0"/>
              <a:t>‹#›</a:t>
            </a:fld>
            <a:endParaRPr lang="zh-TW" altLang="en-US"/>
          </a:p>
        </p:txBody>
      </p:sp>
    </p:spTree>
    <p:extLst>
      <p:ext uri="{BB962C8B-B14F-4D97-AF65-F5344CB8AC3E}">
        <p14:creationId xmlns:p14="http://schemas.microsoft.com/office/powerpoint/2010/main" val="16156408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27738D8-35AA-4582-86F2-AB4AF96FB9D5}" type="slidenum">
              <a:rPr lang="zh-TW" altLang="en-US" smtClean="0"/>
              <a:t>‹#›</a:t>
            </a:fld>
            <a:endParaRPr lang="zh-TW" altLang="en-US"/>
          </a:p>
        </p:txBody>
      </p:sp>
    </p:spTree>
    <p:extLst>
      <p:ext uri="{BB962C8B-B14F-4D97-AF65-F5344CB8AC3E}">
        <p14:creationId xmlns:p14="http://schemas.microsoft.com/office/powerpoint/2010/main" val="17956329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27738D8-35AA-4582-86F2-AB4AF96FB9D5}" type="slidenum">
              <a:rPr lang="zh-TW" altLang="en-US" smtClean="0"/>
              <a:t>‹#›</a:t>
            </a:fld>
            <a:endParaRPr lang="zh-TW" altLang="en-US"/>
          </a:p>
        </p:txBody>
      </p:sp>
    </p:spTree>
    <p:extLst>
      <p:ext uri="{BB962C8B-B14F-4D97-AF65-F5344CB8AC3E}">
        <p14:creationId xmlns:p14="http://schemas.microsoft.com/office/powerpoint/2010/main" val="1167085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99616"/>
            <a:ext cx="8229600" cy="4626547"/>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grpSp>
        <p:nvGrpSpPr>
          <p:cNvPr id="2" name="Group 13"/>
          <p:cNvGrpSpPr/>
          <p:nvPr/>
        </p:nvGrpSpPr>
        <p:grpSpPr>
          <a:xfrm>
            <a:off x="0" y="1371600"/>
            <a:ext cx="9144000" cy="73152"/>
            <a:chOff x="0" y="3268345"/>
            <a:chExt cx="9144000" cy="146304"/>
          </a:xfrm>
        </p:grpSpPr>
        <p:sp>
          <p:nvSpPr>
            <p:cNvPr id="15" name="Rectangle 14"/>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27738D8-35AA-4582-86F2-AB4AF96FB9D5}" type="slidenum">
              <a:rPr lang="zh-TW" altLang="en-US" smtClean="0"/>
              <a:t>‹#›</a:t>
            </a:fld>
            <a:endParaRPr lang="zh-TW" altLang="en-US"/>
          </a:p>
        </p:txBody>
      </p:sp>
    </p:spTree>
    <p:extLst>
      <p:ext uri="{BB962C8B-B14F-4D97-AF65-F5344CB8AC3E}">
        <p14:creationId xmlns:p14="http://schemas.microsoft.com/office/powerpoint/2010/main" val="23964931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27738D8-35AA-4582-86F2-AB4AF96FB9D5}" type="slidenum">
              <a:rPr lang="zh-TW" altLang="en-US" smtClean="0"/>
              <a:t>‹#›</a:t>
            </a:fld>
            <a:endParaRPr lang="zh-TW" altLang="en-US"/>
          </a:p>
        </p:txBody>
      </p:sp>
    </p:spTree>
    <p:extLst>
      <p:ext uri="{BB962C8B-B14F-4D97-AF65-F5344CB8AC3E}">
        <p14:creationId xmlns:p14="http://schemas.microsoft.com/office/powerpoint/2010/main" val="41708682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27738D8-35AA-4582-86F2-AB4AF96FB9D5}" type="slidenum">
              <a:rPr lang="zh-TW" altLang="en-US" smtClean="0"/>
              <a:t>‹#›</a:t>
            </a:fld>
            <a:endParaRPr lang="zh-TW" altLang="en-US"/>
          </a:p>
        </p:txBody>
      </p:sp>
    </p:spTree>
    <p:extLst>
      <p:ext uri="{BB962C8B-B14F-4D97-AF65-F5344CB8AC3E}">
        <p14:creationId xmlns:p14="http://schemas.microsoft.com/office/powerpoint/2010/main" val="2094942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Title 1"/>
          <p:cNvSpPr>
            <a:spLocks noGrp="1"/>
          </p:cNvSpPr>
          <p:nvPr>
            <p:ph type="title"/>
          </p:nvPr>
        </p:nvSpPr>
        <p:spPr>
          <a:xfrm>
            <a:off x="667512" y="4406900"/>
            <a:ext cx="7827201" cy="1362075"/>
          </a:xfrm>
          <a:prstGeom prst="rect">
            <a:avLst/>
          </a:prstGeom>
        </p:spPr>
        <p:txBody>
          <a:bodyPr anchor="t"/>
          <a:lstStyle>
            <a:lvl1pPr algn="l">
              <a:defRPr sz="4000" b="1" cap="all"/>
            </a:lvl1pPr>
          </a:lstStyle>
          <a:p>
            <a:r>
              <a:rPr lang="zh-TW" altLang="en-US" smtClean="0"/>
              <a:t>按一下以編輯母片標題樣式</a:t>
            </a:r>
            <a:endParaRPr lang="en-US"/>
          </a:p>
        </p:txBody>
      </p:sp>
      <p:sp>
        <p:nvSpPr>
          <p:cNvPr id="3" name="Text Placeholder 2"/>
          <p:cNvSpPr>
            <a:spLocks noGrp="1"/>
          </p:cNvSpPr>
          <p:nvPr>
            <p:ph type="body" idx="1"/>
          </p:nvPr>
        </p:nvSpPr>
        <p:spPr>
          <a:xfrm>
            <a:off x="667512" y="2667000"/>
            <a:ext cx="7827201"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pPr>
              <a:defRPr/>
            </a:pPr>
            <a:endParaRPr lang="zh-TW" altLang="en-US"/>
          </a:p>
        </p:txBody>
      </p:sp>
      <p:sp>
        <p:nvSpPr>
          <p:cNvPr id="5" name="Footer Placeholder 4"/>
          <p:cNvSpPr>
            <a:spLocks noGrp="1"/>
          </p:cNvSpPr>
          <p:nvPr>
            <p:ph type="ftr" sz="quarter" idx="11"/>
          </p:nvPr>
        </p:nvSpPr>
        <p:spPr/>
        <p:txBody>
          <a:bodyPr/>
          <a:lstStyle/>
          <a:p>
            <a:pPr>
              <a:defRPr/>
            </a:pPr>
            <a:endParaRPr lang="zh-TW" altLang="en-US"/>
          </a:p>
        </p:txBody>
      </p:sp>
      <p:sp>
        <p:nvSpPr>
          <p:cNvPr id="6" name="Slide Number Placeholder 5"/>
          <p:cNvSpPr>
            <a:spLocks noGrp="1"/>
          </p:cNvSpPr>
          <p:nvPr>
            <p:ph type="sldNum" sz="quarter" idx="12"/>
          </p:nvPr>
        </p:nvSpPr>
        <p:spPr/>
        <p:txBody>
          <a:bodyPr/>
          <a:lstStyle/>
          <a:p>
            <a:pPr>
              <a:defRPr/>
            </a:pPr>
            <a:fld id="{6F5CAC12-61DF-42F0-B9AF-D460C021BB8D}" type="slidenum">
              <a:rPr lang="zh-TW" altLang="en-US" smtClean="0"/>
              <a:pPr>
                <a:defRPr/>
              </a:pPr>
              <a:t>‹#›</a:t>
            </a:fld>
            <a:endParaRPr lang="zh-TW" altLang="en-US"/>
          </a:p>
        </p:txBody>
      </p:sp>
      <p:grpSp>
        <p:nvGrpSpPr>
          <p:cNvPr id="7" name="Group 12"/>
          <p:cNvGrpSpPr/>
          <p:nvPr/>
        </p:nvGrpSpPr>
        <p:grpSpPr>
          <a:xfrm flipH="1">
            <a:off x="0" y="4228465"/>
            <a:ext cx="9144000" cy="146304"/>
            <a:chOff x="0" y="3268345"/>
            <a:chExt cx="9144000" cy="146304"/>
          </a:xfrm>
        </p:grpSpPr>
        <p:sp>
          <p:nvSpPr>
            <p:cNvPr id="14" name="Rectangle 13"/>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兩項物件">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Date Placeholder 4"/>
          <p:cNvSpPr>
            <a:spLocks noGrp="1"/>
          </p:cNvSpPr>
          <p:nvPr>
            <p:ph type="dt" sz="half" idx="10"/>
          </p:nvPr>
        </p:nvSpPr>
        <p:spPr/>
        <p:txBody>
          <a:bodyPr/>
          <a:lstStyle/>
          <a:p>
            <a:pPr>
              <a:defRPr/>
            </a:pPr>
            <a:endParaRPr lang="zh-TW" altLang="en-US"/>
          </a:p>
        </p:txBody>
      </p:sp>
      <p:sp>
        <p:nvSpPr>
          <p:cNvPr id="6" name="Footer Placeholder 5"/>
          <p:cNvSpPr>
            <a:spLocks noGrp="1"/>
          </p:cNvSpPr>
          <p:nvPr>
            <p:ph type="ftr" sz="quarter" idx="11"/>
          </p:nvPr>
        </p:nvSpPr>
        <p:spPr/>
        <p:txBody>
          <a:bodyPr/>
          <a:lstStyle/>
          <a:p>
            <a:pPr>
              <a:defRPr/>
            </a:pPr>
            <a:endParaRPr lang="zh-TW" altLang="en-US"/>
          </a:p>
        </p:txBody>
      </p:sp>
      <p:sp>
        <p:nvSpPr>
          <p:cNvPr id="7" name="Slide Number Placeholder 6"/>
          <p:cNvSpPr>
            <a:spLocks noGrp="1"/>
          </p:cNvSpPr>
          <p:nvPr>
            <p:ph type="sldNum" sz="quarter" idx="12"/>
          </p:nvPr>
        </p:nvSpPr>
        <p:spPr/>
        <p:txBody>
          <a:bodyPr/>
          <a:lstStyle/>
          <a:p>
            <a:pPr>
              <a:defRPr/>
            </a:pPr>
            <a:fld id="{6710064A-BFEF-4747-8366-68D2E8894660}" type="slidenum">
              <a:rPr lang="zh-TW" altLang="en-US" smtClean="0"/>
              <a:pPr>
                <a:defRPr/>
              </a:pPr>
              <a:t>‹#›</a:t>
            </a:fld>
            <a:endParaRPr lang="zh-TW" altLang="en-US"/>
          </a:p>
        </p:txBody>
      </p:sp>
      <p:sp>
        <p:nvSpPr>
          <p:cNvPr id="14" name="Title 13"/>
          <p:cNvSpPr>
            <a:spLocks noGrp="1"/>
          </p:cNvSpPr>
          <p:nvPr>
            <p:ph type="title"/>
          </p:nvPr>
        </p:nvSpPr>
        <p:spPr/>
        <p:txBody>
          <a:bodyPr/>
          <a:lstStyle/>
          <a:p>
            <a:r>
              <a:rPr lang="zh-TW" altLang="en-US" smtClean="0"/>
              <a:t>按一下以編輯母片標題樣式</a:t>
            </a:r>
            <a:endParaRPr lang="en-US"/>
          </a:p>
        </p:txBody>
      </p:sp>
      <p:grpSp>
        <p:nvGrpSpPr>
          <p:cNvPr id="2" name="Group 14"/>
          <p:cNvGrpSpPr/>
          <p:nvPr/>
        </p:nvGrpSpPr>
        <p:grpSpPr>
          <a:xfrm>
            <a:off x="0" y="1371600"/>
            <a:ext cx="9144000" cy="73152"/>
            <a:chOff x="0" y="3268345"/>
            <a:chExt cx="9144000" cy="146304"/>
          </a:xfrm>
        </p:grpSpPr>
        <p:sp>
          <p:nvSpPr>
            <p:cNvPr id="16" name="Rectangle 15"/>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對">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457200" y="22971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Text Placeholder 4"/>
          <p:cNvSpPr>
            <a:spLocks noGrp="1"/>
          </p:cNvSpPr>
          <p:nvPr>
            <p:ph type="body" sz="quarter" idx="3"/>
          </p:nvPr>
        </p:nvSpPr>
        <p:spPr>
          <a:xfrm>
            <a:off x="4645025" y="1600200"/>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45025" y="22971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Date Placeholder 6"/>
          <p:cNvSpPr>
            <a:spLocks noGrp="1"/>
          </p:cNvSpPr>
          <p:nvPr>
            <p:ph type="dt" sz="half" idx="10"/>
          </p:nvPr>
        </p:nvSpPr>
        <p:spPr/>
        <p:txBody>
          <a:bodyPr/>
          <a:lstStyle/>
          <a:p>
            <a:pPr>
              <a:defRPr/>
            </a:pPr>
            <a:endParaRPr lang="zh-TW" altLang="en-US"/>
          </a:p>
        </p:txBody>
      </p:sp>
      <p:sp>
        <p:nvSpPr>
          <p:cNvPr id="8" name="Footer Placeholder 7"/>
          <p:cNvSpPr>
            <a:spLocks noGrp="1"/>
          </p:cNvSpPr>
          <p:nvPr>
            <p:ph type="ftr" sz="quarter" idx="11"/>
          </p:nvPr>
        </p:nvSpPr>
        <p:spPr/>
        <p:txBody>
          <a:bodyPr/>
          <a:lstStyle/>
          <a:p>
            <a:pPr>
              <a:defRPr/>
            </a:pPr>
            <a:endParaRPr lang="zh-TW" altLang="en-US"/>
          </a:p>
        </p:txBody>
      </p:sp>
      <p:sp>
        <p:nvSpPr>
          <p:cNvPr id="9" name="Slide Number Placeholder 8"/>
          <p:cNvSpPr>
            <a:spLocks noGrp="1"/>
          </p:cNvSpPr>
          <p:nvPr>
            <p:ph type="sldNum" sz="quarter" idx="12"/>
          </p:nvPr>
        </p:nvSpPr>
        <p:spPr/>
        <p:txBody>
          <a:bodyPr/>
          <a:lstStyle/>
          <a:p>
            <a:pPr>
              <a:defRPr/>
            </a:pPr>
            <a:fld id="{E8FF1C21-2CA0-45BC-99F3-865079F8C5DD}" type="slidenum">
              <a:rPr lang="zh-TW" altLang="en-US" smtClean="0"/>
              <a:pPr>
                <a:defRPr/>
              </a:pPr>
              <a:t>‹#›</a:t>
            </a:fld>
            <a:endParaRPr lang="zh-TW" altLang="en-US"/>
          </a:p>
        </p:txBody>
      </p:sp>
      <p:sp>
        <p:nvSpPr>
          <p:cNvPr id="16" name="Title 15"/>
          <p:cNvSpPr>
            <a:spLocks noGrp="1"/>
          </p:cNvSpPr>
          <p:nvPr>
            <p:ph type="title"/>
          </p:nvPr>
        </p:nvSpPr>
        <p:spPr/>
        <p:txBody>
          <a:bodyPr/>
          <a:lstStyle/>
          <a:p>
            <a:r>
              <a:rPr lang="zh-TW" altLang="en-US" smtClean="0"/>
              <a:t>按一下以編輯母片標題樣式</a:t>
            </a:r>
            <a:endParaRPr lang="en-US"/>
          </a:p>
        </p:txBody>
      </p:sp>
      <p:grpSp>
        <p:nvGrpSpPr>
          <p:cNvPr id="2" name="Group 16"/>
          <p:cNvGrpSpPr/>
          <p:nvPr/>
        </p:nvGrpSpPr>
        <p:grpSpPr>
          <a:xfrm>
            <a:off x="0" y="1371600"/>
            <a:ext cx="9144000" cy="73152"/>
            <a:chOff x="0" y="3268345"/>
            <a:chExt cx="9144000" cy="146304"/>
          </a:xfrm>
        </p:grpSpPr>
        <p:sp>
          <p:nvSpPr>
            <p:cNvPr id="18" name="Rectangle 17"/>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只有標題">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zh-TW" altLang="en-US"/>
          </a:p>
        </p:txBody>
      </p:sp>
      <p:sp>
        <p:nvSpPr>
          <p:cNvPr id="4" name="Footer Placeholder 3"/>
          <p:cNvSpPr>
            <a:spLocks noGrp="1"/>
          </p:cNvSpPr>
          <p:nvPr>
            <p:ph type="ftr" sz="quarter" idx="11"/>
          </p:nvPr>
        </p:nvSpPr>
        <p:spPr/>
        <p:txBody>
          <a:bodyPr/>
          <a:lstStyle/>
          <a:p>
            <a:pPr>
              <a:defRPr/>
            </a:pPr>
            <a:endParaRPr lang="zh-TW" altLang="en-US"/>
          </a:p>
        </p:txBody>
      </p:sp>
      <p:sp>
        <p:nvSpPr>
          <p:cNvPr id="5" name="Slide Number Placeholder 4"/>
          <p:cNvSpPr>
            <a:spLocks noGrp="1"/>
          </p:cNvSpPr>
          <p:nvPr>
            <p:ph type="sldNum" sz="quarter" idx="12"/>
          </p:nvPr>
        </p:nvSpPr>
        <p:spPr/>
        <p:txBody>
          <a:bodyPr/>
          <a:lstStyle/>
          <a:p>
            <a:pPr>
              <a:defRPr/>
            </a:pPr>
            <a:fld id="{18421BA7-EAB8-425A-B97C-3EB476DF6818}" type="slidenum">
              <a:rPr lang="zh-TW" altLang="en-US" smtClean="0"/>
              <a:pPr>
                <a:defRPr/>
              </a:pPr>
              <a:t>‹#›</a:t>
            </a:fld>
            <a:endParaRPr lang="zh-TW" altLang="en-US"/>
          </a:p>
        </p:txBody>
      </p:sp>
      <p:sp>
        <p:nvSpPr>
          <p:cNvPr id="12" name="Title 11"/>
          <p:cNvSpPr>
            <a:spLocks noGrp="1"/>
          </p:cNvSpPr>
          <p:nvPr>
            <p:ph type="title"/>
          </p:nvPr>
        </p:nvSpPr>
        <p:spPr/>
        <p:txBody>
          <a:bodyPr/>
          <a:lstStyle/>
          <a:p>
            <a:r>
              <a:rPr lang="zh-TW" altLang="en-US" smtClean="0"/>
              <a:t>按一下以編輯母片標題樣式</a:t>
            </a:r>
            <a:endParaRPr lang="en-US"/>
          </a:p>
        </p:txBody>
      </p:sp>
      <p:grpSp>
        <p:nvGrpSpPr>
          <p:cNvPr id="2" name="Group 12"/>
          <p:cNvGrpSpPr/>
          <p:nvPr/>
        </p:nvGrpSpPr>
        <p:grpSpPr>
          <a:xfrm flipH="1">
            <a:off x="0" y="1371600"/>
            <a:ext cx="9144000" cy="73152"/>
            <a:chOff x="0" y="3268345"/>
            <a:chExt cx="9144000" cy="146304"/>
          </a:xfrm>
        </p:grpSpPr>
        <p:sp>
          <p:nvSpPr>
            <p:cNvPr id="14" name="Rectangle 13"/>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Ref idx="1003">
        <a:schemeClr val="bg2"/>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zh-TW" altLang="en-US"/>
          </a:p>
        </p:txBody>
      </p:sp>
      <p:sp>
        <p:nvSpPr>
          <p:cNvPr id="3" name="Footer Placeholder 2"/>
          <p:cNvSpPr>
            <a:spLocks noGrp="1"/>
          </p:cNvSpPr>
          <p:nvPr>
            <p:ph type="ftr" sz="quarter" idx="11"/>
          </p:nvPr>
        </p:nvSpPr>
        <p:spPr/>
        <p:txBody>
          <a:bodyPr/>
          <a:lstStyle/>
          <a:p>
            <a:pPr>
              <a:defRPr/>
            </a:pPr>
            <a:endParaRPr lang="zh-TW" altLang="en-US"/>
          </a:p>
        </p:txBody>
      </p:sp>
      <p:sp>
        <p:nvSpPr>
          <p:cNvPr id="4" name="Slide Number Placeholder 3"/>
          <p:cNvSpPr>
            <a:spLocks noGrp="1"/>
          </p:cNvSpPr>
          <p:nvPr>
            <p:ph type="sldNum" sz="quarter" idx="12"/>
          </p:nvPr>
        </p:nvSpPr>
        <p:spPr/>
        <p:txBody>
          <a:bodyPr/>
          <a:lstStyle/>
          <a:p>
            <a:pPr>
              <a:defRPr/>
            </a:pPr>
            <a:fld id="{3C374B01-7E95-432D-B487-03E9B5FBBF3D}" type="slidenum">
              <a:rPr lang="zh-TW" altLang="en-US" smtClean="0"/>
              <a:pPr>
                <a:defRPr/>
              </a:pPr>
              <a:t>‹#›</a:t>
            </a:fld>
            <a:endParaRPr lang="zh-TW" altLang="en-US"/>
          </a:p>
        </p:txBody>
      </p:sp>
      <p:grpSp>
        <p:nvGrpSpPr>
          <p:cNvPr id="5" name="Group 10"/>
          <p:cNvGrpSpPr/>
          <p:nvPr/>
        </p:nvGrpSpPr>
        <p:grpSpPr>
          <a:xfrm>
            <a:off x="-9144" y="-18288"/>
            <a:ext cx="9144000" cy="146304"/>
            <a:chOff x="0" y="3268345"/>
            <a:chExt cx="9144000" cy="146304"/>
          </a:xfrm>
        </p:grpSpPr>
        <p:sp>
          <p:nvSpPr>
            <p:cNvPr id="12" name="Rectangle 11"/>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userDrawn="1"/>
          </p:nvSpPr>
          <p:spPr>
            <a:xfrm>
              <a:off x="5495544"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6592824"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7690104"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793750"/>
          </a:xfrm>
          <a:prstGeom prst="rect">
            <a:avLst/>
          </a:prstGeom>
        </p:spPr>
        <p:txBody>
          <a:bodyPr anchor="b">
            <a:normAutofit/>
          </a:bodyPr>
          <a:lstStyle>
            <a:lvl1pPr algn="l">
              <a:defRPr sz="2800" b="1"/>
            </a:lvl1pPr>
          </a:lstStyle>
          <a:p>
            <a:r>
              <a:rPr lang="zh-TW" altLang="en-US" smtClean="0"/>
              <a:t>按一下以編輯母片標題樣式</a:t>
            </a:r>
            <a:endParaRPr lang="en-US"/>
          </a:p>
        </p:txBody>
      </p:sp>
      <p:sp>
        <p:nvSpPr>
          <p:cNvPr id="3" name="Content Placeholder 2"/>
          <p:cNvSpPr>
            <a:spLocks noGrp="1"/>
          </p:cNvSpPr>
          <p:nvPr>
            <p:ph idx="1"/>
          </p:nvPr>
        </p:nvSpPr>
        <p:spPr>
          <a:xfrm>
            <a:off x="3575050" y="1371600"/>
            <a:ext cx="5111750" cy="4754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Text Placeholder 3"/>
          <p:cNvSpPr>
            <a:spLocks noGrp="1"/>
          </p:cNvSpPr>
          <p:nvPr>
            <p:ph type="body" sz="half" idx="2"/>
          </p:nvPr>
        </p:nvSpPr>
        <p:spPr>
          <a:xfrm>
            <a:off x="457200" y="1371600"/>
            <a:ext cx="3008313" cy="47545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pPr>
              <a:defRPr/>
            </a:pPr>
            <a:endParaRPr lang="zh-TW" altLang="en-US"/>
          </a:p>
        </p:txBody>
      </p:sp>
      <p:sp>
        <p:nvSpPr>
          <p:cNvPr id="6" name="Footer Placeholder 5"/>
          <p:cNvSpPr>
            <a:spLocks noGrp="1"/>
          </p:cNvSpPr>
          <p:nvPr>
            <p:ph type="ftr" sz="quarter" idx="11"/>
          </p:nvPr>
        </p:nvSpPr>
        <p:spPr/>
        <p:txBody>
          <a:bodyPr/>
          <a:lstStyle/>
          <a:p>
            <a:pPr>
              <a:defRPr/>
            </a:pPr>
            <a:endParaRPr lang="zh-TW" altLang="en-US"/>
          </a:p>
        </p:txBody>
      </p:sp>
      <p:sp>
        <p:nvSpPr>
          <p:cNvPr id="7" name="Slide Number Placeholder 6"/>
          <p:cNvSpPr>
            <a:spLocks noGrp="1"/>
          </p:cNvSpPr>
          <p:nvPr>
            <p:ph type="sldNum" sz="quarter" idx="12"/>
          </p:nvPr>
        </p:nvSpPr>
        <p:spPr/>
        <p:txBody>
          <a:bodyPr/>
          <a:lstStyle/>
          <a:p>
            <a:pPr>
              <a:defRPr/>
            </a:pPr>
            <a:fld id="{5E5F8F8D-27A3-4DBF-95D4-DD03636BD6AA}" type="slidenum">
              <a:rPr lang="zh-TW" altLang="en-US" smtClean="0"/>
              <a:pPr>
                <a:defRPr/>
              </a:pPr>
              <a:t>‹#›</a:t>
            </a:fld>
            <a:endParaRPr lang="zh-TW" altLang="en-US"/>
          </a:p>
        </p:txBody>
      </p:sp>
      <p:grpSp>
        <p:nvGrpSpPr>
          <p:cNvPr id="8" name="Group 13"/>
          <p:cNvGrpSpPr/>
          <p:nvPr/>
        </p:nvGrpSpPr>
        <p:grpSpPr>
          <a:xfrm flipH="1">
            <a:off x="0" y="1143000"/>
            <a:ext cx="9144000" cy="73152"/>
            <a:chOff x="0" y="3268345"/>
            <a:chExt cx="9144000" cy="146304"/>
          </a:xfrm>
        </p:grpSpPr>
        <p:sp>
          <p:nvSpPr>
            <p:cNvPr id="15" name="Rectangle 14"/>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5181600"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6278880"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7376160"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含標題的圖片">
    <p:spTree>
      <p:nvGrpSpPr>
        <p:cNvPr id="1" name=""/>
        <p:cNvGrpSpPr/>
        <p:nvPr/>
      </p:nvGrpSpPr>
      <p:grpSpPr>
        <a:xfrm>
          <a:off x="0" y="0"/>
          <a:ext cx="0" cy="0"/>
          <a:chOff x="0" y="0"/>
          <a:chExt cx="0" cy="0"/>
        </a:xfrm>
      </p:grpSpPr>
      <p:sp>
        <p:nvSpPr>
          <p:cNvPr id="15" name="Picture Placeholder 14"/>
          <p:cNvSpPr>
            <a:spLocks noGrp="1"/>
          </p:cNvSpPr>
          <p:nvPr>
            <p:ph type="pic" sz="quarter" idx="13"/>
          </p:nvPr>
        </p:nvSpPr>
        <p:spPr>
          <a:xfrm>
            <a:off x="1801368" y="685800"/>
            <a:ext cx="5495544" cy="3886200"/>
          </a:xfrm>
          <a:solidFill>
            <a:schemeClr val="accent1"/>
          </a:solidFill>
          <a:effectLst>
            <a:reflection blurRad="6350" stA="52000" endA="300" endPos="35000" dir="5400000" sy="-100000" algn="bl" rotWithShape="0"/>
          </a:effectLst>
          <a:scene3d>
            <a:camera prst="orthographicFront"/>
            <a:lightRig rig="contrasting" dir="t"/>
          </a:scene3d>
          <a:sp3d contourW="12700" prstMaterial="softEdge">
            <a:bevelT prst="cross"/>
            <a:contourClr>
              <a:srgbClr val="FFFFFF"/>
            </a:contourClr>
          </a:sp3d>
        </p:spPr>
        <p:txBody>
          <a:bodyPr/>
          <a:lstStyle/>
          <a:p>
            <a:r>
              <a:rPr lang="zh-TW" altLang="en-US" smtClean="0"/>
              <a:t>按一下圖示以新增圖片</a:t>
            </a:r>
            <a:endParaRPr lang="en-US"/>
          </a:p>
        </p:txBody>
      </p:sp>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zh-TW" altLang="en-US" smtClean="0"/>
              <a:t>按一下以編輯母片標題樣式</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pPr>
              <a:defRPr/>
            </a:pPr>
            <a:endParaRPr lang="zh-TW" altLang="en-US"/>
          </a:p>
        </p:txBody>
      </p:sp>
      <p:sp>
        <p:nvSpPr>
          <p:cNvPr id="6" name="Footer Placeholder 5"/>
          <p:cNvSpPr>
            <a:spLocks noGrp="1"/>
          </p:cNvSpPr>
          <p:nvPr>
            <p:ph type="ftr" sz="quarter" idx="11"/>
          </p:nvPr>
        </p:nvSpPr>
        <p:spPr/>
        <p:txBody>
          <a:bodyPr/>
          <a:lstStyle/>
          <a:p>
            <a:pPr>
              <a:defRPr/>
            </a:pPr>
            <a:endParaRPr lang="zh-TW" altLang="en-US"/>
          </a:p>
        </p:txBody>
      </p:sp>
      <p:sp>
        <p:nvSpPr>
          <p:cNvPr id="7" name="Slide Number Placeholder 6"/>
          <p:cNvSpPr>
            <a:spLocks noGrp="1"/>
          </p:cNvSpPr>
          <p:nvPr>
            <p:ph type="sldNum" sz="quarter" idx="12"/>
          </p:nvPr>
        </p:nvSpPr>
        <p:spPr/>
        <p:txBody>
          <a:bodyPr/>
          <a:lstStyle/>
          <a:p>
            <a:pPr>
              <a:defRPr/>
            </a:pPr>
            <a:fld id="{31DE181B-5328-474A-B0DE-88A4734196DD}" type="slidenum">
              <a:rPr lang="zh-TW" altLang="en-US" smtClean="0"/>
              <a:pPr>
                <a:defRPr/>
              </a:pPr>
              <a:t>‹#›</a:t>
            </a:fld>
            <a:endParaRPr lang="zh-TW" altLang="en-US"/>
          </a:p>
        </p:txBody>
      </p:sp>
      <p:grpSp>
        <p:nvGrpSpPr>
          <p:cNvPr id="3" name="Group 15"/>
          <p:cNvGrpSpPr/>
          <p:nvPr/>
        </p:nvGrpSpPr>
        <p:grpSpPr>
          <a:xfrm>
            <a:off x="-9144" y="-18288"/>
            <a:ext cx="9144000" cy="146304"/>
            <a:chOff x="0" y="3268345"/>
            <a:chExt cx="9144000" cy="146304"/>
          </a:xfrm>
        </p:grpSpPr>
        <p:sp>
          <p:nvSpPr>
            <p:cNvPr id="17" name="Rectangle 16"/>
            <p:cNvSpPr/>
            <p:nvPr userDrawn="1"/>
          </p:nvSpPr>
          <p:spPr>
            <a:xfrm>
              <a:off x="0" y="3268345"/>
              <a:ext cx="9144000" cy="146304"/>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5495544" y="3268345"/>
              <a:ext cx="1097280" cy="14630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592824" y="3268345"/>
              <a:ext cx="1097280" cy="1463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7690104" y="3268345"/>
              <a:ext cx="1097280" cy="14630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6826" y="0"/>
            <a:ext cx="9144000" cy="6286520"/>
          </a:xfrm>
          <a:prstGeom prst="rect">
            <a:avLst/>
          </a:prstGeom>
          <a:gradFill flip="none" rotWithShape="1">
            <a:gsLst>
              <a:gs pos="1000">
                <a:schemeClr val="bg2">
                  <a:alpha val="0"/>
                </a:schemeClr>
              </a:gs>
              <a:gs pos="100000">
                <a:schemeClr val="bg1">
                  <a:alpha val="92000"/>
                </a:schemeClr>
              </a:gs>
            </a:gsLst>
            <a:lin ang="16200000" scaled="1"/>
            <a:tileRect/>
          </a:gradFill>
          <a:ln w="28575"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2"/>
          </p:nvPr>
        </p:nvSpPr>
        <p:spPr>
          <a:xfrm>
            <a:off x="6574536" y="6356350"/>
            <a:ext cx="2133600" cy="365125"/>
          </a:xfrm>
          <a:prstGeom prst="rect">
            <a:avLst/>
          </a:prstGeom>
        </p:spPr>
        <p:txBody>
          <a:bodyPr vert="horz" lIns="91440" tIns="45720" rIns="91440" bIns="45720" rtlCol="0" anchor="ctr"/>
          <a:lstStyle>
            <a:lvl1pPr algn="r">
              <a:defRPr sz="1200">
                <a:solidFill>
                  <a:sysClr val="windowText" lastClr="000000"/>
                </a:solidFill>
              </a:defRPr>
            </a:lvl1pPr>
          </a:lstStyle>
          <a:p>
            <a:pPr>
              <a:defRPr/>
            </a:pPr>
            <a:endParaRPr lang="zh-TW"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ysClr val="windowText" lastClr="000000"/>
                </a:solidFill>
              </a:defRPr>
            </a:lvl1pPr>
          </a:lstStyle>
          <a:p>
            <a:pPr>
              <a:defRPr/>
            </a:pPr>
            <a:endParaRPr lang="zh-TW" altLang="en-US"/>
          </a:p>
        </p:txBody>
      </p:sp>
      <p:sp>
        <p:nvSpPr>
          <p:cNvPr id="6" name="Slide Number Placeholder 5"/>
          <p:cNvSpPr>
            <a:spLocks noGrp="1"/>
          </p:cNvSpPr>
          <p:nvPr>
            <p:ph type="sldNum" sz="quarter" idx="4"/>
          </p:nvPr>
        </p:nvSpPr>
        <p:spPr>
          <a:xfrm>
            <a:off x="460248" y="6356350"/>
            <a:ext cx="2133600" cy="365125"/>
          </a:xfrm>
          <a:prstGeom prst="rect">
            <a:avLst/>
          </a:prstGeom>
        </p:spPr>
        <p:txBody>
          <a:bodyPr vert="horz" lIns="91440" tIns="45720" rIns="91440" bIns="45720" rtlCol="0" anchor="ctr"/>
          <a:lstStyle>
            <a:lvl1pPr algn="l">
              <a:defRPr sz="1200">
                <a:solidFill>
                  <a:sysClr val="windowText" lastClr="000000"/>
                </a:solidFill>
              </a:defRPr>
            </a:lvl1pPr>
          </a:lstStyle>
          <a:p>
            <a:pPr>
              <a:defRPr/>
            </a:pPr>
            <a:fld id="{4EF2B1DC-9DBD-40D3-AD1D-B06A8A5078AB}" type="slidenum">
              <a:rPr lang="zh-TW" altLang="en-US" smtClean="0"/>
              <a:pPr>
                <a:defRPr/>
              </a:pPr>
              <a:t>‹#›</a:t>
            </a:fld>
            <a:endParaRPr lang="zh-TW" altLang="en-US"/>
          </a:p>
        </p:txBody>
      </p:sp>
      <p:sp>
        <p:nvSpPr>
          <p:cNvPr id="8" name="Title Placeholder 7"/>
          <p:cNvSpPr>
            <a:spLocks noGrp="1"/>
          </p:cNvSpPr>
          <p:nvPr>
            <p:ph type="title"/>
          </p:nvPr>
        </p:nvSpPr>
        <p:spPr>
          <a:xfrm>
            <a:off x="457200" y="152400"/>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en-US"/>
          </a:p>
        </p:txBody>
      </p:sp>
    </p:spTree>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iming>
    <p:tnLst>
      <p:par>
        <p:cTn id="1" dur="indefinite" restart="never" nodeType="tmRoot"/>
      </p:par>
    </p:tnLst>
  </p:timing>
  <p:hf hdr="0" ftr="0" dt="0"/>
  <p:txStyles>
    <p:titleStyle>
      <a:lvl1pPr algn="l" defTabSz="914400" rtl="0" eaLnBrk="1" latinLnBrk="0" hangingPunct="1">
        <a:spcBef>
          <a:spcPct val="0"/>
        </a:spcBef>
        <a:buNone/>
        <a:defRPr sz="4400" kern="1200">
          <a:ln>
            <a:noFill/>
          </a:ln>
          <a:solidFill>
            <a:srgbClr val="FFFFFF"/>
          </a:solidFill>
          <a:effectLst>
            <a:glow rad="101600">
              <a:schemeClr val="tx2"/>
            </a:glo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spcBef>
          <a:spcPct val="20000"/>
        </a:spcBef>
        <a:buClr>
          <a:schemeClr val="tx2"/>
        </a:buClr>
        <a:buSzPct val="70000"/>
        <a:buFont typeface="Wingdings 2" pitchFamily="18"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4"/>
        </a:buClr>
        <a:buSzPct val="60000"/>
        <a:buFont typeface="Wingdings 2" pitchFamily="18"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SzPct val="57000"/>
        <a:buFont typeface="Wingdings 2" pitchFamily="18"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6"/>
        </a:buClr>
        <a:buSzPct val="55000"/>
        <a:buFont typeface="Wingdings 2" pitchFamily="18"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2"/>
        </a:buClr>
        <a:buSzPct val="50000"/>
        <a:buFont typeface="Wingdings 2" pitchFamily="18"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7738D8-35AA-4582-86F2-AB4AF96FB9D5}" type="slidenum">
              <a:rPr lang="zh-TW" altLang="en-US" smtClean="0"/>
              <a:t>‹#›</a:t>
            </a:fld>
            <a:endParaRPr lang="zh-TW" altLang="en-US"/>
          </a:p>
        </p:txBody>
      </p:sp>
    </p:spTree>
    <p:extLst>
      <p:ext uri="{BB962C8B-B14F-4D97-AF65-F5344CB8AC3E}">
        <p14:creationId xmlns:p14="http://schemas.microsoft.com/office/powerpoint/2010/main" val="280000891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idx="4294967295"/>
          </p:nvPr>
        </p:nvSpPr>
        <p:spPr>
          <a:xfrm>
            <a:off x="609600" y="1752600"/>
            <a:ext cx="7924800" cy="1470025"/>
          </a:xfrm>
        </p:spPr>
        <p:txBody>
          <a:bodyPr>
            <a:noAutofit/>
          </a:bodyPr>
          <a:lstStyle/>
          <a:p>
            <a:r>
              <a:rPr lang="zh-TW" altLang="en-US" sz="6000" dirty="0" smtClean="0"/>
              <a:t>社會科學研究方法</a:t>
            </a:r>
            <a:r>
              <a:rPr lang="en-US" altLang="zh-TW" sz="6000" dirty="0" smtClean="0"/>
              <a:t/>
            </a:r>
            <a:br>
              <a:rPr lang="en-US" altLang="zh-TW" sz="6000" dirty="0" smtClean="0"/>
            </a:br>
            <a:r>
              <a:rPr lang="en-US" altLang="zh-TW" sz="6000" dirty="0" smtClean="0"/>
              <a:t>-Research Design</a:t>
            </a:r>
            <a:endParaRPr lang="zh-TW" altLang="en-US" sz="6000" dirty="0"/>
          </a:p>
        </p:txBody>
      </p:sp>
      <p:sp>
        <p:nvSpPr>
          <p:cNvPr id="4" name="副標題 2"/>
          <p:cNvSpPr txBox="1">
            <a:spLocks/>
          </p:cNvSpPr>
          <p:nvPr/>
        </p:nvSpPr>
        <p:spPr>
          <a:xfrm>
            <a:off x="1907704" y="3789040"/>
            <a:ext cx="5328592" cy="2160240"/>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Clr>
                <a:schemeClr val="tx2"/>
              </a:buClr>
              <a:buSzPct val="70000"/>
              <a:buFont typeface="Wingdings 2" pitchFamily="18" charset="2"/>
              <a:buNone/>
              <a:defRPr sz="2800" kern="1200">
                <a:solidFill>
                  <a:schemeClr val="tx1"/>
                </a:solidFill>
                <a:latin typeface="+mn-lt"/>
                <a:ea typeface="+mn-ea"/>
                <a:cs typeface="+mn-cs"/>
              </a:defRPr>
            </a:lvl1pPr>
            <a:lvl2pPr marL="457200" indent="0" algn="ctr" defTabSz="914400" rtl="0" eaLnBrk="1" latinLnBrk="0" hangingPunct="1">
              <a:spcBef>
                <a:spcPct val="20000"/>
              </a:spcBef>
              <a:buClr>
                <a:schemeClr val="accent4"/>
              </a:buClr>
              <a:buSzPct val="60000"/>
              <a:buFont typeface="Wingdings 2" pitchFamily="18" charset="2"/>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Clr>
                <a:schemeClr val="accent5"/>
              </a:buClr>
              <a:buSzPct val="57000"/>
              <a:buFont typeface="Wingdings 2" pitchFamily="18" charset="2"/>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Clr>
                <a:schemeClr val="accent6"/>
              </a:buClr>
              <a:buSzPct val="55000"/>
              <a:buFont typeface="Wingdings 2" pitchFamily="18" charset="2"/>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Clr>
                <a:schemeClr val="accent2"/>
              </a:buClr>
              <a:buSzPct val="50000"/>
              <a:buFont typeface="Wingdings 2" pitchFamily="18" charset="2"/>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spcBef>
                <a:spcPts val="1200"/>
              </a:spcBef>
            </a:pPr>
            <a:r>
              <a:rPr lang="zh-TW" altLang="en-US" sz="3200" dirty="0" smtClean="0">
                <a:latin typeface="標楷體" pitchFamily="65" charset="-120"/>
                <a:ea typeface="標楷體" pitchFamily="65" charset="-120"/>
              </a:rPr>
              <a:t>授課老師 </a:t>
            </a:r>
            <a:r>
              <a:rPr lang="en-US" altLang="zh-TW" sz="3200" dirty="0" smtClean="0">
                <a:latin typeface="標楷體" pitchFamily="65" charset="-120"/>
                <a:ea typeface="標楷體" pitchFamily="65" charset="-120"/>
              </a:rPr>
              <a:t>:</a:t>
            </a:r>
            <a:r>
              <a:rPr lang="zh-TW" altLang="en-US" sz="3200" dirty="0" smtClean="0">
                <a:latin typeface="標楷體" pitchFamily="65" charset="-120"/>
                <a:ea typeface="標楷體" pitchFamily="65" charset="-120"/>
              </a:rPr>
              <a:t> 郭育仁 老師</a:t>
            </a:r>
            <a:endParaRPr lang="en-US" altLang="zh-TW" sz="3200" dirty="0" smtClean="0">
              <a:latin typeface="標楷體" pitchFamily="65" charset="-120"/>
              <a:ea typeface="標楷體" pitchFamily="65" charset="-120"/>
            </a:endParaRPr>
          </a:p>
          <a:p>
            <a:pPr algn="l">
              <a:spcBef>
                <a:spcPts val="1200"/>
              </a:spcBef>
            </a:pPr>
            <a:r>
              <a:rPr lang="zh-TW" altLang="en-US" sz="3200" dirty="0" smtClean="0">
                <a:latin typeface="標楷體" pitchFamily="65" charset="-120"/>
                <a:ea typeface="標楷體" pitchFamily="65" charset="-120"/>
                <a:cs typeface="Times New Roman" pitchFamily="18" charset="0"/>
              </a:rPr>
              <a:t>預定日期</a:t>
            </a:r>
            <a:r>
              <a:rPr lang="en-US" altLang="zh-TW" sz="3200" dirty="0" smtClean="0">
                <a:latin typeface="標楷體" pitchFamily="65" charset="-120"/>
                <a:ea typeface="標楷體" pitchFamily="65" charset="-120"/>
                <a:cs typeface="Times New Roman" pitchFamily="18" charset="0"/>
              </a:rPr>
              <a:t>:</a:t>
            </a:r>
            <a:r>
              <a:rPr lang="zh-TW" altLang="en-US" sz="3200" dirty="0" smtClean="0">
                <a:latin typeface="標楷體" pitchFamily="65" charset="-120"/>
                <a:ea typeface="標楷體" pitchFamily="65" charset="-120"/>
                <a:cs typeface="Times New Roman" pitchFamily="18" charset="0"/>
              </a:rPr>
              <a:t>  </a:t>
            </a:r>
            <a:r>
              <a:rPr lang="en-US" altLang="zh-TW" sz="3200" dirty="0" smtClean="0">
                <a:latin typeface="標楷體" pitchFamily="65" charset="-120"/>
                <a:ea typeface="標楷體" pitchFamily="65" charset="-120"/>
                <a:cs typeface="Times New Roman" pitchFamily="18" charset="0"/>
              </a:rPr>
              <a:t>101/10/31</a:t>
            </a:r>
            <a:endParaRPr lang="zh-TW" altLang="en-US" sz="3200" dirty="0" smtClean="0">
              <a:latin typeface="標楷體" pitchFamily="65" charset="-120"/>
              <a:ea typeface="標楷體" pitchFamily="65" charset="-120"/>
              <a:cs typeface="Times New Roman" pitchFamily="18" charset="0"/>
            </a:endParaRPr>
          </a:p>
          <a:p>
            <a:pPr algn="l">
              <a:spcBef>
                <a:spcPts val="1200"/>
              </a:spcBef>
            </a:pPr>
            <a:r>
              <a:rPr lang="zh-TW" altLang="en-US" sz="3200" dirty="0" smtClean="0">
                <a:latin typeface="標楷體" pitchFamily="65" charset="-120"/>
                <a:ea typeface="標楷體" pitchFamily="65" charset="-120"/>
              </a:rPr>
              <a:t>報告人 </a:t>
            </a:r>
            <a:r>
              <a:rPr lang="en-US" altLang="zh-TW" sz="3200" dirty="0" smtClean="0">
                <a:latin typeface="標楷體" pitchFamily="65" charset="-120"/>
                <a:ea typeface="標楷體" pitchFamily="65" charset="-120"/>
              </a:rPr>
              <a:t>:</a:t>
            </a:r>
            <a:r>
              <a:rPr lang="zh-TW" altLang="en-US" sz="3200" dirty="0" smtClean="0">
                <a:latin typeface="標楷體" pitchFamily="65" charset="-120"/>
                <a:ea typeface="標楷體" pitchFamily="65" charset="-120"/>
              </a:rPr>
              <a:t>   林靜惠 </a:t>
            </a:r>
            <a:r>
              <a:rPr lang="en-US" altLang="zh-TW" sz="3200" dirty="0" smtClean="0">
                <a:latin typeface="標楷體" pitchFamily="65" charset="-120"/>
                <a:ea typeface="標楷體" pitchFamily="65" charset="-120"/>
              </a:rPr>
              <a:t>D016070006</a:t>
            </a:r>
          </a:p>
          <a:p>
            <a:pPr algn="l">
              <a:spcBef>
                <a:spcPts val="1200"/>
              </a:spcBef>
            </a:pPr>
            <a:r>
              <a:rPr lang="zh-TW" altLang="en-US" sz="3200" dirty="0" smtClean="0">
                <a:latin typeface="標楷體" pitchFamily="65" charset="-120"/>
                <a:ea typeface="標楷體" pitchFamily="65" charset="-120"/>
              </a:rPr>
              <a:t>           黃俊評 </a:t>
            </a:r>
            <a:r>
              <a:rPr lang="en-US" altLang="zh-TW" sz="3200" dirty="0" smtClean="0">
                <a:latin typeface="標楷體" pitchFamily="65" charset="-120"/>
                <a:ea typeface="標楷體" pitchFamily="65" charset="-120"/>
              </a:rPr>
              <a:t>D016070005</a:t>
            </a:r>
          </a:p>
          <a:p>
            <a:endParaRPr lang="zh-TW" altLang="en-US" dirty="0">
              <a:latin typeface="標楷體" pitchFamily="65" charset="-120"/>
              <a:ea typeface="標楷體" pitchFamily="65" charset="-120"/>
            </a:endParaRPr>
          </a:p>
        </p:txBody>
      </p:sp>
      <p:sp>
        <p:nvSpPr>
          <p:cNvPr id="6" name="投影片編號版面配置區 5"/>
          <p:cNvSpPr>
            <a:spLocks noGrp="1"/>
          </p:cNvSpPr>
          <p:nvPr>
            <p:ph type="sldNum" sz="quarter" idx="4294967295"/>
          </p:nvPr>
        </p:nvSpPr>
        <p:spPr>
          <a:xfrm>
            <a:off x="460248" y="6356350"/>
            <a:ext cx="2133600" cy="365125"/>
          </a:xfrm>
        </p:spPr>
        <p:txBody>
          <a:bodyPr/>
          <a:lstStyle/>
          <a:p>
            <a:pPr>
              <a:defRPr/>
            </a:pPr>
            <a:fld id="{4BDE5FBD-1F7D-4C93-84C3-109D2E4A5B11}" type="slidenum">
              <a:rPr lang="zh-TW" altLang="en-US" smtClean="0"/>
              <a:pPr>
                <a:defRPr/>
              </a:pPr>
              <a:t>0</a:t>
            </a:fld>
            <a:endParaRPr lang="zh-TW"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460248" y="6356350"/>
            <a:ext cx="2133600" cy="365125"/>
          </a:xfrm>
        </p:spPr>
        <p:txBody>
          <a:bodyPr/>
          <a:lstStyle/>
          <a:p>
            <a:fld id="{2ED407E3-A3B1-48D7-A4FC-D3C10B59E054}" type="slidenum">
              <a:rPr lang="en-US" altLang="zh-TW"/>
              <a:pPr/>
              <a:t>9</a:t>
            </a:fld>
            <a:endParaRPr lang="en-US" altLang="zh-TW"/>
          </a:p>
        </p:txBody>
      </p:sp>
      <p:sp>
        <p:nvSpPr>
          <p:cNvPr id="103426" name="Rectangle 2"/>
          <p:cNvSpPr>
            <a:spLocks noGrp="1" noChangeArrowheads="1"/>
          </p:cNvSpPr>
          <p:nvPr>
            <p:ph type="title" idx="4294967295"/>
          </p:nvPr>
        </p:nvSpPr>
        <p:spPr>
          <a:xfrm>
            <a:off x="457200" y="152400"/>
            <a:ext cx="8229600" cy="1143000"/>
          </a:xfrm>
        </p:spPr>
        <p:txBody>
          <a:bodyPr>
            <a:normAutofit/>
          </a:bodyPr>
          <a:lstStyle/>
          <a:p>
            <a:pPr algn="ctr"/>
            <a:r>
              <a:rPr lang="zh-TW" altLang="en-US" sz="4000" dirty="0" smtClean="0">
                <a:latin typeface="標楷體" pitchFamily="65" charset="-120"/>
                <a:ea typeface="標楷體" pitchFamily="65" charset="-120"/>
              </a:rPr>
              <a:t> 影響</a:t>
            </a:r>
            <a:r>
              <a:rPr lang="zh-TW" altLang="en-US" sz="4000" dirty="0">
                <a:latin typeface="標楷體" pitchFamily="65" charset="-120"/>
                <a:ea typeface="標楷體" pitchFamily="65" charset="-120"/>
              </a:rPr>
              <a:t>內部效度的原因</a:t>
            </a:r>
          </a:p>
        </p:txBody>
      </p:sp>
      <p:sp>
        <p:nvSpPr>
          <p:cNvPr id="103427" name="Rectangle 3"/>
          <p:cNvSpPr>
            <a:spLocks noGrp="1" noChangeArrowheads="1"/>
          </p:cNvSpPr>
          <p:nvPr>
            <p:ph type="body" idx="1"/>
          </p:nvPr>
        </p:nvSpPr>
        <p:spPr>
          <a:xfrm>
            <a:off x="395536" y="1556792"/>
            <a:ext cx="8352928" cy="4680519"/>
          </a:xfrm>
        </p:spPr>
        <p:txBody>
          <a:bodyPr>
            <a:normAutofit lnSpcReduction="10000"/>
          </a:bodyPr>
          <a:lstStyle/>
          <a:p>
            <a:pPr algn="just">
              <a:buNone/>
            </a:pPr>
            <a:r>
              <a:rPr lang="en-US" altLang="zh-TW" sz="2400" dirty="0" smtClean="0">
                <a:latin typeface="新細明體" pitchFamily="18" charset="-120"/>
                <a:ea typeface="新細明體" pitchFamily="18" charset="-120"/>
              </a:rPr>
              <a:t>1</a:t>
            </a:r>
            <a:r>
              <a:rPr lang="zh-TW" altLang="en-US" sz="2400" dirty="0" smtClean="0">
                <a:latin typeface="新細明體" pitchFamily="18" charset="-120"/>
                <a:ea typeface="新細明體" pitchFamily="18" charset="-120"/>
              </a:rPr>
              <a:t>、</a:t>
            </a:r>
            <a:r>
              <a:rPr lang="zh-TW" altLang="en-US" sz="2400" b="1" dirty="0" smtClean="0">
                <a:latin typeface="新細明體" pitchFamily="18" charset="-120"/>
                <a:ea typeface="新細明體" pitchFamily="18" charset="-120"/>
              </a:rPr>
              <a:t>歷史效應</a:t>
            </a:r>
            <a:r>
              <a:rPr lang="en-US" altLang="zh-TW" sz="2400" b="1" dirty="0" smtClean="0">
                <a:latin typeface="新細明體" pitchFamily="18" charset="-120"/>
                <a:ea typeface="新細明體" pitchFamily="18" charset="-120"/>
              </a:rPr>
              <a:t>(history)</a:t>
            </a:r>
          </a:p>
          <a:p>
            <a:pPr algn="just">
              <a:buNone/>
            </a:pPr>
            <a:r>
              <a:rPr lang="zh-TW" altLang="en-US" sz="2400" dirty="0" smtClean="0">
                <a:latin typeface="新細明體" pitchFamily="18" charset="-120"/>
                <a:ea typeface="新細明體" pitchFamily="18" charset="-120"/>
              </a:rPr>
              <a:t>　 在</a:t>
            </a:r>
            <a:r>
              <a:rPr lang="zh-TW" altLang="en-US" sz="2400" dirty="0">
                <a:latin typeface="新細明體" pitchFamily="18" charset="-120"/>
                <a:ea typeface="新細明體" pitchFamily="18" charset="-120"/>
              </a:rPr>
              <a:t>實驗的進行中，可能會有其他外在環境事件發生而混淆了</a:t>
            </a:r>
            <a:r>
              <a:rPr lang="zh-TW" altLang="en-US" sz="2400" dirty="0" smtClean="0">
                <a:latin typeface="新細明體" pitchFamily="18" charset="-120"/>
                <a:ea typeface="新細明體" pitchFamily="18" charset="-120"/>
              </a:rPr>
              <a:t>想要</a:t>
            </a:r>
            <a:r>
              <a:rPr lang="zh-TW" altLang="en-US" sz="2400" dirty="0">
                <a:latin typeface="新細明體" pitchFamily="18" charset="-120"/>
                <a:ea typeface="新細明體" pitchFamily="18" charset="-120"/>
              </a:rPr>
              <a:t>研究的受試</a:t>
            </a:r>
            <a:r>
              <a:rPr lang="zh-TW" altLang="en-US" sz="2400" dirty="0" smtClean="0">
                <a:latin typeface="新細明體" pitchFamily="18" charset="-120"/>
                <a:ea typeface="新細明體" pitchFamily="18" charset="-120"/>
              </a:rPr>
              <a:t>者。</a:t>
            </a:r>
            <a:endParaRPr lang="zh-TW" altLang="en-US" sz="2400" dirty="0">
              <a:latin typeface="新細明體" pitchFamily="18" charset="-120"/>
              <a:ea typeface="新細明體" pitchFamily="18" charset="-120"/>
            </a:endParaRPr>
          </a:p>
          <a:p>
            <a:pPr lvl="1" algn="just">
              <a:lnSpc>
                <a:spcPct val="90000"/>
              </a:lnSpc>
              <a:buNone/>
            </a:pPr>
            <a:r>
              <a:rPr lang="zh-TW" altLang="en-US" sz="2400" dirty="0" smtClean="0">
                <a:solidFill>
                  <a:schemeClr val="accent5">
                    <a:lumMod val="75000"/>
                  </a:schemeClr>
                </a:solidFill>
                <a:latin typeface="標楷體" pitchFamily="65" charset="-120"/>
                <a:ea typeface="標楷體" pitchFamily="65" charset="-120"/>
              </a:rPr>
              <a:t>例、炊場新購一組烹調設備→受刑人對伙食滿意度增加</a:t>
            </a:r>
            <a:r>
              <a:rPr lang="en-US" altLang="zh-TW" sz="2400" dirty="0" smtClean="0">
                <a:solidFill>
                  <a:schemeClr val="accent5">
                    <a:lumMod val="75000"/>
                  </a:schemeClr>
                </a:solidFill>
                <a:latin typeface="標楷體" pitchFamily="65" charset="-120"/>
                <a:ea typeface="標楷體" pitchFamily="65" charset="-120"/>
              </a:rPr>
              <a:t>?</a:t>
            </a:r>
          </a:p>
          <a:p>
            <a:pPr lvl="1" algn="just">
              <a:lnSpc>
                <a:spcPct val="90000"/>
              </a:lnSpc>
              <a:buNone/>
            </a:pPr>
            <a:r>
              <a:rPr lang="zh-TW" altLang="en-US" sz="2400" dirty="0" smtClean="0">
                <a:solidFill>
                  <a:srgbClr val="C00000"/>
                </a:solidFill>
                <a:latin typeface="標楷體" pitchFamily="65" charset="-120"/>
                <a:ea typeface="標楷體" pitchFamily="65" charset="-120"/>
              </a:rPr>
              <a:t>      </a:t>
            </a:r>
            <a:endParaRPr lang="en-US" altLang="zh-TW" sz="2000" dirty="0" smtClean="0">
              <a:latin typeface="新細明體" pitchFamily="18" charset="-120"/>
              <a:ea typeface="新細明體" pitchFamily="18" charset="-120"/>
            </a:endParaRPr>
          </a:p>
          <a:p>
            <a:pPr marL="457200" indent="-457200" algn="just">
              <a:lnSpc>
                <a:spcPct val="90000"/>
              </a:lnSpc>
              <a:buSzPct val="100000"/>
              <a:buNone/>
            </a:pPr>
            <a:r>
              <a:rPr lang="en-US" altLang="zh-TW" sz="2400" dirty="0" smtClean="0">
                <a:latin typeface="新細明體" pitchFamily="18" charset="-120"/>
                <a:ea typeface="新細明體" pitchFamily="18" charset="-120"/>
              </a:rPr>
              <a:t>2</a:t>
            </a:r>
            <a:r>
              <a:rPr lang="zh-TW" altLang="en-US" sz="2400" dirty="0" smtClean="0">
                <a:latin typeface="新細明體" pitchFamily="18" charset="-120"/>
                <a:ea typeface="新細明體" pitchFamily="18" charset="-120"/>
              </a:rPr>
              <a:t>、</a:t>
            </a:r>
            <a:r>
              <a:rPr lang="zh-TW" altLang="en-US" sz="2400" b="1" dirty="0" smtClean="0">
                <a:latin typeface="新細明體" pitchFamily="18" charset="-120"/>
                <a:ea typeface="新細明體" pitchFamily="18" charset="-120"/>
              </a:rPr>
              <a:t>成熟效應</a:t>
            </a:r>
            <a:r>
              <a:rPr lang="en-US" altLang="zh-TW" sz="2400" b="1" dirty="0" smtClean="0">
                <a:latin typeface="新細明體" pitchFamily="18" charset="-120"/>
                <a:ea typeface="新細明體" pitchFamily="18" charset="-120"/>
              </a:rPr>
              <a:t>(Maturation)</a:t>
            </a:r>
          </a:p>
          <a:p>
            <a:pPr marL="457200" indent="-457200" algn="just">
              <a:lnSpc>
                <a:spcPct val="90000"/>
              </a:lnSpc>
              <a:buSzPct val="100000"/>
              <a:buNone/>
            </a:pPr>
            <a:r>
              <a:rPr lang="zh-TW" altLang="en-US" sz="2400" dirty="0" smtClean="0">
                <a:latin typeface="新細明體" pitchFamily="18" charset="-120"/>
                <a:ea typeface="新細明體" pitchFamily="18" charset="-120"/>
              </a:rPr>
              <a:t>　 受</a:t>
            </a:r>
            <a:r>
              <a:rPr lang="zh-TW" altLang="en-US" sz="2400" dirty="0">
                <a:latin typeface="新細明體" pitchFamily="18" charset="-120"/>
                <a:ea typeface="新細明體" pitchFamily="18" charset="-120"/>
              </a:rPr>
              <a:t>測者本身隨著時間的</a:t>
            </a:r>
            <a:r>
              <a:rPr lang="zh-TW" altLang="en-US" sz="2400" dirty="0" smtClean="0">
                <a:latin typeface="新細明體" pitchFamily="18" charset="-120"/>
                <a:ea typeface="新細明體" pitchFamily="18" charset="-120"/>
              </a:rPr>
              <a:t>經過，而</a:t>
            </a:r>
            <a:r>
              <a:rPr lang="zh-TW" altLang="en-US" sz="2400" dirty="0">
                <a:latin typeface="新細明體" pitchFamily="18" charset="-120"/>
                <a:ea typeface="新細明體" pitchFamily="18" charset="-120"/>
              </a:rPr>
              <a:t>發生身心</a:t>
            </a:r>
            <a:r>
              <a:rPr lang="zh-TW" altLang="en-US" sz="2400" dirty="0" smtClean="0">
                <a:latin typeface="新細明體" pitchFamily="18" charset="-120"/>
                <a:ea typeface="新細明體" pitchFamily="18" charset="-120"/>
              </a:rPr>
              <a:t>變化影響</a:t>
            </a:r>
            <a:r>
              <a:rPr lang="zh-TW" altLang="en-US" sz="2400" dirty="0">
                <a:latin typeface="新細明體" pitchFamily="18" charset="-120"/>
                <a:ea typeface="新細明體" pitchFamily="18" charset="-120"/>
              </a:rPr>
              <a:t>實驗的</a:t>
            </a:r>
            <a:r>
              <a:rPr lang="zh-TW" altLang="en-US" sz="2400" dirty="0" smtClean="0">
                <a:latin typeface="新細明體" pitchFamily="18" charset="-120"/>
                <a:ea typeface="新細明體" pitchFamily="18" charset="-120"/>
              </a:rPr>
              <a:t>結果。</a:t>
            </a:r>
            <a:endParaRPr lang="zh-TW" altLang="en-US" sz="2400" dirty="0">
              <a:latin typeface="新細明體" pitchFamily="18" charset="-120"/>
              <a:ea typeface="新細明體" pitchFamily="18" charset="-120"/>
            </a:endParaRPr>
          </a:p>
          <a:p>
            <a:pPr lvl="1" algn="just">
              <a:lnSpc>
                <a:spcPct val="90000"/>
              </a:lnSpc>
              <a:buNone/>
            </a:pPr>
            <a:endParaRPr lang="en-US" altLang="zh-TW" sz="2000" dirty="0" smtClean="0">
              <a:solidFill>
                <a:srgbClr val="C00000"/>
              </a:solidFill>
              <a:latin typeface="新細明體" pitchFamily="18" charset="-120"/>
              <a:ea typeface="新細明體" pitchFamily="18" charset="-120"/>
            </a:endParaRPr>
          </a:p>
          <a:p>
            <a:pPr algn="just">
              <a:buNone/>
            </a:pPr>
            <a:r>
              <a:rPr lang="en-US" altLang="zh-TW" sz="2400" dirty="0" smtClean="0">
                <a:latin typeface="新細明體" pitchFamily="18" charset="-120"/>
                <a:ea typeface="新細明體" pitchFamily="18" charset="-120"/>
              </a:rPr>
              <a:t>3</a:t>
            </a:r>
            <a:r>
              <a:rPr lang="zh-TW" altLang="en-US" sz="2400" dirty="0" smtClean="0">
                <a:latin typeface="新細明體" pitchFamily="18" charset="-120"/>
                <a:ea typeface="新細明體" pitchFamily="18" charset="-120"/>
              </a:rPr>
              <a:t>、</a:t>
            </a:r>
            <a:r>
              <a:rPr lang="zh-TW" altLang="en-US" sz="2400" b="1" dirty="0" smtClean="0">
                <a:latin typeface="新細明體" pitchFamily="18" charset="-120"/>
                <a:ea typeface="新細明體" pitchFamily="18" charset="-120"/>
              </a:rPr>
              <a:t>重測效應</a:t>
            </a:r>
            <a:r>
              <a:rPr lang="en-US" altLang="zh-TW" sz="2400" b="1" dirty="0" smtClean="0">
                <a:latin typeface="新細明體" pitchFamily="18" charset="-120"/>
                <a:ea typeface="新細明體" pitchFamily="18" charset="-120"/>
              </a:rPr>
              <a:t>(testing)</a:t>
            </a:r>
          </a:p>
          <a:p>
            <a:pPr algn="just">
              <a:buNone/>
            </a:pPr>
            <a:r>
              <a:rPr lang="zh-TW" altLang="en-US" sz="2400" dirty="0" smtClean="0">
                <a:latin typeface="新細明體" pitchFamily="18" charset="-120"/>
                <a:ea typeface="新細明體" pitchFamily="18" charset="-120"/>
              </a:rPr>
              <a:t>　在前測、及後測的研究中，由於受訪者做過前測有了經驗之故，故後測的成績較前測好。</a:t>
            </a:r>
            <a:endParaRPr lang="en-US" altLang="zh-TW" sz="2400" dirty="0" smtClean="0">
              <a:latin typeface="新細明體" pitchFamily="18" charset="-120"/>
              <a:ea typeface="新細明體" pitchFamily="18" charset="-120"/>
            </a:endParaRPr>
          </a:p>
          <a:p>
            <a:pPr algn="just">
              <a:buNone/>
            </a:pPr>
            <a:endParaRPr lang="zh-TW" altLang="en-US" sz="2400" dirty="0" smtClean="0">
              <a:latin typeface="新細明體" pitchFamily="18" charset="-120"/>
              <a:ea typeface="新細明體" pitchFamily="18" charset="-120"/>
            </a:endParaRPr>
          </a:p>
        </p:txBody>
      </p:sp>
      <p:sp>
        <p:nvSpPr>
          <p:cNvPr id="3" name="文字方塊 2"/>
          <p:cNvSpPr txBox="1"/>
          <p:nvPr/>
        </p:nvSpPr>
        <p:spPr>
          <a:xfrm>
            <a:off x="1442851" y="2996952"/>
            <a:ext cx="6913585" cy="430887"/>
          </a:xfrm>
          <a:prstGeom prst="rect">
            <a:avLst/>
          </a:prstGeom>
          <a:noFill/>
        </p:spPr>
        <p:txBody>
          <a:bodyPr wrap="square" rtlCol="0">
            <a:spAutoFit/>
          </a:bodyPr>
          <a:lstStyle/>
          <a:p>
            <a:r>
              <a:rPr lang="zh-TW" altLang="en-US" sz="2200" dirty="0" smtClean="0">
                <a:solidFill>
                  <a:srgbClr val="C00000"/>
                </a:solidFill>
                <a:latin typeface="標楷體" pitchFamily="65" charset="-120"/>
                <a:ea typeface="標楷體" pitchFamily="65" charset="-120"/>
              </a:rPr>
              <a:t>實驗期間，連續有行政官員視察監獄，並發給加菜金。</a:t>
            </a:r>
            <a:endParaRPr lang="zh-TW" altLang="en-US" sz="2200" dirty="0">
              <a:solidFill>
                <a:srgbClr val="C00000"/>
              </a:solidFill>
              <a:latin typeface="標楷體" pitchFamily="65" charset="-120"/>
              <a:ea typeface="標楷體" pitchFamily="65"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0-#ppt_w/2"/>
                                          </p:val>
                                        </p:tav>
                                        <p:tav tm="100000">
                                          <p:val>
                                            <p:strVal val="#ppt_x"/>
                                          </p:val>
                                        </p:tav>
                                      </p:tavLst>
                                    </p:anim>
                                    <p:anim calcmode="lin" valueType="num">
                                      <p:cBhvr additive="base">
                                        <p:cTn id="8" dur="75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460248" y="6356350"/>
            <a:ext cx="2133600" cy="365125"/>
          </a:xfrm>
        </p:spPr>
        <p:txBody>
          <a:bodyPr/>
          <a:lstStyle/>
          <a:p>
            <a:fld id="{2C6A88AB-44D1-43A3-9106-AE97F40E1BFE}" type="slidenum">
              <a:rPr lang="en-US" altLang="zh-TW"/>
              <a:pPr/>
              <a:t>10</a:t>
            </a:fld>
            <a:endParaRPr lang="en-US" altLang="zh-TW"/>
          </a:p>
        </p:txBody>
      </p:sp>
      <p:sp>
        <p:nvSpPr>
          <p:cNvPr id="104450" name="Rectangle 2"/>
          <p:cNvSpPr>
            <a:spLocks noGrp="1" noChangeArrowheads="1"/>
          </p:cNvSpPr>
          <p:nvPr>
            <p:ph type="title" idx="4294967295"/>
          </p:nvPr>
        </p:nvSpPr>
        <p:spPr>
          <a:xfrm>
            <a:off x="457200" y="152400"/>
            <a:ext cx="8229600" cy="1143000"/>
          </a:xfrm>
        </p:spPr>
        <p:txBody>
          <a:bodyPr/>
          <a:lstStyle/>
          <a:p>
            <a:pPr algn="ctr"/>
            <a:r>
              <a:rPr lang="zh-TW" altLang="en-US" dirty="0" smtClean="0">
                <a:latin typeface="標楷體" pitchFamily="65" charset="-120"/>
                <a:ea typeface="標楷體" pitchFamily="65" charset="-120"/>
              </a:rPr>
              <a:t> </a:t>
            </a:r>
            <a:r>
              <a:rPr lang="zh-TW" altLang="en-US" sz="4000" dirty="0" smtClean="0">
                <a:latin typeface="標楷體" pitchFamily="65" charset="-120"/>
                <a:ea typeface="標楷體" pitchFamily="65" charset="-120"/>
              </a:rPr>
              <a:t>影響</a:t>
            </a:r>
            <a:r>
              <a:rPr lang="zh-TW" altLang="en-US" sz="4000" dirty="0">
                <a:latin typeface="標楷體" pitchFamily="65" charset="-120"/>
                <a:ea typeface="標楷體" pitchFamily="65" charset="-120"/>
              </a:rPr>
              <a:t>內部效度的</a:t>
            </a:r>
            <a:r>
              <a:rPr lang="zh-TW" altLang="en-US" sz="4000" dirty="0" smtClean="0">
                <a:latin typeface="標楷體" pitchFamily="65" charset="-120"/>
                <a:ea typeface="標楷體" pitchFamily="65" charset="-120"/>
              </a:rPr>
              <a:t>原因（續</a:t>
            </a:r>
            <a:r>
              <a:rPr lang="en-US" altLang="zh-TW" sz="4000" dirty="0" smtClean="0">
                <a:latin typeface="標楷體" pitchFamily="65" charset="-120"/>
                <a:ea typeface="標楷體" pitchFamily="65" charset="-120"/>
              </a:rPr>
              <a:t>1</a:t>
            </a:r>
            <a:r>
              <a:rPr lang="zh-TW" altLang="en-US" sz="4000" dirty="0" smtClean="0">
                <a:latin typeface="標楷體" pitchFamily="65" charset="-120"/>
                <a:ea typeface="標楷體" pitchFamily="65" charset="-120"/>
              </a:rPr>
              <a:t>）</a:t>
            </a:r>
            <a:endParaRPr lang="zh-TW" altLang="en-US" sz="4000" dirty="0">
              <a:latin typeface="標楷體" pitchFamily="65" charset="-120"/>
              <a:ea typeface="標楷體" pitchFamily="65" charset="-120"/>
            </a:endParaRPr>
          </a:p>
        </p:txBody>
      </p:sp>
      <p:sp>
        <p:nvSpPr>
          <p:cNvPr id="104451" name="Rectangle 3"/>
          <p:cNvSpPr>
            <a:spLocks noGrp="1" noChangeArrowheads="1"/>
          </p:cNvSpPr>
          <p:nvPr>
            <p:ph type="body" idx="1"/>
          </p:nvPr>
        </p:nvSpPr>
        <p:spPr>
          <a:xfrm>
            <a:off x="467544" y="1628800"/>
            <a:ext cx="8064896" cy="4626547"/>
          </a:xfrm>
        </p:spPr>
        <p:txBody>
          <a:bodyPr>
            <a:normAutofit lnSpcReduction="10000"/>
          </a:bodyPr>
          <a:lstStyle/>
          <a:p>
            <a:pPr marL="457200" indent="-457200" algn="just">
              <a:lnSpc>
                <a:spcPct val="90000"/>
              </a:lnSpc>
              <a:buSzPct val="100000"/>
              <a:buNone/>
            </a:pPr>
            <a:r>
              <a:rPr lang="en-US" altLang="zh-TW" sz="2400" dirty="0" smtClean="0">
                <a:latin typeface="新細明體" pitchFamily="18" charset="-120"/>
                <a:ea typeface="新細明體" pitchFamily="18" charset="-120"/>
              </a:rPr>
              <a:t>4</a:t>
            </a:r>
            <a:r>
              <a:rPr lang="zh-TW" altLang="en-US" sz="2400" dirty="0" smtClean="0">
                <a:latin typeface="新細明體" pitchFamily="18" charset="-120"/>
                <a:ea typeface="新細明體" pitchFamily="18" charset="-120"/>
              </a:rPr>
              <a:t>、</a:t>
            </a:r>
            <a:r>
              <a:rPr lang="zh-TW" altLang="en-US" sz="2400" b="1" dirty="0" smtClean="0">
                <a:latin typeface="新細明體" pitchFamily="18" charset="-120"/>
                <a:ea typeface="新細明體" pitchFamily="18" charset="-120"/>
              </a:rPr>
              <a:t>統計迴歸效應</a:t>
            </a:r>
            <a:r>
              <a:rPr lang="en-US" altLang="zh-TW" sz="2400" b="1" dirty="0" smtClean="0">
                <a:latin typeface="新細明體" pitchFamily="18" charset="-120"/>
                <a:ea typeface="新細明體" pitchFamily="18" charset="-120"/>
              </a:rPr>
              <a:t>(statistical regression)</a:t>
            </a:r>
            <a:endParaRPr lang="zh-TW" altLang="en-US" sz="2400" b="1" dirty="0" smtClean="0">
              <a:latin typeface="新細明體" pitchFamily="18" charset="-120"/>
              <a:ea typeface="新細明體" pitchFamily="18" charset="-120"/>
            </a:endParaRPr>
          </a:p>
          <a:p>
            <a:pPr marL="457200" lvl="1" indent="-457200" algn="just">
              <a:lnSpc>
                <a:spcPct val="90000"/>
              </a:lnSpc>
              <a:buClr>
                <a:schemeClr val="tx2"/>
              </a:buClr>
              <a:buSzPct val="100000"/>
              <a:buNone/>
            </a:pPr>
            <a:r>
              <a:rPr lang="zh-TW" altLang="en-US" sz="2400" dirty="0" smtClean="0">
                <a:latin typeface="新細明體" pitchFamily="18" charset="-120"/>
                <a:ea typeface="新細明體" pitchFamily="18" charset="-120"/>
              </a:rPr>
              <a:t>     當受測者在第一次測驗中得到極端分數時</a:t>
            </a:r>
            <a:r>
              <a:rPr lang="en-US" altLang="zh-TW" sz="2400" dirty="0" smtClean="0">
                <a:latin typeface="新細明體" pitchFamily="18" charset="-120"/>
                <a:ea typeface="新細明體" pitchFamily="18" charset="-120"/>
              </a:rPr>
              <a:t>(</a:t>
            </a:r>
            <a:r>
              <a:rPr lang="zh-TW" altLang="en-US" sz="2400" dirty="0" smtClean="0">
                <a:latin typeface="新細明體" pitchFamily="18" charset="-120"/>
                <a:ea typeface="新細明體" pitchFamily="18" charset="-120"/>
              </a:rPr>
              <a:t>極高或極低</a:t>
            </a:r>
            <a:r>
              <a:rPr lang="en-US" altLang="zh-TW" sz="2400" dirty="0" smtClean="0">
                <a:latin typeface="新細明體" pitchFamily="18" charset="-120"/>
                <a:ea typeface="新細明體" pitchFamily="18" charset="-120"/>
              </a:rPr>
              <a:t>)</a:t>
            </a:r>
            <a:r>
              <a:rPr lang="zh-TW" altLang="en-US" sz="2400" dirty="0" smtClean="0">
                <a:latin typeface="新細明體" pitchFamily="18" charset="-120"/>
                <a:ea typeface="新細明體" pitchFamily="18" charset="-120"/>
              </a:rPr>
              <a:t>，會傾向於在第二次測驗中得到較中等或平均的分數，因此而影響了推論因果關係的正確性。 </a:t>
            </a:r>
            <a:endParaRPr lang="en-US" altLang="zh-TW" sz="2400" dirty="0" smtClean="0">
              <a:latin typeface="新細明體" pitchFamily="18" charset="-120"/>
              <a:ea typeface="新細明體" pitchFamily="18" charset="-120"/>
            </a:endParaRPr>
          </a:p>
          <a:p>
            <a:pPr marL="457200" lvl="1" indent="-457200" algn="just">
              <a:lnSpc>
                <a:spcPct val="90000"/>
              </a:lnSpc>
              <a:buClr>
                <a:schemeClr val="tx2"/>
              </a:buClr>
              <a:buSzPct val="100000"/>
              <a:buNone/>
            </a:pPr>
            <a:endParaRPr lang="en-US" altLang="zh-TW" sz="2400" dirty="0" smtClean="0">
              <a:latin typeface="新細明體" pitchFamily="18" charset="-120"/>
              <a:ea typeface="新細明體" pitchFamily="18" charset="-120"/>
            </a:endParaRPr>
          </a:p>
          <a:p>
            <a:pPr algn="just">
              <a:buNone/>
            </a:pPr>
            <a:r>
              <a:rPr lang="en-US" altLang="zh-TW" sz="2400" dirty="0" smtClean="0">
                <a:latin typeface="新細明體" pitchFamily="18" charset="-120"/>
                <a:ea typeface="新細明體" pitchFamily="18" charset="-120"/>
              </a:rPr>
              <a:t>5</a:t>
            </a:r>
            <a:r>
              <a:rPr lang="zh-TW" altLang="en-US" sz="2400" dirty="0" smtClean="0">
                <a:latin typeface="新細明體" pitchFamily="18" charset="-120"/>
                <a:ea typeface="新細明體" pitchFamily="18" charset="-120"/>
              </a:rPr>
              <a:t>、</a:t>
            </a:r>
            <a:r>
              <a:rPr lang="zh-TW" altLang="en-US" sz="2400" b="1" dirty="0" smtClean="0">
                <a:latin typeface="新細明體" pitchFamily="18" charset="-120"/>
                <a:ea typeface="新細明體" pitchFamily="18" charset="-120"/>
              </a:rPr>
              <a:t>減損效應</a:t>
            </a:r>
            <a:r>
              <a:rPr lang="en-US" altLang="zh-TW" sz="2400" b="1" dirty="0" smtClean="0">
                <a:latin typeface="新細明體" pitchFamily="18" charset="-120"/>
                <a:ea typeface="新細明體" pitchFamily="18" charset="-120"/>
              </a:rPr>
              <a:t>(experimental mortality)</a:t>
            </a:r>
            <a:endParaRPr lang="zh-TW" altLang="en-US" sz="2400" b="1" dirty="0" smtClean="0">
              <a:latin typeface="新細明體" pitchFamily="18" charset="-120"/>
              <a:ea typeface="新細明體" pitchFamily="18" charset="-120"/>
            </a:endParaRPr>
          </a:p>
          <a:p>
            <a:pPr marL="457200" lvl="1" indent="-457200" algn="just">
              <a:lnSpc>
                <a:spcPct val="90000"/>
              </a:lnSpc>
              <a:buClr>
                <a:schemeClr val="tx2"/>
              </a:buClr>
              <a:buSzPct val="100000"/>
              <a:buNone/>
            </a:pPr>
            <a:r>
              <a:rPr lang="zh-TW" altLang="en-US" sz="2400" dirty="0" smtClean="0">
                <a:latin typeface="新細明體" pitchFamily="18" charset="-120"/>
                <a:ea typeface="新細明體" pitchFamily="18" charset="-120"/>
              </a:rPr>
              <a:t>     在實驗進行中，受測者可能會因各式各樣的原因而退出實驗，像是生病、遷移、甚至是死亡等。</a:t>
            </a:r>
            <a:endParaRPr lang="en-US" altLang="zh-TW" sz="2400" dirty="0" smtClean="0">
              <a:latin typeface="新細明體" pitchFamily="18" charset="-120"/>
              <a:ea typeface="新細明體" pitchFamily="18" charset="-120"/>
            </a:endParaRPr>
          </a:p>
          <a:p>
            <a:pPr marL="457200" lvl="1" indent="-457200" algn="just">
              <a:lnSpc>
                <a:spcPct val="90000"/>
              </a:lnSpc>
              <a:buClr>
                <a:schemeClr val="tx2"/>
              </a:buClr>
              <a:buSzPct val="100000"/>
              <a:buNone/>
            </a:pPr>
            <a:endParaRPr lang="en-US" altLang="zh-TW" sz="2400" dirty="0" smtClean="0">
              <a:latin typeface="新細明體" pitchFamily="18" charset="-120"/>
              <a:ea typeface="新細明體" pitchFamily="18" charset="-120"/>
            </a:endParaRPr>
          </a:p>
          <a:p>
            <a:pPr algn="just">
              <a:buNone/>
            </a:pPr>
            <a:r>
              <a:rPr lang="en-US" altLang="zh-TW" sz="2400" dirty="0" smtClean="0">
                <a:latin typeface="新細明體" pitchFamily="18" charset="-120"/>
                <a:ea typeface="新細明體" pitchFamily="18" charset="-120"/>
              </a:rPr>
              <a:t>6</a:t>
            </a:r>
            <a:r>
              <a:rPr lang="zh-TW" altLang="en-US" sz="2400" dirty="0" smtClean="0">
                <a:latin typeface="新細明體" pitchFamily="18" charset="-120"/>
                <a:ea typeface="新細明體" pitchFamily="18" charset="-120"/>
              </a:rPr>
              <a:t>、</a:t>
            </a:r>
            <a:r>
              <a:rPr lang="zh-TW" altLang="en-US" sz="2400" b="1" dirty="0" smtClean="0">
                <a:latin typeface="新細明體" pitchFamily="18" charset="-120"/>
                <a:ea typeface="新細明體" pitchFamily="18" charset="-120"/>
              </a:rPr>
              <a:t>工具效應</a:t>
            </a:r>
            <a:r>
              <a:rPr lang="en-US" altLang="zh-TW" sz="2400" b="1" dirty="0" smtClean="0">
                <a:latin typeface="新細明體" pitchFamily="18" charset="-120"/>
                <a:ea typeface="新細明體" pitchFamily="18" charset="-120"/>
              </a:rPr>
              <a:t>(instrument decay)</a:t>
            </a:r>
            <a:endParaRPr lang="zh-TW" altLang="en-US" sz="2400" b="1" dirty="0" smtClean="0">
              <a:latin typeface="新細明體" pitchFamily="18" charset="-120"/>
              <a:ea typeface="新細明體" pitchFamily="18" charset="-120"/>
            </a:endParaRPr>
          </a:p>
          <a:p>
            <a:pPr marL="457200" lvl="1" indent="-457200" algn="just">
              <a:lnSpc>
                <a:spcPct val="90000"/>
              </a:lnSpc>
              <a:buClr>
                <a:schemeClr val="tx2"/>
              </a:buClr>
              <a:buSzPct val="100000"/>
              <a:buNone/>
            </a:pPr>
            <a:r>
              <a:rPr lang="zh-TW" altLang="en-US" sz="2400" dirty="0" smtClean="0">
                <a:latin typeface="新細明體" pitchFamily="18" charset="-120"/>
                <a:ea typeface="新細明體" pitchFamily="18" charset="-120"/>
              </a:rPr>
              <a:t>     由於測量工具本身的改變，或者是由於測量者、觀察者本身的問題，因而導致所得結果有所改變。 </a:t>
            </a:r>
            <a:endParaRPr lang="en-US" altLang="zh-TW" sz="2400" dirty="0" smtClean="0">
              <a:latin typeface="新細明體" pitchFamily="18" charset="-120"/>
              <a:ea typeface="新細明體" pitchFamily="18" charset="-120"/>
            </a:endParaRPr>
          </a:p>
          <a:p>
            <a:pPr lvl="1" algn="just">
              <a:lnSpc>
                <a:spcPct val="90000"/>
              </a:lnSpc>
              <a:buNone/>
            </a:pPr>
            <a:r>
              <a:rPr lang="zh-TW" altLang="en-US" sz="2200" dirty="0" smtClean="0">
                <a:solidFill>
                  <a:srgbClr val="C00000"/>
                </a:solidFill>
                <a:latin typeface="標楷體" pitchFamily="65" charset="-120"/>
                <a:ea typeface="標楷體" pitchFamily="65" charset="-120"/>
              </a:rPr>
              <a:t>例如、實驗儀器磨耗、觀察者本身的疏忽忘了校正或歸零</a:t>
            </a:r>
            <a:r>
              <a:rPr lang="en-US" altLang="zh-TW" sz="2200" dirty="0" smtClean="0">
                <a:solidFill>
                  <a:srgbClr val="C00000"/>
                </a:solidFill>
                <a:latin typeface="標楷體" pitchFamily="65" charset="-120"/>
                <a:ea typeface="標楷體" pitchFamily="65" charset="-120"/>
              </a:rPr>
              <a:t>…</a:t>
            </a:r>
          </a:p>
          <a:p>
            <a:pPr marL="457200" lvl="1" indent="-457200" algn="just">
              <a:lnSpc>
                <a:spcPct val="90000"/>
              </a:lnSpc>
              <a:buClr>
                <a:schemeClr val="tx2"/>
              </a:buClr>
              <a:buSzPct val="100000"/>
              <a:buNone/>
            </a:pPr>
            <a:endParaRPr lang="en-US" altLang="zh-TW" sz="2400" dirty="0" smtClean="0"/>
          </a:p>
          <a:p>
            <a:pPr marL="457200" lvl="1" indent="-457200">
              <a:lnSpc>
                <a:spcPct val="90000"/>
              </a:lnSpc>
              <a:buClr>
                <a:schemeClr val="tx2"/>
              </a:buClr>
              <a:buSzPct val="100000"/>
              <a:buNone/>
            </a:pPr>
            <a:endParaRPr lang="zh-TW" altLang="en-US" sz="24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460248" y="6356350"/>
            <a:ext cx="2133600" cy="365125"/>
          </a:xfrm>
        </p:spPr>
        <p:txBody>
          <a:bodyPr/>
          <a:lstStyle/>
          <a:p>
            <a:fld id="{DF53742D-EB41-4018-8B31-3CA072F03D47}" type="slidenum">
              <a:rPr lang="en-US" altLang="zh-TW"/>
              <a:pPr/>
              <a:t>11</a:t>
            </a:fld>
            <a:endParaRPr lang="en-US" altLang="zh-TW"/>
          </a:p>
        </p:txBody>
      </p:sp>
      <p:sp>
        <p:nvSpPr>
          <p:cNvPr id="105474" name="Rectangle 2"/>
          <p:cNvSpPr>
            <a:spLocks noGrp="1" noChangeArrowheads="1"/>
          </p:cNvSpPr>
          <p:nvPr>
            <p:ph type="title" idx="4294967295"/>
          </p:nvPr>
        </p:nvSpPr>
        <p:spPr>
          <a:xfrm>
            <a:off x="457200" y="152400"/>
            <a:ext cx="8229600" cy="1143000"/>
          </a:xfrm>
        </p:spPr>
        <p:txBody>
          <a:bodyPr>
            <a:normAutofit/>
          </a:bodyPr>
          <a:lstStyle/>
          <a:p>
            <a:pPr algn="ctr"/>
            <a:r>
              <a:rPr lang="zh-TW" altLang="en-US" sz="4000" dirty="0">
                <a:latin typeface="標楷體" pitchFamily="65" charset="-120"/>
                <a:ea typeface="標楷體" pitchFamily="65" charset="-120"/>
              </a:rPr>
              <a:t>影響內部效度的</a:t>
            </a:r>
            <a:r>
              <a:rPr lang="zh-TW" altLang="en-US" sz="4000" dirty="0" smtClean="0">
                <a:latin typeface="標楷體" pitchFamily="65" charset="-120"/>
                <a:ea typeface="標楷體" pitchFamily="65" charset="-120"/>
              </a:rPr>
              <a:t>原因（續</a:t>
            </a:r>
            <a:r>
              <a:rPr lang="en-US" altLang="zh-TW" sz="4000" dirty="0" smtClean="0">
                <a:latin typeface="標楷體" pitchFamily="65" charset="-120"/>
                <a:ea typeface="標楷體" pitchFamily="65" charset="-120"/>
              </a:rPr>
              <a:t>2</a:t>
            </a:r>
            <a:r>
              <a:rPr lang="zh-TW" altLang="en-US" sz="4000" dirty="0" smtClean="0">
                <a:latin typeface="標楷體" pitchFamily="65" charset="-120"/>
                <a:ea typeface="標楷體" pitchFamily="65" charset="-120"/>
              </a:rPr>
              <a:t>）</a:t>
            </a:r>
            <a:endParaRPr lang="zh-TW" altLang="en-US" sz="4000" dirty="0">
              <a:latin typeface="標楷體" pitchFamily="65" charset="-120"/>
              <a:ea typeface="標楷體" pitchFamily="65" charset="-120"/>
            </a:endParaRPr>
          </a:p>
        </p:txBody>
      </p:sp>
      <p:sp>
        <p:nvSpPr>
          <p:cNvPr id="105475" name="Rectangle 3"/>
          <p:cNvSpPr>
            <a:spLocks noGrp="1" noChangeArrowheads="1"/>
          </p:cNvSpPr>
          <p:nvPr>
            <p:ph type="body" idx="1"/>
          </p:nvPr>
        </p:nvSpPr>
        <p:spPr>
          <a:xfrm>
            <a:off x="611560" y="1700808"/>
            <a:ext cx="7920880" cy="3729584"/>
          </a:xfrm>
        </p:spPr>
        <p:txBody>
          <a:bodyPr>
            <a:normAutofit/>
          </a:bodyPr>
          <a:lstStyle/>
          <a:p>
            <a:pPr marL="457200" indent="-457200" algn="just">
              <a:lnSpc>
                <a:spcPct val="110000"/>
              </a:lnSpc>
              <a:buSzPct val="100000"/>
              <a:buNone/>
            </a:pPr>
            <a:r>
              <a:rPr lang="zh-TW" altLang="en-US" sz="2400" b="1" dirty="0" smtClean="0">
                <a:latin typeface="新細明體" pitchFamily="18" charset="-120"/>
                <a:ea typeface="新細明體" pitchFamily="18" charset="-120"/>
              </a:rPr>
              <a:t>７、選樣效應</a:t>
            </a:r>
            <a:r>
              <a:rPr lang="en-US" altLang="zh-TW" sz="2400" b="1" dirty="0" smtClean="0">
                <a:latin typeface="新細明體" pitchFamily="18" charset="-120"/>
                <a:ea typeface="新細明體" pitchFamily="18" charset="-120"/>
              </a:rPr>
              <a:t>(selection)</a:t>
            </a:r>
          </a:p>
          <a:p>
            <a:pPr algn="just">
              <a:buNone/>
            </a:pPr>
            <a:r>
              <a:rPr lang="zh-TW" altLang="en-US" sz="2400" dirty="0" smtClean="0">
                <a:latin typeface="新細明體" pitchFamily="18" charset="-120"/>
                <a:ea typeface="新細明體" pitchFamily="18" charset="-120"/>
              </a:rPr>
              <a:t>　由於</a:t>
            </a:r>
            <a:r>
              <a:rPr lang="zh-TW" altLang="en-US" sz="2400" dirty="0">
                <a:latin typeface="新細明體" pitchFamily="18" charset="-120"/>
                <a:ea typeface="新細明體" pitchFamily="18" charset="-120"/>
              </a:rPr>
              <a:t>研究未採用隨機抽樣和隨機分派之故，造成</a:t>
            </a:r>
            <a:r>
              <a:rPr lang="zh-TW" altLang="en-US" sz="2400" dirty="0" smtClean="0">
                <a:latin typeface="新細明體" pitchFamily="18" charset="-120"/>
                <a:ea typeface="新細明體" pitchFamily="18" charset="-120"/>
              </a:rPr>
              <a:t>被選擇</a:t>
            </a:r>
            <a:r>
              <a:rPr lang="zh-TW" altLang="en-US" sz="2400" dirty="0">
                <a:latin typeface="新細明體" pitchFamily="18" charset="-120"/>
                <a:ea typeface="新細明體" pitchFamily="18" charset="-120"/>
              </a:rPr>
              <a:t>的人本身就有能力方面的差異或特質不</a:t>
            </a:r>
            <a:r>
              <a:rPr lang="zh-TW" altLang="en-US" sz="2400" dirty="0" smtClean="0">
                <a:latin typeface="新細明體" pitchFamily="18" charset="-120"/>
                <a:ea typeface="新細明體" pitchFamily="18" charset="-120"/>
              </a:rPr>
              <a:t>相等。</a:t>
            </a:r>
            <a:endParaRPr lang="zh-TW" altLang="en-US" sz="2400" dirty="0">
              <a:latin typeface="新細明體" pitchFamily="18" charset="-120"/>
              <a:ea typeface="新細明體" pitchFamily="18" charset="-120"/>
            </a:endParaRPr>
          </a:p>
          <a:p>
            <a:pPr lvl="1" algn="just">
              <a:buNone/>
            </a:pPr>
            <a:r>
              <a:rPr lang="zh-TW" altLang="en-US" sz="2200" dirty="0" smtClean="0">
                <a:solidFill>
                  <a:srgbClr val="C00000"/>
                </a:solidFill>
                <a:latin typeface="標楷體" pitchFamily="65" charset="-120"/>
                <a:ea typeface="標楷體" pitchFamily="65" charset="-120"/>
              </a:rPr>
              <a:t>例如、欲瞭解</a:t>
            </a:r>
            <a:r>
              <a:rPr lang="zh-TW" altLang="zh-TW" sz="2200" dirty="0" smtClean="0">
                <a:solidFill>
                  <a:srgbClr val="C00000"/>
                </a:solidFill>
                <a:latin typeface="標楷體" pitchFamily="65" charset="-120"/>
                <a:ea typeface="標楷體" pitchFamily="65" charset="-120"/>
              </a:rPr>
              <a:t>「</a:t>
            </a:r>
            <a:r>
              <a:rPr lang="zh-TW" altLang="en-US" sz="2200" dirty="0" smtClean="0">
                <a:solidFill>
                  <a:srgbClr val="C00000"/>
                </a:solidFill>
                <a:latin typeface="標楷體" pitchFamily="65" charset="-120"/>
                <a:ea typeface="標楷體" pitchFamily="65" charset="-120"/>
              </a:rPr>
              <a:t>宗教團體輔導</a:t>
            </a:r>
            <a:r>
              <a:rPr lang="zh-TW" altLang="zh-TW" sz="2200" dirty="0" smtClean="0">
                <a:solidFill>
                  <a:srgbClr val="C00000"/>
                </a:solidFill>
                <a:latin typeface="標楷體" pitchFamily="65" charset="-120"/>
                <a:ea typeface="標楷體" pitchFamily="65" charset="-120"/>
              </a:rPr>
              <a:t>」</a:t>
            </a:r>
            <a:r>
              <a:rPr lang="zh-TW" altLang="en-US" sz="2200" dirty="0" smtClean="0">
                <a:solidFill>
                  <a:srgbClr val="C00000"/>
                </a:solidFill>
                <a:latin typeface="標楷體" pitchFamily="65" charset="-120"/>
                <a:ea typeface="標楷體" pitchFamily="65" charset="-120"/>
              </a:rPr>
              <a:t>之處遇措施，對受刑人</a:t>
            </a:r>
            <a:endParaRPr lang="en-US" altLang="zh-TW" sz="2200" dirty="0" smtClean="0">
              <a:solidFill>
                <a:srgbClr val="C00000"/>
              </a:solidFill>
              <a:latin typeface="標楷體" pitchFamily="65" charset="-120"/>
              <a:ea typeface="標楷體" pitchFamily="65" charset="-120"/>
            </a:endParaRPr>
          </a:p>
          <a:p>
            <a:pPr lvl="1" algn="just">
              <a:buNone/>
            </a:pPr>
            <a:r>
              <a:rPr lang="zh-TW" altLang="en-US" sz="2200" dirty="0">
                <a:solidFill>
                  <a:srgbClr val="C00000"/>
                </a:solidFill>
                <a:latin typeface="標楷體" pitchFamily="65" charset="-120"/>
                <a:ea typeface="標楷體" pitchFamily="65" charset="-120"/>
              </a:rPr>
              <a:t> </a:t>
            </a:r>
            <a:r>
              <a:rPr lang="zh-TW" altLang="en-US" sz="2200" dirty="0" smtClean="0">
                <a:solidFill>
                  <a:srgbClr val="C00000"/>
                </a:solidFill>
                <a:latin typeface="標楷體" pitchFamily="65" charset="-120"/>
                <a:ea typeface="標楷體" pitchFamily="65" charset="-120"/>
              </a:rPr>
              <a:t>     在監適應之效果？</a:t>
            </a:r>
            <a:endParaRPr lang="en-US" altLang="zh-TW" sz="2200" dirty="0" smtClean="0">
              <a:solidFill>
                <a:srgbClr val="C00000"/>
              </a:solidFill>
              <a:latin typeface="標楷體" pitchFamily="65" charset="-120"/>
              <a:ea typeface="標楷體" pitchFamily="65" charset="-120"/>
            </a:endParaRPr>
          </a:p>
          <a:p>
            <a:pPr lvl="1" algn="just">
              <a:buNone/>
            </a:pPr>
            <a:r>
              <a:rPr lang="zh-TW" altLang="en-US" sz="2200" dirty="0" smtClean="0">
                <a:solidFill>
                  <a:srgbClr val="C00000"/>
                </a:solidFill>
                <a:latin typeface="標楷體" pitchFamily="65" charset="-120"/>
                <a:ea typeface="標楷體" pitchFamily="65" charset="-120"/>
              </a:rPr>
              <a:t>      </a:t>
            </a:r>
            <a:r>
              <a:rPr lang="zh-TW" altLang="en-US" sz="2200" dirty="0">
                <a:solidFill>
                  <a:srgbClr val="C00000"/>
                </a:solidFill>
                <a:latin typeface="標楷體" pitchFamily="65" charset="-120"/>
                <a:ea typeface="標楷體" pitchFamily="65" charset="-120"/>
              </a:rPr>
              <a:t>→</a:t>
            </a:r>
            <a:r>
              <a:rPr lang="zh-TW" altLang="en-US" sz="2200" dirty="0" smtClean="0">
                <a:solidFill>
                  <a:srgbClr val="C00000"/>
                </a:solidFill>
                <a:latin typeface="標楷體" pitchFamily="65" charset="-120"/>
                <a:ea typeface="標楷體" pitchFamily="65" charset="-120"/>
              </a:rPr>
              <a:t>實驗樣本中，多數為</a:t>
            </a:r>
            <a:r>
              <a:rPr lang="zh-TW" altLang="en-US" sz="2200" u="sng" dirty="0" smtClean="0">
                <a:solidFill>
                  <a:srgbClr val="C00000"/>
                </a:solidFill>
                <a:latin typeface="標楷體" pitchFamily="65" charset="-120"/>
                <a:ea typeface="標楷體" pitchFamily="65" charset="-120"/>
              </a:rPr>
              <a:t>累再犯</a:t>
            </a:r>
            <a:r>
              <a:rPr lang="zh-TW" altLang="en-US" sz="2200" dirty="0" smtClean="0">
                <a:solidFill>
                  <a:srgbClr val="C00000"/>
                </a:solidFill>
                <a:latin typeface="標楷體" pitchFamily="65" charset="-120"/>
                <a:ea typeface="標楷體" pitchFamily="65" charset="-120"/>
              </a:rPr>
              <a:t>受刑人。</a:t>
            </a:r>
            <a:endParaRPr lang="en-US" altLang="zh-TW" sz="2200" dirty="0">
              <a:solidFill>
                <a:srgbClr val="C00000"/>
              </a:solidFill>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460248" y="6356350"/>
            <a:ext cx="2133600" cy="365125"/>
          </a:xfrm>
        </p:spPr>
        <p:txBody>
          <a:bodyPr/>
          <a:lstStyle/>
          <a:p>
            <a:fld id="{086E2C03-EC63-4031-9809-0EE6B43461E0}" type="slidenum">
              <a:rPr lang="en-US" altLang="zh-TW"/>
              <a:pPr/>
              <a:t>12</a:t>
            </a:fld>
            <a:endParaRPr lang="en-US" altLang="zh-TW"/>
          </a:p>
        </p:txBody>
      </p:sp>
      <p:sp>
        <p:nvSpPr>
          <p:cNvPr id="39938" name="Rectangle 2"/>
          <p:cNvSpPr>
            <a:spLocks noGrp="1" noChangeArrowheads="1"/>
          </p:cNvSpPr>
          <p:nvPr>
            <p:ph type="title" idx="4294967295"/>
          </p:nvPr>
        </p:nvSpPr>
        <p:spPr>
          <a:xfrm>
            <a:off x="457200" y="152400"/>
            <a:ext cx="8229600" cy="1143000"/>
          </a:xfrm>
        </p:spPr>
        <p:txBody>
          <a:bodyPr/>
          <a:lstStyle/>
          <a:p>
            <a:pPr algn="ctr"/>
            <a:r>
              <a:rPr lang="zh-TW" altLang="en-US" dirty="0"/>
              <a:t>如何提昇</a:t>
            </a:r>
            <a:r>
              <a:rPr lang="zh-TW" altLang="en-US" dirty="0" smtClean="0"/>
              <a:t>內部效</a:t>
            </a:r>
            <a:r>
              <a:rPr lang="zh-TW" altLang="en-US" dirty="0"/>
              <a:t>度</a:t>
            </a:r>
          </a:p>
        </p:txBody>
      </p:sp>
      <p:sp>
        <p:nvSpPr>
          <p:cNvPr id="39939" name="Rectangle 3"/>
          <p:cNvSpPr>
            <a:spLocks noGrp="1" noChangeArrowheads="1"/>
          </p:cNvSpPr>
          <p:nvPr>
            <p:ph type="body" idx="1"/>
          </p:nvPr>
        </p:nvSpPr>
        <p:spPr>
          <a:xfrm>
            <a:off x="1403648" y="1772816"/>
            <a:ext cx="6840760" cy="4320480"/>
          </a:xfrm>
        </p:spPr>
        <p:txBody>
          <a:bodyPr>
            <a:normAutofit/>
          </a:bodyPr>
          <a:lstStyle/>
          <a:p>
            <a:pPr marL="0" indent="0" algn="just">
              <a:buNone/>
            </a:pPr>
            <a:r>
              <a:rPr lang="en-US" altLang="zh-TW" sz="2800" dirty="0" smtClean="0">
                <a:latin typeface="Times New Roman" pitchFamily="18" charset="0"/>
                <a:ea typeface="新細明體" pitchFamily="18" charset="-120"/>
                <a:cs typeface="Times New Roman" pitchFamily="18" charset="0"/>
              </a:rPr>
              <a:t>1</a:t>
            </a:r>
            <a:r>
              <a:rPr lang="zh-TW" altLang="en-US" sz="2800" dirty="0" smtClean="0">
                <a:latin typeface="Times New Roman" pitchFamily="18" charset="0"/>
                <a:ea typeface="新細明體" pitchFamily="18" charset="-120"/>
                <a:cs typeface="Times New Roman" pitchFamily="18" charset="0"/>
              </a:rPr>
              <a:t>、</a:t>
            </a:r>
            <a:r>
              <a:rPr lang="zh-TW" altLang="en-US" sz="2800" dirty="0" smtClean="0">
                <a:latin typeface="Times New Roman" pitchFamily="18" charset="0"/>
                <a:ea typeface="標楷體" pitchFamily="65" charset="-120"/>
                <a:cs typeface="Times New Roman" pitchFamily="18" charset="0"/>
              </a:rPr>
              <a:t>隨機分派</a:t>
            </a:r>
            <a:r>
              <a:rPr lang="en-US" altLang="zh-TW" sz="2800" dirty="0" smtClean="0">
                <a:latin typeface="Times New Roman" pitchFamily="18" charset="0"/>
                <a:ea typeface="標楷體" pitchFamily="65" charset="-120"/>
                <a:cs typeface="Times New Roman" pitchFamily="18" charset="0"/>
              </a:rPr>
              <a:t>(assignment at random)</a:t>
            </a:r>
          </a:p>
          <a:p>
            <a:pPr>
              <a:buFont typeface="Wingdings" pitchFamily="2" charset="2"/>
              <a:buNone/>
            </a:pPr>
            <a:r>
              <a:rPr lang="zh-TW" altLang="en-US" sz="2800" dirty="0" smtClean="0">
                <a:latin typeface="標楷體" pitchFamily="65" charset="-120"/>
                <a:ea typeface="標楷體" pitchFamily="65" charset="-120"/>
              </a:rPr>
              <a:t>   </a:t>
            </a:r>
            <a:r>
              <a:rPr lang="en-US" altLang="zh-TW" sz="2800" dirty="0" smtClean="0">
                <a:latin typeface="標楷體" pitchFamily="65" charset="-120"/>
                <a:ea typeface="標楷體" pitchFamily="65" charset="-120"/>
              </a:rPr>
              <a:t>:</a:t>
            </a:r>
            <a:r>
              <a:rPr lang="zh-TW" altLang="en-US" sz="2800" dirty="0" smtClean="0">
                <a:latin typeface="標楷體" pitchFamily="65" charset="-120"/>
                <a:ea typeface="標楷體" pitchFamily="65" charset="-120"/>
              </a:rPr>
              <a:t>隨機</a:t>
            </a:r>
            <a:r>
              <a:rPr lang="zh-TW" altLang="en-US" sz="2800" dirty="0">
                <a:latin typeface="標楷體" pitchFamily="65" charset="-120"/>
                <a:ea typeface="標楷體" pitchFamily="65" charset="-120"/>
              </a:rPr>
              <a:t>分派樣本至實驗</a:t>
            </a:r>
            <a:r>
              <a:rPr lang="zh-TW" altLang="en-US" sz="2800" dirty="0" smtClean="0">
                <a:latin typeface="標楷體" pitchFamily="65" charset="-120"/>
                <a:ea typeface="標楷體" pitchFamily="65" charset="-120"/>
              </a:rPr>
              <a:t>組及</a:t>
            </a:r>
            <a:r>
              <a:rPr lang="zh-TW" altLang="en-US" sz="2800" dirty="0">
                <a:latin typeface="標楷體" pitchFamily="65" charset="-120"/>
                <a:ea typeface="標楷體" pitchFamily="65" charset="-120"/>
              </a:rPr>
              <a:t>控制組。</a:t>
            </a:r>
          </a:p>
          <a:p>
            <a:pPr marL="0" indent="0" algn="just">
              <a:buNone/>
            </a:pPr>
            <a:r>
              <a:rPr lang="zh-TW" altLang="en-US" sz="2800" dirty="0" smtClean="0">
                <a:latin typeface="Times New Roman" pitchFamily="18" charset="0"/>
                <a:ea typeface="標楷體" pitchFamily="65" charset="-120"/>
                <a:cs typeface="Times New Roman" pitchFamily="18" charset="0"/>
              </a:rPr>
              <a:t>       </a:t>
            </a:r>
            <a:r>
              <a:rPr lang="en-US" altLang="zh-TW" sz="2400" dirty="0" smtClean="0">
                <a:solidFill>
                  <a:srgbClr val="C00000"/>
                </a:solidFill>
                <a:latin typeface="Times New Roman" pitchFamily="18" charset="0"/>
                <a:ea typeface="標楷體" pitchFamily="65" charset="-120"/>
                <a:cs typeface="Times New Roman" pitchFamily="18" charset="0"/>
              </a:rPr>
              <a:t>-</a:t>
            </a:r>
            <a:r>
              <a:rPr lang="zh-TW" altLang="en-US" sz="2400" dirty="0" smtClean="0">
                <a:solidFill>
                  <a:srgbClr val="C00000"/>
                </a:solidFill>
                <a:latin typeface="Times New Roman" pitchFamily="18" charset="0"/>
                <a:ea typeface="標楷體" pitchFamily="65" charset="-120"/>
                <a:cs typeface="Times New Roman" pitchFamily="18" charset="0"/>
              </a:rPr>
              <a:t>無法</a:t>
            </a:r>
            <a:r>
              <a:rPr lang="zh-TW" altLang="en-US" sz="2400" dirty="0">
                <a:solidFill>
                  <a:srgbClr val="C00000"/>
                </a:solidFill>
                <a:latin typeface="Times New Roman" pitchFamily="18" charset="0"/>
                <a:ea typeface="標楷體" pitchFamily="65" charset="-120"/>
                <a:cs typeface="Times New Roman" pitchFamily="18" charset="0"/>
              </a:rPr>
              <a:t>控制所有外在因素時</a:t>
            </a:r>
            <a:r>
              <a:rPr lang="zh-TW" altLang="en-US" sz="2400" dirty="0" smtClean="0">
                <a:solidFill>
                  <a:srgbClr val="C00000"/>
                </a:solidFill>
                <a:latin typeface="Times New Roman" pitchFamily="18" charset="0"/>
                <a:ea typeface="標楷體" pitchFamily="65" charset="-120"/>
                <a:cs typeface="Times New Roman" pitchFamily="18" charset="0"/>
              </a:rPr>
              <a:t>採用</a:t>
            </a:r>
            <a:endParaRPr lang="zh-TW" altLang="en-US" sz="2400" b="1" dirty="0">
              <a:solidFill>
                <a:srgbClr val="C00000"/>
              </a:solidFill>
              <a:latin typeface="Times New Roman" pitchFamily="18" charset="0"/>
              <a:ea typeface="標楷體" pitchFamily="65" charset="-120"/>
              <a:cs typeface="Times New Roman" pitchFamily="18" charset="0"/>
            </a:endParaRPr>
          </a:p>
          <a:p>
            <a:pPr marL="0" indent="0" algn="just">
              <a:buNone/>
            </a:pPr>
            <a:r>
              <a:rPr lang="en-US" altLang="zh-TW" sz="2800" dirty="0" smtClean="0">
                <a:latin typeface="Times New Roman" pitchFamily="18" charset="0"/>
                <a:ea typeface="新細明體" pitchFamily="18" charset="-120"/>
                <a:cs typeface="Times New Roman" pitchFamily="18" charset="0"/>
              </a:rPr>
              <a:t>2</a:t>
            </a:r>
            <a:r>
              <a:rPr lang="zh-TW" altLang="en-US" sz="2800" dirty="0" smtClean="0">
                <a:latin typeface="Times New Roman" pitchFamily="18" charset="0"/>
                <a:ea typeface="新細明體" pitchFamily="18" charset="-120"/>
                <a:cs typeface="Times New Roman" pitchFamily="18" charset="0"/>
              </a:rPr>
              <a:t>、</a:t>
            </a:r>
            <a:r>
              <a:rPr lang="zh-TW" altLang="en-US" sz="2800" dirty="0">
                <a:latin typeface="Times New Roman" pitchFamily="18" charset="0"/>
                <a:ea typeface="標楷體" pitchFamily="65" charset="-120"/>
                <a:cs typeface="Times New Roman" pitchFamily="18" charset="0"/>
              </a:rPr>
              <a:t>配對</a:t>
            </a:r>
            <a:r>
              <a:rPr lang="zh-TW" altLang="en-US" sz="2800" dirty="0" smtClean="0">
                <a:latin typeface="Times New Roman" pitchFamily="18" charset="0"/>
                <a:ea typeface="標楷體" pitchFamily="65" charset="-120"/>
                <a:cs typeface="Times New Roman" pitchFamily="18" charset="0"/>
              </a:rPr>
              <a:t>法</a:t>
            </a:r>
            <a:r>
              <a:rPr lang="en-US" altLang="zh-TW" sz="2800" dirty="0" smtClean="0">
                <a:latin typeface="Times New Roman" pitchFamily="18" charset="0"/>
                <a:ea typeface="標楷體" pitchFamily="65" charset="-120"/>
                <a:cs typeface="Times New Roman" pitchFamily="18" charset="0"/>
              </a:rPr>
              <a:t>(precision matching)</a:t>
            </a:r>
          </a:p>
          <a:p>
            <a:pPr marL="0" indent="0" algn="just">
              <a:spcBef>
                <a:spcPts val="0"/>
              </a:spcBef>
              <a:buNone/>
            </a:pPr>
            <a:endParaRPr lang="en-US" altLang="zh-TW" sz="2800" dirty="0">
              <a:latin typeface="Times New Roman" pitchFamily="18" charset="0"/>
              <a:ea typeface="標楷體" pitchFamily="65" charset="-120"/>
              <a:cs typeface="Times New Roman" pitchFamily="18" charset="0"/>
            </a:endParaRPr>
          </a:p>
          <a:p>
            <a:pPr marL="0" indent="0" algn="just">
              <a:buNone/>
            </a:pPr>
            <a:r>
              <a:rPr lang="zh-TW" altLang="en-US" sz="2400" dirty="0" smtClean="0">
                <a:latin typeface="新細明體" pitchFamily="18" charset="-120"/>
                <a:ea typeface="新細明體" pitchFamily="18" charset="-120"/>
              </a:rPr>
              <a:t>對於影響</a:t>
            </a:r>
            <a:r>
              <a:rPr lang="zh-TW" altLang="en-US" sz="2400" dirty="0">
                <a:latin typeface="新細明體" pitchFamily="18" charset="-120"/>
                <a:ea typeface="新細明體" pitchFamily="18" charset="-120"/>
              </a:rPr>
              <a:t>內部效</a:t>
            </a:r>
            <a:r>
              <a:rPr lang="zh-TW" altLang="en-US" sz="2400" dirty="0" smtClean="0">
                <a:latin typeface="新細明體" pitchFamily="18" charset="-120"/>
                <a:ea typeface="新細明體" pitchFamily="18" charset="-120"/>
              </a:rPr>
              <a:t>度的因素儘可能加以</a:t>
            </a:r>
            <a:r>
              <a:rPr lang="zh-TW" altLang="en-US" sz="2400" dirty="0">
                <a:latin typeface="新細明體" pitchFamily="18" charset="-120"/>
                <a:ea typeface="新細明體" pitchFamily="18" charset="-120"/>
              </a:rPr>
              <a:t>消除，以力求實驗結果的正確性，能排除越多，則內在效度越高</a:t>
            </a:r>
            <a:r>
              <a:rPr lang="zh-TW" altLang="en-US" sz="2400" dirty="0" smtClean="0">
                <a:latin typeface="新細明體" pitchFamily="18" charset="-120"/>
                <a:ea typeface="新細明體" pitchFamily="18" charset="-120"/>
              </a:rPr>
              <a:t>。</a:t>
            </a:r>
            <a:endParaRPr lang="zh-TW" altLang="en-US" sz="2400" dirty="0">
              <a:latin typeface="Times New Roman" pitchFamily="18" charset="0"/>
              <a:ea typeface="標楷體" pitchFamily="65" charset="-120"/>
              <a:cs typeface="Times New Roman" pitchFamily="18" charset="0"/>
            </a:endParaRPr>
          </a:p>
          <a:p>
            <a:pPr>
              <a:buFont typeface="Wingdings" pitchFamily="2" charset="2"/>
              <a:buNone/>
            </a:pPr>
            <a:endParaRPr lang="zh-TW" altLang="en-US"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內容版面配置區 4"/>
          <p:cNvSpPr>
            <a:spLocks noGrp="1"/>
          </p:cNvSpPr>
          <p:nvPr>
            <p:ph idx="1"/>
          </p:nvPr>
        </p:nvSpPr>
        <p:spPr>
          <a:xfrm>
            <a:off x="971600" y="1772816"/>
            <a:ext cx="7200800" cy="4176464"/>
          </a:xfrm>
        </p:spPr>
        <p:txBody>
          <a:bodyPr>
            <a:normAutofit fontScale="92500" lnSpcReduction="10000"/>
          </a:bodyPr>
          <a:lstStyle/>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Simple Post-test Design</a:t>
            </a:r>
          </a:p>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Pre-test/ Post-test Design</a:t>
            </a:r>
          </a:p>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Time Series Design</a:t>
            </a:r>
          </a:p>
          <a:p>
            <a:pPr>
              <a:buFont typeface="Wingdings" pitchFamily="2" charset="2"/>
              <a:buChar char="Ø"/>
            </a:pPr>
            <a:r>
              <a:rPr lang="en-US" altLang="zh-TW" dirty="0" err="1" smtClean="0">
                <a:latin typeface="Times New Roman" pitchFamily="18" charset="0"/>
                <a:ea typeface="標楷體" pitchFamily="65" charset="-120"/>
                <a:cs typeface="Times New Roman" pitchFamily="18" charset="0"/>
              </a:rPr>
              <a:t>Multigroup</a:t>
            </a:r>
            <a:r>
              <a:rPr lang="en-US" altLang="zh-TW" dirty="0" smtClean="0">
                <a:latin typeface="Times New Roman" pitchFamily="18" charset="0"/>
                <a:ea typeface="標楷體" pitchFamily="65" charset="-120"/>
                <a:cs typeface="Times New Roman" pitchFamily="18" charset="0"/>
              </a:rPr>
              <a:t> Design</a:t>
            </a:r>
          </a:p>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Factorial Design</a:t>
            </a:r>
          </a:p>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Solomon Four-Group Design</a:t>
            </a:r>
          </a:p>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The New Jersey Income-Maintenance Field Experiment</a:t>
            </a:r>
          </a:p>
          <a:p>
            <a:pPr>
              <a:buFont typeface="Wingdings" pitchFamily="2" charset="2"/>
              <a:buChar char="Ø"/>
            </a:pPr>
            <a:endParaRPr lang="zh-TW" altLang="zh-TW" dirty="0" smtClean="0"/>
          </a:p>
          <a:p>
            <a:endParaRPr lang="zh-TW" altLang="en-US" dirty="0" smtClean="0"/>
          </a:p>
        </p:txBody>
      </p:sp>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1</a:t>
            </a:r>
          </a:p>
        </p:txBody>
      </p:sp>
      <p:sp>
        <p:nvSpPr>
          <p:cNvPr id="6" name="標題 5"/>
          <p:cNvSpPr>
            <a:spLocks noGrp="1"/>
          </p:cNvSpPr>
          <p:nvPr>
            <p:ph type="title" idx="4294967295"/>
          </p:nvPr>
        </p:nvSpPr>
        <p:spPr>
          <a:xfrm>
            <a:off x="899592" y="260648"/>
            <a:ext cx="6768752" cy="1143000"/>
          </a:xfrm>
        </p:spPr>
        <p:txBody>
          <a:bodyPr>
            <a:normAutofit/>
          </a:bodyPr>
          <a:lstStyle/>
          <a:p>
            <a:pPr algn="ctr"/>
            <a:r>
              <a:rPr lang="en-US" altLang="zh-TW" sz="4000" dirty="0" smtClean="0"/>
              <a:t>Experimentation </a:t>
            </a:r>
            <a:r>
              <a:rPr lang="en-US" altLang="zh-TW" sz="4000" dirty="0" err="1" smtClean="0"/>
              <a:t>Desings</a:t>
            </a:r>
            <a:endParaRPr lang="zh-TW" altLang="en-US" sz="4000" dirty="0">
              <a:ea typeface="標楷體" pitchFamily="65" charset="-12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460248" y="6356350"/>
            <a:ext cx="2133600" cy="365125"/>
          </a:xfrm>
        </p:spPr>
        <p:txBody>
          <a:bodyPr/>
          <a:lstStyle/>
          <a:p>
            <a:fld id="{2B6AEBF3-92F5-422C-AFEE-D884129D1AB9}" type="slidenum">
              <a:rPr lang="en-US" altLang="zh-TW"/>
              <a:pPr/>
              <a:t>14</a:t>
            </a:fld>
            <a:endParaRPr lang="en-US" altLang="zh-TW"/>
          </a:p>
        </p:txBody>
      </p:sp>
      <p:sp>
        <p:nvSpPr>
          <p:cNvPr id="109570" name="Rectangle 2"/>
          <p:cNvSpPr>
            <a:spLocks noGrp="1" noChangeArrowheads="1"/>
          </p:cNvSpPr>
          <p:nvPr>
            <p:ph type="title" idx="4294967295"/>
          </p:nvPr>
        </p:nvSpPr>
        <p:spPr>
          <a:xfrm>
            <a:off x="539552" y="260648"/>
            <a:ext cx="8229600" cy="919163"/>
          </a:xfrm>
        </p:spPr>
        <p:txBody>
          <a:bodyPr>
            <a:normAutofit/>
          </a:bodyPr>
          <a:lstStyle/>
          <a:p>
            <a:pPr algn="ctr"/>
            <a:r>
              <a:rPr lang="en-US" altLang="zh-TW" sz="4000" dirty="0" smtClean="0">
                <a:latin typeface="Times New Roman" pitchFamily="18" charset="0"/>
                <a:ea typeface="標楷體" pitchFamily="65" charset="-120"/>
                <a:cs typeface="Times New Roman" pitchFamily="18" charset="0"/>
              </a:rPr>
              <a:t>Simple </a:t>
            </a:r>
            <a:r>
              <a:rPr lang="en-US" altLang="zh-TW" sz="4000" dirty="0">
                <a:latin typeface="Times New Roman" pitchFamily="18" charset="0"/>
                <a:ea typeface="標楷體" pitchFamily="65" charset="-120"/>
                <a:cs typeface="Times New Roman" pitchFamily="18" charset="0"/>
              </a:rPr>
              <a:t>Post-test </a:t>
            </a:r>
            <a:r>
              <a:rPr lang="en-US" altLang="zh-TW" sz="4000" dirty="0" smtClean="0">
                <a:latin typeface="Times New Roman" pitchFamily="18" charset="0"/>
                <a:ea typeface="標楷體" pitchFamily="65" charset="-120"/>
                <a:cs typeface="Times New Roman" pitchFamily="18" charset="0"/>
              </a:rPr>
              <a:t>Design</a:t>
            </a:r>
            <a:endParaRPr lang="zh-TW" altLang="zh-TW" sz="4000" dirty="0"/>
          </a:p>
        </p:txBody>
      </p:sp>
      <p:graphicFrame>
        <p:nvGraphicFramePr>
          <p:cNvPr id="3" name="內容版面配置區 2"/>
          <p:cNvGraphicFramePr>
            <a:graphicFrameLocks noGrp="1"/>
          </p:cNvGraphicFramePr>
          <p:nvPr>
            <p:ph idx="1"/>
            <p:extLst>
              <p:ext uri="{D42A27DB-BD31-4B8C-83A1-F6EECF244321}">
                <p14:modId xmlns:p14="http://schemas.microsoft.com/office/powerpoint/2010/main" val="3196258841"/>
              </p:ext>
            </p:extLst>
          </p:nvPr>
        </p:nvGraphicFramePr>
        <p:xfrm>
          <a:off x="640160" y="3140968"/>
          <a:ext cx="8229600" cy="2678792"/>
        </p:xfrm>
        <a:graphic>
          <a:graphicData uri="http://schemas.openxmlformats.org/drawingml/2006/table">
            <a:tbl>
              <a:tblPr firstRow="1" bandRow="1">
                <a:tableStyleId>{93296810-A885-4BE3-A3E7-6D5BEEA58F35}</a:tableStyleId>
              </a:tblPr>
              <a:tblGrid>
                <a:gridCol w="2743200"/>
                <a:gridCol w="2743200"/>
                <a:gridCol w="2743200"/>
              </a:tblGrid>
              <a:tr h="936104">
                <a:tc>
                  <a:txBody>
                    <a:bodyPr/>
                    <a:lstStyle/>
                    <a:p>
                      <a:pPr algn="ctr"/>
                      <a:r>
                        <a:rPr lang="en-US" altLang="zh-TW" sz="2000" dirty="0" smtClean="0">
                          <a:latin typeface="Times New Roman" pitchFamily="18" charset="0"/>
                          <a:cs typeface="Times New Roman" pitchFamily="18" charset="0"/>
                        </a:rPr>
                        <a:t>(Random Assignment)</a:t>
                      </a:r>
                      <a:endParaRPr lang="zh-TW" altLang="en-US" sz="2000" dirty="0">
                        <a:latin typeface="Times New Roman" pitchFamily="18" charset="0"/>
                        <a:cs typeface="Times New Roman" pitchFamily="18" charset="0"/>
                      </a:endParaRPr>
                    </a:p>
                  </a:txBody>
                  <a:tcPr anchor="ctr"/>
                </a:tc>
                <a:tc>
                  <a:txBody>
                    <a:bodyPr/>
                    <a:lstStyle/>
                    <a:p>
                      <a:pPr algn="ctr"/>
                      <a:r>
                        <a:rPr lang="en-US" altLang="zh-TW" sz="2000" dirty="0" smtClean="0">
                          <a:latin typeface="Times New Roman" pitchFamily="18" charset="0"/>
                          <a:cs typeface="Times New Roman" pitchFamily="18" charset="0"/>
                        </a:rPr>
                        <a:t>Treatment</a:t>
                      </a:r>
                      <a:endParaRPr lang="zh-TW" altLang="en-US" sz="2000" dirty="0">
                        <a:latin typeface="Times New Roman" pitchFamily="18" charset="0"/>
                        <a:cs typeface="Times New Roman" pitchFamily="18" charset="0"/>
                      </a:endParaRPr>
                    </a:p>
                  </a:txBody>
                  <a:tcPr anchor="ctr"/>
                </a:tc>
                <a:tc>
                  <a:txBody>
                    <a:bodyPr/>
                    <a:lstStyle/>
                    <a:p>
                      <a:pPr algn="ctr"/>
                      <a:r>
                        <a:rPr lang="en-US" altLang="zh-TW" sz="2000" dirty="0" smtClean="0">
                          <a:latin typeface="Times New Roman" pitchFamily="18" charset="0"/>
                          <a:cs typeface="Times New Roman" pitchFamily="18" charset="0"/>
                        </a:rPr>
                        <a:t>Post-treatment Measurement</a:t>
                      </a:r>
                    </a:p>
                    <a:p>
                      <a:pPr algn="ctr"/>
                      <a:r>
                        <a:rPr lang="en-US" altLang="zh-TW" sz="2000" dirty="0" smtClean="0">
                          <a:latin typeface="Times New Roman" pitchFamily="18" charset="0"/>
                          <a:cs typeface="Times New Roman" pitchFamily="18" charset="0"/>
                        </a:rPr>
                        <a:t>Of  Dependent Variable </a:t>
                      </a:r>
                      <a:endParaRPr lang="zh-TW" altLang="en-US" sz="2000" dirty="0">
                        <a:latin typeface="Times New Roman" pitchFamily="18" charset="0"/>
                        <a:cs typeface="Times New Roman" pitchFamily="18" charset="0"/>
                      </a:endParaRPr>
                    </a:p>
                  </a:txBody>
                  <a:tcPr anchor="ctr"/>
                </a:tc>
              </a:tr>
              <a:tr h="720080">
                <a:tc>
                  <a:txBody>
                    <a:bodyPr/>
                    <a:lstStyle/>
                    <a:p>
                      <a:pPr algn="ctr"/>
                      <a:r>
                        <a:rPr lang="en-US" altLang="zh-TW" sz="2000" dirty="0" smtClean="0">
                          <a:latin typeface="Times New Roman" pitchFamily="18" charset="0"/>
                          <a:cs typeface="Times New Roman" pitchFamily="18" charset="0"/>
                        </a:rPr>
                        <a:t>Experimental Group</a:t>
                      </a:r>
                      <a:endParaRPr lang="zh-TW" altLang="en-US" sz="2000" dirty="0">
                        <a:latin typeface="Times New Roman" pitchFamily="18" charset="0"/>
                        <a:cs typeface="Times New Roman" pitchFamily="18" charset="0"/>
                      </a:endParaRPr>
                    </a:p>
                  </a:txBody>
                  <a:tcPr anchor="ctr"/>
                </a:tc>
                <a:tc>
                  <a:txBody>
                    <a:bodyPr/>
                    <a:lstStyle/>
                    <a:p>
                      <a:pPr algn="ctr"/>
                      <a:r>
                        <a:rPr lang="en-US" altLang="zh-TW" sz="2000" dirty="0" smtClean="0">
                          <a:solidFill>
                            <a:srgbClr val="FF0000"/>
                          </a:solidFill>
                          <a:latin typeface="Times New Roman" pitchFamily="18" charset="0"/>
                          <a:cs typeface="Times New Roman" pitchFamily="18" charset="0"/>
                        </a:rPr>
                        <a:t>Yes</a:t>
                      </a:r>
                      <a:endParaRPr lang="zh-TW" altLang="en-US" sz="2000" dirty="0">
                        <a:solidFill>
                          <a:srgbClr val="FF0000"/>
                        </a:solidFill>
                        <a:latin typeface="Times New Roman" pitchFamily="18" charset="0"/>
                        <a:cs typeface="Times New Roman" pitchFamily="18" charset="0"/>
                      </a:endParaRPr>
                    </a:p>
                  </a:txBody>
                  <a:tcPr anchor="ctr"/>
                </a:tc>
                <a:tc>
                  <a:txBody>
                    <a:bodyPr/>
                    <a:lstStyle/>
                    <a:p>
                      <a:pPr algn="ctr"/>
                      <a:r>
                        <a:rPr lang="en-US" altLang="zh-TW" sz="2000" dirty="0" smtClean="0">
                          <a:latin typeface="Times New Roman" pitchFamily="18" charset="0"/>
                          <a:cs typeface="Times New Roman" pitchFamily="18" charset="0"/>
                        </a:rPr>
                        <a:t>Yes</a:t>
                      </a:r>
                      <a:endParaRPr lang="zh-TW" altLang="en-US" sz="2000" dirty="0">
                        <a:latin typeface="Times New Roman" pitchFamily="18" charset="0"/>
                        <a:cs typeface="Times New Roman" pitchFamily="18" charset="0"/>
                      </a:endParaRPr>
                    </a:p>
                  </a:txBody>
                  <a:tcPr anchor="ctr"/>
                </a:tc>
              </a:tr>
              <a:tr h="648072">
                <a:tc>
                  <a:txBody>
                    <a:bodyPr/>
                    <a:lstStyle/>
                    <a:p>
                      <a:pPr algn="ctr"/>
                      <a:r>
                        <a:rPr lang="en-US" altLang="zh-TW" sz="2000" dirty="0" smtClean="0">
                          <a:latin typeface="Times New Roman" pitchFamily="18" charset="0"/>
                          <a:cs typeface="Times New Roman" pitchFamily="18" charset="0"/>
                        </a:rPr>
                        <a:t>Control</a:t>
                      </a:r>
                      <a:r>
                        <a:rPr lang="en-US" altLang="zh-TW" sz="2000" baseline="0" dirty="0" smtClean="0">
                          <a:latin typeface="Times New Roman" pitchFamily="18" charset="0"/>
                          <a:cs typeface="Times New Roman" pitchFamily="18" charset="0"/>
                        </a:rPr>
                        <a:t> Group</a:t>
                      </a:r>
                      <a:endParaRPr lang="zh-TW" altLang="en-US" sz="2000" dirty="0">
                        <a:latin typeface="Times New Roman" pitchFamily="18" charset="0"/>
                        <a:cs typeface="Times New Roman" pitchFamily="18" charset="0"/>
                      </a:endParaRPr>
                    </a:p>
                  </a:txBody>
                  <a:tcPr anchor="ctr"/>
                </a:tc>
                <a:tc>
                  <a:txBody>
                    <a:bodyPr/>
                    <a:lstStyle/>
                    <a:p>
                      <a:pPr algn="ctr"/>
                      <a:r>
                        <a:rPr lang="en-US" altLang="zh-TW" sz="2000" dirty="0" smtClean="0">
                          <a:solidFill>
                            <a:srgbClr val="FF0000"/>
                          </a:solidFill>
                          <a:latin typeface="Times New Roman" pitchFamily="18" charset="0"/>
                          <a:cs typeface="Times New Roman" pitchFamily="18" charset="0"/>
                        </a:rPr>
                        <a:t>No</a:t>
                      </a:r>
                      <a:endParaRPr lang="zh-TW" altLang="en-US" sz="2000" dirty="0">
                        <a:solidFill>
                          <a:srgbClr val="FF0000"/>
                        </a:solidFill>
                        <a:latin typeface="Times New Roman" pitchFamily="18" charset="0"/>
                        <a:cs typeface="Times New Roman" pitchFamily="18" charset="0"/>
                      </a:endParaRPr>
                    </a:p>
                  </a:txBody>
                  <a:tcPr anchor="ctr"/>
                </a:tc>
                <a:tc>
                  <a:txBody>
                    <a:bodyPr/>
                    <a:lstStyle/>
                    <a:p>
                      <a:pPr algn="ctr"/>
                      <a:r>
                        <a:rPr lang="en-US" altLang="zh-TW" sz="2000" dirty="0" smtClean="0">
                          <a:latin typeface="Times New Roman" pitchFamily="18" charset="0"/>
                          <a:cs typeface="Times New Roman" pitchFamily="18" charset="0"/>
                        </a:rPr>
                        <a:t>Yes</a:t>
                      </a:r>
                      <a:endParaRPr lang="zh-TW" altLang="en-US" sz="2000" dirty="0">
                        <a:latin typeface="Times New Roman" pitchFamily="18" charset="0"/>
                        <a:cs typeface="Times New Roman" pitchFamily="18" charset="0"/>
                      </a:endParaRPr>
                    </a:p>
                  </a:txBody>
                  <a:tcPr anchor="ctr"/>
                </a:tc>
              </a:tr>
            </a:tbl>
          </a:graphicData>
        </a:graphic>
      </p:graphicFrame>
      <p:sp>
        <p:nvSpPr>
          <p:cNvPr id="4" name="矩形 3"/>
          <p:cNvSpPr/>
          <p:nvPr/>
        </p:nvSpPr>
        <p:spPr>
          <a:xfrm>
            <a:off x="611560" y="1556792"/>
            <a:ext cx="8064896" cy="1384995"/>
          </a:xfrm>
          <a:prstGeom prst="rect">
            <a:avLst/>
          </a:prstGeom>
        </p:spPr>
        <p:txBody>
          <a:bodyPr wrap="square">
            <a:spAutoFit/>
          </a:bodyPr>
          <a:lstStyle/>
          <a:p>
            <a:pPr>
              <a:buFont typeface="Wingdings" pitchFamily="2" charset="2"/>
              <a:buNone/>
            </a:pPr>
            <a:r>
              <a:rPr lang="zh-TW" altLang="en-US" sz="2800" dirty="0" smtClean="0">
                <a:ea typeface="標楷體" pitchFamily="65" charset="-120"/>
              </a:rPr>
              <a:t>傳統</a:t>
            </a:r>
            <a:r>
              <a:rPr lang="zh-TW" altLang="en-US" sz="2800" dirty="0">
                <a:ea typeface="標楷體" pitchFamily="65" charset="-120"/>
              </a:rPr>
              <a:t>的實驗</a:t>
            </a:r>
            <a:r>
              <a:rPr lang="zh-TW" altLang="en-US" sz="2800" dirty="0" smtClean="0">
                <a:ea typeface="標楷體" pitchFamily="65" charset="-120"/>
              </a:rPr>
              <a:t>設計，係</a:t>
            </a:r>
            <a:r>
              <a:rPr lang="zh-TW" altLang="en-US" sz="2800" dirty="0">
                <a:ea typeface="標楷體" pitchFamily="65" charset="-120"/>
              </a:rPr>
              <a:t>隨機分派受測者至實驗組或控制組</a:t>
            </a:r>
            <a:r>
              <a:rPr lang="zh-TW" altLang="en-US" sz="2800" dirty="0">
                <a:latin typeface="標楷體" pitchFamily="65" charset="-120"/>
                <a:ea typeface="標楷體" pitchFamily="65" charset="-120"/>
              </a:rPr>
              <a:t>，實驗組受測者會接受實驗</a:t>
            </a:r>
            <a:r>
              <a:rPr lang="zh-TW" altLang="en-US" sz="2800" dirty="0" smtClean="0">
                <a:latin typeface="標楷體" pitchFamily="65" charset="-120"/>
                <a:ea typeface="標楷體" pitchFamily="65" charset="-120"/>
              </a:rPr>
              <a:t>處理，</a:t>
            </a:r>
            <a:r>
              <a:rPr lang="zh-TW" altLang="en-US" sz="2800" dirty="0">
                <a:latin typeface="標楷體" pitchFamily="65" charset="-120"/>
                <a:ea typeface="標楷體" pitchFamily="65" charset="-120"/>
              </a:rPr>
              <a:t>而控制組則未接受實驗處理，只當作參考組</a:t>
            </a:r>
            <a:r>
              <a:rPr lang="zh-TW" altLang="en-US" sz="2800" dirty="0" smtClean="0">
                <a:latin typeface="標楷體" pitchFamily="65" charset="-120"/>
                <a:ea typeface="標楷體" pitchFamily="65" charset="-120"/>
              </a:rPr>
              <a:t>。</a:t>
            </a:r>
            <a:endParaRPr lang="en-US" altLang="zh-TW" sz="2800" dirty="0">
              <a:latin typeface="標楷體" pitchFamily="65" charset="-120"/>
              <a:ea typeface="標楷體" pitchFamily="65" charset="-12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460248" y="6356350"/>
            <a:ext cx="2133600" cy="365125"/>
          </a:xfrm>
        </p:spPr>
        <p:txBody>
          <a:bodyPr/>
          <a:lstStyle/>
          <a:p>
            <a:fld id="{2B6AEBF3-92F5-422C-AFEE-D884129D1AB9}" type="slidenum">
              <a:rPr lang="en-US" altLang="zh-TW"/>
              <a:pPr/>
              <a:t>15</a:t>
            </a:fld>
            <a:endParaRPr lang="en-US" altLang="zh-TW"/>
          </a:p>
        </p:txBody>
      </p:sp>
      <p:sp>
        <p:nvSpPr>
          <p:cNvPr id="109570" name="Rectangle 2"/>
          <p:cNvSpPr>
            <a:spLocks noGrp="1" noChangeArrowheads="1"/>
          </p:cNvSpPr>
          <p:nvPr>
            <p:ph type="title" idx="4294967295"/>
          </p:nvPr>
        </p:nvSpPr>
        <p:spPr>
          <a:xfrm>
            <a:off x="539552" y="260648"/>
            <a:ext cx="8229600" cy="919163"/>
          </a:xfrm>
        </p:spPr>
        <p:txBody>
          <a:bodyPr>
            <a:normAutofit/>
          </a:bodyPr>
          <a:lstStyle/>
          <a:p>
            <a:pPr algn="ctr"/>
            <a:r>
              <a:rPr lang="en-US" altLang="zh-TW" sz="4000" dirty="0">
                <a:latin typeface="Times New Roman" pitchFamily="18" charset="0"/>
                <a:ea typeface="標楷體" pitchFamily="65" charset="-120"/>
                <a:cs typeface="Times New Roman" pitchFamily="18" charset="0"/>
              </a:rPr>
              <a:t>Pre-test/ Post-test Design</a:t>
            </a:r>
          </a:p>
        </p:txBody>
      </p:sp>
      <p:graphicFrame>
        <p:nvGraphicFramePr>
          <p:cNvPr id="4" name="表格 3"/>
          <p:cNvGraphicFramePr>
            <a:graphicFrameLocks noGrp="1"/>
          </p:cNvGraphicFramePr>
          <p:nvPr>
            <p:extLst>
              <p:ext uri="{D42A27DB-BD31-4B8C-83A1-F6EECF244321}">
                <p14:modId xmlns:p14="http://schemas.microsoft.com/office/powerpoint/2010/main" val="3931196902"/>
              </p:ext>
            </p:extLst>
          </p:nvPr>
        </p:nvGraphicFramePr>
        <p:xfrm>
          <a:off x="323528" y="2708920"/>
          <a:ext cx="8568952" cy="2880320"/>
        </p:xfrm>
        <a:graphic>
          <a:graphicData uri="http://schemas.openxmlformats.org/drawingml/2006/table">
            <a:tbl>
              <a:tblPr firstRow="1" bandRow="1">
                <a:tableStyleId>{7DF18680-E054-41AD-8BC1-D1AEF772440D}</a:tableStyleId>
              </a:tblPr>
              <a:tblGrid>
                <a:gridCol w="2142238"/>
                <a:gridCol w="2142238"/>
                <a:gridCol w="2142238"/>
                <a:gridCol w="2142238"/>
              </a:tblGrid>
              <a:tr h="13271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(Random Assignment)</a:t>
                      </a:r>
                      <a:endParaRPr lang="zh-TW" altLang="en-US" sz="2000" dirty="0" smtClean="0">
                        <a:latin typeface="Times New Roman" pitchFamily="18" charset="0"/>
                        <a:cs typeface="Times New Roman" pitchFamily="18" charset="0"/>
                      </a:endParaRPr>
                    </a:p>
                    <a:p>
                      <a:pPr algn="ctr"/>
                      <a:endParaRPr lang="zh-TW" altLang="en-US" sz="2000" dirty="0">
                        <a:latin typeface="Times New Roman" pitchFamily="18" charset="0"/>
                        <a:cs typeface="Times New Roman" pitchFamily="18" charset="0"/>
                      </a:endParaRPr>
                    </a:p>
                  </a:txBody>
                  <a:tcPr anchor="ctr"/>
                </a:tc>
                <a:tc>
                  <a:txBody>
                    <a:bodyPr/>
                    <a:lstStyle/>
                    <a:p>
                      <a:pPr algn="ctr"/>
                      <a:r>
                        <a:rPr lang="en-US" altLang="zh-TW" sz="2000" dirty="0" smtClean="0">
                          <a:latin typeface="Times New Roman" pitchFamily="18" charset="0"/>
                          <a:cs typeface="Times New Roman" pitchFamily="18" charset="0"/>
                        </a:rPr>
                        <a:t>Pre-treatment Measurement</a:t>
                      </a:r>
                    </a:p>
                    <a:p>
                      <a:pPr algn="ctr"/>
                      <a:r>
                        <a:rPr lang="en-US" altLang="zh-TW" sz="2000" dirty="0" smtClean="0">
                          <a:latin typeface="Times New Roman" pitchFamily="18" charset="0"/>
                          <a:cs typeface="Times New Roman" pitchFamily="18" charset="0"/>
                        </a:rPr>
                        <a:t>Of  Dependent Variable </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Treatment</a:t>
                      </a:r>
                      <a:endParaRPr lang="zh-TW" altLang="en-US" sz="2000" dirty="0" smtClean="0">
                        <a:latin typeface="Times New Roman" pitchFamily="18" charset="0"/>
                        <a:cs typeface="Times New Roman" pitchFamily="18" charset="0"/>
                      </a:endParaRPr>
                    </a:p>
                    <a:p>
                      <a:pPr algn="ctr"/>
                      <a:endParaRPr lang="zh-TW" altLang="en-US" sz="2000" dirty="0">
                        <a:latin typeface="Times New Roman" pitchFamily="18" charset="0"/>
                        <a:cs typeface="Times New Roman" pitchFamily="18" charset="0"/>
                      </a:endParaRPr>
                    </a:p>
                  </a:txBody>
                  <a:tcPr anchor="ctr"/>
                </a:tc>
                <a:tc>
                  <a:txBody>
                    <a:bodyPr/>
                    <a:lstStyle/>
                    <a:p>
                      <a:pPr algn="ctr"/>
                      <a:r>
                        <a:rPr lang="en-US" altLang="zh-TW" sz="2000" dirty="0" smtClean="0">
                          <a:latin typeface="Times New Roman" pitchFamily="18" charset="0"/>
                          <a:cs typeface="Times New Roman" pitchFamily="18" charset="0"/>
                        </a:rPr>
                        <a:t>Post-treatment Measurement</a:t>
                      </a:r>
                    </a:p>
                    <a:p>
                      <a:pPr algn="ctr"/>
                      <a:r>
                        <a:rPr lang="en-US" altLang="zh-TW" sz="2000" dirty="0" smtClean="0">
                          <a:latin typeface="Times New Roman" pitchFamily="18" charset="0"/>
                          <a:cs typeface="Times New Roman" pitchFamily="18" charset="0"/>
                        </a:rPr>
                        <a:t>Of  Dependent Variable </a:t>
                      </a:r>
                      <a:endParaRPr lang="zh-TW" altLang="en-US" sz="2000" dirty="0">
                        <a:latin typeface="Times New Roman" pitchFamily="18" charset="0"/>
                        <a:cs typeface="Times New Roman" pitchFamily="18" charset="0"/>
                      </a:endParaRPr>
                    </a:p>
                  </a:txBody>
                  <a:tcPr anchor="ctr"/>
                </a:tc>
              </a:tr>
              <a:tr h="80205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Experimental Group</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Yes</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solidFill>
                            <a:srgbClr val="FF0000"/>
                          </a:solidFill>
                          <a:latin typeface="Times New Roman" pitchFamily="18" charset="0"/>
                          <a:cs typeface="Times New Roman" pitchFamily="18" charset="0"/>
                        </a:rPr>
                        <a:t>Yes</a:t>
                      </a:r>
                      <a:endParaRPr lang="zh-TW" altLang="en-US" sz="2000" dirty="0">
                        <a:solidFill>
                          <a:srgbClr val="FF0000"/>
                        </a:solidFill>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Yes</a:t>
                      </a:r>
                      <a:endParaRPr lang="zh-TW" altLang="en-US" sz="2000" dirty="0">
                        <a:latin typeface="Times New Roman" pitchFamily="18" charset="0"/>
                        <a:cs typeface="Times New Roman" pitchFamily="18" charset="0"/>
                      </a:endParaRPr>
                    </a:p>
                  </a:txBody>
                  <a:tcPr anchor="ctr"/>
                </a:tc>
              </a:tr>
              <a:tr h="75112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Control</a:t>
                      </a:r>
                      <a:r>
                        <a:rPr lang="en-US" altLang="zh-TW" sz="2000" baseline="0" dirty="0" smtClean="0">
                          <a:latin typeface="Times New Roman" pitchFamily="18" charset="0"/>
                          <a:cs typeface="Times New Roman" pitchFamily="18" charset="0"/>
                        </a:rPr>
                        <a:t> Group</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Yes</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solidFill>
                            <a:srgbClr val="FF0000"/>
                          </a:solidFill>
                          <a:latin typeface="Times New Roman" pitchFamily="18" charset="0"/>
                          <a:cs typeface="Times New Roman" pitchFamily="18" charset="0"/>
                        </a:rPr>
                        <a:t>No</a:t>
                      </a:r>
                      <a:endParaRPr lang="zh-TW" altLang="en-US" sz="2000" dirty="0">
                        <a:solidFill>
                          <a:srgbClr val="FF0000"/>
                        </a:solidFill>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Yes</a:t>
                      </a:r>
                      <a:endParaRPr lang="zh-TW" altLang="en-US" sz="2000" dirty="0">
                        <a:latin typeface="Times New Roman" pitchFamily="18" charset="0"/>
                        <a:cs typeface="Times New Roman" pitchFamily="18" charset="0"/>
                      </a:endParaRPr>
                    </a:p>
                  </a:txBody>
                  <a:tcPr anchor="ctr"/>
                </a:tc>
              </a:tr>
            </a:tbl>
          </a:graphicData>
        </a:graphic>
      </p:graphicFrame>
      <p:sp>
        <p:nvSpPr>
          <p:cNvPr id="8" name="矩形 7"/>
          <p:cNvSpPr/>
          <p:nvPr/>
        </p:nvSpPr>
        <p:spPr>
          <a:xfrm>
            <a:off x="755576" y="1628800"/>
            <a:ext cx="7704856" cy="954107"/>
          </a:xfrm>
          <a:prstGeom prst="rect">
            <a:avLst/>
          </a:prstGeom>
        </p:spPr>
        <p:txBody>
          <a:bodyPr wrap="square">
            <a:spAutoFit/>
          </a:bodyPr>
          <a:lstStyle/>
          <a:p>
            <a:r>
              <a:rPr lang="zh-TW" altLang="en-US" sz="2800" dirty="0">
                <a:ea typeface="標楷體" pitchFamily="65" charset="-120"/>
              </a:rPr>
              <a:t>受試者隨機分至實驗組或控制</a:t>
            </a:r>
            <a:r>
              <a:rPr lang="zh-TW" altLang="en-US" sz="2800" dirty="0" smtClean="0">
                <a:ea typeface="標楷體" pitchFamily="65" charset="-120"/>
              </a:rPr>
              <a:t>組，兩</a:t>
            </a:r>
            <a:r>
              <a:rPr lang="zh-TW" altLang="en-US" sz="2800" dirty="0">
                <a:ea typeface="標楷體" pitchFamily="65" charset="-120"/>
              </a:rPr>
              <a:t>組都會進行前測和後測</a:t>
            </a:r>
            <a:r>
              <a:rPr lang="zh-TW" altLang="en-US" sz="2800" dirty="0" smtClean="0">
                <a:ea typeface="標楷體" pitchFamily="65" charset="-120"/>
              </a:rPr>
              <a:t>。</a:t>
            </a:r>
            <a:endParaRPr lang="en-US" altLang="zh-TW" sz="2800" dirty="0" smtClean="0">
              <a:ea typeface="標楷體" pitchFamily="65" charset="-120"/>
            </a:endParaRPr>
          </a:p>
        </p:txBody>
      </p:sp>
    </p:spTree>
    <p:extLst>
      <p:ext uri="{BB962C8B-B14F-4D97-AF65-F5344CB8AC3E}">
        <p14:creationId xmlns:p14="http://schemas.microsoft.com/office/powerpoint/2010/main" val="1914478000"/>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460248" y="6356350"/>
            <a:ext cx="2133600" cy="365125"/>
          </a:xfrm>
        </p:spPr>
        <p:txBody>
          <a:bodyPr/>
          <a:lstStyle/>
          <a:p>
            <a:fld id="{2B6AEBF3-92F5-422C-AFEE-D884129D1AB9}" type="slidenum">
              <a:rPr lang="en-US" altLang="zh-TW"/>
              <a:pPr/>
              <a:t>16</a:t>
            </a:fld>
            <a:endParaRPr lang="en-US" altLang="zh-TW"/>
          </a:p>
        </p:txBody>
      </p:sp>
      <p:sp>
        <p:nvSpPr>
          <p:cNvPr id="109570" name="Rectangle 2"/>
          <p:cNvSpPr>
            <a:spLocks noGrp="1" noChangeArrowheads="1"/>
          </p:cNvSpPr>
          <p:nvPr>
            <p:ph type="title" idx="4294967295"/>
          </p:nvPr>
        </p:nvSpPr>
        <p:spPr>
          <a:xfrm>
            <a:off x="539552" y="260648"/>
            <a:ext cx="8229600" cy="919163"/>
          </a:xfrm>
        </p:spPr>
        <p:txBody>
          <a:bodyPr>
            <a:normAutofit/>
          </a:bodyPr>
          <a:lstStyle/>
          <a:p>
            <a:pPr algn="ctr"/>
            <a:r>
              <a:rPr lang="en-US" altLang="zh-TW" sz="4000" dirty="0">
                <a:latin typeface="Times New Roman" pitchFamily="18" charset="0"/>
                <a:ea typeface="標楷體" pitchFamily="65" charset="-120"/>
                <a:cs typeface="Times New Roman" pitchFamily="18" charset="0"/>
              </a:rPr>
              <a:t>Time Series Design</a:t>
            </a:r>
          </a:p>
        </p:txBody>
      </p:sp>
      <p:sp>
        <p:nvSpPr>
          <p:cNvPr id="5" name="Rectangle 3"/>
          <p:cNvSpPr txBox="1">
            <a:spLocks noChangeArrowheads="1"/>
          </p:cNvSpPr>
          <p:nvPr/>
        </p:nvSpPr>
        <p:spPr>
          <a:xfrm>
            <a:off x="251521" y="1660255"/>
            <a:ext cx="8352928" cy="120930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SzPct val="70000"/>
              <a:buFont typeface="Wingdings 2" pitchFamily="18"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4"/>
              </a:buClr>
              <a:buSzPct val="60000"/>
              <a:buFont typeface="Wingdings 2" pitchFamily="18"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SzPct val="57000"/>
              <a:buFont typeface="Wingdings 2" pitchFamily="18"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6"/>
              </a:buClr>
              <a:buSzPct val="55000"/>
              <a:buFont typeface="Wingdings 2" pitchFamily="18"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2"/>
              </a:buClr>
              <a:buSzPct val="50000"/>
              <a:buFont typeface="Wingdings 2" pitchFamily="18"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80000"/>
              </a:lnSpc>
              <a:spcBef>
                <a:spcPts val="1200"/>
              </a:spcBef>
              <a:buNone/>
            </a:pPr>
            <a:r>
              <a:rPr lang="zh-TW" altLang="en-US" sz="2800" dirty="0" smtClean="0">
                <a:latin typeface="Arial" charset="0"/>
                <a:ea typeface="標楷體" pitchFamily="65" charset="-120"/>
              </a:rPr>
              <a:t>    時間</a:t>
            </a:r>
            <a:r>
              <a:rPr lang="zh-TW" altLang="en-US" sz="2800" dirty="0">
                <a:latin typeface="Arial" charset="0"/>
                <a:ea typeface="標楷體" pitchFamily="65" charset="-120"/>
              </a:rPr>
              <a:t>數列</a:t>
            </a:r>
            <a:r>
              <a:rPr lang="zh-TW" altLang="en-US" sz="2800" dirty="0" smtClean="0">
                <a:latin typeface="Arial" charset="0"/>
                <a:ea typeface="標楷體" pitchFamily="65" charset="-120"/>
              </a:rPr>
              <a:t>設計的特點，是</a:t>
            </a:r>
            <a:r>
              <a:rPr lang="zh-TW" altLang="en-US" sz="2800" dirty="0">
                <a:latin typeface="Arial" charset="0"/>
                <a:ea typeface="標楷體" pitchFamily="65" charset="-120"/>
              </a:rPr>
              <a:t>在實驗前後進行一系列的衡量，</a:t>
            </a:r>
            <a:r>
              <a:rPr lang="zh-TW" altLang="en-US" sz="2800" dirty="0" smtClean="0">
                <a:latin typeface="Arial" charset="0"/>
                <a:ea typeface="標楷體" pitchFamily="65" charset="-120"/>
              </a:rPr>
              <a:t>從依</a:t>
            </a:r>
            <a:r>
              <a:rPr lang="zh-TW" altLang="en-US" sz="2800" dirty="0">
                <a:latin typeface="Arial" charset="0"/>
                <a:ea typeface="標楷體" pitchFamily="65" charset="-120"/>
              </a:rPr>
              <a:t>變數在實驗前後的變動</a:t>
            </a:r>
            <a:r>
              <a:rPr lang="zh-TW" altLang="en-US" sz="2800" dirty="0" smtClean="0">
                <a:latin typeface="Arial" charset="0"/>
                <a:ea typeface="標楷體" pitchFamily="65" charset="-120"/>
              </a:rPr>
              <a:t>趨勢，來測定自變數的效果。</a:t>
            </a:r>
            <a:endParaRPr lang="zh-TW" altLang="en-US" sz="2800" dirty="0">
              <a:latin typeface="Arial" charset="0"/>
              <a:ea typeface="標楷體" pitchFamily="65" charset="-120"/>
            </a:endParaRPr>
          </a:p>
        </p:txBody>
      </p:sp>
      <p:graphicFrame>
        <p:nvGraphicFramePr>
          <p:cNvPr id="2" name="表格 1"/>
          <p:cNvGraphicFramePr>
            <a:graphicFrameLocks noGrp="1"/>
          </p:cNvGraphicFramePr>
          <p:nvPr>
            <p:extLst>
              <p:ext uri="{D42A27DB-BD31-4B8C-83A1-F6EECF244321}">
                <p14:modId xmlns:p14="http://schemas.microsoft.com/office/powerpoint/2010/main" val="326165565"/>
              </p:ext>
            </p:extLst>
          </p:nvPr>
        </p:nvGraphicFramePr>
        <p:xfrm>
          <a:off x="179513" y="2996952"/>
          <a:ext cx="8752291" cy="3096343"/>
        </p:xfrm>
        <a:graphic>
          <a:graphicData uri="http://schemas.openxmlformats.org/drawingml/2006/table">
            <a:tbl>
              <a:tblPr firstRow="1" bandRow="1">
                <a:tableStyleId>{69C7853C-536D-4A76-A0AE-DD22124D55A5}</a:tableStyleId>
              </a:tblPr>
              <a:tblGrid>
                <a:gridCol w="1767515"/>
                <a:gridCol w="1320148"/>
                <a:gridCol w="1416157"/>
                <a:gridCol w="1416157"/>
                <a:gridCol w="1416157"/>
                <a:gridCol w="1416157"/>
              </a:tblGrid>
              <a:tr h="398226">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(Random Assignment)</a:t>
                      </a:r>
                      <a:endParaRPr lang="zh-TW" altLang="en-US" sz="2000" dirty="0" smtClean="0">
                        <a:latin typeface="Times New Roman" pitchFamily="18" charset="0"/>
                        <a:cs typeface="Times New Roman" pitchFamily="18" charset="0"/>
                      </a:endParaRPr>
                    </a:p>
                    <a:p>
                      <a:pPr algn="ctr"/>
                      <a:endParaRPr lang="zh-TW" altLang="en-US" sz="2000" dirty="0">
                        <a:latin typeface="Times New Roman" pitchFamily="18" charset="0"/>
                        <a:cs typeface="Times New Roman" pitchFamily="18" charset="0"/>
                      </a:endParaRPr>
                    </a:p>
                  </a:txBody>
                  <a:tcPr anchor="ctr"/>
                </a:tc>
                <a:tc gridSpan="2">
                  <a:txBody>
                    <a:bodyPr/>
                    <a:lstStyle/>
                    <a:p>
                      <a:pPr algn="ctr"/>
                      <a:r>
                        <a:rPr lang="en-US" altLang="zh-TW" sz="2000" dirty="0" smtClean="0">
                          <a:latin typeface="Times New Roman" pitchFamily="18" charset="0"/>
                          <a:cs typeface="Times New Roman" pitchFamily="18" charset="0"/>
                        </a:rPr>
                        <a:t>Pre-test</a:t>
                      </a:r>
                      <a:endParaRPr lang="zh-TW" altLang="en-US" sz="2000" dirty="0">
                        <a:latin typeface="Times New Roman" pitchFamily="18" charset="0"/>
                        <a:cs typeface="Times New Roman" pitchFamily="18" charset="0"/>
                      </a:endParaRPr>
                    </a:p>
                  </a:txBody>
                  <a:tcPr anchor="ctr"/>
                </a:tc>
                <a:tc hMerge="1">
                  <a:txBody>
                    <a:bodyPr/>
                    <a:lstStyle/>
                    <a:p>
                      <a:endParaRPr lang="zh-TW" altLang="en-US" dirty="0"/>
                    </a:p>
                  </a:txBody>
                  <a:tcPr/>
                </a:tc>
                <a:tc rowSpan="2">
                  <a:txBody>
                    <a:bodyPr/>
                    <a:lstStyle/>
                    <a:p>
                      <a:pPr algn="ctr"/>
                      <a:r>
                        <a:rPr lang="en-US" altLang="zh-TW" sz="2000" dirty="0" smtClean="0">
                          <a:latin typeface="Times New Roman" pitchFamily="18" charset="0"/>
                          <a:cs typeface="Times New Roman" pitchFamily="18" charset="0"/>
                        </a:rPr>
                        <a:t>Treatment</a:t>
                      </a:r>
                      <a:endParaRPr lang="zh-TW" altLang="en-US" sz="2000" dirty="0">
                        <a:latin typeface="Times New Roman" pitchFamily="18" charset="0"/>
                        <a:cs typeface="Times New Roman" pitchFamily="18" charset="0"/>
                      </a:endParaRPr>
                    </a:p>
                  </a:txBody>
                  <a:tcPr anchor="ct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Post-test</a:t>
                      </a:r>
                      <a:endParaRPr lang="zh-TW" altLang="en-US" sz="2000" dirty="0">
                        <a:latin typeface="Times New Roman" pitchFamily="18" charset="0"/>
                        <a:cs typeface="Times New Roman" pitchFamily="18" charset="0"/>
                      </a:endParaRPr>
                    </a:p>
                  </a:txBody>
                  <a:tcPr anchor="ctr"/>
                </a:tc>
                <a:tc hMerge="1">
                  <a:txBody>
                    <a:bodyPr/>
                    <a:lstStyle/>
                    <a:p>
                      <a:endParaRPr lang="zh-TW" altLang="en-US" dirty="0"/>
                    </a:p>
                  </a:txBody>
                  <a:tcPr/>
                </a:tc>
              </a:tr>
              <a:tr h="825909">
                <a:tc vMerge="1">
                  <a:txBody>
                    <a:bodyPr/>
                    <a:lstStyle/>
                    <a:p>
                      <a:endParaRPr lang="zh-TW" altLang="en-US" dirty="0"/>
                    </a:p>
                  </a:txBody>
                  <a:tcPr/>
                </a:tc>
                <a:tc>
                  <a:txBody>
                    <a:bodyPr/>
                    <a:lstStyle/>
                    <a:p>
                      <a:pPr algn="ctr"/>
                      <a:r>
                        <a:rPr lang="en-US" altLang="zh-TW" sz="2000" dirty="0" smtClean="0">
                          <a:latin typeface="Times New Roman" pitchFamily="18" charset="0"/>
                          <a:cs typeface="Times New Roman" pitchFamily="18" charset="0"/>
                        </a:rPr>
                        <a:t>First</a:t>
                      </a:r>
                      <a:endParaRPr lang="zh-TW" altLang="en-US" sz="2000" dirty="0">
                        <a:latin typeface="Times New Roman" pitchFamily="18" charset="0"/>
                        <a:cs typeface="Times New Roman" pitchFamily="18" charset="0"/>
                      </a:endParaRPr>
                    </a:p>
                  </a:txBody>
                  <a:tcPr anchor="ctr"/>
                </a:tc>
                <a:tc>
                  <a:txBody>
                    <a:bodyPr/>
                    <a:lstStyle/>
                    <a:p>
                      <a:pPr algn="ctr"/>
                      <a:r>
                        <a:rPr lang="en-US" altLang="zh-TW" sz="2000" dirty="0" smtClean="0">
                          <a:latin typeface="Times New Roman" pitchFamily="18" charset="0"/>
                          <a:cs typeface="Times New Roman" pitchFamily="18" charset="0"/>
                        </a:rPr>
                        <a:t>Second</a:t>
                      </a:r>
                      <a:endParaRPr lang="zh-TW" altLang="en-US" sz="2000" dirty="0">
                        <a:latin typeface="Times New Roman" pitchFamily="18" charset="0"/>
                        <a:cs typeface="Times New Roman" pitchFamily="18" charset="0"/>
                      </a:endParaRPr>
                    </a:p>
                  </a:txBody>
                  <a:tcPr anchor="ctr"/>
                </a:tc>
                <a:tc vMerge="1">
                  <a:txBody>
                    <a:bodyPr/>
                    <a:lstStyle/>
                    <a:p>
                      <a:endParaRPr lang="zh-TW" altLang="en-US" dirty="0"/>
                    </a:p>
                  </a:txBody>
                  <a:tcPr/>
                </a:tc>
                <a:tc>
                  <a:txBody>
                    <a:bodyPr/>
                    <a:lstStyle/>
                    <a:p>
                      <a:pPr algn="ctr"/>
                      <a:r>
                        <a:rPr lang="en-US" altLang="zh-TW" sz="2000" dirty="0" smtClean="0">
                          <a:latin typeface="Times New Roman" pitchFamily="18" charset="0"/>
                          <a:cs typeface="Times New Roman" pitchFamily="18" charset="0"/>
                        </a:rPr>
                        <a:t>First</a:t>
                      </a:r>
                      <a:endParaRPr lang="zh-TW" altLang="en-US" sz="2000" dirty="0">
                        <a:latin typeface="Times New Roman" pitchFamily="18" charset="0"/>
                        <a:cs typeface="Times New Roman" pitchFamily="18" charset="0"/>
                      </a:endParaRPr>
                    </a:p>
                  </a:txBody>
                  <a:tcPr anchor="ctr"/>
                </a:tc>
                <a:tc>
                  <a:txBody>
                    <a:bodyPr/>
                    <a:lstStyle/>
                    <a:p>
                      <a:pPr algn="ctr"/>
                      <a:r>
                        <a:rPr lang="en-US" altLang="zh-TW" sz="2000" dirty="0" smtClean="0">
                          <a:latin typeface="Times New Roman" pitchFamily="18" charset="0"/>
                          <a:cs typeface="Times New Roman" pitchFamily="18" charset="0"/>
                        </a:rPr>
                        <a:t>Second</a:t>
                      </a:r>
                      <a:endParaRPr lang="zh-TW" altLang="en-US" sz="2000" dirty="0">
                        <a:latin typeface="Times New Roman" pitchFamily="18" charset="0"/>
                        <a:cs typeface="Times New Roman" pitchFamily="18" charset="0"/>
                      </a:endParaRPr>
                    </a:p>
                  </a:txBody>
                  <a:tcPr anchor="ctr"/>
                </a:tc>
              </a:tr>
              <a:tr h="98192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Experimental Group</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Yes</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Yes</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solidFill>
                            <a:srgbClr val="FF0000"/>
                          </a:solidFill>
                          <a:latin typeface="Times New Roman" pitchFamily="18" charset="0"/>
                          <a:cs typeface="Times New Roman" pitchFamily="18" charset="0"/>
                        </a:rPr>
                        <a:t>Yes</a:t>
                      </a:r>
                      <a:endParaRPr lang="zh-TW" altLang="en-US" sz="2000" dirty="0">
                        <a:solidFill>
                          <a:srgbClr val="FF0000"/>
                        </a:solidFill>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Yes</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Yes</a:t>
                      </a:r>
                      <a:endParaRPr lang="zh-TW" altLang="en-US" sz="2000" dirty="0">
                        <a:latin typeface="Times New Roman" pitchFamily="18" charset="0"/>
                        <a:cs typeface="Times New Roman" pitchFamily="18" charset="0"/>
                      </a:endParaRPr>
                    </a:p>
                  </a:txBody>
                  <a:tcPr anchor="ctr"/>
                </a:tc>
              </a:tr>
              <a:tr h="89028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Control</a:t>
                      </a:r>
                      <a:r>
                        <a:rPr lang="en-US" altLang="zh-TW" sz="2000" baseline="0" dirty="0" smtClean="0">
                          <a:latin typeface="Times New Roman" pitchFamily="18" charset="0"/>
                          <a:cs typeface="Times New Roman" pitchFamily="18" charset="0"/>
                        </a:rPr>
                        <a:t> Group</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Yes</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Yes</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solidFill>
                            <a:srgbClr val="FF0000"/>
                          </a:solidFill>
                          <a:latin typeface="Times New Roman" pitchFamily="18" charset="0"/>
                          <a:cs typeface="Times New Roman" pitchFamily="18" charset="0"/>
                        </a:rPr>
                        <a:t>No</a:t>
                      </a:r>
                      <a:endParaRPr lang="zh-TW" altLang="en-US" sz="2000" dirty="0">
                        <a:solidFill>
                          <a:srgbClr val="FF0000"/>
                        </a:solidFill>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Yes</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Yes</a:t>
                      </a:r>
                      <a:endParaRPr lang="zh-TW" altLang="en-US" sz="2000" dirty="0">
                        <a:latin typeface="Times New Roman" pitchFamily="18" charset="0"/>
                        <a:cs typeface="Times New Roman" pitchFamily="18" charset="0"/>
                      </a:endParaRPr>
                    </a:p>
                  </a:txBody>
                  <a:tcPr anchor="ctr"/>
                </a:tc>
              </a:tr>
            </a:tbl>
          </a:graphicData>
        </a:graphic>
      </p:graphicFrame>
    </p:spTree>
    <p:extLst>
      <p:ext uri="{BB962C8B-B14F-4D97-AF65-F5344CB8AC3E}">
        <p14:creationId xmlns:p14="http://schemas.microsoft.com/office/powerpoint/2010/main" val="326484917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460248" y="6356350"/>
            <a:ext cx="2133600" cy="365125"/>
          </a:xfrm>
        </p:spPr>
        <p:txBody>
          <a:bodyPr/>
          <a:lstStyle/>
          <a:p>
            <a:fld id="{2B6AEBF3-92F5-422C-AFEE-D884129D1AB9}" type="slidenum">
              <a:rPr lang="en-US" altLang="zh-TW"/>
              <a:pPr/>
              <a:t>17</a:t>
            </a:fld>
            <a:endParaRPr lang="en-US" altLang="zh-TW"/>
          </a:p>
        </p:txBody>
      </p:sp>
      <p:sp>
        <p:nvSpPr>
          <p:cNvPr id="109570" name="Rectangle 2"/>
          <p:cNvSpPr>
            <a:spLocks noGrp="1" noChangeArrowheads="1"/>
          </p:cNvSpPr>
          <p:nvPr>
            <p:ph type="title" idx="4294967295"/>
          </p:nvPr>
        </p:nvSpPr>
        <p:spPr>
          <a:xfrm>
            <a:off x="539552" y="260648"/>
            <a:ext cx="8229600" cy="919163"/>
          </a:xfrm>
        </p:spPr>
        <p:txBody>
          <a:bodyPr>
            <a:normAutofit/>
          </a:bodyPr>
          <a:lstStyle/>
          <a:p>
            <a:pPr algn="ctr"/>
            <a:r>
              <a:rPr lang="en-US" altLang="zh-TW" sz="4000" dirty="0" err="1">
                <a:latin typeface="Times New Roman" pitchFamily="18" charset="0"/>
                <a:ea typeface="標楷體" pitchFamily="65" charset="-120"/>
                <a:cs typeface="Times New Roman" pitchFamily="18" charset="0"/>
              </a:rPr>
              <a:t>Multigroup</a:t>
            </a:r>
            <a:r>
              <a:rPr lang="en-US" altLang="zh-TW" sz="4000" dirty="0">
                <a:latin typeface="Times New Roman" pitchFamily="18" charset="0"/>
                <a:ea typeface="標楷體" pitchFamily="65" charset="-120"/>
                <a:cs typeface="Times New Roman" pitchFamily="18" charset="0"/>
              </a:rPr>
              <a:t> Design</a:t>
            </a:r>
          </a:p>
        </p:txBody>
      </p:sp>
      <p:sp>
        <p:nvSpPr>
          <p:cNvPr id="5" name="Rectangle 3"/>
          <p:cNvSpPr txBox="1">
            <a:spLocks noChangeArrowheads="1"/>
          </p:cNvSpPr>
          <p:nvPr/>
        </p:nvSpPr>
        <p:spPr>
          <a:xfrm>
            <a:off x="323528" y="1556792"/>
            <a:ext cx="8229600" cy="10801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SzPct val="70000"/>
              <a:buFont typeface="Wingdings 2" pitchFamily="18"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4"/>
              </a:buClr>
              <a:buSzPct val="60000"/>
              <a:buFont typeface="Wingdings 2" pitchFamily="18"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SzPct val="57000"/>
              <a:buFont typeface="Wingdings 2" pitchFamily="18"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6"/>
              </a:buClr>
              <a:buSzPct val="55000"/>
              <a:buFont typeface="Wingdings 2" pitchFamily="18"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2"/>
              </a:buClr>
              <a:buSzPct val="50000"/>
              <a:buFont typeface="Wingdings 2" pitchFamily="18"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80000"/>
              </a:lnSpc>
              <a:spcBef>
                <a:spcPts val="1200"/>
              </a:spcBef>
              <a:buNone/>
            </a:pPr>
            <a:r>
              <a:rPr lang="zh-TW" altLang="en-US" sz="2800" dirty="0" smtClean="0">
                <a:latin typeface="Arial" charset="0"/>
                <a:ea typeface="標楷體" pitchFamily="65" charset="-120"/>
              </a:rPr>
              <a:t>    </a:t>
            </a:r>
            <a:r>
              <a:rPr lang="zh-TW" altLang="zh-TW" sz="2800" dirty="0" smtClean="0">
                <a:latin typeface="Arial" charset="0"/>
                <a:ea typeface="標楷體" pitchFamily="65" charset="-120"/>
              </a:rPr>
              <a:t>研究者</a:t>
            </a:r>
            <a:r>
              <a:rPr lang="zh-TW" altLang="zh-TW" sz="2800" dirty="0">
                <a:latin typeface="Arial" charset="0"/>
                <a:ea typeface="標楷體" pitchFamily="65" charset="-120"/>
              </a:rPr>
              <a:t>同時操縱兩個以上</a:t>
            </a:r>
            <a:r>
              <a:rPr lang="zh-TW" altLang="zh-TW" sz="2800" dirty="0" smtClean="0">
                <a:latin typeface="Arial" charset="0"/>
                <a:ea typeface="標楷體" pitchFamily="65" charset="-120"/>
              </a:rPr>
              <a:t>的</a:t>
            </a:r>
            <a:r>
              <a:rPr lang="zh-TW" altLang="en-US" sz="2800" dirty="0" smtClean="0">
                <a:latin typeface="Arial" charset="0"/>
                <a:ea typeface="標楷體" pitchFamily="65" charset="-120"/>
              </a:rPr>
              <a:t>自</a:t>
            </a:r>
            <a:r>
              <a:rPr lang="zh-TW" altLang="zh-TW" sz="2800" dirty="0" smtClean="0">
                <a:latin typeface="Arial" charset="0"/>
                <a:ea typeface="標楷體" pitchFamily="65" charset="-120"/>
              </a:rPr>
              <a:t>變</a:t>
            </a:r>
            <a:r>
              <a:rPr lang="zh-TW" altLang="zh-TW" sz="2800" dirty="0">
                <a:latin typeface="Arial" charset="0"/>
                <a:ea typeface="標楷體" pitchFamily="65" charset="-120"/>
              </a:rPr>
              <a:t>項，以發現每個自變項對依變項的影響</a:t>
            </a:r>
            <a:r>
              <a:rPr lang="zh-TW" altLang="zh-TW" sz="2800" dirty="0" smtClean="0">
                <a:latin typeface="Arial" charset="0"/>
                <a:ea typeface="標楷體" pitchFamily="65" charset="-120"/>
              </a:rPr>
              <a:t>，及</a:t>
            </a:r>
            <a:r>
              <a:rPr lang="zh-TW" altLang="zh-TW" sz="2800" dirty="0">
                <a:latin typeface="Arial" charset="0"/>
                <a:ea typeface="標楷體" pitchFamily="65" charset="-120"/>
              </a:rPr>
              <a:t>各個變</a:t>
            </a:r>
            <a:r>
              <a:rPr lang="zh-TW" altLang="zh-TW" sz="2800" dirty="0" smtClean="0">
                <a:latin typeface="Arial" charset="0"/>
                <a:ea typeface="標楷體" pitchFamily="65" charset="-120"/>
              </a:rPr>
              <a:t>項間</a:t>
            </a:r>
            <a:r>
              <a:rPr lang="zh-TW" altLang="zh-TW" sz="2800" dirty="0">
                <a:latin typeface="Arial" charset="0"/>
                <a:ea typeface="標楷體" pitchFamily="65" charset="-120"/>
              </a:rPr>
              <a:t>交互作用的</a:t>
            </a:r>
            <a:r>
              <a:rPr lang="zh-TW" altLang="zh-TW" sz="2800" dirty="0" smtClean="0">
                <a:latin typeface="Arial" charset="0"/>
                <a:ea typeface="標楷體" pitchFamily="65" charset="-120"/>
              </a:rPr>
              <a:t>影響。</a:t>
            </a:r>
            <a:endParaRPr lang="en-US" altLang="zh-TW" sz="2800" dirty="0">
              <a:latin typeface="Arial" charset="0"/>
              <a:ea typeface="標楷體" pitchFamily="65"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1059997129"/>
              </p:ext>
            </p:extLst>
          </p:nvPr>
        </p:nvGraphicFramePr>
        <p:xfrm>
          <a:off x="477887" y="2780929"/>
          <a:ext cx="8352930" cy="3456383"/>
        </p:xfrm>
        <a:graphic>
          <a:graphicData uri="http://schemas.openxmlformats.org/drawingml/2006/table">
            <a:tbl>
              <a:tblPr firstRow="1" bandRow="1">
                <a:tableStyleId>{21E4AEA4-8DFA-4A89-87EB-49C32662AFE0}</a:tableStyleId>
              </a:tblPr>
              <a:tblGrid>
                <a:gridCol w="1800202"/>
                <a:gridCol w="1368152"/>
                <a:gridCol w="1188132"/>
                <a:gridCol w="1452162"/>
                <a:gridCol w="1320146"/>
                <a:gridCol w="1224136"/>
              </a:tblGrid>
              <a:tr h="384795">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(Random Assignment)</a:t>
                      </a:r>
                      <a:endParaRPr lang="zh-TW" altLang="en-US" dirty="0"/>
                    </a:p>
                  </a:txBody>
                  <a:tcPr anchor="ctr"/>
                </a:tc>
                <a:tc gridSpan="2">
                  <a:txBody>
                    <a:bodyPr/>
                    <a:lstStyle/>
                    <a:p>
                      <a:pPr algn="ctr"/>
                      <a:r>
                        <a:rPr lang="en-US" altLang="zh-TW" sz="1800" dirty="0" smtClean="0"/>
                        <a:t>Pre-test</a:t>
                      </a:r>
                      <a:endParaRPr lang="zh-TW" altLang="en-US" sz="1800" dirty="0">
                        <a:latin typeface="Times New Roman" pitchFamily="18" charset="0"/>
                        <a:cs typeface="Times New Roman" pitchFamily="18" charset="0"/>
                      </a:endParaRPr>
                    </a:p>
                  </a:txBody>
                  <a:tcPr anchor="ctr"/>
                </a:tc>
                <a:tc hMerge="1">
                  <a:txBody>
                    <a:bodyPr/>
                    <a:lstStyle/>
                    <a:p>
                      <a:endParaRPr lang="zh-TW" altLang="en-US" dirty="0"/>
                    </a:p>
                  </a:txBody>
                  <a:tcPr/>
                </a:tc>
                <a:tc rowSpan="2">
                  <a:txBody>
                    <a:bodyPr/>
                    <a:lstStyle/>
                    <a:p>
                      <a:pPr algn="ctr"/>
                      <a:r>
                        <a:rPr lang="en-US" altLang="zh-TW" sz="1800" dirty="0" smtClean="0"/>
                        <a:t>Treatment</a:t>
                      </a:r>
                      <a:endParaRPr lang="zh-TW" altLang="en-US" sz="1800" dirty="0">
                        <a:latin typeface="Times New Roman" pitchFamily="18" charset="0"/>
                        <a:cs typeface="Times New Roman" pitchFamily="18" charset="0"/>
                      </a:endParaRPr>
                    </a:p>
                  </a:txBody>
                  <a:tcPr anchor="ct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Post-test</a:t>
                      </a:r>
                      <a:endParaRPr lang="zh-TW" altLang="en-US" sz="1800" dirty="0">
                        <a:latin typeface="Times New Roman" pitchFamily="18" charset="0"/>
                        <a:cs typeface="Times New Roman" pitchFamily="18" charset="0"/>
                      </a:endParaRPr>
                    </a:p>
                  </a:txBody>
                  <a:tcPr anchor="ctr"/>
                </a:tc>
                <a:tc hMerge="1">
                  <a:txBody>
                    <a:bodyPr/>
                    <a:lstStyle/>
                    <a:p>
                      <a:endParaRPr lang="zh-TW" altLang="en-US" dirty="0"/>
                    </a:p>
                  </a:txBody>
                  <a:tcPr/>
                </a:tc>
              </a:tr>
              <a:tr h="631787">
                <a:tc vMerge="1">
                  <a:txBody>
                    <a:bodyPr/>
                    <a:lstStyle/>
                    <a:p>
                      <a:endParaRPr lang="zh-TW"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First</a:t>
                      </a:r>
                      <a:endParaRPr lang="zh-TW" alt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Second</a:t>
                      </a:r>
                      <a:endParaRPr lang="zh-TW" altLang="en-US" dirty="0"/>
                    </a:p>
                  </a:txBody>
                  <a:tcPr anchor="ctr"/>
                </a:tc>
                <a:tc vMerge="1">
                  <a:txBody>
                    <a:bodyPr/>
                    <a:lstStyle/>
                    <a:p>
                      <a:endParaRPr lang="zh-TW" alt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First</a:t>
                      </a:r>
                      <a:endParaRPr lang="zh-TW" alt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Second</a:t>
                      </a:r>
                      <a:endParaRPr lang="zh-TW" altLang="en-US" dirty="0"/>
                    </a:p>
                  </a:txBody>
                  <a:tcPr anchor="ctr"/>
                </a:tc>
              </a:tr>
              <a:tr h="8810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Experimental Group 1</a:t>
                      </a:r>
                      <a:endParaRPr lang="zh-TW" alt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Yes</a:t>
                      </a:r>
                      <a:endParaRPr lang="zh-TW" alt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Yes</a:t>
                      </a:r>
                      <a:endParaRPr lang="zh-TW" alt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solidFill>
                            <a:srgbClr val="FF0000"/>
                          </a:solidFill>
                        </a:rPr>
                        <a:t>Yes</a:t>
                      </a:r>
                      <a:endParaRPr lang="zh-TW" altLang="en-US" dirty="0">
                        <a:solidFill>
                          <a:srgbClr val="FF0000"/>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Yes</a:t>
                      </a:r>
                      <a:endParaRPr lang="zh-TW" alt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Yes</a:t>
                      </a:r>
                      <a:endParaRPr lang="zh-TW" altLang="en-US" dirty="0"/>
                    </a:p>
                  </a:txBody>
                  <a:tcPr anchor="ctr"/>
                </a:tc>
              </a:tr>
              <a:tr h="81326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Experimental Group 2</a:t>
                      </a:r>
                      <a:endParaRPr lang="zh-TW" alt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Yes</a:t>
                      </a:r>
                      <a:endParaRPr lang="zh-TW" alt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Yes</a:t>
                      </a:r>
                      <a:endParaRPr lang="zh-TW" alt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solidFill>
                            <a:srgbClr val="FF0000"/>
                          </a:solidFill>
                        </a:rPr>
                        <a:t>Yes, but different</a:t>
                      </a:r>
                      <a:endParaRPr lang="zh-TW" altLang="en-US" dirty="0">
                        <a:solidFill>
                          <a:srgbClr val="FF0000"/>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Yes</a:t>
                      </a:r>
                      <a:endParaRPr lang="zh-TW" alt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Yes</a:t>
                      </a:r>
                      <a:endParaRPr lang="zh-TW" altLang="en-US" dirty="0"/>
                    </a:p>
                  </a:txBody>
                  <a:tcPr anchor="ctr"/>
                </a:tc>
              </a:tr>
              <a:tr h="74549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Control</a:t>
                      </a:r>
                      <a:r>
                        <a:rPr lang="en-US" altLang="zh-TW" sz="1800" baseline="0" dirty="0" smtClean="0"/>
                        <a:t> Group</a:t>
                      </a:r>
                      <a:endParaRPr lang="zh-TW" alt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Yes</a:t>
                      </a:r>
                      <a:endParaRPr lang="zh-TW" alt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Yes</a:t>
                      </a:r>
                      <a:endParaRPr lang="zh-TW" alt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solidFill>
                            <a:srgbClr val="FF0000"/>
                          </a:solidFill>
                        </a:rPr>
                        <a:t>No</a:t>
                      </a:r>
                      <a:endParaRPr lang="zh-TW" altLang="en-US" dirty="0">
                        <a:solidFill>
                          <a:srgbClr val="FF0000"/>
                        </a:solidFill>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Yes</a:t>
                      </a:r>
                      <a:endParaRPr lang="zh-TW" altLang="en-US"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dirty="0" smtClean="0"/>
                        <a:t>Yes</a:t>
                      </a:r>
                      <a:endParaRPr lang="zh-TW" altLang="en-US" dirty="0"/>
                    </a:p>
                  </a:txBody>
                  <a:tcPr anchor="ctr"/>
                </a:tc>
              </a:tr>
            </a:tbl>
          </a:graphicData>
        </a:graphic>
      </p:graphicFrame>
    </p:spTree>
    <p:extLst>
      <p:ext uri="{BB962C8B-B14F-4D97-AF65-F5344CB8AC3E}">
        <p14:creationId xmlns:p14="http://schemas.microsoft.com/office/powerpoint/2010/main" val="108591318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460248" y="6356350"/>
            <a:ext cx="2133600" cy="365125"/>
          </a:xfrm>
        </p:spPr>
        <p:txBody>
          <a:bodyPr/>
          <a:lstStyle/>
          <a:p>
            <a:fld id="{2B6AEBF3-92F5-422C-AFEE-D884129D1AB9}" type="slidenum">
              <a:rPr lang="en-US" altLang="zh-TW"/>
              <a:pPr/>
              <a:t>18</a:t>
            </a:fld>
            <a:endParaRPr lang="en-US" altLang="zh-TW"/>
          </a:p>
        </p:txBody>
      </p:sp>
      <p:sp>
        <p:nvSpPr>
          <p:cNvPr id="109570" name="Rectangle 2"/>
          <p:cNvSpPr>
            <a:spLocks noGrp="1" noChangeArrowheads="1"/>
          </p:cNvSpPr>
          <p:nvPr>
            <p:ph type="title" idx="4294967295"/>
          </p:nvPr>
        </p:nvSpPr>
        <p:spPr>
          <a:xfrm>
            <a:off x="539552" y="260648"/>
            <a:ext cx="8229600" cy="919163"/>
          </a:xfrm>
        </p:spPr>
        <p:txBody>
          <a:bodyPr>
            <a:normAutofit/>
          </a:bodyPr>
          <a:lstStyle/>
          <a:p>
            <a:pPr algn="ctr"/>
            <a:r>
              <a:rPr lang="en-US" altLang="zh-TW" dirty="0">
                <a:latin typeface="Times New Roman" pitchFamily="18" charset="0"/>
                <a:ea typeface="標楷體" pitchFamily="65" charset="-120"/>
                <a:cs typeface="Times New Roman" pitchFamily="18" charset="0"/>
              </a:rPr>
              <a:t>Factorial Design</a:t>
            </a:r>
          </a:p>
        </p:txBody>
      </p:sp>
      <p:sp>
        <p:nvSpPr>
          <p:cNvPr id="5" name="Rectangle 3"/>
          <p:cNvSpPr txBox="1">
            <a:spLocks noChangeArrowheads="1"/>
          </p:cNvSpPr>
          <p:nvPr/>
        </p:nvSpPr>
        <p:spPr>
          <a:xfrm>
            <a:off x="467544" y="1499615"/>
            <a:ext cx="8219256" cy="227405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SzPct val="70000"/>
              <a:buFont typeface="Wingdings 2" pitchFamily="18"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4"/>
              </a:buClr>
              <a:buSzPct val="60000"/>
              <a:buFont typeface="Wingdings 2" pitchFamily="18"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SzPct val="57000"/>
              <a:buFont typeface="Wingdings 2" pitchFamily="18"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6"/>
              </a:buClr>
              <a:buSzPct val="55000"/>
              <a:buFont typeface="Wingdings 2" pitchFamily="18"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2"/>
              </a:buClr>
              <a:buSzPct val="50000"/>
              <a:buFont typeface="Wingdings 2" pitchFamily="18"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C00000"/>
              </a:buClr>
              <a:buSzPct val="100000"/>
              <a:buFont typeface="Wingdings" pitchFamily="2" charset="2"/>
              <a:buChar char="Ø"/>
            </a:pPr>
            <a:r>
              <a:rPr lang="zh-TW" altLang="en-US" sz="2800" dirty="0" smtClean="0">
                <a:latin typeface="標楷體" pitchFamily="65" charset="-120"/>
                <a:ea typeface="標楷體" pitchFamily="65" charset="-120"/>
              </a:rPr>
              <a:t>最</a:t>
            </a:r>
            <a:r>
              <a:rPr lang="zh-TW" altLang="en-US" sz="2800" dirty="0">
                <a:latin typeface="標楷體" pitchFamily="65" charset="-120"/>
                <a:ea typeface="標楷體" pitchFamily="65" charset="-120"/>
              </a:rPr>
              <a:t>常見的統計</a:t>
            </a:r>
            <a:r>
              <a:rPr lang="zh-TW" altLang="en-US" sz="2800" dirty="0" smtClean="0">
                <a:latin typeface="標楷體" pitchFamily="65" charset="-120"/>
                <a:ea typeface="標楷體" pitchFamily="65" charset="-120"/>
              </a:rPr>
              <a:t>設計，可</a:t>
            </a:r>
            <a:r>
              <a:rPr lang="zh-TW" altLang="en-US" sz="2800" dirty="0">
                <a:latin typeface="標楷體" pitchFamily="65" charset="-120"/>
                <a:ea typeface="標楷體" pitchFamily="65" charset="-120"/>
              </a:rPr>
              <a:t>用以測量兩個以上自變數於不同水準時的效果，並測量變數之間的關聯</a:t>
            </a:r>
            <a:r>
              <a:rPr lang="zh-TW" altLang="en-US" sz="2800" dirty="0" smtClean="0">
                <a:latin typeface="標楷體" pitchFamily="65" charset="-120"/>
                <a:ea typeface="標楷體" pitchFamily="65" charset="-120"/>
              </a:rPr>
              <a:t>性。</a:t>
            </a:r>
            <a:endParaRPr lang="zh-TW" altLang="en-US" sz="2800" dirty="0">
              <a:latin typeface="標楷體" pitchFamily="65" charset="-120"/>
              <a:ea typeface="標楷體" pitchFamily="65" charset="-120"/>
            </a:endParaRPr>
          </a:p>
          <a:p>
            <a:pPr>
              <a:buClr>
                <a:srgbClr val="C00000"/>
              </a:buClr>
              <a:buSzPct val="100000"/>
              <a:buFont typeface="Wingdings" pitchFamily="2" charset="2"/>
              <a:buChar char="Ø"/>
            </a:pPr>
            <a:r>
              <a:rPr lang="zh-TW" altLang="en-US" sz="2800" dirty="0">
                <a:latin typeface="標楷體" pitchFamily="65" charset="-120"/>
                <a:ea typeface="標楷體" pitchFamily="65" charset="-120"/>
              </a:rPr>
              <a:t>可用表格來</a:t>
            </a:r>
            <a:r>
              <a:rPr lang="zh-TW" altLang="en-US" sz="2800" dirty="0" smtClean="0">
                <a:latin typeface="標楷體" pitchFamily="65" charset="-120"/>
                <a:ea typeface="標楷體" pitchFamily="65" charset="-120"/>
              </a:rPr>
              <a:t>思考。 </a:t>
            </a:r>
            <a:endParaRPr lang="en-US" altLang="zh-TW" sz="2800" dirty="0" smtClean="0">
              <a:latin typeface="標楷體" pitchFamily="65" charset="-120"/>
              <a:ea typeface="標楷體" pitchFamily="65" charset="-120"/>
            </a:endParaRPr>
          </a:p>
          <a:p>
            <a:pPr>
              <a:buClr>
                <a:srgbClr val="C00000"/>
              </a:buClr>
              <a:buSzPct val="100000"/>
              <a:buFont typeface="Wingdings" pitchFamily="2" charset="2"/>
              <a:buChar char="Ø"/>
            </a:pPr>
            <a:r>
              <a:rPr lang="zh-TW" altLang="en-US" sz="2800" dirty="0">
                <a:latin typeface="標楷體" pitchFamily="65" charset="-120"/>
                <a:ea typeface="標楷體" pitchFamily="65" charset="-120"/>
              </a:rPr>
              <a:t>因子設計的</a:t>
            </a:r>
            <a:r>
              <a:rPr lang="zh-TW" altLang="en-US" sz="2800" dirty="0" smtClean="0">
                <a:latin typeface="標楷體" pitchFamily="65" charset="-120"/>
                <a:ea typeface="標楷體" pitchFamily="65" charset="-120"/>
              </a:rPr>
              <a:t>範例：</a:t>
            </a:r>
            <a:endParaRPr lang="zh-TW" altLang="en-US" sz="2800" dirty="0">
              <a:latin typeface="標楷體" pitchFamily="65" charset="-120"/>
              <a:ea typeface="標楷體" pitchFamily="65" charset="-120"/>
            </a:endParaRPr>
          </a:p>
        </p:txBody>
      </p:sp>
      <p:sp>
        <p:nvSpPr>
          <p:cNvPr id="2" name="文字方塊 1"/>
          <p:cNvSpPr txBox="1"/>
          <p:nvPr/>
        </p:nvSpPr>
        <p:spPr>
          <a:xfrm>
            <a:off x="683568" y="3558227"/>
            <a:ext cx="8003232" cy="430887"/>
          </a:xfrm>
          <a:prstGeom prst="rect">
            <a:avLst/>
          </a:prstGeom>
          <a:noFill/>
        </p:spPr>
        <p:txBody>
          <a:bodyPr wrap="square" rtlCol="0">
            <a:spAutoFit/>
          </a:bodyPr>
          <a:lstStyle/>
          <a:p>
            <a:pPr lvl="1" algn="just">
              <a:buNone/>
            </a:pPr>
            <a:r>
              <a:rPr lang="zh-TW" altLang="en-US" sz="2200" dirty="0" smtClean="0">
                <a:solidFill>
                  <a:srgbClr val="C00000"/>
                </a:solidFill>
                <a:latin typeface="標楷體" pitchFamily="65" charset="-120"/>
                <a:ea typeface="標楷體" pitchFamily="65" charset="-120"/>
              </a:rPr>
              <a:t>例、欲瞭解年齡及教育程度，</a:t>
            </a:r>
            <a:r>
              <a:rPr lang="zh-TW" altLang="en-US" sz="2200" dirty="0">
                <a:solidFill>
                  <a:srgbClr val="C00000"/>
                </a:solidFill>
                <a:latin typeface="標楷體" pitchFamily="65" charset="-120"/>
                <a:ea typeface="標楷體" pitchFamily="65" charset="-120"/>
              </a:rPr>
              <a:t>對</a:t>
            </a:r>
            <a:r>
              <a:rPr lang="zh-TW" altLang="en-US" sz="2200" dirty="0" smtClean="0">
                <a:solidFill>
                  <a:srgbClr val="C00000"/>
                </a:solidFill>
                <a:latin typeface="標楷體" pitchFamily="65" charset="-120"/>
                <a:ea typeface="標楷體" pitchFamily="65" charset="-120"/>
              </a:rPr>
              <a:t>受刑人在</a:t>
            </a:r>
            <a:r>
              <a:rPr lang="zh-TW" altLang="en-US" sz="2200" dirty="0">
                <a:solidFill>
                  <a:srgbClr val="C00000"/>
                </a:solidFill>
                <a:latin typeface="標楷體" pitchFamily="65" charset="-120"/>
                <a:ea typeface="標楷體" pitchFamily="65" charset="-120"/>
              </a:rPr>
              <a:t>監</a:t>
            </a:r>
            <a:r>
              <a:rPr lang="zh-TW" altLang="en-US" sz="2200" dirty="0" smtClean="0">
                <a:solidFill>
                  <a:srgbClr val="C00000"/>
                </a:solidFill>
                <a:latin typeface="標楷體" pitchFamily="65" charset="-120"/>
                <a:ea typeface="標楷體" pitchFamily="65" charset="-120"/>
              </a:rPr>
              <a:t>適應之影響？</a:t>
            </a:r>
            <a:endParaRPr lang="en-US" altLang="zh-TW" sz="2200" dirty="0">
              <a:solidFill>
                <a:srgbClr val="C00000"/>
              </a:solidFill>
              <a:latin typeface="標楷體" pitchFamily="65" charset="-120"/>
              <a:ea typeface="標楷體" pitchFamily="65" charset="-120"/>
            </a:endParaRPr>
          </a:p>
        </p:txBody>
      </p:sp>
      <p:graphicFrame>
        <p:nvGraphicFramePr>
          <p:cNvPr id="3" name="表格 2"/>
          <p:cNvGraphicFramePr>
            <a:graphicFrameLocks noGrp="1"/>
          </p:cNvGraphicFramePr>
          <p:nvPr>
            <p:extLst>
              <p:ext uri="{D42A27DB-BD31-4B8C-83A1-F6EECF244321}">
                <p14:modId xmlns:p14="http://schemas.microsoft.com/office/powerpoint/2010/main" val="148544064"/>
              </p:ext>
            </p:extLst>
          </p:nvPr>
        </p:nvGraphicFramePr>
        <p:xfrm>
          <a:off x="971600" y="4012671"/>
          <a:ext cx="8064896" cy="2376264"/>
        </p:xfrm>
        <a:graphic>
          <a:graphicData uri="http://schemas.openxmlformats.org/drawingml/2006/table">
            <a:tbl>
              <a:tblPr firstRow="1" bandRow="1">
                <a:tableStyleId>{2D5ABB26-0587-4C30-8999-92F81FD0307C}</a:tableStyleId>
              </a:tblPr>
              <a:tblGrid>
                <a:gridCol w="2016224"/>
                <a:gridCol w="2016224"/>
                <a:gridCol w="2016224"/>
                <a:gridCol w="2016224"/>
              </a:tblGrid>
              <a:tr h="594066">
                <a:tc>
                  <a:txBody>
                    <a:bodyPr/>
                    <a:lstStyle/>
                    <a:p>
                      <a:pPr algn="ctr"/>
                      <a:endParaRPr lang="zh-TW" altLang="en-US" sz="2400" dirty="0">
                        <a:latin typeface="Times New Roman" pitchFamily="18" charset="0"/>
                        <a:cs typeface="Times New Roman" pitchFamily="18" charset="0"/>
                      </a:endParaRPr>
                    </a:p>
                  </a:txBody>
                  <a:tcPr anchor="ctr"/>
                </a:tc>
                <a:tc>
                  <a:txBody>
                    <a:bodyPr/>
                    <a:lstStyle/>
                    <a:p>
                      <a:pPr algn="ctr"/>
                      <a:r>
                        <a:rPr lang="en-US" altLang="zh-TW" sz="2400" dirty="0" smtClean="0">
                          <a:latin typeface="Times New Roman" pitchFamily="18" charset="0"/>
                          <a:ea typeface="標楷體" pitchFamily="65" charset="-120"/>
                          <a:cs typeface="Times New Roman" pitchFamily="18" charset="0"/>
                        </a:rPr>
                        <a:t>40</a:t>
                      </a:r>
                      <a:r>
                        <a:rPr lang="zh-TW" altLang="en-US" sz="2400" dirty="0" smtClean="0">
                          <a:latin typeface="Times New Roman" pitchFamily="18" charset="0"/>
                          <a:ea typeface="標楷體" pitchFamily="65" charset="-120"/>
                          <a:cs typeface="Times New Roman" pitchFamily="18" charset="0"/>
                        </a:rPr>
                        <a:t>歲以下</a:t>
                      </a:r>
                      <a:endParaRPr lang="zh-TW" altLang="en-US" sz="2400" dirty="0">
                        <a:latin typeface="Times New Roman" pitchFamily="18" charset="0"/>
                        <a:ea typeface="標楷體" pitchFamily="65" charset="-120"/>
                        <a:cs typeface="Times New Roman" pitchFamily="18" charset="0"/>
                      </a:endParaRPr>
                    </a:p>
                  </a:txBody>
                  <a:tcPr anchor="ctr">
                    <a:lnB w="12700" cap="flat" cmpd="sng" algn="ctr">
                      <a:solidFill>
                        <a:schemeClr val="tx1"/>
                      </a:solidFill>
                      <a:prstDash val="solid"/>
                      <a:round/>
                      <a:headEnd type="none" w="med" len="med"/>
                      <a:tailEnd type="none" w="med" len="med"/>
                    </a:lnB>
                  </a:tcPr>
                </a:tc>
                <a:tc>
                  <a:txBody>
                    <a:bodyPr/>
                    <a:lstStyle/>
                    <a:p>
                      <a:pPr algn="ctr"/>
                      <a:r>
                        <a:rPr lang="zh-TW" altLang="en-US" sz="2400" dirty="0" smtClean="0">
                          <a:latin typeface="Times New Roman" pitchFamily="18" charset="0"/>
                          <a:ea typeface="標楷體" pitchFamily="65" charset="-120"/>
                          <a:cs typeface="Times New Roman" pitchFamily="18" charset="0"/>
                        </a:rPr>
                        <a:t>逾</a:t>
                      </a:r>
                      <a:r>
                        <a:rPr lang="en-US" altLang="zh-TW" sz="2400" dirty="0" smtClean="0">
                          <a:latin typeface="Times New Roman" pitchFamily="18" charset="0"/>
                          <a:ea typeface="標楷體" pitchFamily="65" charset="-120"/>
                          <a:cs typeface="Times New Roman" pitchFamily="18" charset="0"/>
                        </a:rPr>
                        <a:t>40</a:t>
                      </a:r>
                      <a:r>
                        <a:rPr lang="zh-TW" altLang="en-US" sz="2400" dirty="0" smtClean="0">
                          <a:latin typeface="Times New Roman" pitchFamily="18" charset="0"/>
                          <a:ea typeface="標楷體" pitchFamily="65" charset="-120"/>
                          <a:cs typeface="Times New Roman" pitchFamily="18" charset="0"/>
                        </a:rPr>
                        <a:t>歲</a:t>
                      </a:r>
                      <a:endParaRPr lang="zh-TW" altLang="en-US" sz="2400" dirty="0">
                        <a:latin typeface="Times New Roman" pitchFamily="18" charset="0"/>
                        <a:ea typeface="標楷體" pitchFamily="65" charset="-120"/>
                        <a:cs typeface="Times New Roman" pitchFamily="18" charset="0"/>
                      </a:endParaRPr>
                    </a:p>
                  </a:txBody>
                  <a:tcPr anchor="ctr">
                    <a:lnB w="12700" cap="flat" cmpd="sng" algn="ctr">
                      <a:solidFill>
                        <a:schemeClr val="tx1"/>
                      </a:solidFill>
                      <a:prstDash val="solid"/>
                      <a:round/>
                      <a:headEnd type="none" w="med" len="med"/>
                      <a:tailEnd type="none" w="med" len="med"/>
                    </a:lnB>
                  </a:tcPr>
                </a:tc>
                <a:tc>
                  <a:txBody>
                    <a:bodyPr/>
                    <a:lstStyle/>
                    <a:p>
                      <a:pPr algn="ctr"/>
                      <a:endParaRPr lang="zh-TW" altLang="en-US" sz="2400" dirty="0">
                        <a:latin typeface="Times New Roman" pitchFamily="18" charset="0"/>
                        <a:cs typeface="Times New Roman" pitchFamily="18" charset="0"/>
                      </a:endParaRPr>
                    </a:p>
                  </a:txBody>
                  <a:tcPr anchor="ctr"/>
                </a:tc>
              </a:tr>
              <a:tr h="594066">
                <a:tc>
                  <a:txBody>
                    <a:bodyPr/>
                    <a:lstStyle/>
                    <a:p>
                      <a:pPr algn="r"/>
                      <a:r>
                        <a:rPr lang="zh-TW" altLang="en-US" sz="2400" dirty="0" smtClean="0">
                          <a:latin typeface="標楷體" pitchFamily="65" charset="-120"/>
                          <a:ea typeface="標楷體" pitchFamily="65" charset="-120"/>
                          <a:cs typeface="Times New Roman" pitchFamily="18" charset="0"/>
                        </a:rPr>
                        <a:t>國中以下</a:t>
                      </a:r>
                      <a:endParaRPr lang="zh-TW" altLang="en-US" sz="2400" dirty="0">
                        <a:latin typeface="標楷體" pitchFamily="65" charset="-120"/>
                        <a:ea typeface="標楷體" pitchFamily="65" charset="-120"/>
                        <a:cs typeface="Times New Roman" pitchFamily="18" charset="0"/>
                      </a:endParaRPr>
                    </a:p>
                  </a:txBody>
                  <a:tcPr anchor="ctr">
                    <a:lnR w="12700" cap="flat" cmpd="sng" algn="ctr">
                      <a:solidFill>
                        <a:schemeClr val="tx1"/>
                      </a:solidFill>
                      <a:prstDash val="solid"/>
                      <a:round/>
                      <a:headEnd type="none" w="med" len="med"/>
                      <a:tailEnd type="none" w="med" len="med"/>
                    </a:lnR>
                  </a:tcPr>
                </a:tc>
                <a:tc>
                  <a:txBody>
                    <a:bodyPr/>
                    <a:lstStyle/>
                    <a:p>
                      <a:pPr algn="ctr"/>
                      <a:r>
                        <a:rPr lang="en-US" altLang="zh-TW" sz="2400" dirty="0" smtClean="0">
                          <a:latin typeface="Times New Roman" pitchFamily="18" charset="0"/>
                          <a:cs typeface="Times New Roman" pitchFamily="18" charset="0"/>
                        </a:rPr>
                        <a:t>A</a:t>
                      </a:r>
                      <a:endParaRPr lang="zh-TW" altLang="en-US" sz="24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2400" dirty="0" smtClean="0">
                          <a:latin typeface="Times New Roman" pitchFamily="18" charset="0"/>
                          <a:cs typeface="Times New Roman" pitchFamily="18" charset="0"/>
                        </a:rPr>
                        <a:t>B</a:t>
                      </a:r>
                      <a:endParaRPr lang="zh-TW" altLang="en-US" sz="24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zh-TW" altLang="en-US" sz="24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tcPr>
                </a:tc>
              </a:tr>
              <a:tr h="594066">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zh-TW" altLang="en-US" sz="2400" kern="1200" dirty="0" smtClean="0">
                          <a:solidFill>
                            <a:schemeClr val="tx1"/>
                          </a:solidFill>
                          <a:latin typeface="標楷體" pitchFamily="65" charset="-120"/>
                          <a:ea typeface="標楷體" pitchFamily="65" charset="-120"/>
                          <a:cs typeface="Times New Roman" pitchFamily="18" charset="0"/>
                        </a:rPr>
                        <a:t>高中</a:t>
                      </a:r>
                      <a:r>
                        <a:rPr lang="en-US" altLang="zh-TW" sz="2400" kern="1200" dirty="0" smtClean="0">
                          <a:solidFill>
                            <a:schemeClr val="tx1"/>
                          </a:solidFill>
                          <a:latin typeface="標楷體" pitchFamily="65" charset="-120"/>
                          <a:ea typeface="標楷體" pitchFamily="65" charset="-120"/>
                          <a:cs typeface="Times New Roman" pitchFamily="18" charset="0"/>
                        </a:rPr>
                        <a:t>(</a:t>
                      </a:r>
                      <a:r>
                        <a:rPr lang="zh-TW" altLang="en-US" sz="2400" kern="1200" dirty="0" smtClean="0">
                          <a:solidFill>
                            <a:schemeClr val="tx1"/>
                          </a:solidFill>
                          <a:latin typeface="標楷體" pitchFamily="65" charset="-120"/>
                          <a:ea typeface="標楷體" pitchFamily="65" charset="-120"/>
                          <a:cs typeface="Times New Roman" pitchFamily="18" charset="0"/>
                        </a:rPr>
                        <a:t>職</a:t>
                      </a:r>
                      <a:r>
                        <a:rPr lang="en-US" altLang="zh-TW" sz="2400" kern="1200" dirty="0" smtClean="0">
                          <a:solidFill>
                            <a:schemeClr val="tx1"/>
                          </a:solidFill>
                          <a:latin typeface="標楷體" pitchFamily="65" charset="-120"/>
                          <a:ea typeface="標楷體" pitchFamily="65" charset="-120"/>
                          <a:cs typeface="Times New Roman" pitchFamily="18" charset="0"/>
                        </a:rPr>
                        <a:t>)</a:t>
                      </a:r>
                      <a:r>
                        <a:rPr lang="zh-TW" altLang="en-US" sz="2400" kern="1200" dirty="0" smtClean="0">
                          <a:solidFill>
                            <a:schemeClr val="tx1"/>
                          </a:solidFill>
                          <a:latin typeface="標楷體" pitchFamily="65" charset="-120"/>
                          <a:ea typeface="標楷體" pitchFamily="65" charset="-120"/>
                          <a:cs typeface="Times New Roman" pitchFamily="18" charset="0"/>
                        </a:rPr>
                        <a:t>以上</a:t>
                      </a:r>
                      <a:endParaRPr lang="zh-TW" altLang="en-US" sz="2400" kern="1200" dirty="0">
                        <a:solidFill>
                          <a:schemeClr val="tx1"/>
                        </a:solidFill>
                        <a:latin typeface="標楷體" pitchFamily="65" charset="-120"/>
                        <a:ea typeface="標楷體" pitchFamily="65" charset="-120"/>
                        <a:cs typeface="Times New Roman" pitchFamily="18" charset="0"/>
                      </a:endParaRPr>
                    </a:p>
                  </a:txBody>
                  <a:tcPr anchor="ctr">
                    <a:lnR w="12700" cap="flat" cmpd="sng" algn="ctr">
                      <a:solidFill>
                        <a:schemeClr val="tx1"/>
                      </a:solidFill>
                      <a:prstDash val="solid"/>
                      <a:round/>
                      <a:headEnd type="none" w="med" len="med"/>
                      <a:tailEnd type="none" w="med" len="med"/>
                    </a:lnR>
                  </a:tcPr>
                </a:tc>
                <a:tc>
                  <a:txBody>
                    <a:bodyPr/>
                    <a:lstStyle/>
                    <a:p>
                      <a:pPr algn="ctr"/>
                      <a:r>
                        <a:rPr lang="en-US" altLang="zh-TW" sz="2400" dirty="0" smtClean="0">
                          <a:latin typeface="Times New Roman" pitchFamily="18" charset="0"/>
                          <a:cs typeface="Times New Roman" pitchFamily="18" charset="0"/>
                        </a:rPr>
                        <a:t>C</a:t>
                      </a:r>
                      <a:endParaRPr lang="zh-TW" altLang="en-US" sz="24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ltLang="zh-TW" sz="2400" dirty="0" smtClean="0">
                          <a:latin typeface="Times New Roman" pitchFamily="18" charset="0"/>
                          <a:cs typeface="Times New Roman" pitchFamily="18" charset="0"/>
                        </a:rPr>
                        <a:t>D</a:t>
                      </a:r>
                      <a:endParaRPr lang="zh-TW" altLang="en-US" sz="24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zh-TW" altLang="en-US" sz="2400" dirty="0">
                        <a:latin typeface="Times New Roman" pitchFamily="18" charset="0"/>
                        <a:cs typeface="Times New Roman" pitchFamily="18" charset="0"/>
                      </a:endParaRPr>
                    </a:p>
                  </a:txBody>
                  <a:tcPr anchor="ctr">
                    <a:lnL w="12700" cap="flat" cmpd="sng" algn="ctr">
                      <a:solidFill>
                        <a:schemeClr val="tx1"/>
                      </a:solidFill>
                      <a:prstDash val="solid"/>
                      <a:round/>
                      <a:headEnd type="none" w="med" len="med"/>
                      <a:tailEnd type="none" w="med" len="med"/>
                    </a:lnL>
                  </a:tcPr>
                </a:tc>
              </a:tr>
              <a:tr h="594066">
                <a:tc>
                  <a:txBody>
                    <a:bodyPr/>
                    <a:lstStyle/>
                    <a:p>
                      <a:pPr algn="ctr"/>
                      <a:endParaRPr lang="zh-TW" altLang="en-US" sz="2400">
                        <a:latin typeface="Times New Roman" pitchFamily="18" charset="0"/>
                        <a:cs typeface="Times New Roman" pitchFamily="18" charset="0"/>
                      </a:endParaRPr>
                    </a:p>
                  </a:txBody>
                  <a:tcPr anchor="ctr"/>
                </a:tc>
                <a:tc>
                  <a:txBody>
                    <a:bodyPr/>
                    <a:lstStyle/>
                    <a:p>
                      <a:pPr algn="ctr"/>
                      <a:endParaRPr lang="zh-TW" altLang="en-US" sz="2400" dirty="0">
                        <a:latin typeface="Times New Roman" pitchFamily="18" charset="0"/>
                        <a:cs typeface="Times New Roman" pitchFamily="18" charset="0"/>
                      </a:endParaRPr>
                    </a:p>
                  </a:txBody>
                  <a:tcPr anchor="ctr">
                    <a:lnT w="12700" cap="flat" cmpd="sng" algn="ctr">
                      <a:solidFill>
                        <a:schemeClr val="tx1"/>
                      </a:solidFill>
                      <a:prstDash val="solid"/>
                      <a:round/>
                      <a:headEnd type="none" w="med" len="med"/>
                      <a:tailEnd type="none" w="med" len="med"/>
                    </a:lnT>
                  </a:tcPr>
                </a:tc>
                <a:tc>
                  <a:txBody>
                    <a:bodyPr/>
                    <a:lstStyle/>
                    <a:p>
                      <a:pPr algn="ctr"/>
                      <a:endParaRPr lang="zh-TW" altLang="en-US" sz="2400" dirty="0">
                        <a:latin typeface="Times New Roman" pitchFamily="18" charset="0"/>
                        <a:cs typeface="Times New Roman" pitchFamily="18" charset="0"/>
                      </a:endParaRPr>
                    </a:p>
                  </a:txBody>
                  <a:tcPr anchor="ctr">
                    <a:lnT w="12700" cap="flat" cmpd="sng" algn="ctr">
                      <a:solidFill>
                        <a:schemeClr val="tx1"/>
                      </a:solidFill>
                      <a:prstDash val="solid"/>
                      <a:round/>
                      <a:headEnd type="none" w="med" len="med"/>
                      <a:tailEnd type="none" w="med" len="med"/>
                    </a:lnT>
                  </a:tcPr>
                </a:tc>
                <a:tc>
                  <a:txBody>
                    <a:bodyPr/>
                    <a:lstStyle/>
                    <a:p>
                      <a:pPr algn="ctr"/>
                      <a:endParaRPr lang="zh-TW" altLang="en-US" sz="2400" dirty="0">
                        <a:latin typeface="Times New Roman" pitchFamily="18" charset="0"/>
                        <a:cs typeface="Times New Roman" pitchFamily="18" charset="0"/>
                      </a:endParaRPr>
                    </a:p>
                  </a:txBody>
                  <a:tcPr anchor="ctr"/>
                </a:tc>
              </a:tr>
            </a:tbl>
          </a:graphicData>
        </a:graphic>
      </p:graphicFrame>
    </p:spTree>
    <p:extLst>
      <p:ext uri="{BB962C8B-B14F-4D97-AF65-F5344CB8AC3E}">
        <p14:creationId xmlns:p14="http://schemas.microsoft.com/office/powerpoint/2010/main" val="108591318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內容版面配置區 4"/>
          <p:cNvSpPr>
            <a:spLocks noGrp="1"/>
          </p:cNvSpPr>
          <p:nvPr>
            <p:ph idx="1"/>
          </p:nvPr>
        </p:nvSpPr>
        <p:spPr>
          <a:xfrm>
            <a:off x="755576" y="1484784"/>
            <a:ext cx="7632848" cy="4608512"/>
          </a:xfrm>
        </p:spPr>
        <p:txBody>
          <a:bodyPr>
            <a:normAutofit/>
          </a:bodyPr>
          <a:lstStyle/>
          <a:p>
            <a:pPr algn="just">
              <a:buClr>
                <a:srgbClr val="9933FF"/>
              </a:buClr>
              <a:buNone/>
            </a:pPr>
            <a:r>
              <a:rPr lang="zh-TW" altLang="en-US" sz="3600" dirty="0" smtClean="0">
                <a:solidFill>
                  <a:srgbClr val="002060"/>
                </a:solidFill>
                <a:ea typeface="標楷體" pitchFamily="65" charset="-120"/>
              </a:rPr>
              <a:t>   </a:t>
            </a:r>
            <a:r>
              <a:rPr lang="en-US" altLang="zh-TW" sz="2800" dirty="0" smtClean="0">
                <a:solidFill>
                  <a:srgbClr val="002060"/>
                </a:solidFill>
                <a:ea typeface="標楷體" pitchFamily="65" charset="-120"/>
              </a:rPr>
              <a:t>In general, a </a:t>
            </a:r>
            <a:r>
              <a:rPr lang="en-US" altLang="zh-TW" sz="2800" b="1" dirty="0" smtClean="0">
                <a:solidFill>
                  <a:srgbClr val="002060"/>
                </a:solidFill>
                <a:ea typeface="標楷體" pitchFamily="65" charset="-120"/>
              </a:rPr>
              <a:t>research design </a:t>
            </a:r>
            <a:r>
              <a:rPr lang="en-US" altLang="zh-TW" sz="2800" dirty="0" smtClean="0">
                <a:solidFill>
                  <a:srgbClr val="002060"/>
                </a:solidFill>
                <a:ea typeface="標楷體" pitchFamily="65" charset="-120"/>
              </a:rPr>
              <a:t>is a plan that shows how a researcher intends to fulfill the goals of a proposed study. </a:t>
            </a:r>
          </a:p>
          <a:p>
            <a:pPr algn="just">
              <a:buClr>
                <a:srgbClr val="9933FF"/>
              </a:buClr>
              <a:buNone/>
            </a:pPr>
            <a:r>
              <a:rPr lang="zh-TW" altLang="en-US" sz="3600" dirty="0" smtClean="0">
                <a:ea typeface="標楷體" pitchFamily="65" charset="-120"/>
              </a:rPr>
              <a:t>   建立一個</a:t>
            </a:r>
            <a:r>
              <a:rPr lang="zh-TW" altLang="en-US" sz="3600" dirty="0" smtClean="0">
                <a:latin typeface="標楷體" pitchFamily="65" charset="-120"/>
                <a:ea typeface="標楷體" pitchFamily="65" charset="-120"/>
              </a:rPr>
              <a:t>「如何」收集資料、要收集「什麼」資料、「如何分析」之計畫，以協助研究者分配有限的研究資源。</a:t>
            </a:r>
            <a:endParaRPr lang="en-US" altLang="zh-TW" sz="3600" dirty="0" smtClean="0">
              <a:latin typeface="標楷體" pitchFamily="65" charset="-120"/>
              <a:ea typeface="標楷體" pitchFamily="65" charset="-120"/>
            </a:endParaRPr>
          </a:p>
          <a:p>
            <a:pPr algn="just">
              <a:buNone/>
            </a:pPr>
            <a:r>
              <a:rPr lang="zh-TW" altLang="en-US" dirty="0" smtClean="0"/>
              <a:t>   </a:t>
            </a:r>
            <a:endParaRPr lang="zh-TW" altLang="zh-TW" dirty="0" smtClean="0"/>
          </a:p>
          <a:p>
            <a:pPr algn="just">
              <a:buNone/>
            </a:pPr>
            <a:endParaRPr lang="zh-TW" altLang="zh-TW" dirty="0" smtClean="0"/>
          </a:p>
          <a:p>
            <a:pPr algn="just"/>
            <a:endParaRPr lang="zh-TW" altLang="en-US" dirty="0" smtClean="0"/>
          </a:p>
        </p:txBody>
      </p:sp>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1</a:t>
            </a:r>
          </a:p>
        </p:txBody>
      </p:sp>
      <p:sp>
        <p:nvSpPr>
          <p:cNvPr id="6" name="標題 5"/>
          <p:cNvSpPr>
            <a:spLocks noGrp="1"/>
          </p:cNvSpPr>
          <p:nvPr>
            <p:ph type="title" idx="4294967295"/>
          </p:nvPr>
        </p:nvSpPr>
        <p:spPr>
          <a:xfrm>
            <a:off x="1547664" y="188640"/>
            <a:ext cx="6552728" cy="1143000"/>
          </a:xfrm>
        </p:spPr>
        <p:txBody>
          <a:bodyPr>
            <a:normAutofit/>
          </a:bodyPr>
          <a:lstStyle/>
          <a:p>
            <a:r>
              <a:rPr lang="zh-TW" altLang="en-US" sz="4000" dirty="0" smtClean="0">
                <a:ea typeface="標楷體" pitchFamily="65" charset="-120"/>
              </a:rPr>
              <a:t>研究設計</a:t>
            </a:r>
            <a:r>
              <a:rPr lang="en-US" altLang="zh-TW" sz="4000" dirty="0" smtClean="0">
                <a:ea typeface="標楷體" pitchFamily="65" charset="-120"/>
              </a:rPr>
              <a:t>(</a:t>
            </a:r>
            <a:r>
              <a:rPr lang="en-US" altLang="zh-TW" sz="4000" dirty="0" smtClean="0"/>
              <a:t>Research Design)</a:t>
            </a:r>
            <a:endParaRPr lang="zh-TW" altLang="en-US" sz="4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460248" y="6356350"/>
            <a:ext cx="2133600" cy="365125"/>
          </a:xfrm>
        </p:spPr>
        <p:txBody>
          <a:bodyPr/>
          <a:lstStyle/>
          <a:p>
            <a:fld id="{2B6AEBF3-92F5-422C-AFEE-D884129D1AB9}" type="slidenum">
              <a:rPr lang="en-US" altLang="zh-TW"/>
              <a:pPr/>
              <a:t>19</a:t>
            </a:fld>
            <a:endParaRPr lang="en-US" altLang="zh-TW"/>
          </a:p>
        </p:txBody>
      </p:sp>
      <p:sp>
        <p:nvSpPr>
          <p:cNvPr id="109570" name="Rectangle 2"/>
          <p:cNvSpPr>
            <a:spLocks noGrp="1" noChangeArrowheads="1"/>
          </p:cNvSpPr>
          <p:nvPr>
            <p:ph type="title" idx="4294967295"/>
          </p:nvPr>
        </p:nvSpPr>
        <p:spPr>
          <a:xfrm>
            <a:off x="539552" y="260648"/>
            <a:ext cx="8229600" cy="919163"/>
          </a:xfrm>
        </p:spPr>
        <p:txBody>
          <a:bodyPr>
            <a:normAutofit/>
          </a:bodyPr>
          <a:lstStyle/>
          <a:p>
            <a:pPr algn="ctr"/>
            <a:r>
              <a:rPr lang="en-US" altLang="zh-TW" sz="4000" dirty="0">
                <a:latin typeface="Times New Roman" pitchFamily="18" charset="0"/>
                <a:ea typeface="標楷體" pitchFamily="65" charset="-120"/>
                <a:cs typeface="Times New Roman" pitchFamily="18" charset="0"/>
              </a:rPr>
              <a:t>Solomon Four-Group Design</a:t>
            </a:r>
          </a:p>
        </p:txBody>
      </p:sp>
      <p:sp>
        <p:nvSpPr>
          <p:cNvPr id="5" name="Rectangle 3"/>
          <p:cNvSpPr txBox="1">
            <a:spLocks noChangeArrowheads="1"/>
          </p:cNvSpPr>
          <p:nvPr/>
        </p:nvSpPr>
        <p:spPr>
          <a:xfrm>
            <a:off x="611560" y="1628799"/>
            <a:ext cx="7856705" cy="115212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SzPct val="70000"/>
              <a:buFont typeface="Wingdings 2" pitchFamily="18"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4"/>
              </a:buClr>
              <a:buSzPct val="60000"/>
              <a:buFont typeface="Wingdings 2" pitchFamily="18"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SzPct val="57000"/>
              <a:buFont typeface="Wingdings 2" pitchFamily="18"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6"/>
              </a:buClr>
              <a:buSzPct val="55000"/>
              <a:buFont typeface="Wingdings 2" pitchFamily="18"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2"/>
              </a:buClr>
              <a:buSzPct val="50000"/>
              <a:buFont typeface="Wingdings 2" pitchFamily="18"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90000"/>
              </a:lnSpc>
              <a:buFont typeface="Wingdings" pitchFamily="2" charset="2"/>
              <a:buNone/>
            </a:pPr>
            <a:r>
              <a:rPr lang="en-US" altLang="zh-TW" sz="2400" dirty="0" smtClean="0">
                <a:latin typeface="標楷體" pitchFamily="65" charset="-120"/>
                <a:ea typeface="標楷體" pitchFamily="65" charset="-120"/>
              </a:rPr>
              <a:t>  Solomon</a:t>
            </a:r>
            <a:r>
              <a:rPr lang="zh-TW" altLang="en-US" sz="2400" dirty="0">
                <a:latin typeface="標楷體" pitchFamily="65" charset="-120"/>
                <a:ea typeface="標楷體" pitchFamily="65" charset="-120"/>
              </a:rPr>
              <a:t>四群組</a:t>
            </a:r>
            <a:r>
              <a:rPr lang="zh-TW" altLang="en-US" sz="2400" dirty="0" smtClean="0">
                <a:latin typeface="標楷體" pitchFamily="65" charset="-120"/>
                <a:ea typeface="標楷體" pitchFamily="65" charset="-120"/>
              </a:rPr>
              <a:t>設計中共</a:t>
            </a:r>
            <a:r>
              <a:rPr lang="zh-TW" altLang="en-US" sz="2400" dirty="0">
                <a:latin typeface="標楷體" pitchFamily="65" charset="-120"/>
                <a:ea typeface="標楷體" pitchFamily="65" charset="-120"/>
              </a:rPr>
              <a:t>有兩個實驗組和兩個控制組；兩個實驗組均接受相同的實驗處理</a:t>
            </a:r>
            <a:r>
              <a:rPr lang="zh-TW" altLang="en-US" sz="2400" dirty="0" smtClean="0">
                <a:latin typeface="標楷體" pitchFamily="65" charset="-120"/>
                <a:ea typeface="標楷體" pitchFamily="65" charset="-120"/>
              </a:rPr>
              <a:t>，唯</a:t>
            </a:r>
            <a:r>
              <a:rPr lang="zh-TW" altLang="en-US" sz="2400" dirty="0">
                <a:latin typeface="標楷體" pitchFamily="65" charset="-120"/>
                <a:ea typeface="標楷體" pitchFamily="65" charset="-120"/>
              </a:rPr>
              <a:t>在實驗結束的時候，四組都必須接受後測</a:t>
            </a:r>
            <a:r>
              <a:rPr lang="zh-TW" altLang="en-US" sz="2400" dirty="0" smtClean="0">
                <a:latin typeface="標楷體" pitchFamily="65" charset="-120"/>
                <a:ea typeface="標楷體" pitchFamily="65" charset="-120"/>
              </a:rPr>
              <a:t>。</a:t>
            </a:r>
            <a:r>
              <a:rPr lang="zh-TW" altLang="en-US" sz="2400" dirty="0" smtClean="0">
                <a:solidFill>
                  <a:srgbClr val="C00000"/>
                </a:solidFill>
              </a:rPr>
              <a:t>     </a:t>
            </a:r>
            <a:endParaRPr lang="zh-TW" altLang="en-US" sz="2400" dirty="0">
              <a:solidFill>
                <a:srgbClr val="C00000"/>
              </a:solidFill>
              <a:latin typeface="標楷體" pitchFamily="65" charset="-120"/>
              <a:ea typeface="標楷體" pitchFamily="65" charset="-120"/>
            </a:endParaRPr>
          </a:p>
        </p:txBody>
      </p:sp>
      <p:graphicFrame>
        <p:nvGraphicFramePr>
          <p:cNvPr id="2" name="表格 1"/>
          <p:cNvGraphicFramePr>
            <a:graphicFrameLocks noGrp="1"/>
          </p:cNvGraphicFramePr>
          <p:nvPr>
            <p:extLst>
              <p:ext uri="{D42A27DB-BD31-4B8C-83A1-F6EECF244321}">
                <p14:modId xmlns:p14="http://schemas.microsoft.com/office/powerpoint/2010/main" val="3201189255"/>
              </p:ext>
            </p:extLst>
          </p:nvPr>
        </p:nvGraphicFramePr>
        <p:xfrm>
          <a:off x="770524" y="2780928"/>
          <a:ext cx="7776864" cy="3202821"/>
        </p:xfrm>
        <a:graphic>
          <a:graphicData uri="http://schemas.openxmlformats.org/drawingml/2006/table">
            <a:tbl>
              <a:tblPr firstRow="1" bandRow="1">
                <a:tableStyleId>{5C22544A-7EE6-4342-B048-85BDC9FD1C3A}</a:tableStyleId>
              </a:tblPr>
              <a:tblGrid>
                <a:gridCol w="1944216"/>
                <a:gridCol w="1944216"/>
                <a:gridCol w="1944216"/>
                <a:gridCol w="1944216"/>
              </a:tblGrid>
              <a:tr h="72815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(Random Assignment)</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Pre-test</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Treatment</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Post-test</a:t>
                      </a:r>
                      <a:endParaRPr lang="zh-TW" altLang="en-US" sz="2000" dirty="0">
                        <a:latin typeface="Times New Roman" pitchFamily="18" charset="0"/>
                        <a:cs typeface="Times New Roman" pitchFamily="18" charset="0"/>
                      </a:endParaRPr>
                    </a:p>
                  </a:txBody>
                  <a:tcPr anchor="ctr"/>
                </a:tc>
              </a:tr>
              <a:tr h="5506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Experimental Group 1</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solidFill>
                            <a:srgbClr val="FF0000"/>
                          </a:solidFill>
                        </a:rPr>
                        <a:t>Yes</a:t>
                      </a:r>
                      <a:endParaRPr lang="zh-TW" altLang="en-US" sz="2000" dirty="0">
                        <a:solidFill>
                          <a:srgbClr val="FF0000"/>
                        </a:solidFill>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t>Yes</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t>Yes</a:t>
                      </a:r>
                      <a:endParaRPr lang="zh-TW" altLang="en-US" sz="2000" dirty="0">
                        <a:latin typeface="Times New Roman" pitchFamily="18" charset="0"/>
                        <a:cs typeface="Times New Roman" pitchFamily="18" charset="0"/>
                      </a:endParaRPr>
                    </a:p>
                  </a:txBody>
                  <a:tcPr anchor="ctr"/>
                </a:tc>
              </a:tr>
              <a:tr h="5506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Experimental Group 2</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solidFill>
                            <a:srgbClr val="FF0000"/>
                          </a:solidFill>
                        </a:rPr>
                        <a:t>No</a:t>
                      </a:r>
                      <a:endParaRPr lang="zh-TW" altLang="en-US" sz="2000" dirty="0">
                        <a:solidFill>
                          <a:srgbClr val="FF0000"/>
                        </a:solidFill>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t>Yes</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t>Yes</a:t>
                      </a:r>
                      <a:endParaRPr lang="zh-TW" altLang="en-US" sz="2000" dirty="0">
                        <a:latin typeface="Times New Roman" pitchFamily="18" charset="0"/>
                        <a:cs typeface="Times New Roman" pitchFamily="18" charset="0"/>
                      </a:endParaRPr>
                    </a:p>
                  </a:txBody>
                  <a:tcPr anchor="ctr"/>
                </a:tc>
              </a:tr>
              <a:tr h="53629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Control</a:t>
                      </a:r>
                      <a:r>
                        <a:rPr lang="en-US" altLang="zh-TW" sz="2000" baseline="0" dirty="0" smtClean="0">
                          <a:latin typeface="Times New Roman" pitchFamily="18" charset="0"/>
                          <a:cs typeface="Times New Roman" pitchFamily="18" charset="0"/>
                        </a:rPr>
                        <a:t> Group 1</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t>Yes</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t>No</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t>Yes</a:t>
                      </a:r>
                      <a:endParaRPr lang="zh-TW" altLang="en-US" sz="2000" dirty="0">
                        <a:latin typeface="Times New Roman" pitchFamily="18" charset="0"/>
                        <a:cs typeface="Times New Roman" pitchFamily="18" charset="0"/>
                      </a:endParaRPr>
                    </a:p>
                  </a:txBody>
                  <a:tcPr anchor="ctr"/>
                </a:tc>
              </a:tr>
              <a:tr h="53629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latin typeface="Times New Roman" pitchFamily="18" charset="0"/>
                          <a:cs typeface="Times New Roman" pitchFamily="18" charset="0"/>
                        </a:rPr>
                        <a:t>Control</a:t>
                      </a:r>
                      <a:r>
                        <a:rPr lang="en-US" altLang="zh-TW" sz="2000" baseline="0" dirty="0" smtClean="0">
                          <a:latin typeface="Times New Roman" pitchFamily="18" charset="0"/>
                          <a:cs typeface="Times New Roman" pitchFamily="18" charset="0"/>
                        </a:rPr>
                        <a:t> Group 2</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t>No</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t>No</a:t>
                      </a:r>
                      <a:endParaRPr lang="zh-TW" altLang="en-US" sz="2000" dirty="0">
                        <a:latin typeface="Times New Roman" pitchFamily="18" charset="0"/>
                        <a:cs typeface="Times New Roman"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000" dirty="0" smtClean="0"/>
                        <a:t>Yes</a:t>
                      </a:r>
                      <a:endParaRPr lang="zh-TW" altLang="en-US" sz="2000" dirty="0">
                        <a:latin typeface="Times New Roman" pitchFamily="18" charset="0"/>
                        <a:cs typeface="Times New Roman" pitchFamily="18" charset="0"/>
                      </a:endParaRPr>
                    </a:p>
                  </a:txBody>
                  <a:tcPr anchor="ctr"/>
                </a:tc>
              </a:tr>
            </a:tbl>
          </a:graphicData>
        </a:graphic>
      </p:graphicFrame>
    </p:spTree>
    <p:extLst>
      <p:ext uri="{BB962C8B-B14F-4D97-AF65-F5344CB8AC3E}">
        <p14:creationId xmlns:p14="http://schemas.microsoft.com/office/powerpoint/2010/main" val="1204145109"/>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460248" y="6356350"/>
            <a:ext cx="2133600" cy="365125"/>
          </a:xfrm>
        </p:spPr>
        <p:txBody>
          <a:bodyPr/>
          <a:lstStyle/>
          <a:p>
            <a:fld id="{DACDC660-BE2B-416F-86B0-ECC4F33AC98A}" type="slidenum">
              <a:rPr lang="en-US" altLang="zh-TW"/>
              <a:pPr/>
              <a:t>20</a:t>
            </a:fld>
            <a:endParaRPr lang="en-US" altLang="zh-TW"/>
          </a:p>
        </p:txBody>
      </p:sp>
      <p:sp>
        <p:nvSpPr>
          <p:cNvPr id="24578" name="AutoShape 2"/>
          <p:cNvSpPr>
            <a:spLocks noGrp="1" noChangeArrowheads="1"/>
          </p:cNvSpPr>
          <p:nvPr>
            <p:ph type="title" idx="4294967295"/>
          </p:nvPr>
        </p:nvSpPr>
        <p:spPr>
          <a:xfrm>
            <a:off x="457200" y="152400"/>
            <a:ext cx="8229600" cy="1143000"/>
          </a:xfrm>
        </p:spPr>
        <p:txBody>
          <a:bodyPr>
            <a:normAutofit fontScale="90000"/>
          </a:bodyPr>
          <a:lstStyle/>
          <a:p>
            <a:pPr algn="ctr"/>
            <a:r>
              <a:rPr lang="en-US" altLang="zh-TW" dirty="0" smtClean="0">
                <a:latin typeface="Times New Roman" pitchFamily="18" charset="0"/>
                <a:ea typeface="標楷體" pitchFamily="65" charset="-120"/>
                <a:cs typeface="Times New Roman" pitchFamily="18" charset="0"/>
              </a:rPr>
              <a:t>The New Jersey Income-Maintenance Field Experiment</a:t>
            </a:r>
            <a:endParaRPr lang="zh-TW" altLang="en-US" dirty="0">
              <a:ea typeface="標楷體" pitchFamily="65" charset="-120"/>
            </a:endParaRPr>
          </a:p>
        </p:txBody>
      </p:sp>
      <p:sp>
        <p:nvSpPr>
          <p:cNvPr id="24579" name="Rectangle 3"/>
          <p:cNvSpPr>
            <a:spLocks noGrp="1" noChangeArrowheads="1"/>
          </p:cNvSpPr>
          <p:nvPr>
            <p:ph type="body" idx="1"/>
          </p:nvPr>
        </p:nvSpPr>
        <p:spPr>
          <a:xfrm>
            <a:off x="755650" y="1700808"/>
            <a:ext cx="8040688" cy="4608512"/>
          </a:xfrm>
        </p:spPr>
        <p:txBody>
          <a:bodyPr>
            <a:normAutofit/>
          </a:bodyPr>
          <a:lstStyle/>
          <a:p>
            <a:pPr>
              <a:buSzPct val="90000"/>
              <a:buBlip>
                <a:blip r:embed="rId2"/>
              </a:buBlip>
            </a:pPr>
            <a:r>
              <a:rPr lang="zh-TW" altLang="en-US" sz="2400" dirty="0" smtClean="0">
                <a:latin typeface="新細明體" pitchFamily="18" charset="-120"/>
                <a:ea typeface="新細明體" pitchFamily="18" charset="-120"/>
              </a:rPr>
              <a:t>社會科學</a:t>
            </a:r>
            <a:r>
              <a:rPr lang="zh-TW" altLang="en-US" sz="2400" dirty="0">
                <a:latin typeface="新細明體" pitchFamily="18" charset="-120"/>
                <a:ea typeface="新細明體" pitchFamily="18" charset="-120"/>
              </a:rPr>
              <a:t>研究中的實驗法可分為</a:t>
            </a:r>
            <a:r>
              <a:rPr lang="zh-TW" altLang="en-US" sz="2400" dirty="0">
                <a:solidFill>
                  <a:srgbClr val="C00000"/>
                </a:solidFill>
                <a:latin typeface="新細明體" pitchFamily="18" charset="-120"/>
                <a:ea typeface="新細明體" pitchFamily="18" charset="-120"/>
              </a:rPr>
              <a:t>實驗室實驗</a:t>
            </a:r>
            <a:r>
              <a:rPr lang="zh-TW" altLang="en-US" sz="2400" dirty="0">
                <a:latin typeface="新細明體" pitchFamily="18" charset="-120"/>
                <a:ea typeface="新細明體" pitchFamily="18" charset="-120"/>
              </a:rPr>
              <a:t>與</a:t>
            </a:r>
            <a:r>
              <a:rPr lang="zh-TW" altLang="en-US" sz="2400" dirty="0">
                <a:solidFill>
                  <a:srgbClr val="C00000"/>
                </a:solidFill>
                <a:latin typeface="新細明體" pitchFamily="18" charset="-120"/>
                <a:ea typeface="新細明體" pitchFamily="18" charset="-120"/>
              </a:rPr>
              <a:t>實地</a:t>
            </a:r>
            <a:r>
              <a:rPr lang="zh-TW" altLang="en-US" sz="2400" dirty="0" smtClean="0">
                <a:solidFill>
                  <a:srgbClr val="C00000"/>
                </a:solidFill>
                <a:latin typeface="新細明體" pitchFamily="18" charset="-120"/>
                <a:ea typeface="新細明體" pitchFamily="18" charset="-120"/>
              </a:rPr>
              <a:t>實驗</a:t>
            </a:r>
            <a:r>
              <a:rPr lang="en-US" altLang="zh-TW" sz="2400" dirty="0" smtClean="0">
                <a:latin typeface="新細明體" pitchFamily="18" charset="-120"/>
                <a:ea typeface="新細明體" pitchFamily="18" charset="-120"/>
              </a:rPr>
              <a:t>(</a:t>
            </a:r>
            <a:r>
              <a:rPr lang="zh-TW" altLang="en-US" sz="2400" dirty="0" smtClean="0">
                <a:latin typeface="新細明體" pitchFamily="18" charset="-120"/>
                <a:ea typeface="新細明體" pitchFamily="18" charset="-120"/>
              </a:rPr>
              <a:t>田野實驗</a:t>
            </a:r>
            <a:r>
              <a:rPr lang="en-US" altLang="zh-TW" sz="2400" dirty="0" smtClean="0">
                <a:latin typeface="新細明體" pitchFamily="18" charset="-120"/>
                <a:ea typeface="新細明體" pitchFamily="18" charset="-120"/>
              </a:rPr>
              <a:t>)</a:t>
            </a:r>
            <a:r>
              <a:rPr lang="zh-TW" altLang="en-US" sz="2400" dirty="0" smtClean="0">
                <a:latin typeface="新細明體" pitchFamily="18" charset="-120"/>
                <a:ea typeface="新細明體" pitchFamily="18" charset="-120"/>
              </a:rPr>
              <a:t>兩</a:t>
            </a:r>
            <a:r>
              <a:rPr lang="zh-TW" altLang="en-US" sz="2400" dirty="0">
                <a:latin typeface="新細明體" pitchFamily="18" charset="-120"/>
                <a:ea typeface="新細明體" pitchFamily="18" charset="-120"/>
              </a:rPr>
              <a:t>種。</a:t>
            </a:r>
          </a:p>
          <a:p>
            <a:pPr>
              <a:buSzPct val="90000"/>
              <a:buBlip>
                <a:blip r:embed="rId2"/>
              </a:buBlip>
            </a:pPr>
            <a:r>
              <a:rPr lang="zh-TW" altLang="en-US" sz="2400" dirty="0" smtClean="0">
                <a:latin typeface="新細明體" pitchFamily="18" charset="-120"/>
                <a:ea typeface="新細明體" pitchFamily="18" charset="-120"/>
              </a:rPr>
              <a:t>實地實驗（</a:t>
            </a:r>
            <a:r>
              <a:rPr lang="en-US" altLang="zh-TW" sz="2400" dirty="0">
                <a:latin typeface="Times New Roman" pitchFamily="18" charset="0"/>
                <a:ea typeface="標楷體" pitchFamily="65" charset="-120"/>
                <a:cs typeface="Times New Roman" pitchFamily="18" charset="0"/>
              </a:rPr>
              <a:t> Field Experiment </a:t>
            </a:r>
            <a:r>
              <a:rPr lang="zh-TW" altLang="en-US" sz="2400" dirty="0" smtClean="0">
                <a:latin typeface="新細明體" pitchFamily="18" charset="-120"/>
                <a:ea typeface="新細明體" pitchFamily="18" charset="-120"/>
              </a:rPr>
              <a:t>）是研究者透過直接的觀察方式，對研究現象與行動進行有系統的資料收集，在</a:t>
            </a:r>
            <a:r>
              <a:rPr lang="zh-TW" altLang="en-US" sz="2400" dirty="0">
                <a:latin typeface="新細明體" pitchFamily="18" charset="-120"/>
                <a:ea typeface="新細明體" pitchFamily="18" charset="-120"/>
              </a:rPr>
              <a:t>干擾變數的處理上則比較差</a:t>
            </a:r>
            <a:r>
              <a:rPr lang="zh-TW" altLang="en-US" sz="2400" dirty="0" smtClean="0">
                <a:latin typeface="新細明體" pitchFamily="18" charset="-120"/>
                <a:ea typeface="新細明體" pitchFamily="18" charset="-120"/>
              </a:rPr>
              <a:t>。</a:t>
            </a:r>
            <a:endParaRPr lang="en-US" altLang="zh-TW" sz="2400" dirty="0" smtClean="0">
              <a:latin typeface="新細明體" pitchFamily="18" charset="-120"/>
              <a:ea typeface="新細明體" pitchFamily="18" charset="-120"/>
            </a:endParaRPr>
          </a:p>
          <a:p>
            <a:pPr>
              <a:buSzPct val="90000"/>
              <a:buBlip>
                <a:blip r:embed="rId2"/>
              </a:buBlip>
            </a:pPr>
            <a:r>
              <a:rPr lang="zh-TW" altLang="zh-TW" sz="2400" dirty="0" smtClean="0">
                <a:latin typeface="新細明體" pitchFamily="18" charset="-120"/>
                <a:ea typeface="新細明體" pitchFamily="18" charset="-120"/>
              </a:rPr>
              <a:t>然對於田野實驗來說，困難點在於田野實驗耗費的成本較高，無法針對整個市場進行調查，只能選取一個小型的市場來代表我們的目標市場，而這個小型的市場該如何選擇才具備有目標市場的代表性，通常就是田野實驗室否成功的關鍵因素。</a:t>
            </a:r>
            <a:endParaRPr lang="zh-TW" altLang="en-US" sz="2400" dirty="0">
              <a:latin typeface="新細明體" pitchFamily="18" charset="-120"/>
              <a:ea typeface="新細明體" pitchFamily="18" charset="-120"/>
            </a:endParaRPr>
          </a:p>
        </p:txBody>
      </p:sp>
    </p:spTree>
    <p:extLst>
      <p:ext uri="{BB962C8B-B14F-4D97-AF65-F5344CB8AC3E}">
        <p14:creationId xmlns:p14="http://schemas.microsoft.com/office/powerpoint/2010/main" val="12635152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內容版面配置區 4"/>
          <p:cNvSpPr>
            <a:spLocks noGrp="1"/>
          </p:cNvSpPr>
          <p:nvPr>
            <p:ph idx="1"/>
          </p:nvPr>
        </p:nvSpPr>
        <p:spPr>
          <a:xfrm>
            <a:off x="971600" y="1916832"/>
            <a:ext cx="6048672" cy="3672408"/>
          </a:xfrm>
        </p:spPr>
        <p:txBody>
          <a:bodyPr>
            <a:normAutofit/>
          </a:bodyPr>
          <a:lstStyle/>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Time Series Design</a:t>
            </a:r>
          </a:p>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Cross-sectional Design</a:t>
            </a:r>
          </a:p>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Panel Study Design</a:t>
            </a:r>
          </a:p>
          <a:p>
            <a:pPr>
              <a:buFont typeface="Wingdings" pitchFamily="2" charset="2"/>
              <a:buChar char="Ø"/>
            </a:pPr>
            <a:r>
              <a:rPr lang="en-US" altLang="zh-TW" dirty="0" smtClean="0">
                <a:latin typeface="Times New Roman" pitchFamily="18" charset="0"/>
                <a:ea typeface="標楷體" pitchFamily="65" charset="-120"/>
                <a:cs typeface="Times New Roman" pitchFamily="18" charset="0"/>
              </a:rPr>
              <a:t>Case Study Design</a:t>
            </a:r>
            <a:endParaRPr lang="zh-TW" altLang="zh-TW" dirty="0" smtClean="0"/>
          </a:p>
          <a:p>
            <a:endParaRPr lang="zh-TW" altLang="en-US" dirty="0" smtClean="0"/>
          </a:p>
        </p:txBody>
      </p:sp>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21</a:t>
            </a:r>
            <a:endParaRPr lang="en-US" altLang="zh-TW" sz="1400" dirty="0" smtClean="0">
              <a:solidFill>
                <a:schemeClr val="tx2">
                  <a:lumMod val="75000"/>
                </a:schemeClr>
              </a:solidFill>
            </a:endParaRPr>
          </a:p>
        </p:txBody>
      </p:sp>
      <p:sp>
        <p:nvSpPr>
          <p:cNvPr id="6" name="標題 5"/>
          <p:cNvSpPr>
            <a:spLocks noGrp="1"/>
          </p:cNvSpPr>
          <p:nvPr>
            <p:ph type="title" idx="4294967295"/>
          </p:nvPr>
        </p:nvSpPr>
        <p:spPr>
          <a:xfrm>
            <a:off x="755576" y="260648"/>
            <a:ext cx="7416824" cy="1143000"/>
          </a:xfrm>
        </p:spPr>
        <p:txBody>
          <a:bodyPr>
            <a:normAutofit/>
          </a:bodyPr>
          <a:lstStyle/>
          <a:p>
            <a:pPr algn="ctr"/>
            <a:r>
              <a:rPr lang="en-US" altLang="zh-TW" sz="4000" dirty="0" err="1" smtClean="0"/>
              <a:t>Nonexperimentation</a:t>
            </a:r>
            <a:r>
              <a:rPr lang="en-US" altLang="zh-TW" sz="4000" dirty="0" smtClean="0"/>
              <a:t> </a:t>
            </a:r>
            <a:r>
              <a:rPr lang="en-US" altLang="zh-TW" sz="4000" dirty="0" err="1" smtClean="0"/>
              <a:t>Desings</a:t>
            </a:r>
            <a:endParaRPr lang="zh-TW" altLang="en-US" sz="4000" dirty="0">
              <a:ea typeface="標楷體" pitchFamily="65" charset="-120"/>
            </a:endParaRPr>
          </a:p>
        </p:txBody>
      </p:sp>
    </p:spTree>
    <p:extLst>
      <p:ext uri="{BB962C8B-B14F-4D97-AF65-F5344CB8AC3E}">
        <p14:creationId xmlns:p14="http://schemas.microsoft.com/office/powerpoint/2010/main" val="8264904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內容版面配置區 4"/>
          <p:cNvSpPr>
            <a:spLocks noGrp="1"/>
          </p:cNvSpPr>
          <p:nvPr>
            <p:ph idx="1"/>
          </p:nvPr>
        </p:nvSpPr>
        <p:spPr>
          <a:xfrm>
            <a:off x="251520" y="1556792"/>
            <a:ext cx="8640960" cy="3024336"/>
          </a:xfrm>
          <a:solidFill>
            <a:srgbClr val="92D050"/>
          </a:solidFill>
        </p:spPr>
        <p:txBody>
          <a:bodyPr>
            <a:normAutofit fontScale="92500" lnSpcReduction="20000"/>
          </a:bodyPr>
          <a:lstStyle/>
          <a:p>
            <a:pPr marL="0" indent="0">
              <a:buNone/>
            </a:pPr>
            <a:r>
              <a:rPr lang="zh-TW" altLang="en-US" dirty="0" smtClean="0">
                <a:latin typeface="標楷體" pitchFamily="65" charset="-120"/>
                <a:ea typeface="標楷體" pitchFamily="65" charset="-120"/>
              </a:rPr>
              <a:t>特徵：</a:t>
            </a:r>
            <a:endParaRPr lang="en-US" altLang="zh-TW" dirty="0" smtClean="0">
              <a:latin typeface="標楷體" pitchFamily="65" charset="-120"/>
              <a:ea typeface="標楷體" pitchFamily="65" charset="-120"/>
            </a:endParaRPr>
          </a:p>
          <a:p>
            <a:pPr marL="0" indent="0">
              <a:buNone/>
            </a:pPr>
            <a:r>
              <a:rPr lang="zh-TW" altLang="en-US" sz="2800" dirty="0" smtClean="0">
                <a:latin typeface="標楷體" pitchFamily="65" charset="-120"/>
                <a:ea typeface="標楷體" pitchFamily="65" charset="-120"/>
              </a:rPr>
              <a:t>☆</a:t>
            </a:r>
            <a:r>
              <a:rPr lang="zh-TW" altLang="zh-TW" sz="2800" dirty="0" smtClean="0">
                <a:latin typeface="標楷體" pitchFamily="65" charset="-120"/>
                <a:ea typeface="標楷體" pitchFamily="65" charset="-120"/>
              </a:rPr>
              <a:t>單一</a:t>
            </a:r>
            <a:r>
              <a:rPr lang="zh-TW" altLang="en-US" sz="2800" dirty="0" smtClean="0">
                <a:latin typeface="標楷體" pitchFamily="65" charset="-120"/>
                <a:ea typeface="標楷體" pitchFamily="65" charset="-120"/>
              </a:rPr>
              <a:t>群組的存在</a:t>
            </a:r>
            <a:r>
              <a:rPr lang="zh-TW" altLang="en-US" sz="2800" dirty="0">
                <a:latin typeface="標楷體" pitchFamily="65" charset="-120"/>
                <a:ea typeface="標楷體" pitchFamily="65" charset="-120"/>
              </a:rPr>
              <a:t>。</a:t>
            </a:r>
            <a:endParaRPr lang="en-US" altLang="zh-TW" sz="2800" dirty="0" smtClean="0">
              <a:latin typeface="標楷體" pitchFamily="65" charset="-120"/>
              <a:ea typeface="標楷體" pitchFamily="65" charset="-120"/>
            </a:endParaRPr>
          </a:p>
          <a:p>
            <a:pPr marL="0" indent="0">
              <a:buNone/>
            </a:pPr>
            <a:r>
              <a:rPr lang="zh-TW" altLang="en-US" sz="2800" dirty="0">
                <a:latin typeface="標楷體" pitchFamily="65" charset="-120"/>
                <a:ea typeface="標楷體" pitchFamily="65" charset="-120"/>
              </a:rPr>
              <a:t>☆研究人員</a:t>
            </a:r>
            <a:r>
              <a:rPr lang="zh-TW" altLang="en-US" sz="2800" dirty="0" smtClean="0">
                <a:latin typeface="標楷體" pitchFamily="65" charset="-120"/>
                <a:ea typeface="標楷體" pitchFamily="65" charset="-120"/>
              </a:rPr>
              <a:t>缺乏分配對照</a:t>
            </a:r>
            <a:r>
              <a:rPr lang="zh-TW" altLang="en-US" sz="2800" dirty="0">
                <a:latin typeface="標楷體" pitchFamily="65" charset="-120"/>
                <a:ea typeface="標楷體" pitchFamily="65" charset="-120"/>
              </a:rPr>
              <a:t>組和實驗</a:t>
            </a:r>
            <a:r>
              <a:rPr lang="zh-TW" altLang="en-US" sz="2800" dirty="0" smtClean="0">
                <a:latin typeface="標楷體" pitchFamily="65" charset="-120"/>
                <a:ea typeface="標楷體" pitchFamily="65" charset="-120"/>
              </a:rPr>
              <a:t>組的控制權。 </a:t>
            </a:r>
            <a:endParaRPr lang="en-US" altLang="zh-TW" sz="2800" dirty="0" smtClean="0">
              <a:latin typeface="標楷體" pitchFamily="65" charset="-120"/>
              <a:ea typeface="標楷體" pitchFamily="65" charset="-120"/>
            </a:endParaRPr>
          </a:p>
          <a:p>
            <a:pPr marL="0" indent="0">
              <a:buNone/>
            </a:pPr>
            <a:r>
              <a:rPr lang="zh-TW" altLang="en-US" sz="2800" dirty="0" smtClean="0">
                <a:latin typeface="標楷體" pitchFamily="65" charset="-120"/>
                <a:ea typeface="標楷體" pitchFamily="65" charset="-120"/>
              </a:rPr>
              <a:t>☆研究人員缺乏控制獨立</a:t>
            </a:r>
            <a:r>
              <a:rPr lang="zh-TW" altLang="en-US" sz="2800" dirty="0">
                <a:latin typeface="標楷體" pitchFamily="65" charset="-120"/>
                <a:ea typeface="標楷體" pitchFamily="65" charset="-120"/>
              </a:rPr>
              <a:t>變</a:t>
            </a:r>
            <a:r>
              <a:rPr lang="zh-TW" altLang="en-US" sz="2800" dirty="0" smtClean="0">
                <a:latin typeface="標楷體" pitchFamily="65" charset="-120"/>
                <a:ea typeface="標楷體" pitchFamily="65" charset="-120"/>
              </a:rPr>
              <a:t>量</a:t>
            </a:r>
            <a:r>
              <a:rPr lang="en-US" altLang="zh-TW" sz="2800" dirty="0" smtClean="0">
                <a:latin typeface="標楷體" pitchFamily="65" charset="-120"/>
                <a:ea typeface="標楷體" pitchFamily="65" charset="-120"/>
              </a:rPr>
              <a:t>(X)</a:t>
            </a:r>
            <a:r>
              <a:rPr lang="zh-TW" altLang="en-US" sz="2800" dirty="0" smtClean="0">
                <a:latin typeface="標楷體" pitchFamily="65" charset="-120"/>
                <a:ea typeface="標楷體" pitchFamily="65" charset="-120"/>
              </a:rPr>
              <a:t>的</a:t>
            </a:r>
            <a:r>
              <a:rPr lang="zh-TW" altLang="en-US" sz="2800" dirty="0">
                <a:latin typeface="標楷體" pitchFamily="65" charset="-120"/>
                <a:ea typeface="標楷體" pitchFamily="65" charset="-120"/>
              </a:rPr>
              <a:t>應用。 </a:t>
            </a:r>
            <a:endParaRPr lang="en-US" altLang="zh-TW" sz="2800" dirty="0" smtClean="0">
              <a:latin typeface="標楷體" pitchFamily="65" charset="-120"/>
              <a:ea typeface="標楷體" pitchFamily="65" charset="-120"/>
            </a:endParaRPr>
          </a:p>
          <a:p>
            <a:pPr marL="0" indent="0">
              <a:buNone/>
            </a:pPr>
            <a:r>
              <a:rPr lang="zh-TW" altLang="en-US" sz="2800" dirty="0" smtClean="0">
                <a:latin typeface="標楷體" pitchFamily="65" charset="-120"/>
                <a:ea typeface="標楷體" pitchFamily="65" charset="-120"/>
              </a:rPr>
              <a:t>☆獨立</a:t>
            </a:r>
            <a:r>
              <a:rPr lang="zh-TW" altLang="en-US" sz="2800" dirty="0">
                <a:latin typeface="標楷體" pitchFamily="65" charset="-120"/>
                <a:ea typeface="標楷體" pitchFamily="65" charset="-120"/>
              </a:rPr>
              <a:t>變量</a:t>
            </a:r>
            <a:r>
              <a:rPr lang="en-US" altLang="zh-TW" sz="2800" dirty="0">
                <a:latin typeface="標楷體" pitchFamily="65" charset="-120"/>
                <a:ea typeface="標楷體" pitchFamily="65" charset="-120"/>
              </a:rPr>
              <a:t>(X</a:t>
            </a:r>
            <a:r>
              <a:rPr lang="en-US" altLang="zh-TW" sz="2800" dirty="0" smtClean="0">
                <a:latin typeface="標楷體" pitchFamily="65" charset="-120"/>
                <a:ea typeface="標楷體" pitchFamily="65" charset="-120"/>
              </a:rPr>
              <a:t>)</a:t>
            </a:r>
            <a:r>
              <a:rPr lang="zh-TW" altLang="en-US" sz="2800" dirty="0" smtClean="0">
                <a:latin typeface="標楷體" pitchFamily="65" charset="-120"/>
                <a:ea typeface="標楷體" pitchFamily="65" charset="-120"/>
              </a:rPr>
              <a:t>發生</a:t>
            </a:r>
            <a:r>
              <a:rPr lang="zh-TW" altLang="en-US" sz="2800" dirty="0" smtClean="0">
                <a:latin typeface="標楷體"/>
                <a:ea typeface="標楷體"/>
              </a:rPr>
              <a:t>，</a:t>
            </a:r>
            <a:r>
              <a:rPr lang="zh-TW" altLang="en-US" sz="2800" dirty="0" smtClean="0">
                <a:latin typeface="標楷體" pitchFamily="65" charset="-120"/>
                <a:ea typeface="標楷體" pitchFamily="65" charset="-120"/>
              </a:rPr>
              <a:t>研究人員無法測量發生前和發生</a:t>
            </a:r>
            <a:endParaRPr lang="en-US" altLang="zh-TW" sz="2800" dirty="0" smtClean="0">
              <a:latin typeface="標楷體" pitchFamily="65" charset="-120"/>
              <a:ea typeface="標楷體" pitchFamily="65" charset="-120"/>
            </a:endParaRPr>
          </a:p>
          <a:p>
            <a:pPr marL="0" indent="0">
              <a:buNone/>
            </a:pPr>
            <a:r>
              <a:rPr lang="zh-TW" altLang="en-US" sz="2800" dirty="0">
                <a:latin typeface="標楷體" pitchFamily="65" charset="-120"/>
                <a:ea typeface="標楷體" pitchFamily="65" charset="-120"/>
              </a:rPr>
              <a:t> </a:t>
            </a:r>
            <a:r>
              <a:rPr lang="zh-TW" altLang="en-US" sz="2800" dirty="0" smtClean="0">
                <a:latin typeface="標楷體" pitchFamily="65" charset="-120"/>
                <a:ea typeface="標楷體" pitchFamily="65" charset="-120"/>
              </a:rPr>
              <a:t> 後的</a:t>
            </a:r>
            <a:r>
              <a:rPr lang="zh-TW" altLang="en-US" sz="2800" dirty="0">
                <a:latin typeface="標楷體" pitchFamily="65" charset="-120"/>
                <a:ea typeface="標楷體" pitchFamily="65" charset="-120"/>
              </a:rPr>
              <a:t>應</a:t>
            </a:r>
            <a:r>
              <a:rPr lang="zh-TW" altLang="en-US" sz="2800" dirty="0" smtClean="0">
                <a:latin typeface="標楷體" pitchFamily="65" charset="-120"/>
                <a:ea typeface="標楷體" pitchFamily="65" charset="-120"/>
              </a:rPr>
              <a:t>變量</a:t>
            </a:r>
            <a:r>
              <a:rPr lang="en-US" altLang="zh-TW" sz="2800" dirty="0" smtClean="0">
                <a:latin typeface="標楷體" pitchFamily="65" charset="-120"/>
                <a:ea typeface="標楷體" pitchFamily="65" charset="-120"/>
              </a:rPr>
              <a:t>(Y)</a:t>
            </a:r>
            <a:r>
              <a:rPr lang="zh-TW" altLang="en-US" sz="2800" dirty="0" smtClean="0">
                <a:latin typeface="標楷體" pitchFamily="65" charset="-120"/>
                <a:ea typeface="標楷體" pitchFamily="65" charset="-120"/>
              </a:rPr>
              <a:t>。 </a:t>
            </a:r>
            <a:endParaRPr lang="en-US" altLang="zh-TW" sz="2800" dirty="0" smtClean="0">
              <a:latin typeface="標楷體" pitchFamily="65" charset="-120"/>
              <a:ea typeface="標楷體" pitchFamily="65" charset="-120"/>
            </a:endParaRPr>
          </a:p>
          <a:p>
            <a:pPr marL="0" indent="0">
              <a:buNone/>
            </a:pPr>
            <a:r>
              <a:rPr lang="zh-TW" altLang="en-US" sz="2800" dirty="0" smtClean="0">
                <a:latin typeface="標楷體" pitchFamily="65" charset="-120"/>
                <a:ea typeface="標楷體" pitchFamily="65" charset="-120"/>
              </a:rPr>
              <a:t> </a:t>
            </a:r>
          </a:p>
        </p:txBody>
      </p:sp>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22</a:t>
            </a:r>
            <a:endParaRPr lang="en-US" altLang="zh-TW" sz="1400" dirty="0" smtClean="0">
              <a:solidFill>
                <a:schemeClr val="tx2">
                  <a:lumMod val="75000"/>
                </a:schemeClr>
              </a:solidFill>
            </a:endParaRPr>
          </a:p>
        </p:txBody>
      </p:sp>
      <p:sp>
        <p:nvSpPr>
          <p:cNvPr id="6" name="標題 5"/>
          <p:cNvSpPr>
            <a:spLocks noGrp="1"/>
          </p:cNvSpPr>
          <p:nvPr>
            <p:ph type="title" idx="4294967295"/>
          </p:nvPr>
        </p:nvSpPr>
        <p:spPr>
          <a:xfrm>
            <a:off x="755576" y="260648"/>
            <a:ext cx="7416824" cy="1143000"/>
          </a:xfrm>
        </p:spPr>
        <p:txBody>
          <a:bodyPr>
            <a:normAutofit/>
          </a:bodyPr>
          <a:lstStyle/>
          <a:p>
            <a:pPr algn="ctr"/>
            <a:r>
              <a:rPr lang="en-US" altLang="zh-TW" sz="4000" dirty="0" err="1" smtClean="0"/>
              <a:t>Nonexperimental</a:t>
            </a:r>
            <a:r>
              <a:rPr lang="en-US" altLang="zh-TW" sz="4000" dirty="0" smtClean="0"/>
              <a:t> Designs</a:t>
            </a:r>
            <a:endParaRPr lang="zh-TW" altLang="en-US" sz="4000" dirty="0">
              <a:ea typeface="標楷體" pitchFamily="65" charset="-120"/>
            </a:endParaRPr>
          </a:p>
        </p:txBody>
      </p:sp>
      <p:sp>
        <p:nvSpPr>
          <p:cNvPr id="18" name="內容版面配置區 4"/>
          <p:cNvSpPr txBox="1">
            <a:spLocks/>
          </p:cNvSpPr>
          <p:nvPr/>
        </p:nvSpPr>
        <p:spPr>
          <a:xfrm>
            <a:off x="251520" y="4869160"/>
            <a:ext cx="8352928" cy="1368152"/>
          </a:xfrm>
          <a:prstGeom prst="rect">
            <a:avLst/>
          </a:prstGeom>
          <a:solidFill>
            <a:srgbClr val="FF0000"/>
          </a:solidFill>
        </p:spPr>
        <p:txBody>
          <a:bodyPr vert="horz" lIns="91440" tIns="45720" rIns="91440" bIns="45720" rtlCol="0">
            <a:normAutofit/>
          </a:bodyPr>
          <a:lstStyle>
            <a:lvl1pPr marL="342900" indent="-342900" algn="l" defTabSz="914400" rtl="0" eaLnBrk="1" latinLnBrk="0" hangingPunct="1">
              <a:spcBef>
                <a:spcPct val="20000"/>
              </a:spcBef>
              <a:buClr>
                <a:schemeClr val="tx2"/>
              </a:buClr>
              <a:buSzPct val="70000"/>
              <a:buFont typeface="Wingdings 2" pitchFamily="18"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4"/>
              </a:buClr>
              <a:buSzPct val="60000"/>
              <a:buFont typeface="Wingdings 2" pitchFamily="18"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SzPct val="57000"/>
              <a:buFont typeface="Wingdings 2" pitchFamily="18"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6"/>
              </a:buClr>
              <a:buSzPct val="55000"/>
              <a:buFont typeface="Wingdings 2" pitchFamily="18"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2"/>
              </a:buClr>
              <a:buSzPct val="50000"/>
              <a:buFont typeface="Wingdings 2" pitchFamily="18"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zh-TW" altLang="en-US" sz="2800" dirty="0" smtClean="0">
                <a:solidFill>
                  <a:schemeClr val="bg1"/>
                </a:solidFill>
                <a:latin typeface="標楷體" pitchFamily="65" charset="-120"/>
                <a:ea typeface="標楷體" pitchFamily="65" charset="-120"/>
              </a:rPr>
              <a:t>如果研究者不能保證隨機化和實驗控制</a:t>
            </a:r>
            <a:r>
              <a:rPr lang="zh-TW" altLang="en-US" sz="2800" dirty="0" smtClean="0">
                <a:solidFill>
                  <a:schemeClr val="bg1"/>
                </a:solidFill>
                <a:latin typeface="標楷體"/>
                <a:ea typeface="標楷體"/>
              </a:rPr>
              <a:t>，        那他就不能採用實驗設計</a:t>
            </a:r>
            <a:endParaRPr lang="zh-TW" altLang="en-US" sz="2800" dirty="0" smtClean="0">
              <a:solidFill>
                <a:schemeClr val="bg1"/>
              </a:solidFill>
              <a:latin typeface="標楷體" pitchFamily="65" charset="-120"/>
              <a:ea typeface="標楷體" pitchFamily="65" charset="-120"/>
            </a:endParaRPr>
          </a:p>
        </p:txBody>
      </p:sp>
      <p:sp>
        <p:nvSpPr>
          <p:cNvPr id="2" name="矩形 1"/>
          <p:cNvSpPr/>
          <p:nvPr/>
        </p:nvSpPr>
        <p:spPr>
          <a:xfrm>
            <a:off x="3540138" y="4892910"/>
            <a:ext cx="1080120" cy="504056"/>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5004048" y="4924478"/>
            <a:ext cx="1440160" cy="504056"/>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 name="直線單箭頭接點 3"/>
          <p:cNvCxnSpPr/>
          <p:nvPr/>
        </p:nvCxnSpPr>
        <p:spPr>
          <a:xfrm flipH="1" flipV="1">
            <a:off x="683568" y="2636912"/>
            <a:ext cx="2856570" cy="2232248"/>
          </a:xfrm>
          <a:prstGeom prst="straightConnector1">
            <a:avLst/>
          </a:prstGeom>
          <a:ln w="317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p:nvPr/>
        </p:nvCxnSpPr>
        <p:spPr>
          <a:xfrm flipH="1" flipV="1">
            <a:off x="4752020" y="3032956"/>
            <a:ext cx="396044" cy="1836204"/>
          </a:xfrm>
          <a:prstGeom prst="straightConnector1">
            <a:avLst/>
          </a:prstGeom>
          <a:ln w="3175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9009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 grpId="0" animBg="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內容版面配置區 4"/>
          <p:cNvSpPr txBox="1">
            <a:spLocks/>
          </p:cNvSpPr>
          <p:nvPr/>
        </p:nvSpPr>
        <p:spPr>
          <a:xfrm>
            <a:off x="269665" y="4785840"/>
            <a:ext cx="8496944" cy="1872208"/>
          </a:xfrm>
          <a:prstGeom prst="rect">
            <a:avLst/>
          </a:prstGeom>
          <a:solidFill>
            <a:srgbClr val="FF0000"/>
          </a:solidFill>
        </p:spPr>
        <p:txBody>
          <a:bodyPr vert="horz" lIns="91440" tIns="45720" rIns="91440" bIns="45720" rtlCol="0">
            <a:normAutofit/>
          </a:bodyPr>
          <a:lstStyle>
            <a:lvl1pPr marL="342900" indent="-342900" algn="l" defTabSz="914400" rtl="0" eaLnBrk="1" latinLnBrk="0" hangingPunct="1">
              <a:spcBef>
                <a:spcPct val="20000"/>
              </a:spcBef>
              <a:buClr>
                <a:schemeClr val="tx2"/>
              </a:buClr>
              <a:buSzPct val="70000"/>
              <a:buFont typeface="Wingdings 2" pitchFamily="18"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4"/>
              </a:buClr>
              <a:buSzPct val="60000"/>
              <a:buFont typeface="Wingdings 2" pitchFamily="18"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SzPct val="57000"/>
              <a:buFont typeface="Wingdings 2" pitchFamily="18"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6"/>
              </a:buClr>
              <a:buSzPct val="55000"/>
              <a:buFont typeface="Wingdings 2" pitchFamily="18"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2"/>
              </a:buClr>
              <a:buSzPct val="50000"/>
              <a:buFont typeface="Wingdings 2" pitchFamily="18"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zh-TW" altLang="en-US" sz="2800" dirty="0" smtClean="0">
                <a:solidFill>
                  <a:schemeClr val="bg1"/>
                </a:solidFill>
                <a:latin typeface="標楷體" pitchFamily="65" charset="-120"/>
                <a:ea typeface="標楷體" pitchFamily="65" charset="-120"/>
              </a:rPr>
              <a:t>例如</a:t>
            </a:r>
            <a:r>
              <a:rPr lang="zh-TW" altLang="en-US" sz="2800" dirty="0" smtClean="0">
                <a:solidFill>
                  <a:schemeClr val="bg1"/>
                </a:solidFill>
                <a:latin typeface="標楷體"/>
                <a:ea typeface="標楷體"/>
              </a:rPr>
              <a:t>：</a:t>
            </a:r>
            <a:r>
              <a:rPr lang="zh-TW" altLang="en-US" sz="2800" dirty="0" smtClean="0">
                <a:solidFill>
                  <a:schemeClr val="bg1"/>
                </a:solidFill>
                <a:latin typeface="標楷體" pitchFamily="65" charset="-120"/>
                <a:ea typeface="標楷體" pitchFamily="65" charset="-120"/>
              </a:rPr>
              <a:t>研究</a:t>
            </a:r>
            <a:r>
              <a:rPr lang="zh-TW" altLang="en-US" sz="2800" dirty="0" smtClean="0">
                <a:solidFill>
                  <a:schemeClr val="bg1"/>
                </a:solidFill>
                <a:latin typeface="標楷體"/>
                <a:ea typeface="標楷體"/>
              </a:rPr>
              <a:t>人口和經濟成長</a:t>
            </a:r>
            <a:endParaRPr lang="en-US" altLang="zh-TW" sz="2800" dirty="0" smtClean="0">
              <a:solidFill>
                <a:schemeClr val="bg1"/>
              </a:solidFill>
              <a:latin typeface="標楷體"/>
              <a:ea typeface="標楷體"/>
            </a:endParaRPr>
          </a:p>
          <a:p>
            <a:pPr marL="0" indent="0">
              <a:buNone/>
            </a:pPr>
            <a:r>
              <a:rPr lang="zh-TW" altLang="en-US" sz="2800" dirty="0" smtClean="0">
                <a:solidFill>
                  <a:schemeClr val="bg1"/>
                </a:solidFill>
                <a:latin typeface="標楷體" pitchFamily="65" charset="-120"/>
                <a:ea typeface="標楷體" pitchFamily="65" charset="-120"/>
              </a:rPr>
              <a:t>      隨著</a:t>
            </a:r>
            <a:r>
              <a:rPr lang="zh-TW" altLang="en-US" sz="2800" dirty="0">
                <a:solidFill>
                  <a:schemeClr val="bg1"/>
                </a:solidFill>
                <a:latin typeface="標楷體" pitchFamily="65" charset="-120"/>
                <a:ea typeface="標楷體" pitchFamily="65" charset="-120"/>
              </a:rPr>
              <a:t>時間的</a:t>
            </a:r>
            <a:r>
              <a:rPr lang="zh-TW" altLang="en-US" sz="2800" dirty="0" smtClean="0">
                <a:solidFill>
                  <a:schemeClr val="bg1"/>
                </a:solidFill>
                <a:latin typeface="標楷體" pitchFamily="65" charset="-120"/>
                <a:ea typeface="標楷體" pitchFamily="65" charset="-120"/>
              </a:rPr>
              <a:t>推移國家</a:t>
            </a:r>
            <a:r>
              <a:rPr lang="zh-TW" altLang="en-US" sz="2800" dirty="0">
                <a:solidFill>
                  <a:schemeClr val="bg1"/>
                </a:solidFill>
                <a:latin typeface="標楷體" pitchFamily="65" charset="-120"/>
                <a:ea typeface="標楷體" pitchFamily="65" charset="-120"/>
              </a:rPr>
              <a:t>經濟發展對民主的</a:t>
            </a:r>
            <a:r>
              <a:rPr lang="zh-TW" altLang="en-US" sz="2800" dirty="0" smtClean="0">
                <a:solidFill>
                  <a:schemeClr val="bg1"/>
                </a:solidFill>
                <a:latin typeface="標楷體" pitchFamily="65" charset="-120"/>
                <a:ea typeface="標楷體" pitchFamily="65" charset="-120"/>
              </a:rPr>
              <a:t>影響</a:t>
            </a:r>
            <a:endParaRPr lang="en-US" altLang="zh-TW" sz="2800" dirty="0" smtClean="0">
              <a:solidFill>
                <a:schemeClr val="bg1"/>
              </a:solidFill>
              <a:latin typeface="標楷體" pitchFamily="65" charset="-120"/>
              <a:ea typeface="標楷體" pitchFamily="65" charset="-120"/>
            </a:endParaRPr>
          </a:p>
          <a:p>
            <a:pPr marL="0" indent="0">
              <a:buNone/>
            </a:pPr>
            <a:r>
              <a:rPr lang="zh-TW" altLang="en-US" sz="2800" dirty="0" smtClean="0">
                <a:solidFill>
                  <a:schemeClr val="bg1"/>
                </a:solidFill>
                <a:latin typeface="標楷體" pitchFamily="65" charset="-120"/>
                <a:ea typeface="標楷體" pitchFamily="65" charset="-120"/>
              </a:rPr>
              <a:t>      輿論</a:t>
            </a:r>
            <a:r>
              <a:rPr lang="zh-TW" altLang="en-US" sz="2800" dirty="0">
                <a:solidFill>
                  <a:schemeClr val="bg1"/>
                </a:solidFill>
                <a:latin typeface="標楷體" pitchFamily="65" charset="-120"/>
                <a:ea typeface="標楷體" pitchFamily="65" charset="-120"/>
              </a:rPr>
              <a:t>和美國的軍費開支之間的</a:t>
            </a:r>
            <a:r>
              <a:rPr lang="zh-TW" altLang="en-US" sz="2800" dirty="0" smtClean="0">
                <a:solidFill>
                  <a:schemeClr val="bg1"/>
                </a:solidFill>
                <a:latin typeface="標楷體" pitchFamily="65" charset="-120"/>
                <a:ea typeface="標楷體" pitchFamily="65" charset="-120"/>
              </a:rPr>
              <a:t>關係</a:t>
            </a:r>
            <a:r>
              <a:rPr lang="en-US" altLang="zh-TW" sz="2800" dirty="0" smtClean="0">
                <a:solidFill>
                  <a:schemeClr val="bg1"/>
                </a:solidFill>
                <a:latin typeface="標楷體" pitchFamily="65" charset="-120"/>
                <a:ea typeface="標楷體" pitchFamily="65" charset="-120"/>
              </a:rPr>
              <a:t>(25</a:t>
            </a:r>
            <a:r>
              <a:rPr lang="zh-TW" altLang="en-US" sz="2800" dirty="0" smtClean="0">
                <a:solidFill>
                  <a:schemeClr val="bg1"/>
                </a:solidFill>
                <a:latin typeface="標楷體" pitchFamily="65" charset="-120"/>
                <a:ea typeface="標楷體" pitchFamily="65" charset="-120"/>
              </a:rPr>
              <a:t>年</a:t>
            </a:r>
            <a:r>
              <a:rPr lang="en-US" altLang="zh-TW" sz="2800" dirty="0" smtClean="0">
                <a:solidFill>
                  <a:schemeClr val="bg1"/>
                </a:solidFill>
                <a:latin typeface="標楷體" pitchFamily="65" charset="-120"/>
                <a:ea typeface="標楷體" pitchFamily="65" charset="-120"/>
              </a:rPr>
              <a:t>)</a:t>
            </a:r>
            <a:r>
              <a:rPr lang="zh-TW" altLang="en-US" sz="2800" dirty="0" smtClean="0">
                <a:solidFill>
                  <a:schemeClr val="bg1"/>
                </a:solidFill>
                <a:latin typeface="標楷體" pitchFamily="65" charset="-120"/>
                <a:ea typeface="標楷體" pitchFamily="65" charset="-120"/>
              </a:rPr>
              <a:t>等</a:t>
            </a:r>
            <a:endParaRPr lang="en-US" altLang="zh-TW" sz="2800" dirty="0" smtClean="0">
              <a:solidFill>
                <a:schemeClr val="bg1"/>
              </a:solidFill>
              <a:latin typeface="標楷體" pitchFamily="65" charset="-120"/>
              <a:ea typeface="標楷體" pitchFamily="65" charset="-120"/>
            </a:endParaRPr>
          </a:p>
        </p:txBody>
      </p:sp>
      <p:sp>
        <p:nvSpPr>
          <p:cNvPr id="23554" name="內容版面配置區 4"/>
          <p:cNvSpPr>
            <a:spLocks noGrp="1"/>
          </p:cNvSpPr>
          <p:nvPr>
            <p:ph idx="1"/>
          </p:nvPr>
        </p:nvSpPr>
        <p:spPr>
          <a:xfrm>
            <a:off x="251520" y="1556792"/>
            <a:ext cx="8640960" cy="3024336"/>
          </a:xfrm>
          <a:solidFill>
            <a:srgbClr val="92D050"/>
          </a:solidFill>
        </p:spPr>
        <p:txBody>
          <a:bodyPr>
            <a:normAutofit/>
          </a:bodyPr>
          <a:lstStyle/>
          <a:p>
            <a:pPr marL="0" indent="0">
              <a:buNone/>
            </a:pPr>
            <a:r>
              <a:rPr lang="zh-TW" altLang="en-US" dirty="0" smtClean="0">
                <a:latin typeface="標楷體" pitchFamily="65" charset="-120"/>
                <a:ea typeface="標楷體" pitchFamily="65" charset="-120"/>
              </a:rPr>
              <a:t>特徵</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何時使用</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a:t>
            </a:r>
            <a:endParaRPr lang="en-US" altLang="zh-TW" dirty="0" smtClean="0">
              <a:latin typeface="標楷體" pitchFamily="65" charset="-120"/>
              <a:ea typeface="標楷體" pitchFamily="65" charset="-120"/>
            </a:endParaRPr>
          </a:p>
          <a:p>
            <a:pPr marL="0" indent="0">
              <a:buNone/>
            </a:pPr>
            <a:r>
              <a:rPr lang="zh-TW" altLang="zh-TW" sz="2800" dirty="0">
                <a:latin typeface="標楷體" pitchFamily="65" charset="-120"/>
                <a:ea typeface="標楷體" pitchFamily="65" charset="-120"/>
              </a:rPr>
              <a:t>特徵</a:t>
            </a:r>
            <a:r>
              <a:rPr lang="zh-TW" altLang="zh-TW" sz="2800" dirty="0" smtClean="0">
                <a:latin typeface="標楷體" pitchFamily="65" charset="-120"/>
                <a:ea typeface="標楷體" pitchFamily="65" charset="-120"/>
              </a:rPr>
              <a:t>在於引入獨立</a:t>
            </a:r>
            <a:r>
              <a:rPr lang="zh-TW" altLang="zh-TW" sz="2800" dirty="0">
                <a:latin typeface="標楷體" pitchFamily="65" charset="-120"/>
                <a:ea typeface="標楷體" pitchFamily="65" charset="-120"/>
              </a:rPr>
              <a:t>變</a:t>
            </a:r>
            <a:r>
              <a:rPr lang="zh-TW" altLang="zh-TW" sz="2800" dirty="0" smtClean="0">
                <a:latin typeface="標楷體" pitchFamily="65" charset="-120"/>
                <a:ea typeface="標楷體" pitchFamily="65" charset="-120"/>
              </a:rPr>
              <a:t>量</a:t>
            </a:r>
            <a:r>
              <a:rPr lang="en-US" altLang="zh-TW" sz="2800" dirty="0" smtClean="0">
                <a:latin typeface="標楷體" pitchFamily="65" charset="-120"/>
                <a:ea typeface="標楷體" pitchFamily="65" charset="-120"/>
              </a:rPr>
              <a:t>(X)</a:t>
            </a:r>
            <a:r>
              <a:rPr lang="zh-TW" altLang="zh-TW" sz="2800" dirty="0" smtClean="0">
                <a:latin typeface="標楷體" pitchFamily="65" charset="-120"/>
                <a:ea typeface="標楷體" pitchFamily="65" charset="-120"/>
              </a:rPr>
              <a:t>的之前</a:t>
            </a:r>
            <a:r>
              <a:rPr lang="zh-TW" altLang="zh-TW" sz="2800" dirty="0">
                <a:latin typeface="標楷體" pitchFamily="65" charset="-120"/>
                <a:ea typeface="標楷體" pitchFamily="65" charset="-120"/>
              </a:rPr>
              <a:t>和</a:t>
            </a:r>
            <a:r>
              <a:rPr lang="zh-TW" altLang="zh-TW" sz="2800" dirty="0" smtClean="0">
                <a:latin typeface="標楷體" pitchFamily="65" charset="-120"/>
                <a:ea typeface="標楷體" pitchFamily="65" charset="-120"/>
              </a:rPr>
              <a:t>之後</a:t>
            </a:r>
            <a:r>
              <a:rPr lang="zh-TW" altLang="en-US" sz="2800" dirty="0" smtClean="0">
                <a:latin typeface="標楷體"/>
                <a:ea typeface="標楷體"/>
              </a:rPr>
              <a:t>，應</a:t>
            </a:r>
            <a:r>
              <a:rPr lang="zh-TW" altLang="zh-TW" sz="2800" dirty="0" smtClean="0">
                <a:latin typeface="標楷體" pitchFamily="65" charset="-120"/>
                <a:ea typeface="標楷體" pitchFamily="65" charset="-120"/>
              </a:rPr>
              <a:t>變量</a:t>
            </a:r>
            <a:r>
              <a:rPr lang="en-US" altLang="zh-TW" sz="2800" dirty="0" smtClean="0">
                <a:latin typeface="標楷體" pitchFamily="65" charset="-120"/>
                <a:ea typeface="標楷體" pitchFamily="65" charset="-120"/>
              </a:rPr>
              <a:t>(Y)</a:t>
            </a:r>
            <a:r>
              <a:rPr lang="zh-TW" altLang="en-US" sz="2800" dirty="0" smtClean="0">
                <a:latin typeface="標楷體" pitchFamily="65" charset="-120"/>
                <a:ea typeface="標楷體" pitchFamily="65" charset="-120"/>
              </a:rPr>
              <a:t>是</a:t>
            </a:r>
            <a:r>
              <a:rPr lang="zh-TW" altLang="zh-TW" sz="2800" dirty="0" smtClean="0">
                <a:latin typeface="標楷體" pitchFamily="65" charset="-120"/>
                <a:ea typeface="標楷體" pitchFamily="65" charset="-120"/>
              </a:rPr>
              <a:t>可</a:t>
            </a:r>
            <a:r>
              <a:rPr lang="zh-TW" altLang="en-US" sz="2800" dirty="0">
                <a:latin typeface="標楷體" pitchFamily="65" charset="-120"/>
                <a:ea typeface="標楷體" pitchFamily="65" charset="-120"/>
              </a:rPr>
              <a:t>測量</a:t>
            </a:r>
            <a:r>
              <a:rPr lang="zh-TW" altLang="zh-TW" sz="2800" dirty="0" smtClean="0">
                <a:latin typeface="標楷體" pitchFamily="65" charset="-120"/>
                <a:ea typeface="標楷體" pitchFamily="65" charset="-120"/>
              </a:rPr>
              <a:t>的。</a:t>
            </a:r>
            <a:r>
              <a:rPr lang="zh-TW" altLang="en-US" sz="2800" dirty="0" smtClean="0">
                <a:latin typeface="標楷體" pitchFamily="65" charset="-120"/>
                <a:ea typeface="標楷體" pitchFamily="65" charset="-120"/>
              </a:rPr>
              <a:t>但</a:t>
            </a:r>
            <a:r>
              <a:rPr lang="zh-TW" altLang="zh-TW" sz="2800" dirty="0" smtClean="0">
                <a:latin typeface="標楷體" pitchFamily="65" charset="-120"/>
                <a:ea typeface="標楷體" pitchFamily="65" charset="-120"/>
              </a:rPr>
              <a:t>研究者</a:t>
            </a:r>
            <a:r>
              <a:rPr lang="zh-TW" altLang="zh-TW" sz="2800" dirty="0">
                <a:solidFill>
                  <a:schemeClr val="bg1"/>
                </a:solidFill>
                <a:latin typeface="標楷體" pitchFamily="65" charset="-120"/>
                <a:ea typeface="標楷體" pitchFamily="65" charset="-120"/>
              </a:rPr>
              <a:t>無法控制的獨立變</a:t>
            </a:r>
            <a:r>
              <a:rPr lang="zh-TW" altLang="zh-TW" sz="2800" dirty="0" smtClean="0">
                <a:solidFill>
                  <a:schemeClr val="bg1"/>
                </a:solidFill>
                <a:latin typeface="標楷體" pitchFamily="65" charset="-120"/>
                <a:ea typeface="標楷體" pitchFamily="65" charset="-120"/>
              </a:rPr>
              <a:t>量</a:t>
            </a:r>
            <a:r>
              <a:rPr lang="en-US" altLang="zh-TW" sz="2800" dirty="0" smtClean="0">
                <a:solidFill>
                  <a:schemeClr val="bg1"/>
                </a:solidFill>
                <a:latin typeface="標楷體" pitchFamily="65" charset="-120"/>
                <a:ea typeface="標楷體" pitchFamily="65" charset="-120"/>
              </a:rPr>
              <a:t>(X)</a:t>
            </a:r>
            <a:r>
              <a:rPr lang="zh-TW" altLang="zh-TW" sz="2800" dirty="0" smtClean="0">
                <a:latin typeface="標楷體" pitchFamily="65" charset="-120"/>
                <a:ea typeface="標楷體" pitchFamily="65" charset="-120"/>
              </a:rPr>
              <a:t>的引入</a:t>
            </a:r>
            <a:endParaRPr lang="en-US" altLang="zh-TW" sz="2800" dirty="0" smtClean="0">
              <a:latin typeface="標楷體" pitchFamily="65" charset="-120"/>
              <a:ea typeface="標楷體" pitchFamily="65" charset="-120"/>
            </a:endParaRPr>
          </a:p>
          <a:p>
            <a:pPr marL="0" indent="0">
              <a:buNone/>
            </a:pPr>
            <a:r>
              <a:rPr lang="zh-TW" altLang="zh-TW" sz="2800" dirty="0" smtClean="0">
                <a:latin typeface="標楷體" pitchFamily="65" charset="-120"/>
                <a:ea typeface="標楷體" pitchFamily="65" charset="-120"/>
              </a:rPr>
              <a:t>，</a:t>
            </a:r>
            <a:r>
              <a:rPr lang="zh-TW" altLang="zh-TW" sz="2800" dirty="0">
                <a:latin typeface="標楷體" pitchFamily="65" charset="-120"/>
                <a:ea typeface="標楷體" pitchFamily="65" charset="-120"/>
              </a:rPr>
              <a:t>通常必須依靠其他人的數據採集，測量相關的變量，而不是親自進行測量。非實驗時間系列設計經常被</a:t>
            </a:r>
            <a:r>
              <a:rPr lang="zh-TW" altLang="zh-TW" sz="2800" dirty="0" smtClean="0">
                <a:latin typeface="標楷體" pitchFamily="65" charset="-120"/>
                <a:ea typeface="標楷體" pitchFamily="65" charset="-120"/>
              </a:rPr>
              <a:t>政治</a:t>
            </a:r>
            <a:r>
              <a:rPr lang="zh-TW" altLang="en-US" sz="2800" dirty="0" smtClean="0">
                <a:latin typeface="標楷體" pitchFamily="65" charset="-120"/>
                <a:ea typeface="標楷體" pitchFamily="65" charset="-120"/>
              </a:rPr>
              <a:t>社會</a:t>
            </a:r>
            <a:r>
              <a:rPr lang="zh-TW" altLang="zh-TW" sz="2800" dirty="0" smtClean="0">
                <a:latin typeface="標楷體" pitchFamily="65" charset="-120"/>
                <a:ea typeface="標楷體" pitchFamily="65" charset="-120"/>
              </a:rPr>
              <a:t>學家</a:t>
            </a:r>
            <a:r>
              <a:rPr lang="zh-TW" altLang="en-US" sz="2800" dirty="0" smtClean="0">
                <a:latin typeface="標楷體" pitchFamily="65" charset="-120"/>
                <a:ea typeface="標楷體" pitchFamily="65" charset="-120"/>
              </a:rPr>
              <a:t>應用。</a:t>
            </a:r>
          </a:p>
        </p:txBody>
      </p:sp>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23</a:t>
            </a:r>
            <a:endParaRPr lang="en-US" altLang="zh-TW" sz="1400" dirty="0" smtClean="0">
              <a:solidFill>
                <a:schemeClr val="tx2">
                  <a:lumMod val="75000"/>
                </a:schemeClr>
              </a:solidFill>
            </a:endParaRPr>
          </a:p>
        </p:txBody>
      </p:sp>
      <p:sp>
        <p:nvSpPr>
          <p:cNvPr id="6" name="標題 5"/>
          <p:cNvSpPr>
            <a:spLocks noGrp="1"/>
          </p:cNvSpPr>
          <p:nvPr>
            <p:ph type="title" idx="4294967295"/>
          </p:nvPr>
        </p:nvSpPr>
        <p:spPr>
          <a:xfrm>
            <a:off x="755576" y="260648"/>
            <a:ext cx="7416824" cy="1143000"/>
          </a:xfrm>
        </p:spPr>
        <p:txBody>
          <a:bodyPr>
            <a:normAutofit/>
          </a:bodyPr>
          <a:lstStyle/>
          <a:p>
            <a:pPr algn="ctr"/>
            <a:r>
              <a:rPr lang="en-US" altLang="zh-TW" sz="4000" dirty="0" smtClean="0"/>
              <a:t>Time Series Design</a:t>
            </a:r>
            <a:endParaRPr lang="zh-TW" altLang="en-US" sz="4000" dirty="0">
              <a:ea typeface="標楷體" pitchFamily="65" charset="-120"/>
            </a:endParaRPr>
          </a:p>
        </p:txBody>
      </p:sp>
      <p:sp>
        <p:nvSpPr>
          <p:cNvPr id="7" name="矩形 6"/>
          <p:cNvSpPr/>
          <p:nvPr/>
        </p:nvSpPr>
        <p:spPr>
          <a:xfrm>
            <a:off x="2111853" y="4834649"/>
            <a:ext cx="708205" cy="504056"/>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a:off x="3911298" y="5335317"/>
            <a:ext cx="2100862" cy="504056"/>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1415523" y="5828819"/>
            <a:ext cx="708205" cy="504056"/>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434101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7" grpId="0" animBg="1"/>
      <p:bldP spid="8"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24</a:t>
            </a:r>
            <a:endParaRPr lang="en-US" altLang="zh-TW" sz="1400" dirty="0" smtClean="0">
              <a:solidFill>
                <a:schemeClr val="tx2">
                  <a:lumMod val="75000"/>
                </a:schemeClr>
              </a:solidFill>
            </a:endParaRPr>
          </a:p>
        </p:txBody>
      </p:sp>
      <p:graphicFrame>
        <p:nvGraphicFramePr>
          <p:cNvPr id="7" name="資料庫圖表 6"/>
          <p:cNvGraphicFramePr/>
          <p:nvPr>
            <p:extLst>
              <p:ext uri="{D42A27DB-BD31-4B8C-83A1-F6EECF244321}">
                <p14:modId xmlns:p14="http://schemas.microsoft.com/office/powerpoint/2010/main" val="2368245825"/>
              </p:ext>
            </p:extLst>
          </p:nvPr>
        </p:nvGraphicFramePr>
        <p:xfrm>
          <a:off x="107504" y="3645024"/>
          <a:ext cx="4248472" cy="93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標題 5"/>
          <p:cNvSpPr txBox="1">
            <a:spLocks/>
          </p:cNvSpPr>
          <p:nvPr/>
        </p:nvSpPr>
        <p:spPr>
          <a:xfrm>
            <a:off x="755576" y="260648"/>
            <a:ext cx="7416824"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ln>
                  <a:noFill/>
                </a:ln>
                <a:solidFill>
                  <a:srgbClr val="FFFFFF"/>
                </a:solidFill>
                <a:effectLst>
                  <a:glow rad="101600">
                    <a:schemeClr val="tx2"/>
                  </a:glo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zh-TW" sz="4000" dirty="0" smtClean="0"/>
              <a:t>Time Series Design</a:t>
            </a:r>
            <a:endParaRPr lang="zh-TW" altLang="en-US" sz="4000" dirty="0">
              <a:ea typeface="標楷體" pitchFamily="65" charset="-120"/>
            </a:endParaRPr>
          </a:p>
        </p:txBody>
      </p:sp>
      <p:pic>
        <p:nvPicPr>
          <p:cNvPr id="4" name="圖片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504" y="1916832"/>
            <a:ext cx="4464496" cy="3609985"/>
          </a:xfrm>
          <a:prstGeom prst="rect">
            <a:avLst/>
          </a:prstGeom>
        </p:spPr>
      </p:pic>
      <p:sp>
        <p:nvSpPr>
          <p:cNvPr id="9" name="文字方塊 8"/>
          <p:cNvSpPr txBox="1"/>
          <p:nvPr/>
        </p:nvSpPr>
        <p:spPr>
          <a:xfrm>
            <a:off x="4844506" y="3110908"/>
            <a:ext cx="3240360" cy="369332"/>
          </a:xfrm>
          <a:prstGeom prst="rect">
            <a:avLst/>
          </a:prstGeom>
          <a:solidFill>
            <a:srgbClr val="FFFF00"/>
          </a:solidFill>
        </p:spPr>
        <p:txBody>
          <a:bodyPr wrap="square" rtlCol="0">
            <a:spAutoFit/>
          </a:bodyPr>
          <a:lstStyle/>
          <a:p>
            <a:r>
              <a:rPr lang="en-US" altLang="zh-TW" dirty="0" smtClean="0"/>
              <a:t>Y1 - Y2 - Y3 - </a:t>
            </a:r>
            <a:r>
              <a:rPr lang="en-US" altLang="zh-TW" b="1" dirty="0" smtClean="0">
                <a:solidFill>
                  <a:srgbClr val="FF0000"/>
                </a:solidFill>
              </a:rPr>
              <a:t>X</a:t>
            </a:r>
            <a:r>
              <a:rPr lang="en-US" altLang="zh-TW" dirty="0" smtClean="0"/>
              <a:t> - Y4 - Y5 - Y6</a:t>
            </a:r>
            <a:endParaRPr lang="zh-TW" altLang="en-US" dirty="0"/>
          </a:p>
        </p:txBody>
      </p:sp>
      <p:sp>
        <p:nvSpPr>
          <p:cNvPr id="11" name="文字方塊 10"/>
          <p:cNvSpPr txBox="1"/>
          <p:nvPr/>
        </p:nvSpPr>
        <p:spPr>
          <a:xfrm>
            <a:off x="4844506" y="1781625"/>
            <a:ext cx="4191990" cy="1200329"/>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時間序列是在使獨立變數</a:t>
            </a:r>
            <a:r>
              <a:rPr lang="en-US" altLang="zh-TW" sz="2400" dirty="0" smtClean="0">
                <a:latin typeface="標楷體" pitchFamily="65" charset="-120"/>
                <a:ea typeface="標楷體" pitchFamily="65" charset="-120"/>
              </a:rPr>
              <a:t>(X)</a:t>
            </a:r>
            <a:r>
              <a:rPr lang="zh-TW" altLang="en-US" sz="2400" dirty="0" smtClean="0">
                <a:latin typeface="標楷體" pitchFamily="65" charset="-120"/>
                <a:ea typeface="標楷體" pitchFamily="65" charset="-120"/>
              </a:rPr>
              <a:t>產生作用的前後</a:t>
            </a:r>
            <a:r>
              <a:rPr lang="zh-TW" altLang="en-US" sz="2400" dirty="0" smtClean="0">
                <a:latin typeface="標楷體"/>
                <a:ea typeface="標楷體"/>
              </a:rPr>
              <a:t>，建立前測量和後測量的研究設計方法</a:t>
            </a:r>
            <a:endParaRPr lang="en-US" altLang="zh-TW" sz="2400" dirty="0" smtClean="0">
              <a:latin typeface="標楷體" pitchFamily="65" charset="-120"/>
              <a:ea typeface="標楷體" pitchFamily="65" charset="-120"/>
            </a:endParaRPr>
          </a:p>
        </p:txBody>
      </p:sp>
      <p:sp>
        <p:nvSpPr>
          <p:cNvPr id="12" name="文字方塊 11"/>
          <p:cNvSpPr txBox="1"/>
          <p:nvPr/>
        </p:nvSpPr>
        <p:spPr>
          <a:xfrm>
            <a:off x="4844506" y="3645024"/>
            <a:ext cx="4191990" cy="1200329"/>
          </a:xfrm>
          <a:prstGeom prst="rect">
            <a:avLst/>
          </a:prstGeom>
          <a:solidFill>
            <a:srgbClr val="92D050"/>
          </a:solidFill>
        </p:spPr>
        <p:txBody>
          <a:bodyPr wrap="square" rtlCol="0">
            <a:spAutoFit/>
          </a:bodyPr>
          <a:lstStyle/>
          <a:p>
            <a:r>
              <a:rPr lang="zh-TW" altLang="en-US" sz="2400" dirty="0" smtClean="0">
                <a:latin typeface="標楷體" pitchFamily="65" charset="-120"/>
                <a:ea typeface="標楷體" pitchFamily="65" charset="-120"/>
              </a:rPr>
              <a:t>在未加入</a:t>
            </a:r>
            <a:r>
              <a:rPr lang="en-US" altLang="zh-TW" sz="2400" dirty="0" smtClean="0">
                <a:latin typeface="標楷體" pitchFamily="65" charset="-120"/>
                <a:ea typeface="標楷體" pitchFamily="65" charset="-120"/>
              </a:rPr>
              <a:t>(X)</a:t>
            </a:r>
            <a:r>
              <a:rPr lang="zh-TW" altLang="en-US" sz="2400" dirty="0" smtClean="0">
                <a:latin typeface="標楷體" pitchFamily="65" charset="-120"/>
                <a:ea typeface="標楷體" pitchFamily="65" charset="-120"/>
              </a:rPr>
              <a:t>前</a:t>
            </a:r>
            <a:r>
              <a:rPr lang="zh-TW" altLang="en-US" sz="2400" dirty="0" smtClean="0">
                <a:latin typeface="標楷體"/>
                <a:ea typeface="標楷體"/>
              </a:rPr>
              <a:t>，</a:t>
            </a:r>
            <a:r>
              <a:rPr lang="en-US" altLang="zh-TW" sz="2400" dirty="0" smtClean="0">
                <a:latin typeface="標楷體"/>
                <a:ea typeface="標楷體"/>
              </a:rPr>
              <a:t>(Y)</a:t>
            </a:r>
            <a:r>
              <a:rPr lang="zh-TW" altLang="en-US" sz="2400" dirty="0" smtClean="0">
                <a:latin typeface="標楷體"/>
                <a:ea typeface="標楷體"/>
              </a:rPr>
              <a:t>的趨勢可能是線性增加或降低，或非線性</a:t>
            </a:r>
            <a:endParaRPr lang="en-US" altLang="zh-TW" sz="2400" dirty="0" smtClean="0">
              <a:latin typeface="標楷體" pitchFamily="65" charset="-120"/>
              <a:ea typeface="標楷體" pitchFamily="65" charset="-120"/>
            </a:endParaRPr>
          </a:p>
        </p:txBody>
      </p:sp>
      <p:sp>
        <p:nvSpPr>
          <p:cNvPr id="13" name="文字方塊 12"/>
          <p:cNvSpPr txBox="1"/>
          <p:nvPr/>
        </p:nvSpPr>
        <p:spPr>
          <a:xfrm>
            <a:off x="4826895" y="5238785"/>
            <a:ext cx="4191990" cy="1200329"/>
          </a:xfrm>
          <a:prstGeom prst="rect">
            <a:avLst/>
          </a:prstGeom>
          <a:solidFill>
            <a:srgbClr val="FF0000"/>
          </a:solidFill>
        </p:spPr>
        <p:txBody>
          <a:bodyPr wrap="square" rtlCol="0">
            <a:spAutoFit/>
          </a:bodyPr>
          <a:lstStyle/>
          <a:p>
            <a:r>
              <a:rPr lang="en-US" altLang="zh-TW" sz="2400" dirty="0" smtClean="0">
                <a:solidFill>
                  <a:schemeClr val="bg1"/>
                </a:solidFill>
                <a:latin typeface="標楷體" pitchFamily="65" charset="-120"/>
                <a:ea typeface="標楷體" pitchFamily="65" charset="-120"/>
              </a:rPr>
              <a:t>Q&amp;A:</a:t>
            </a:r>
          </a:p>
          <a:p>
            <a:r>
              <a:rPr lang="zh-TW" altLang="en-US" sz="2400" dirty="0" smtClean="0">
                <a:solidFill>
                  <a:schemeClr val="bg1"/>
                </a:solidFill>
                <a:latin typeface="標楷體" pitchFamily="65" charset="-120"/>
                <a:ea typeface="標楷體" pitchFamily="65" charset="-120"/>
              </a:rPr>
              <a:t>這三組中哪一組比較無法說明</a:t>
            </a:r>
            <a:r>
              <a:rPr lang="en-US" altLang="zh-TW" sz="2400" dirty="0" smtClean="0">
                <a:solidFill>
                  <a:schemeClr val="bg1"/>
                </a:solidFill>
                <a:latin typeface="標楷體" pitchFamily="65" charset="-120"/>
                <a:ea typeface="標楷體" pitchFamily="65" charset="-120"/>
              </a:rPr>
              <a:t>X</a:t>
            </a:r>
            <a:r>
              <a:rPr lang="zh-TW" altLang="en-US" sz="2400" dirty="0" smtClean="0">
                <a:solidFill>
                  <a:schemeClr val="bg1"/>
                </a:solidFill>
                <a:latin typeface="標楷體" pitchFamily="65" charset="-120"/>
                <a:ea typeface="標楷體" pitchFamily="65" charset="-120"/>
              </a:rPr>
              <a:t>是對</a:t>
            </a:r>
            <a:r>
              <a:rPr lang="en-US" altLang="zh-TW" sz="2400" dirty="0" smtClean="0">
                <a:solidFill>
                  <a:schemeClr val="bg1"/>
                </a:solidFill>
                <a:latin typeface="標楷體" pitchFamily="65" charset="-120"/>
                <a:ea typeface="標楷體" pitchFamily="65" charset="-120"/>
              </a:rPr>
              <a:t>Y</a:t>
            </a:r>
            <a:r>
              <a:rPr lang="zh-TW" altLang="en-US" sz="2400" dirty="0" smtClean="0">
                <a:solidFill>
                  <a:schemeClr val="bg1"/>
                </a:solidFill>
                <a:latin typeface="標楷體" pitchFamily="65" charset="-120"/>
                <a:ea typeface="標楷體" pitchFamily="65" charset="-120"/>
              </a:rPr>
              <a:t>有影響</a:t>
            </a:r>
            <a:r>
              <a:rPr lang="en-US" altLang="zh-TW" sz="2400" dirty="0" smtClean="0">
                <a:solidFill>
                  <a:schemeClr val="bg1"/>
                </a:solidFill>
                <a:latin typeface="標楷體" pitchFamily="65" charset="-120"/>
                <a:ea typeface="標楷體" pitchFamily="65" charset="-120"/>
              </a:rPr>
              <a:t>?</a:t>
            </a:r>
          </a:p>
        </p:txBody>
      </p:sp>
    </p:spTree>
    <p:extLst>
      <p:ext uri="{BB962C8B-B14F-4D97-AF65-F5344CB8AC3E}">
        <p14:creationId xmlns:p14="http://schemas.microsoft.com/office/powerpoint/2010/main" val="4031540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25</a:t>
            </a:r>
            <a:endParaRPr lang="en-US" altLang="zh-TW" sz="1400" dirty="0" smtClean="0">
              <a:solidFill>
                <a:schemeClr val="tx2">
                  <a:lumMod val="75000"/>
                </a:schemeClr>
              </a:solidFill>
            </a:endParaRPr>
          </a:p>
        </p:txBody>
      </p:sp>
      <p:sp>
        <p:nvSpPr>
          <p:cNvPr id="8" name="標題 5"/>
          <p:cNvSpPr txBox="1">
            <a:spLocks/>
          </p:cNvSpPr>
          <p:nvPr/>
        </p:nvSpPr>
        <p:spPr>
          <a:xfrm>
            <a:off x="755576" y="260648"/>
            <a:ext cx="7416824"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ln>
                  <a:noFill/>
                </a:ln>
                <a:solidFill>
                  <a:srgbClr val="FFFFFF"/>
                </a:solidFill>
                <a:effectLst>
                  <a:glow rad="101600">
                    <a:schemeClr val="tx2"/>
                  </a:glo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zh-TW" sz="4000" dirty="0" smtClean="0"/>
              <a:t>Time Series Design</a:t>
            </a:r>
            <a:endParaRPr lang="zh-TW" altLang="en-US" sz="4000" dirty="0">
              <a:ea typeface="標楷體" pitchFamily="65" charset="-120"/>
            </a:endParaRPr>
          </a:p>
        </p:txBody>
      </p:sp>
      <p:sp>
        <p:nvSpPr>
          <p:cNvPr id="13" name="文字方塊 12"/>
          <p:cNvSpPr txBox="1"/>
          <p:nvPr/>
        </p:nvSpPr>
        <p:spPr>
          <a:xfrm>
            <a:off x="4262172" y="3861048"/>
            <a:ext cx="3995436" cy="1569660"/>
          </a:xfrm>
          <a:prstGeom prst="rect">
            <a:avLst/>
          </a:prstGeom>
          <a:solidFill>
            <a:srgbClr val="92D050"/>
          </a:solidFill>
        </p:spPr>
        <p:txBody>
          <a:bodyPr wrap="square" rtlCol="0">
            <a:spAutoFit/>
          </a:bodyPr>
          <a:lstStyle/>
          <a:p>
            <a:r>
              <a:rPr lang="zh-TW" altLang="en-US" sz="2400" dirty="0" smtClean="0">
                <a:latin typeface="標楷體" pitchFamily="65" charset="-120"/>
                <a:ea typeface="標楷體" pitchFamily="65" charset="-120"/>
              </a:rPr>
              <a:t>我們會有一個疑惑</a:t>
            </a:r>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交通意外死亡人數的降低是否只有單一因素</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加強臨檢酒測</a:t>
            </a:r>
            <a:r>
              <a:rPr lang="en-US" altLang="zh-TW" sz="2400" dirty="0" smtClean="0">
                <a:latin typeface="標楷體" pitchFamily="65" charset="-120"/>
                <a:ea typeface="標楷體" pitchFamily="65" charset="-120"/>
              </a:rPr>
              <a:t>)</a:t>
            </a:r>
            <a:r>
              <a:rPr lang="zh-TW" altLang="en-US" sz="2400" dirty="0" smtClean="0">
                <a:latin typeface="標楷體"/>
                <a:ea typeface="標楷體"/>
              </a:rPr>
              <a:t>，或其他因素導致下降</a:t>
            </a:r>
            <a:r>
              <a:rPr lang="en-US" altLang="zh-TW" sz="2400" dirty="0" smtClean="0">
                <a:latin typeface="標楷體" pitchFamily="65" charset="-120"/>
                <a:ea typeface="標楷體" pitchFamily="65" charset="-120"/>
              </a:rPr>
              <a:t>?</a:t>
            </a: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1618805"/>
            <a:ext cx="3995436" cy="2890315"/>
          </a:xfrm>
          <a:prstGeom prst="rect">
            <a:avLst/>
          </a:prstGeom>
        </p:spPr>
      </p:pic>
      <p:cxnSp>
        <p:nvCxnSpPr>
          <p:cNvPr id="6" name="直線接點 5"/>
          <p:cNvCxnSpPr/>
          <p:nvPr/>
        </p:nvCxnSpPr>
        <p:spPr>
          <a:xfrm flipH="1">
            <a:off x="1556048" y="2348880"/>
            <a:ext cx="207640" cy="28803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p:nvPr/>
        </p:nvCxnSpPr>
        <p:spPr>
          <a:xfrm>
            <a:off x="1331640" y="2204864"/>
            <a:ext cx="224408" cy="43204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flipH="1">
            <a:off x="1124000" y="2204864"/>
            <a:ext cx="207640" cy="40888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a:off x="963216" y="2252955"/>
            <a:ext cx="160784" cy="36079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flipH="1">
            <a:off x="755576" y="2261467"/>
            <a:ext cx="207640" cy="408887"/>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直線接點 22"/>
          <p:cNvCxnSpPr/>
          <p:nvPr/>
        </p:nvCxnSpPr>
        <p:spPr>
          <a:xfrm flipH="1">
            <a:off x="2843808" y="3207978"/>
            <a:ext cx="216024" cy="14401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flipH="1" flipV="1">
            <a:off x="3059832" y="3207978"/>
            <a:ext cx="180020" cy="14401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直線接點 28"/>
          <p:cNvCxnSpPr/>
          <p:nvPr/>
        </p:nvCxnSpPr>
        <p:spPr>
          <a:xfrm flipH="1">
            <a:off x="3239852" y="3279986"/>
            <a:ext cx="207640" cy="7200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a:off x="3447492" y="3290645"/>
            <a:ext cx="332420" cy="28803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4" name="文字方塊 33"/>
          <p:cNvSpPr txBox="1"/>
          <p:nvPr/>
        </p:nvSpPr>
        <p:spPr>
          <a:xfrm>
            <a:off x="1914284" y="3379139"/>
            <a:ext cx="720080" cy="646331"/>
          </a:xfrm>
          <a:prstGeom prst="rect">
            <a:avLst/>
          </a:prstGeom>
          <a:noFill/>
        </p:spPr>
        <p:txBody>
          <a:bodyPr wrap="square" rtlCol="0">
            <a:spAutoFit/>
          </a:bodyPr>
          <a:lstStyle/>
          <a:p>
            <a:r>
              <a:rPr lang="zh-TW" altLang="en-US" b="1" dirty="0">
                <a:solidFill>
                  <a:schemeClr val="bg1"/>
                </a:solidFill>
                <a:latin typeface="標楷體" pitchFamily="65" charset="-120"/>
                <a:ea typeface="標楷體" pitchFamily="65" charset="-120"/>
              </a:rPr>
              <a:t>加強臨檢</a:t>
            </a:r>
          </a:p>
        </p:txBody>
      </p:sp>
      <p:sp>
        <p:nvSpPr>
          <p:cNvPr id="11" name="文字方塊 10"/>
          <p:cNvSpPr txBox="1"/>
          <p:nvPr/>
        </p:nvSpPr>
        <p:spPr>
          <a:xfrm>
            <a:off x="4262172" y="1635257"/>
            <a:ext cx="4624038" cy="461665"/>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案例</a:t>
            </a:r>
            <a:r>
              <a:rPr lang="zh-TW" altLang="en-US" sz="2400" dirty="0" smtClean="0">
                <a:latin typeface="標楷體"/>
                <a:ea typeface="標楷體"/>
              </a:rPr>
              <a:t>：臨檢酒測和交通意外</a:t>
            </a:r>
            <a:endParaRPr lang="en-US" altLang="zh-TW" sz="2400" dirty="0" smtClean="0">
              <a:latin typeface="標楷體" pitchFamily="65" charset="-120"/>
              <a:ea typeface="標楷體" pitchFamily="65" charset="-120"/>
            </a:endParaRPr>
          </a:p>
        </p:txBody>
      </p:sp>
      <p:sp>
        <p:nvSpPr>
          <p:cNvPr id="12" name="文字方塊 11"/>
          <p:cNvSpPr txBox="1"/>
          <p:nvPr/>
        </p:nvSpPr>
        <p:spPr>
          <a:xfrm>
            <a:off x="4262172" y="2456714"/>
            <a:ext cx="4635692" cy="1200329"/>
          </a:xfrm>
          <a:prstGeom prst="rect">
            <a:avLst/>
          </a:prstGeom>
          <a:solidFill>
            <a:srgbClr val="92D050"/>
          </a:solidFill>
        </p:spPr>
        <p:txBody>
          <a:bodyPr wrap="square" rtlCol="0">
            <a:spAutoFit/>
          </a:bodyPr>
          <a:lstStyle/>
          <a:p>
            <a:r>
              <a:rPr lang="zh-TW" altLang="en-US" sz="2400" dirty="0" smtClean="0">
                <a:latin typeface="標楷體"/>
                <a:ea typeface="標楷體"/>
              </a:rPr>
              <a:t>可以觀察到死亡人數下降，或許可以下一個結論：臨檢酒測是對降低交通意外死亡人數是有效</a:t>
            </a:r>
            <a:endParaRPr lang="en-US" altLang="zh-TW" sz="2400" dirty="0" smtClean="0">
              <a:latin typeface="標楷體" pitchFamily="65" charset="-120"/>
              <a:ea typeface="標楷體" pitchFamily="65" charset="-120"/>
            </a:endParaRPr>
          </a:p>
        </p:txBody>
      </p:sp>
      <p:sp>
        <p:nvSpPr>
          <p:cNvPr id="39" name="文字方塊 38"/>
          <p:cNvSpPr txBox="1"/>
          <p:nvPr/>
        </p:nvSpPr>
        <p:spPr>
          <a:xfrm>
            <a:off x="4262172" y="5589240"/>
            <a:ext cx="3995436" cy="461665"/>
          </a:xfrm>
          <a:prstGeom prst="rect">
            <a:avLst/>
          </a:prstGeom>
          <a:solidFill>
            <a:srgbClr val="FF0000"/>
          </a:solidFill>
        </p:spPr>
        <p:txBody>
          <a:bodyPr wrap="square" rtlCol="0">
            <a:spAutoFit/>
          </a:bodyPr>
          <a:lstStyle/>
          <a:p>
            <a:r>
              <a:rPr lang="en-US" altLang="zh-TW" sz="2400" dirty="0" smtClean="0">
                <a:solidFill>
                  <a:schemeClr val="bg1">
                    <a:lumMod val="95000"/>
                  </a:schemeClr>
                </a:solidFill>
                <a:latin typeface="標楷體" pitchFamily="65" charset="-120"/>
                <a:ea typeface="標楷體" pitchFamily="65" charset="-120"/>
              </a:rPr>
              <a:t>Q&amp;A:</a:t>
            </a:r>
            <a:r>
              <a:rPr lang="zh-TW" altLang="en-US" sz="2400" dirty="0" smtClean="0">
                <a:solidFill>
                  <a:schemeClr val="bg1">
                    <a:lumMod val="95000"/>
                  </a:schemeClr>
                </a:solidFill>
                <a:latin typeface="標楷體" pitchFamily="65" charset="-120"/>
                <a:ea typeface="標楷體" pitchFamily="65" charset="-120"/>
              </a:rPr>
              <a:t>發現一個問題</a:t>
            </a:r>
            <a:endParaRPr lang="en-US" altLang="zh-TW" sz="2400" dirty="0" smtClean="0">
              <a:solidFill>
                <a:schemeClr val="bg1">
                  <a:lumMod val="95000"/>
                </a:schemeClr>
              </a:solidFill>
              <a:latin typeface="標楷體" pitchFamily="65" charset="-120"/>
              <a:ea typeface="標楷體" pitchFamily="65" charset="-120"/>
            </a:endParaRPr>
          </a:p>
        </p:txBody>
      </p:sp>
      <p:sp>
        <p:nvSpPr>
          <p:cNvPr id="40" name="文字方塊 39"/>
          <p:cNvSpPr txBox="1"/>
          <p:nvPr/>
        </p:nvSpPr>
        <p:spPr>
          <a:xfrm>
            <a:off x="4262163" y="6038467"/>
            <a:ext cx="3995436" cy="461665"/>
          </a:xfrm>
          <a:prstGeom prst="rect">
            <a:avLst/>
          </a:prstGeom>
          <a:solidFill>
            <a:srgbClr val="FF0000"/>
          </a:solidFill>
        </p:spPr>
        <p:txBody>
          <a:bodyPr wrap="square" rtlCol="0">
            <a:spAutoFit/>
          </a:bodyPr>
          <a:lstStyle/>
          <a:p>
            <a:r>
              <a:rPr lang="zh-TW" altLang="en-US" sz="2400" dirty="0">
                <a:solidFill>
                  <a:schemeClr val="bg1">
                    <a:lumMod val="95000"/>
                  </a:schemeClr>
                </a:solidFill>
                <a:latin typeface="標楷體" pitchFamily="65" charset="-120"/>
                <a:ea typeface="標楷體" pitchFamily="65" charset="-120"/>
              </a:rPr>
              <a:t> </a:t>
            </a:r>
            <a:r>
              <a:rPr lang="zh-TW" altLang="en-US" sz="2400" dirty="0" smtClean="0">
                <a:solidFill>
                  <a:schemeClr val="bg1">
                    <a:lumMod val="95000"/>
                  </a:schemeClr>
                </a:solidFill>
                <a:latin typeface="標楷體" pitchFamily="65" charset="-120"/>
                <a:ea typeface="標楷體" pitchFamily="65" charset="-120"/>
              </a:rPr>
              <a:t>   缺乏對照組來比較</a:t>
            </a:r>
            <a:endParaRPr lang="en-US" altLang="zh-TW" sz="2400" dirty="0" smtClean="0">
              <a:solidFill>
                <a:schemeClr val="bg1">
                  <a:lumMod val="95000"/>
                </a:schemeClr>
              </a:solidFill>
              <a:latin typeface="標楷體" pitchFamily="65" charset="-120"/>
              <a:ea typeface="標楷體" pitchFamily="65" charset="-120"/>
            </a:endParaRPr>
          </a:p>
        </p:txBody>
      </p:sp>
      <p:pic>
        <p:nvPicPr>
          <p:cNvPr id="41" name="圖片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1606973"/>
            <a:ext cx="3995436" cy="3221868"/>
          </a:xfrm>
          <a:prstGeom prst="rect">
            <a:avLst/>
          </a:prstGeom>
        </p:spPr>
      </p:pic>
      <p:sp>
        <p:nvSpPr>
          <p:cNvPr id="42" name="文字方塊 41"/>
          <p:cNvSpPr txBox="1"/>
          <p:nvPr/>
        </p:nvSpPr>
        <p:spPr>
          <a:xfrm>
            <a:off x="2041848" y="2202768"/>
            <a:ext cx="344512" cy="1077218"/>
          </a:xfrm>
          <a:prstGeom prst="rect">
            <a:avLst/>
          </a:prstGeom>
          <a:noFill/>
        </p:spPr>
        <p:txBody>
          <a:bodyPr wrap="square" rtlCol="0">
            <a:spAutoFit/>
          </a:bodyPr>
          <a:lstStyle/>
          <a:p>
            <a:r>
              <a:rPr lang="zh-TW" altLang="en-US" sz="1600" b="1" dirty="0" smtClean="0">
                <a:solidFill>
                  <a:schemeClr val="bg1"/>
                </a:solidFill>
                <a:latin typeface="標楷體" pitchFamily="65" charset="-120"/>
                <a:ea typeface="標楷體" pitchFamily="65" charset="-120"/>
              </a:rPr>
              <a:t>加強臨檢</a:t>
            </a:r>
            <a:endParaRPr lang="zh-TW" altLang="en-US" sz="1600" b="1" dirty="0">
              <a:solidFill>
                <a:schemeClr val="bg1"/>
              </a:solidFill>
              <a:latin typeface="標楷體" pitchFamily="65" charset="-120"/>
              <a:ea typeface="標楷體" pitchFamily="65" charset="-120"/>
            </a:endParaRPr>
          </a:p>
        </p:txBody>
      </p:sp>
    </p:spTree>
    <p:extLst>
      <p:ext uri="{BB962C8B-B14F-4D97-AF65-F5344CB8AC3E}">
        <p14:creationId xmlns:p14="http://schemas.microsoft.com/office/powerpoint/2010/main" val="303120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4"/>
                                        </p:tgtEl>
                                        <p:attrNameLst>
                                          <p:attrName>style.visibility</p:attrName>
                                        </p:attrNameLst>
                                      </p:cBhvr>
                                      <p:to>
                                        <p:strVal val="visible"/>
                                      </p:to>
                                    </p:set>
                                    <p:anim calcmode="lin" valueType="num">
                                      <p:cBhvr additive="base">
                                        <p:cTn id="13" dur="500" fill="hold"/>
                                        <p:tgtEl>
                                          <p:spTgt spid="34"/>
                                        </p:tgtEl>
                                        <p:attrNameLst>
                                          <p:attrName>ppt_x</p:attrName>
                                        </p:attrNameLst>
                                      </p:cBhvr>
                                      <p:tavLst>
                                        <p:tav tm="0">
                                          <p:val>
                                            <p:strVal val="#ppt_x"/>
                                          </p:val>
                                        </p:tav>
                                        <p:tav tm="100000">
                                          <p:val>
                                            <p:strVal val="#ppt_x"/>
                                          </p:val>
                                        </p:tav>
                                      </p:tavLst>
                                    </p:anim>
                                    <p:anim calcmode="lin" valueType="num">
                                      <p:cBhvr additive="base">
                                        <p:cTn id="1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fade">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500"/>
                                        <p:tgtEl>
                                          <p:spTgt spid="29"/>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fade">
                                      <p:cBhvr>
                                        <p:cTn id="59" dur="500"/>
                                        <p:tgtEl>
                                          <p:spTgt spid="31"/>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2" fill="hold" grpId="0" nodeType="clickEffect">
                                  <p:stCondLst>
                                    <p:cond delay="0"/>
                                  </p:stCondLst>
                                  <p:childTnLst>
                                    <p:set>
                                      <p:cBhvr>
                                        <p:cTn id="63" dur="1" fill="hold">
                                          <p:stCondLst>
                                            <p:cond delay="0"/>
                                          </p:stCondLst>
                                        </p:cTn>
                                        <p:tgtEl>
                                          <p:spTgt spid="12"/>
                                        </p:tgtEl>
                                        <p:attrNameLst>
                                          <p:attrName>style.visibility</p:attrName>
                                        </p:attrNameLst>
                                      </p:cBhvr>
                                      <p:to>
                                        <p:strVal val="visible"/>
                                      </p:to>
                                    </p:set>
                                    <p:anim calcmode="lin" valueType="num">
                                      <p:cBhvr additive="base">
                                        <p:cTn id="64" dur="500" fill="hold"/>
                                        <p:tgtEl>
                                          <p:spTgt spid="12"/>
                                        </p:tgtEl>
                                        <p:attrNameLst>
                                          <p:attrName>ppt_x</p:attrName>
                                        </p:attrNameLst>
                                      </p:cBhvr>
                                      <p:tavLst>
                                        <p:tav tm="0">
                                          <p:val>
                                            <p:strVal val="1+#ppt_w/2"/>
                                          </p:val>
                                        </p:tav>
                                        <p:tav tm="100000">
                                          <p:val>
                                            <p:strVal val="#ppt_x"/>
                                          </p:val>
                                        </p:tav>
                                      </p:tavLst>
                                    </p:anim>
                                    <p:anim calcmode="lin" valueType="num">
                                      <p:cBhvr additive="base">
                                        <p:cTn id="65"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1000"/>
                                        <p:tgtEl>
                                          <p:spTgt spid="13"/>
                                        </p:tgtEl>
                                      </p:cBhvr>
                                    </p:animEffect>
                                    <p:anim calcmode="lin" valueType="num">
                                      <p:cBhvr>
                                        <p:cTn id="71" dur="1000" fill="hold"/>
                                        <p:tgtEl>
                                          <p:spTgt spid="13"/>
                                        </p:tgtEl>
                                        <p:attrNameLst>
                                          <p:attrName>ppt_x</p:attrName>
                                        </p:attrNameLst>
                                      </p:cBhvr>
                                      <p:tavLst>
                                        <p:tav tm="0">
                                          <p:val>
                                            <p:strVal val="#ppt_x"/>
                                          </p:val>
                                        </p:tav>
                                        <p:tav tm="100000">
                                          <p:val>
                                            <p:strVal val="#ppt_x"/>
                                          </p:val>
                                        </p:tav>
                                      </p:tavLst>
                                    </p:anim>
                                    <p:anim calcmode="lin" valueType="num">
                                      <p:cBhvr>
                                        <p:cTn id="7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9"/>
                                        </p:tgtEl>
                                        <p:attrNameLst>
                                          <p:attrName>style.visibility</p:attrName>
                                        </p:attrNameLst>
                                      </p:cBhvr>
                                      <p:to>
                                        <p:strVal val="visible"/>
                                      </p:to>
                                    </p:set>
                                    <p:animEffect transition="in" filter="fade">
                                      <p:cBhvr>
                                        <p:cTn id="77" dur="1000"/>
                                        <p:tgtEl>
                                          <p:spTgt spid="39"/>
                                        </p:tgtEl>
                                      </p:cBhvr>
                                    </p:animEffect>
                                    <p:anim calcmode="lin" valueType="num">
                                      <p:cBhvr>
                                        <p:cTn id="78" dur="1000" fill="hold"/>
                                        <p:tgtEl>
                                          <p:spTgt spid="39"/>
                                        </p:tgtEl>
                                        <p:attrNameLst>
                                          <p:attrName>ppt_x</p:attrName>
                                        </p:attrNameLst>
                                      </p:cBhvr>
                                      <p:tavLst>
                                        <p:tav tm="0">
                                          <p:val>
                                            <p:strVal val="#ppt_x"/>
                                          </p:val>
                                        </p:tav>
                                        <p:tav tm="100000">
                                          <p:val>
                                            <p:strVal val="#ppt_x"/>
                                          </p:val>
                                        </p:tav>
                                      </p:tavLst>
                                    </p:anim>
                                    <p:anim calcmode="lin" valueType="num">
                                      <p:cBhvr>
                                        <p:cTn id="79"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40"/>
                                        </p:tgtEl>
                                        <p:attrNameLst>
                                          <p:attrName>style.visibility</p:attrName>
                                        </p:attrNameLst>
                                      </p:cBhvr>
                                      <p:to>
                                        <p:strVal val="visible"/>
                                      </p:to>
                                    </p:set>
                                    <p:animEffect transition="in" filter="fade">
                                      <p:cBhvr>
                                        <p:cTn id="84" dur="1000"/>
                                        <p:tgtEl>
                                          <p:spTgt spid="40"/>
                                        </p:tgtEl>
                                      </p:cBhvr>
                                    </p:animEffect>
                                    <p:anim calcmode="lin" valueType="num">
                                      <p:cBhvr>
                                        <p:cTn id="85" dur="1000" fill="hold"/>
                                        <p:tgtEl>
                                          <p:spTgt spid="40"/>
                                        </p:tgtEl>
                                        <p:attrNameLst>
                                          <p:attrName>ppt_x</p:attrName>
                                        </p:attrNameLst>
                                      </p:cBhvr>
                                      <p:tavLst>
                                        <p:tav tm="0">
                                          <p:val>
                                            <p:strVal val="#ppt_x"/>
                                          </p:val>
                                        </p:tav>
                                        <p:tav tm="100000">
                                          <p:val>
                                            <p:strVal val="#ppt_x"/>
                                          </p:val>
                                        </p:tav>
                                      </p:tavLst>
                                    </p:anim>
                                    <p:anim calcmode="lin" valueType="num">
                                      <p:cBhvr>
                                        <p:cTn id="86"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xit" presetSubtype="8" fill="hold" nodeType="clickEffect">
                                  <p:stCondLst>
                                    <p:cond delay="0"/>
                                  </p:stCondLst>
                                  <p:childTnLst>
                                    <p:anim calcmode="lin" valueType="num">
                                      <p:cBhvr additive="base">
                                        <p:cTn id="90" dur="500"/>
                                        <p:tgtEl>
                                          <p:spTgt spid="2"/>
                                        </p:tgtEl>
                                        <p:attrNameLst>
                                          <p:attrName>ppt_x</p:attrName>
                                        </p:attrNameLst>
                                      </p:cBhvr>
                                      <p:tavLst>
                                        <p:tav tm="0">
                                          <p:val>
                                            <p:strVal val="ppt_x"/>
                                          </p:val>
                                        </p:tav>
                                        <p:tav tm="100000">
                                          <p:val>
                                            <p:strVal val="0-ppt_w/2"/>
                                          </p:val>
                                        </p:tav>
                                      </p:tavLst>
                                    </p:anim>
                                    <p:anim calcmode="lin" valueType="num">
                                      <p:cBhvr additive="base">
                                        <p:cTn id="91" dur="500"/>
                                        <p:tgtEl>
                                          <p:spTgt spid="2"/>
                                        </p:tgtEl>
                                        <p:attrNameLst>
                                          <p:attrName>ppt_y</p:attrName>
                                        </p:attrNameLst>
                                      </p:cBhvr>
                                      <p:tavLst>
                                        <p:tav tm="0">
                                          <p:val>
                                            <p:strVal val="ppt_y"/>
                                          </p:val>
                                        </p:tav>
                                        <p:tav tm="100000">
                                          <p:val>
                                            <p:strVal val="ppt_y"/>
                                          </p:val>
                                        </p:tav>
                                      </p:tavLst>
                                    </p:anim>
                                    <p:set>
                                      <p:cBhvr>
                                        <p:cTn id="92" dur="1" fill="hold">
                                          <p:stCondLst>
                                            <p:cond delay="499"/>
                                          </p:stCondLst>
                                        </p:cTn>
                                        <p:tgtEl>
                                          <p:spTgt spid="2"/>
                                        </p:tgtEl>
                                        <p:attrNameLst>
                                          <p:attrName>style.visibility</p:attrName>
                                        </p:attrNameLst>
                                      </p:cBhvr>
                                      <p:to>
                                        <p:strVal val="hidden"/>
                                      </p:to>
                                    </p:set>
                                  </p:childTnLst>
                                </p:cTn>
                              </p:par>
                              <p:par>
                                <p:cTn id="93" presetID="2" presetClass="exit" presetSubtype="8" fill="hold" grpId="1" nodeType="withEffect">
                                  <p:stCondLst>
                                    <p:cond delay="0"/>
                                  </p:stCondLst>
                                  <p:childTnLst>
                                    <p:anim calcmode="lin" valueType="num">
                                      <p:cBhvr additive="base">
                                        <p:cTn id="94" dur="500"/>
                                        <p:tgtEl>
                                          <p:spTgt spid="34"/>
                                        </p:tgtEl>
                                        <p:attrNameLst>
                                          <p:attrName>ppt_x</p:attrName>
                                        </p:attrNameLst>
                                      </p:cBhvr>
                                      <p:tavLst>
                                        <p:tav tm="0">
                                          <p:val>
                                            <p:strVal val="ppt_x"/>
                                          </p:val>
                                        </p:tav>
                                        <p:tav tm="100000">
                                          <p:val>
                                            <p:strVal val="0-ppt_w/2"/>
                                          </p:val>
                                        </p:tav>
                                      </p:tavLst>
                                    </p:anim>
                                    <p:anim calcmode="lin" valueType="num">
                                      <p:cBhvr additive="base">
                                        <p:cTn id="95" dur="500"/>
                                        <p:tgtEl>
                                          <p:spTgt spid="34"/>
                                        </p:tgtEl>
                                        <p:attrNameLst>
                                          <p:attrName>ppt_y</p:attrName>
                                        </p:attrNameLst>
                                      </p:cBhvr>
                                      <p:tavLst>
                                        <p:tav tm="0">
                                          <p:val>
                                            <p:strVal val="ppt_y"/>
                                          </p:val>
                                        </p:tav>
                                        <p:tav tm="100000">
                                          <p:val>
                                            <p:strVal val="ppt_y"/>
                                          </p:val>
                                        </p:tav>
                                      </p:tavLst>
                                    </p:anim>
                                    <p:set>
                                      <p:cBhvr>
                                        <p:cTn id="96" dur="1" fill="hold">
                                          <p:stCondLst>
                                            <p:cond delay="499"/>
                                          </p:stCondLst>
                                        </p:cTn>
                                        <p:tgtEl>
                                          <p:spTgt spid="34"/>
                                        </p:tgtEl>
                                        <p:attrNameLst>
                                          <p:attrName>style.visibility</p:attrName>
                                        </p:attrNameLst>
                                      </p:cBhvr>
                                      <p:to>
                                        <p:strVal val="hidden"/>
                                      </p:to>
                                    </p:set>
                                  </p:childTnLst>
                                </p:cTn>
                              </p:par>
                              <p:par>
                                <p:cTn id="97" presetID="2" presetClass="exit" presetSubtype="8" fill="hold" nodeType="withEffect">
                                  <p:stCondLst>
                                    <p:cond delay="0"/>
                                  </p:stCondLst>
                                  <p:childTnLst>
                                    <p:anim calcmode="lin" valueType="num">
                                      <p:cBhvr additive="base">
                                        <p:cTn id="98" dur="500"/>
                                        <p:tgtEl>
                                          <p:spTgt spid="6"/>
                                        </p:tgtEl>
                                        <p:attrNameLst>
                                          <p:attrName>ppt_x</p:attrName>
                                        </p:attrNameLst>
                                      </p:cBhvr>
                                      <p:tavLst>
                                        <p:tav tm="0">
                                          <p:val>
                                            <p:strVal val="ppt_x"/>
                                          </p:val>
                                        </p:tav>
                                        <p:tav tm="100000">
                                          <p:val>
                                            <p:strVal val="0-ppt_w/2"/>
                                          </p:val>
                                        </p:tav>
                                      </p:tavLst>
                                    </p:anim>
                                    <p:anim calcmode="lin" valueType="num">
                                      <p:cBhvr additive="base">
                                        <p:cTn id="99" dur="500"/>
                                        <p:tgtEl>
                                          <p:spTgt spid="6"/>
                                        </p:tgtEl>
                                        <p:attrNameLst>
                                          <p:attrName>ppt_y</p:attrName>
                                        </p:attrNameLst>
                                      </p:cBhvr>
                                      <p:tavLst>
                                        <p:tav tm="0">
                                          <p:val>
                                            <p:strVal val="ppt_y"/>
                                          </p:val>
                                        </p:tav>
                                        <p:tav tm="100000">
                                          <p:val>
                                            <p:strVal val="ppt_y"/>
                                          </p:val>
                                        </p:tav>
                                      </p:tavLst>
                                    </p:anim>
                                    <p:set>
                                      <p:cBhvr>
                                        <p:cTn id="100" dur="1" fill="hold">
                                          <p:stCondLst>
                                            <p:cond delay="499"/>
                                          </p:stCondLst>
                                        </p:cTn>
                                        <p:tgtEl>
                                          <p:spTgt spid="6"/>
                                        </p:tgtEl>
                                        <p:attrNameLst>
                                          <p:attrName>style.visibility</p:attrName>
                                        </p:attrNameLst>
                                      </p:cBhvr>
                                      <p:to>
                                        <p:strVal val="hidden"/>
                                      </p:to>
                                    </p:set>
                                  </p:childTnLst>
                                </p:cTn>
                              </p:par>
                              <p:par>
                                <p:cTn id="101" presetID="2" presetClass="exit" presetSubtype="8" fill="hold" nodeType="withEffect">
                                  <p:stCondLst>
                                    <p:cond delay="0"/>
                                  </p:stCondLst>
                                  <p:childTnLst>
                                    <p:anim calcmode="lin" valueType="num">
                                      <p:cBhvr additive="base">
                                        <p:cTn id="102" dur="500"/>
                                        <p:tgtEl>
                                          <p:spTgt spid="14"/>
                                        </p:tgtEl>
                                        <p:attrNameLst>
                                          <p:attrName>ppt_x</p:attrName>
                                        </p:attrNameLst>
                                      </p:cBhvr>
                                      <p:tavLst>
                                        <p:tav tm="0">
                                          <p:val>
                                            <p:strVal val="ppt_x"/>
                                          </p:val>
                                        </p:tav>
                                        <p:tav tm="100000">
                                          <p:val>
                                            <p:strVal val="0-ppt_w/2"/>
                                          </p:val>
                                        </p:tav>
                                      </p:tavLst>
                                    </p:anim>
                                    <p:anim calcmode="lin" valueType="num">
                                      <p:cBhvr additive="base">
                                        <p:cTn id="103" dur="500"/>
                                        <p:tgtEl>
                                          <p:spTgt spid="14"/>
                                        </p:tgtEl>
                                        <p:attrNameLst>
                                          <p:attrName>ppt_y</p:attrName>
                                        </p:attrNameLst>
                                      </p:cBhvr>
                                      <p:tavLst>
                                        <p:tav tm="0">
                                          <p:val>
                                            <p:strVal val="ppt_y"/>
                                          </p:val>
                                        </p:tav>
                                        <p:tav tm="100000">
                                          <p:val>
                                            <p:strVal val="ppt_y"/>
                                          </p:val>
                                        </p:tav>
                                      </p:tavLst>
                                    </p:anim>
                                    <p:set>
                                      <p:cBhvr>
                                        <p:cTn id="104" dur="1" fill="hold">
                                          <p:stCondLst>
                                            <p:cond delay="499"/>
                                          </p:stCondLst>
                                        </p:cTn>
                                        <p:tgtEl>
                                          <p:spTgt spid="14"/>
                                        </p:tgtEl>
                                        <p:attrNameLst>
                                          <p:attrName>style.visibility</p:attrName>
                                        </p:attrNameLst>
                                      </p:cBhvr>
                                      <p:to>
                                        <p:strVal val="hidden"/>
                                      </p:to>
                                    </p:set>
                                  </p:childTnLst>
                                </p:cTn>
                              </p:par>
                              <p:par>
                                <p:cTn id="105" presetID="2" presetClass="exit" presetSubtype="8" fill="hold" nodeType="withEffect">
                                  <p:stCondLst>
                                    <p:cond delay="0"/>
                                  </p:stCondLst>
                                  <p:childTnLst>
                                    <p:anim calcmode="lin" valueType="num">
                                      <p:cBhvr additive="base">
                                        <p:cTn id="106" dur="500"/>
                                        <p:tgtEl>
                                          <p:spTgt spid="18"/>
                                        </p:tgtEl>
                                        <p:attrNameLst>
                                          <p:attrName>ppt_x</p:attrName>
                                        </p:attrNameLst>
                                      </p:cBhvr>
                                      <p:tavLst>
                                        <p:tav tm="0">
                                          <p:val>
                                            <p:strVal val="ppt_x"/>
                                          </p:val>
                                        </p:tav>
                                        <p:tav tm="100000">
                                          <p:val>
                                            <p:strVal val="0-ppt_w/2"/>
                                          </p:val>
                                        </p:tav>
                                      </p:tavLst>
                                    </p:anim>
                                    <p:anim calcmode="lin" valueType="num">
                                      <p:cBhvr additive="base">
                                        <p:cTn id="107" dur="500"/>
                                        <p:tgtEl>
                                          <p:spTgt spid="18"/>
                                        </p:tgtEl>
                                        <p:attrNameLst>
                                          <p:attrName>ppt_y</p:attrName>
                                        </p:attrNameLst>
                                      </p:cBhvr>
                                      <p:tavLst>
                                        <p:tav tm="0">
                                          <p:val>
                                            <p:strVal val="ppt_y"/>
                                          </p:val>
                                        </p:tav>
                                        <p:tav tm="100000">
                                          <p:val>
                                            <p:strVal val="ppt_y"/>
                                          </p:val>
                                        </p:tav>
                                      </p:tavLst>
                                    </p:anim>
                                    <p:set>
                                      <p:cBhvr>
                                        <p:cTn id="108" dur="1" fill="hold">
                                          <p:stCondLst>
                                            <p:cond delay="499"/>
                                          </p:stCondLst>
                                        </p:cTn>
                                        <p:tgtEl>
                                          <p:spTgt spid="18"/>
                                        </p:tgtEl>
                                        <p:attrNameLst>
                                          <p:attrName>style.visibility</p:attrName>
                                        </p:attrNameLst>
                                      </p:cBhvr>
                                      <p:to>
                                        <p:strVal val="hidden"/>
                                      </p:to>
                                    </p:set>
                                  </p:childTnLst>
                                </p:cTn>
                              </p:par>
                              <p:par>
                                <p:cTn id="109" presetID="2" presetClass="exit" presetSubtype="8" fill="hold" nodeType="withEffect">
                                  <p:stCondLst>
                                    <p:cond delay="0"/>
                                  </p:stCondLst>
                                  <p:childTnLst>
                                    <p:anim calcmode="lin" valueType="num">
                                      <p:cBhvr additive="base">
                                        <p:cTn id="110" dur="500"/>
                                        <p:tgtEl>
                                          <p:spTgt spid="20"/>
                                        </p:tgtEl>
                                        <p:attrNameLst>
                                          <p:attrName>ppt_x</p:attrName>
                                        </p:attrNameLst>
                                      </p:cBhvr>
                                      <p:tavLst>
                                        <p:tav tm="0">
                                          <p:val>
                                            <p:strVal val="ppt_x"/>
                                          </p:val>
                                        </p:tav>
                                        <p:tav tm="100000">
                                          <p:val>
                                            <p:strVal val="0-ppt_w/2"/>
                                          </p:val>
                                        </p:tav>
                                      </p:tavLst>
                                    </p:anim>
                                    <p:anim calcmode="lin" valueType="num">
                                      <p:cBhvr additive="base">
                                        <p:cTn id="111" dur="500"/>
                                        <p:tgtEl>
                                          <p:spTgt spid="20"/>
                                        </p:tgtEl>
                                        <p:attrNameLst>
                                          <p:attrName>ppt_y</p:attrName>
                                        </p:attrNameLst>
                                      </p:cBhvr>
                                      <p:tavLst>
                                        <p:tav tm="0">
                                          <p:val>
                                            <p:strVal val="ppt_y"/>
                                          </p:val>
                                        </p:tav>
                                        <p:tav tm="100000">
                                          <p:val>
                                            <p:strVal val="ppt_y"/>
                                          </p:val>
                                        </p:tav>
                                      </p:tavLst>
                                    </p:anim>
                                    <p:set>
                                      <p:cBhvr>
                                        <p:cTn id="112" dur="1" fill="hold">
                                          <p:stCondLst>
                                            <p:cond delay="499"/>
                                          </p:stCondLst>
                                        </p:cTn>
                                        <p:tgtEl>
                                          <p:spTgt spid="20"/>
                                        </p:tgtEl>
                                        <p:attrNameLst>
                                          <p:attrName>style.visibility</p:attrName>
                                        </p:attrNameLst>
                                      </p:cBhvr>
                                      <p:to>
                                        <p:strVal val="hidden"/>
                                      </p:to>
                                    </p:set>
                                  </p:childTnLst>
                                </p:cTn>
                              </p:par>
                              <p:par>
                                <p:cTn id="113" presetID="2" presetClass="exit" presetSubtype="8" fill="hold" nodeType="withEffect">
                                  <p:stCondLst>
                                    <p:cond delay="0"/>
                                  </p:stCondLst>
                                  <p:childTnLst>
                                    <p:anim calcmode="lin" valueType="num">
                                      <p:cBhvr additive="base">
                                        <p:cTn id="114" dur="500"/>
                                        <p:tgtEl>
                                          <p:spTgt spid="22"/>
                                        </p:tgtEl>
                                        <p:attrNameLst>
                                          <p:attrName>ppt_x</p:attrName>
                                        </p:attrNameLst>
                                      </p:cBhvr>
                                      <p:tavLst>
                                        <p:tav tm="0">
                                          <p:val>
                                            <p:strVal val="ppt_x"/>
                                          </p:val>
                                        </p:tav>
                                        <p:tav tm="100000">
                                          <p:val>
                                            <p:strVal val="0-ppt_w/2"/>
                                          </p:val>
                                        </p:tav>
                                      </p:tavLst>
                                    </p:anim>
                                    <p:anim calcmode="lin" valueType="num">
                                      <p:cBhvr additive="base">
                                        <p:cTn id="115" dur="500"/>
                                        <p:tgtEl>
                                          <p:spTgt spid="22"/>
                                        </p:tgtEl>
                                        <p:attrNameLst>
                                          <p:attrName>ppt_y</p:attrName>
                                        </p:attrNameLst>
                                      </p:cBhvr>
                                      <p:tavLst>
                                        <p:tav tm="0">
                                          <p:val>
                                            <p:strVal val="ppt_y"/>
                                          </p:val>
                                        </p:tav>
                                        <p:tav tm="100000">
                                          <p:val>
                                            <p:strVal val="ppt_y"/>
                                          </p:val>
                                        </p:tav>
                                      </p:tavLst>
                                    </p:anim>
                                    <p:set>
                                      <p:cBhvr>
                                        <p:cTn id="116" dur="1" fill="hold">
                                          <p:stCondLst>
                                            <p:cond delay="499"/>
                                          </p:stCondLst>
                                        </p:cTn>
                                        <p:tgtEl>
                                          <p:spTgt spid="22"/>
                                        </p:tgtEl>
                                        <p:attrNameLst>
                                          <p:attrName>style.visibility</p:attrName>
                                        </p:attrNameLst>
                                      </p:cBhvr>
                                      <p:to>
                                        <p:strVal val="hidden"/>
                                      </p:to>
                                    </p:set>
                                  </p:childTnLst>
                                </p:cTn>
                              </p:par>
                              <p:par>
                                <p:cTn id="117" presetID="2" presetClass="exit" presetSubtype="8" fill="hold" nodeType="withEffect">
                                  <p:stCondLst>
                                    <p:cond delay="0"/>
                                  </p:stCondLst>
                                  <p:childTnLst>
                                    <p:anim calcmode="lin" valueType="num">
                                      <p:cBhvr additive="base">
                                        <p:cTn id="118" dur="500"/>
                                        <p:tgtEl>
                                          <p:spTgt spid="23"/>
                                        </p:tgtEl>
                                        <p:attrNameLst>
                                          <p:attrName>ppt_x</p:attrName>
                                        </p:attrNameLst>
                                      </p:cBhvr>
                                      <p:tavLst>
                                        <p:tav tm="0">
                                          <p:val>
                                            <p:strVal val="ppt_x"/>
                                          </p:val>
                                        </p:tav>
                                        <p:tav tm="100000">
                                          <p:val>
                                            <p:strVal val="0-ppt_w/2"/>
                                          </p:val>
                                        </p:tav>
                                      </p:tavLst>
                                    </p:anim>
                                    <p:anim calcmode="lin" valueType="num">
                                      <p:cBhvr additive="base">
                                        <p:cTn id="119" dur="500"/>
                                        <p:tgtEl>
                                          <p:spTgt spid="23"/>
                                        </p:tgtEl>
                                        <p:attrNameLst>
                                          <p:attrName>ppt_y</p:attrName>
                                        </p:attrNameLst>
                                      </p:cBhvr>
                                      <p:tavLst>
                                        <p:tav tm="0">
                                          <p:val>
                                            <p:strVal val="ppt_y"/>
                                          </p:val>
                                        </p:tav>
                                        <p:tav tm="100000">
                                          <p:val>
                                            <p:strVal val="ppt_y"/>
                                          </p:val>
                                        </p:tav>
                                      </p:tavLst>
                                    </p:anim>
                                    <p:set>
                                      <p:cBhvr>
                                        <p:cTn id="120" dur="1" fill="hold">
                                          <p:stCondLst>
                                            <p:cond delay="499"/>
                                          </p:stCondLst>
                                        </p:cTn>
                                        <p:tgtEl>
                                          <p:spTgt spid="23"/>
                                        </p:tgtEl>
                                        <p:attrNameLst>
                                          <p:attrName>style.visibility</p:attrName>
                                        </p:attrNameLst>
                                      </p:cBhvr>
                                      <p:to>
                                        <p:strVal val="hidden"/>
                                      </p:to>
                                    </p:set>
                                  </p:childTnLst>
                                </p:cTn>
                              </p:par>
                              <p:par>
                                <p:cTn id="121" presetID="2" presetClass="exit" presetSubtype="8" fill="hold" nodeType="withEffect">
                                  <p:stCondLst>
                                    <p:cond delay="0"/>
                                  </p:stCondLst>
                                  <p:childTnLst>
                                    <p:anim calcmode="lin" valueType="num">
                                      <p:cBhvr additive="base">
                                        <p:cTn id="122" dur="500"/>
                                        <p:tgtEl>
                                          <p:spTgt spid="24"/>
                                        </p:tgtEl>
                                        <p:attrNameLst>
                                          <p:attrName>ppt_x</p:attrName>
                                        </p:attrNameLst>
                                      </p:cBhvr>
                                      <p:tavLst>
                                        <p:tav tm="0">
                                          <p:val>
                                            <p:strVal val="ppt_x"/>
                                          </p:val>
                                        </p:tav>
                                        <p:tav tm="100000">
                                          <p:val>
                                            <p:strVal val="0-ppt_w/2"/>
                                          </p:val>
                                        </p:tav>
                                      </p:tavLst>
                                    </p:anim>
                                    <p:anim calcmode="lin" valueType="num">
                                      <p:cBhvr additive="base">
                                        <p:cTn id="123" dur="500"/>
                                        <p:tgtEl>
                                          <p:spTgt spid="24"/>
                                        </p:tgtEl>
                                        <p:attrNameLst>
                                          <p:attrName>ppt_y</p:attrName>
                                        </p:attrNameLst>
                                      </p:cBhvr>
                                      <p:tavLst>
                                        <p:tav tm="0">
                                          <p:val>
                                            <p:strVal val="ppt_y"/>
                                          </p:val>
                                        </p:tav>
                                        <p:tav tm="100000">
                                          <p:val>
                                            <p:strVal val="ppt_y"/>
                                          </p:val>
                                        </p:tav>
                                      </p:tavLst>
                                    </p:anim>
                                    <p:set>
                                      <p:cBhvr>
                                        <p:cTn id="124" dur="1" fill="hold">
                                          <p:stCondLst>
                                            <p:cond delay="499"/>
                                          </p:stCondLst>
                                        </p:cTn>
                                        <p:tgtEl>
                                          <p:spTgt spid="24"/>
                                        </p:tgtEl>
                                        <p:attrNameLst>
                                          <p:attrName>style.visibility</p:attrName>
                                        </p:attrNameLst>
                                      </p:cBhvr>
                                      <p:to>
                                        <p:strVal val="hidden"/>
                                      </p:to>
                                    </p:set>
                                  </p:childTnLst>
                                </p:cTn>
                              </p:par>
                              <p:par>
                                <p:cTn id="125" presetID="2" presetClass="exit" presetSubtype="8" fill="hold" nodeType="withEffect">
                                  <p:stCondLst>
                                    <p:cond delay="0"/>
                                  </p:stCondLst>
                                  <p:childTnLst>
                                    <p:anim calcmode="lin" valueType="num">
                                      <p:cBhvr additive="base">
                                        <p:cTn id="126" dur="500"/>
                                        <p:tgtEl>
                                          <p:spTgt spid="29"/>
                                        </p:tgtEl>
                                        <p:attrNameLst>
                                          <p:attrName>ppt_x</p:attrName>
                                        </p:attrNameLst>
                                      </p:cBhvr>
                                      <p:tavLst>
                                        <p:tav tm="0">
                                          <p:val>
                                            <p:strVal val="ppt_x"/>
                                          </p:val>
                                        </p:tav>
                                        <p:tav tm="100000">
                                          <p:val>
                                            <p:strVal val="0-ppt_w/2"/>
                                          </p:val>
                                        </p:tav>
                                      </p:tavLst>
                                    </p:anim>
                                    <p:anim calcmode="lin" valueType="num">
                                      <p:cBhvr additive="base">
                                        <p:cTn id="127" dur="500"/>
                                        <p:tgtEl>
                                          <p:spTgt spid="29"/>
                                        </p:tgtEl>
                                        <p:attrNameLst>
                                          <p:attrName>ppt_y</p:attrName>
                                        </p:attrNameLst>
                                      </p:cBhvr>
                                      <p:tavLst>
                                        <p:tav tm="0">
                                          <p:val>
                                            <p:strVal val="ppt_y"/>
                                          </p:val>
                                        </p:tav>
                                        <p:tav tm="100000">
                                          <p:val>
                                            <p:strVal val="ppt_y"/>
                                          </p:val>
                                        </p:tav>
                                      </p:tavLst>
                                    </p:anim>
                                    <p:set>
                                      <p:cBhvr>
                                        <p:cTn id="128" dur="1" fill="hold">
                                          <p:stCondLst>
                                            <p:cond delay="499"/>
                                          </p:stCondLst>
                                        </p:cTn>
                                        <p:tgtEl>
                                          <p:spTgt spid="29"/>
                                        </p:tgtEl>
                                        <p:attrNameLst>
                                          <p:attrName>style.visibility</p:attrName>
                                        </p:attrNameLst>
                                      </p:cBhvr>
                                      <p:to>
                                        <p:strVal val="hidden"/>
                                      </p:to>
                                    </p:set>
                                  </p:childTnLst>
                                </p:cTn>
                              </p:par>
                              <p:par>
                                <p:cTn id="129" presetID="2" presetClass="exit" presetSubtype="8" fill="hold" nodeType="withEffect">
                                  <p:stCondLst>
                                    <p:cond delay="0"/>
                                  </p:stCondLst>
                                  <p:childTnLst>
                                    <p:anim calcmode="lin" valueType="num">
                                      <p:cBhvr additive="base">
                                        <p:cTn id="130" dur="500"/>
                                        <p:tgtEl>
                                          <p:spTgt spid="31"/>
                                        </p:tgtEl>
                                        <p:attrNameLst>
                                          <p:attrName>ppt_x</p:attrName>
                                        </p:attrNameLst>
                                      </p:cBhvr>
                                      <p:tavLst>
                                        <p:tav tm="0">
                                          <p:val>
                                            <p:strVal val="ppt_x"/>
                                          </p:val>
                                        </p:tav>
                                        <p:tav tm="100000">
                                          <p:val>
                                            <p:strVal val="0-ppt_w/2"/>
                                          </p:val>
                                        </p:tav>
                                      </p:tavLst>
                                    </p:anim>
                                    <p:anim calcmode="lin" valueType="num">
                                      <p:cBhvr additive="base">
                                        <p:cTn id="131" dur="500"/>
                                        <p:tgtEl>
                                          <p:spTgt spid="31"/>
                                        </p:tgtEl>
                                        <p:attrNameLst>
                                          <p:attrName>ppt_y</p:attrName>
                                        </p:attrNameLst>
                                      </p:cBhvr>
                                      <p:tavLst>
                                        <p:tav tm="0">
                                          <p:val>
                                            <p:strVal val="ppt_y"/>
                                          </p:val>
                                        </p:tav>
                                        <p:tav tm="100000">
                                          <p:val>
                                            <p:strVal val="ppt_y"/>
                                          </p:val>
                                        </p:tav>
                                      </p:tavLst>
                                    </p:anim>
                                    <p:set>
                                      <p:cBhvr>
                                        <p:cTn id="132" dur="1" fill="hold">
                                          <p:stCondLst>
                                            <p:cond delay="499"/>
                                          </p:stCondLst>
                                        </p:cTn>
                                        <p:tgtEl>
                                          <p:spTgt spid="31"/>
                                        </p:tgtEl>
                                        <p:attrNameLst>
                                          <p:attrName>style.visibility</p:attrName>
                                        </p:attrNameLst>
                                      </p:cBhvr>
                                      <p:to>
                                        <p:strVal val="hidden"/>
                                      </p:to>
                                    </p:set>
                                  </p:childTnLst>
                                </p:cTn>
                              </p:par>
                            </p:childTnLst>
                          </p:cTn>
                        </p:par>
                      </p:childTnLst>
                    </p:cTn>
                  </p:par>
                  <p:par>
                    <p:cTn id="133" fill="hold">
                      <p:stCondLst>
                        <p:cond delay="indefinite"/>
                      </p:stCondLst>
                      <p:childTnLst>
                        <p:par>
                          <p:cTn id="134" fill="hold">
                            <p:stCondLst>
                              <p:cond delay="0"/>
                            </p:stCondLst>
                            <p:childTnLst>
                              <p:par>
                                <p:cTn id="135" presetID="2" presetClass="entr" presetSubtype="8" fill="hold" nodeType="clickEffect">
                                  <p:stCondLst>
                                    <p:cond delay="0"/>
                                  </p:stCondLst>
                                  <p:childTnLst>
                                    <p:set>
                                      <p:cBhvr>
                                        <p:cTn id="136" dur="1" fill="hold">
                                          <p:stCondLst>
                                            <p:cond delay="0"/>
                                          </p:stCondLst>
                                        </p:cTn>
                                        <p:tgtEl>
                                          <p:spTgt spid="41"/>
                                        </p:tgtEl>
                                        <p:attrNameLst>
                                          <p:attrName>style.visibility</p:attrName>
                                        </p:attrNameLst>
                                      </p:cBhvr>
                                      <p:to>
                                        <p:strVal val="visible"/>
                                      </p:to>
                                    </p:set>
                                    <p:anim calcmode="lin" valueType="num">
                                      <p:cBhvr additive="base">
                                        <p:cTn id="137" dur="500" fill="hold"/>
                                        <p:tgtEl>
                                          <p:spTgt spid="41"/>
                                        </p:tgtEl>
                                        <p:attrNameLst>
                                          <p:attrName>ppt_x</p:attrName>
                                        </p:attrNameLst>
                                      </p:cBhvr>
                                      <p:tavLst>
                                        <p:tav tm="0">
                                          <p:val>
                                            <p:strVal val="0-#ppt_w/2"/>
                                          </p:val>
                                        </p:tav>
                                        <p:tav tm="100000">
                                          <p:val>
                                            <p:strVal val="#ppt_x"/>
                                          </p:val>
                                        </p:tav>
                                      </p:tavLst>
                                    </p:anim>
                                    <p:anim calcmode="lin" valueType="num">
                                      <p:cBhvr additive="base">
                                        <p:cTn id="138" dur="5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2" presetClass="entr" presetSubtype="4" fill="hold" grpId="0" nodeType="clickEffect">
                                  <p:stCondLst>
                                    <p:cond delay="0"/>
                                  </p:stCondLst>
                                  <p:childTnLst>
                                    <p:set>
                                      <p:cBhvr>
                                        <p:cTn id="142" dur="1" fill="hold">
                                          <p:stCondLst>
                                            <p:cond delay="0"/>
                                          </p:stCondLst>
                                        </p:cTn>
                                        <p:tgtEl>
                                          <p:spTgt spid="42"/>
                                        </p:tgtEl>
                                        <p:attrNameLst>
                                          <p:attrName>style.visibility</p:attrName>
                                        </p:attrNameLst>
                                      </p:cBhvr>
                                      <p:to>
                                        <p:strVal val="visible"/>
                                      </p:to>
                                    </p:set>
                                    <p:anim calcmode="lin" valueType="num">
                                      <p:cBhvr additive="base">
                                        <p:cTn id="143" dur="500" fill="hold"/>
                                        <p:tgtEl>
                                          <p:spTgt spid="42"/>
                                        </p:tgtEl>
                                        <p:attrNameLst>
                                          <p:attrName>ppt_x</p:attrName>
                                        </p:attrNameLst>
                                      </p:cBhvr>
                                      <p:tavLst>
                                        <p:tav tm="0">
                                          <p:val>
                                            <p:strVal val="#ppt_x"/>
                                          </p:val>
                                        </p:tav>
                                        <p:tav tm="100000">
                                          <p:val>
                                            <p:strVal val="#ppt_x"/>
                                          </p:val>
                                        </p:tav>
                                      </p:tavLst>
                                    </p:anim>
                                    <p:anim calcmode="lin" valueType="num">
                                      <p:cBhvr additive="base">
                                        <p:cTn id="14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4" grpId="0"/>
      <p:bldP spid="34" grpId="1"/>
      <p:bldP spid="12" grpId="0" animBg="1"/>
      <p:bldP spid="39" grpId="0" animBg="1"/>
      <p:bldP spid="40" grpId="0" animBg="1"/>
      <p:bldP spid="4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26</a:t>
            </a:r>
            <a:endParaRPr lang="en-US" altLang="zh-TW" sz="1400" dirty="0" smtClean="0">
              <a:solidFill>
                <a:schemeClr val="tx2">
                  <a:lumMod val="75000"/>
                </a:schemeClr>
              </a:solidFill>
            </a:endParaRPr>
          </a:p>
        </p:txBody>
      </p:sp>
      <p:sp>
        <p:nvSpPr>
          <p:cNvPr id="8" name="標題 5"/>
          <p:cNvSpPr txBox="1">
            <a:spLocks/>
          </p:cNvSpPr>
          <p:nvPr/>
        </p:nvSpPr>
        <p:spPr>
          <a:xfrm>
            <a:off x="755576" y="260648"/>
            <a:ext cx="7416824"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ln>
                  <a:noFill/>
                </a:ln>
                <a:solidFill>
                  <a:srgbClr val="FFFFFF"/>
                </a:solidFill>
                <a:effectLst>
                  <a:glow rad="101600">
                    <a:schemeClr val="tx2"/>
                  </a:glo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zh-TW" sz="4000" dirty="0" smtClean="0"/>
              <a:t>Time Series Design</a:t>
            </a:r>
            <a:endParaRPr lang="zh-TW" altLang="en-US" sz="4000" dirty="0">
              <a:ea typeface="標楷體" pitchFamily="65" charset="-120"/>
            </a:endParaRPr>
          </a:p>
        </p:txBody>
      </p:sp>
      <p:sp>
        <p:nvSpPr>
          <p:cNvPr id="9" name="文字方塊 8"/>
          <p:cNvSpPr txBox="1"/>
          <p:nvPr/>
        </p:nvSpPr>
        <p:spPr>
          <a:xfrm>
            <a:off x="251520" y="1598579"/>
            <a:ext cx="8712968" cy="830997"/>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課本舉 </a:t>
            </a:r>
            <a:r>
              <a:rPr lang="en-US" altLang="zh-TW" sz="2400" dirty="0" smtClean="0">
                <a:latin typeface="標楷體" pitchFamily="65" charset="-120"/>
                <a:ea typeface="標楷體" pitchFamily="65" charset="-120"/>
              </a:rPr>
              <a:t>Robert Fording</a:t>
            </a:r>
            <a:r>
              <a:rPr lang="zh-TW" altLang="en-US" sz="2400" dirty="0" smtClean="0">
                <a:latin typeface="標楷體" pitchFamily="65" charset="-120"/>
                <a:ea typeface="標楷體" pitchFamily="65" charset="-120"/>
              </a:rPr>
              <a:t>的研究</a:t>
            </a:r>
            <a:r>
              <a:rPr lang="zh-TW" altLang="en-US" sz="2400" dirty="0" smtClean="0">
                <a:latin typeface="標楷體"/>
                <a:ea typeface="標楷體"/>
              </a:rPr>
              <a:t>，</a:t>
            </a:r>
            <a:r>
              <a:rPr lang="zh-TW" altLang="en-US" sz="2400" dirty="0" smtClean="0">
                <a:latin typeface="標楷體" pitchFamily="65" charset="-120"/>
                <a:ea typeface="標楷體" pitchFamily="65" charset="-120"/>
              </a:rPr>
              <a:t>福利</a:t>
            </a:r>
            <a:r>
              <a:rPr lang="zh-TW" altLang="en-US" sz="2400" dirty="0">
                <a:latin typeface="標楷體" pitchFamily="65" charset="-120"/>
                <a:ea typeface="標楷體" pitchFamily="65" charset="-120"/>
              </a:rPr>
              <a:t>政策和公民暴動</a:t>
            </a:r>
            <a:r>
              <a:rPr lang="zh-TW" altLang="en-US" sz="2400" dirty="0" smtClean="0">
                <a:latin typeface="標楷體" pitchFamily="65" charset="-120"/>
                <a:ea typeface="標楷體" pitchFamily="65" charset="-120"/>
              </a:rPr>
              <a:t>有關</a:t>
            </a:r>
            <a:endParaRPr lang="en-US" altLang="zh-TW" sz="2400" dirty="0" smtClean="0">
              <a:latin typeface="標楷體" pitchFamily="65" charset="-120"/>
              <a:ea typeface="標楷體" pitchFamily="65" charset="-120"/>
            </a:endParaRPr>
          </a:p>
          <a:p>
            <a:r>
              <a:rPr lang="zh-TW" altLang="en-US" sz="2400" dirty="0">
                <a:latin typeface="標楷體" pitchFamily="65" charset="-120"/>
                <a:ea typeface="標楷體" pitchFamily="65" charset="-120"/>
              </a:rPr>
              <a:t>他檢視其他各</a:t>
            </a:r>
            <a:r>
              <a:rPr lang="zh-TW" altLang="en-US" sz="2400" dirty="0" smtClean="0">
                <a:latin typeface="標楷體" pitchFamily="65" charset="-120"/>
                <a:ea typeface="標楷體" pitchFamily="65" charset="-120"/>
              </a:rPr>
              <a:t>州</a:t>
            </a:r>
            <a:endParaRPr lang="en-US" altLang="zh-TW" sz="2400" dirty="0" smtClean="0">
              <a:latin typeface="標楷體" pitchFamily="65" charset="-120"/>
              <a:ea typeface="標楷體" pitchFamily="65" charset="-120"/>
            </a:endParaRPr>
          </a:p>
        </p:txBody>
      </p:sp>
      <p:sp>
        <p:nvSpPr>
          <p:cNvPr id="10" name="文字方塊 9"/>
          <p:cNvSpPr txBox="1"/>
          <p:nvPr/>
        </p:nvSpPr>
        <p:spPr>
          <a:xfrm>
            <a:off x="251520" y="4298320"/>
            <a:ext cx="8479432" cy="1938992"/>
          </a:xfrm>
          <a:prstGeom prst="rect">
            <a:avLst/>
          </a:prstGeom>
          <a:solidFill>
            <a:srgbClr val="92D050"/>
          </a:solidFill>
          <a:ln>
            <a:solidFill>
              <a:schemeClr val="accent2">
                <a:lumMod val="40000"/>
                <a:lumOff val="60000"/>
              </a:schemeClr>
            </a:solidFill>
          </a:ln>
        </p:spPr>
        <p:txBody>
          <a:bodyPr wrap="square" rtlCol="0">
            <a:spAutoFit/>
          </a:bodyPr>
          <a:lstStyle/>
          <a:p>
            <a:r>
              <a:rPr lang="zh-TW" altLang="zh-TW" sz="2400" dirty="0" smtClean="0">
                <a:latin typeface="標楷體" pitchFamily="65" charset="-120"/>
                <a:ea typeface="標楷體" pitchFamily="65" charset="-120"/>
              </a:rPr>
              <a:t>一個</a:t>
            </a:r>
            <a:r>
              <a:rPr lang="zh-TW" altLang="zh-TW" sz="2400" dirty="0">
                <a:latin typeface="標楷體" pitchFamily="65" charset="-120"/>
                <a:ea typeface="標楷體" pitchFamily="65" charset="-120"/>
              </a:rPr>
              <a:t>時間序列的結果往往可以改進，如果研究人員可以識別準實驗和準控制組，並為每</a:t>
            </a:r>
            <a:r>
              <a:rPr lang="zh-TW" altLang="zh-TW" sz="2400" dirty="0" smtClean="0">
                <a:latin typeface="標楷體" pitchFamily="65" charset="-120"/>
                <a:ea typeface="標楷體" pitchFamily="65" charset="-120"/>
              </a:rPr>
              <a:t>個</a:t>
            </a:r>
            <a:r>
              <a:rPr lang="zh-TW" altLang="en-US" sz="2400" dirty="0" smtClean="0">
                <a:latin typeface="標楷體" pitchFamily="65" charset="-120"/>
                <a:ea typeface="標楷體" pitchFamily="65" charset="-120"/>
              </a:rPr>
              <a:t>應</a:t>
            </a:r>
            <a:r>
              <a:rPr lang="zh-TW" altLang="zh-TW" sz="2400" dirty="0" smtClean="0">
                <a:latin typeface="標楷體" pitchFamily="65" charset="-120"/>
                <a:ea typeface="標楷體" pitchFamily="65" charset="-120"/>
              </a:rPr>
              <a:t>變量</a:t>
            </a:r>
            <a:r>
              <a:rPr lang="en-US" altLang="zh-TW" sz="2400" dirty="0" smtClean="0">
                <a:latin typeface="標楷體" pitchFamily="65" charset="-120"/>
                <a:ea typeface="標楷體" pitchFamily="65" charset="-120"/>
              </a:rPr>
              <a:t>(Y)</a:t>
            </a:r>
            <a:r>
              <a:rPr lang="zh-TW" altLang="zh-TW" sz="2400" dirty="0" smtClean="0">
                <a:latin typeface="標楷體" pitchFamily="65" charset="-120"/>
                <a:ea typeface="標楷體" pitchFamily="65" charset="-120"/>
              </a:rPr>
              <a:t>的</a:t>
            </a:r>
            <a:r>
              <a:rPr lang="zh-TW" altLang="zh-TW" sz="2400" dirty="0">
                <a:latin typeface="標楷體" pitchFamily="65" charset="-120"/>
                <a:ea typeface="標楷體" pitchFamily="65" charset="-120"/>
              </a:rPr>
              <a:t>時間序列測量。通過這種方式，研究人員可以有更多的信心，所觀察到的變化是</a:t>
            </a:r>
            <a:r>
              <a:rPr lang="zh-TW" altLang="zh-TW" sz="2400" dirty="0" smtClean="0">
                <a:latin typeface="標楷體" pitchFamily="65" charset="-120"/>
                <a:ea typeface="標楷體" pitchFamily="65" charset="-120"/>
              </a:rPr>
              <a:t>引進</a:t>
            </a:r>
            <a:r>
              <a:rPr lang="zh-TW" altLang="zh-TW" sz="2400" dirty="0">
                <a:latin typeface="標楷體" pitchFamily="65" charset="-120"/>
                <a:ea typeface="標楷體" pitchFamily="65" charset="-120"/>
              </a:rPr>
              <a:t>自變</a:t>
            </a:r>
            <a:r>
              <a:rPr lang="zh-TW" altLang="zh-TW" sz="2400" dirty="0" smtClean="0">
                <a:latin typeface="標楷體" pitchFamily="65" charset="-120"/>
                <a:ea typeface="標楷體" pitchFamily="65" charset="-120"/>
              </a:rPr>
              <a:t>量</a:t>
            </a:r>
            <a:r>
              <a:rPr lang="en-US" altLang="zh-TW" sz="2400" dirty="0" smtClean="0">
                <a:latin typeface="標楷體" pitchFamily="65" charset="-120"/>
                <a:ea typeface="標楷體" pitchFamily="65" charset="-120"/>
              </a:rPr>
              <a:t>(X)</a:t>
            </a:r>
            <a:r>
              <a:rPr lang="zh-TW" altLang="zh-TW" sz="2400" dirty="0" smtClean="0">
                <a:latin typeface="標楷體" pitchFamily="65" charset="-120"/>
                <a:ea typeface="標楷體" pitchFamily="65" charset="-120"/>
              </a:rPr>
              <a:t>的結果。</a:t>
            </a:r>
            <a:r>
              <a:rPr lang="zh-TW" altLang="zh-TW" sz="2400" dirty="0">
                <a:latin typeface="標楷體" pitchFamily="65" charset="-120"/>
                <a:ea typeface="標楷體" pitchFamily="65" charset="-120"/>
              </a:rPr>
              <a:t>我們使用詞語“準</a:t>
            </a:r>
            <a:r>
              <a:rPr lang="zh-TW" altLang="zh-TW" sz="2400" dirty="0" smtClean="0">
                <a:latin typeface="標楷體" pitchFamily="65" charset="-120"/>
                <a:ea typeface="標楷體" pitchFamily="65" charset="-120"/>
              </a:rPr>
              <a:t>”</a:t>
            </a:r>
            <a:r>
              <a:rPr lang="en-US" altLang="zh-TW" sz="2400" dirty="0" smtClean="0">
                <a:latin typeface="標楷體" pitchFamily="65" charset="-120"/>
                <a:ea typeface="標楷體" pitchFamily="65" charset="-120"/>
              </a:rPr>
              <a:t>(quasi)</a:t>
            </a:r>
            <a:r>
              <a:rPr lang="zh-TW" altLang="zh-TW" sz="2400" dirty="0" smtClean="0">
                <a:latin typeface="標楷體" pitchFamily="65" charset="-120"/>
                <a:ea typeface="標楷體" pitchFamily="65" charset="-120"/>
              </a:rPr>
              <a:t>表明</a:t>
            </a:r>
            <a:r>
              <a:rPr lang="zh-TW" altLang="zh-TW" sz="2400" dirty="0">
                <a:latin typeface="標楷體" pitchFamily="65" charset="-120"/>
                <a:ea typeface="標楷體" pitchFamily="65" charset="-120"/>
              </a:rPr>
              <a:t>研究者不控制分配到實驗組或對照組。</a:t>
            </a:r>
            <a:endParaRPr lang="en-US" altLang="zh-TW" sz="2400" dirty="0" smtClean="0">
              <a:latin typeface="標楷體" pitchFamily="65" charset="-120"/>
              <a:ea typeface="標楷體" pitchFamily="65" charset="-120"/>
            </a:endParaRPr>
          </a:p>
        </p:txBody>
      </p:sp>
      <p:sp>
        <p:nvSpPr>
          <p:cNvPr id="11" name="文字方塊 10"/>
          <p:cNvSpPr txBox="1"/>
          <p:nvPr/>
        </p:nvSpPr>
        <p:spPr>
          <a:xfrm>
            <a:off x="251520" y="2924944"/>
            <a:ext cx="8712968" cy="830997"/>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a:latin typeface="標楷體" pitchFamily="65" charset="-120"/>
                <a:ea typeface="標楷體" pitchFamily="65" charset="-120"/>
              </a:rPr>
              <a:t>課本</a:t>
            </a:r>
            <a:r>
              <a:rPr lang="zh-TW" altLang="en-US" sz="2400" dirty="0" smtClean="0">
                <a:latin typeface="標楷體" pitchFamily="65" charset="-120"/>
                <a:ea typeface="標楷體" pitchFamily="65" charset="-120"/>
              </a:rPr>
              <a:t>也舉採用兒童健康保險的州比較其他沒有採用的州</a:t>
            </a:r>
            <a:r>
              <a:rPr lang="zh-TW" altLang="en-US" sz="2400" dirty="0" smtClean="0">
                <a:latin typeface="標楷體"/>
                <a:ea typeface="標楷體"/>
              </a:rPr>
              <a:t>，小朋友的健康趨勢</a:t>
            </a:r>
            <a:r>
              <a:rPr lang="zh-TW" altLang="en-US" sz="2400" dirty="0" smtClean="0">
                <a:latin typeface="標楷體" pitchFamily="65" charset="-120"/>
                <a:ea typeface="標楷體" pitchFamily="65" charset="-120"/>
              </a:rPr>
              <a:t>檢視</a:t>
            </a:r>
            <a:r>
              <a:rPr lang="zh-TW" altLang="en-US" sz="2400" dirty="0">
                <a:latin typeface="標楷體" pitchFamily="65" charset="-120"/>
                <a:ea typeface="標楷體" pitchFamily="65" charset="-120"/>
              </a:rPr>
              <a:t>其他各</a:t>
            </a:r>
            <a:r>
              <a:rPr lang="zh-TW" altLang="en-US" sz="2400" dirty="0" smtClean="0">
                <a:latin typeface="標楷體" pitchFamily="65" charset="-120"/>
                <a:ea typeface="標楷體" pitchFamily="65" charset="-120"/>
              </a:rPr>
              <a:t>州</a:t>
            </a:r>
            <a:endParaRPr lang="en-US" altLang="zh-TW" sz="2400" dirty="0" smtClean="0">
              <a:latin typeface="標楷體" pitchFamily="65" charset="-120"/>
              <a:ea typeface="標楷體" pitchFamily="65" charset="-120"/>
            </a:endParaRPr>
          </a:p>
        </p:txBody>
      </p:sp>
    </p:spTree>
    <p:extLst>
      <p:ext uri="{BB962C8B-B14F-4D97-AF65-F5344CB8AC3E}">
        <p14:creationId xmlns:p14="http://schemas.microsoft.com/office/powerpoint/2010/main" val="24748651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27</a:t>
            </a:r>
            <a:endParaRPr lang="en-US" altLang="zh-TW" sz="1400" dirty="0" smtClean="0">
              <a:solidFill>
                <a:schemeClr val="tx2">
                  <a:lumMod val="75000"/>
                </a:schemeClr>
              </a:solidFill>
            </a:endParaRPr>
          </a:p>
        </p:txBody>
      </p:sp>
      <p:sp>
        <p:nvSpPr>
          <p:cNvPr id="8" name="標題 5"/>
          <p:cNvSpPr txBox="1">
            <a:spLocks/>
          </p:cNvSpPr>
          <p:nvPr/>
        </p:nvSpPr>
        <p:spPr>
          <a:xfrm>
            <a:off x="755576" y="260648"/>
            <a:ext cx="7416824"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ln>
                  <a:noFill/>
                </a:ln>
                <a:solidFill>
                  <a:srgbClr val="FFFFFF"/>
                </a:solidFill>
                <a:effectLst>
                  <a:glow rad="101600">
                    <a:schemeClr val="tx2"/>
                  </a:glo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zh-TW" sz="4000" dirty="0" smtClean="0"/>
              <a:t>Time Series Design</a:t>
            </a:r>
            <a:endParaRPr lang="zh-TW" altLang="en-US" sz="4000" dirty="0">
              <a:ea typeface="標楷體" pitchFamily="65" charset="-120"/>
            </a:endParaRPr>
          </a:p>
        </p:txBody>
      </p:sp>
      <p:sp>
        <p:nvSpPr>
          <p:cNvPr id="9" name="文字方塊 8"/>
          <p:cNvSpPr txBox="1"/>
          <p:nvPr/>
        </p:nvSpPr>
        <p:spPr>
          <a:xfrm>
            <a:off x="179512" y="1598579"/>
            <a:ext cx="8712968" cy="830997"/>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白宮為公共政策措施舉辦積極的媒體宣傳活動</a:t>
            </a:r>
            <a:r>
              <a:rPr lang="zh-TW" altLang="en-US" sz="2400" dirty="0" smtClean="0">
                <a:latin typeface="標楷體"/>
                <a:ea typeface="標楷體"/>
              </a:rPr>
              <a:t>，是否影響民眾的支持</a:t>
            </a:r>
            <a:r>
              <a:rPr lang="en-US" altLang="zh-TW" sz="2400" dirty="0" smtClean="0">
                <a:latin typeface="標楷體"/>
                <a:ea typeface="標楷體"/>
              </a:rPr>
              <a:t>?</a:t>
            </a:r>
            <a:r>
              <a:rPr lang="zh-TW" altLang="en-US" sz="2400" dirty="0" smtClean="0">
                <a:latin typeface="標楷體"/>
                <a:ea typeface="標楷體"/>
              </a:rPr>
              <a:t> 譬如強制性的全面醫療保健</a:t>
            </a:r>
            <a:endParaRPr lang="en-US" altLang="zh-TW" sz="2400" dirty="0" smtClean="0">
              <a:latin typeface="標楷體" pitchFamily="65" charset="-120"/>
              <a:ea typeface="標楷體" pitchFamily="65" charset="-120"/>
            </a:endParaRPr>
          </a:p>
        </p:txBody>
      </p:sp>
      <p:sp>
        <p:nvSpPr>
          <p:cNvPr id="11" name="文字方塊 10"/>
          <p:cNvSpPr txBox="1"/>
          <p:nvPr/>
        </p:nvSpPr>
        <p:spPr>
          <a:xfrm>
            <a:off x="2979372" y="2708920"/>
            <a:ext cx="5121020" cy="461665"/>
          </a:xfrm>
          <a:prstGeom prst="rect">
            <a:avLst/>
          </a:prstGeom>
          <a:solidFill>
            <a:srgbClr val="92D050"/>
          </a:solidFill>
          <a:ln>
            <a:solidFill>
              <a:schemeClr val="accent2">
                <a:lumMod val="40000"/>
                <a:lumOff val="60000"/>
              </a:schemeClr>
            </a:solidFill>
          </a:ln>
        </p:spPr>
        <p:txBody>
          <a:bodyPr wrap="square" rtlCol="0">
            <a:spAutoFit/>
          </a:bodyPr>
          <a:lstStyle/>
          <a:p>
            <a:r>
              <a:rPr lang="en-US" altLang="zh-TW" sz="2400" dirty="0" smtClean="0">
                <a:latin typeface="標楷體" pitchFamily="65" charset="-120"/>
                <a:ea typeface="標楷體" pitchFamily="65" charset="-120"/>
              </a:rPr>
              <a:t>1.</a:t>
            </a:r>
            <a:r>
              <a:rPr lang="zh-TW" altLang="en-US" sz="2400" dirty="0" smtClean="0">
                <a:latin typeface="標楷體" pitchFamily="65" charset="-120"/>
                <a:ea typeface="標楷體" pitchFamily="65" charset="-120"/>
              </a:rPr>
              <a:t>先取得支持醫療健保的民意調查</a:t>
            </a:r>
            <a:endParaRPr lang="en-US" altLang="zh-TW" sz="2400" dirty="0" smtClean="0">
              <a:latin typeface="標楷體" pitchFamily="65" charset="-120"/>
              <a:ea typeface="標楷體" pitchFamily="65" charset="-120"/>
            </a:endParaRPr>
          </a:p>
        </p:txBody>
      </p:sp>
      <p:pic>
        <p:nvPicPr>
          <p:cNvPr id="2" name="圖片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980" y="2779170"/>
            <a:ext cx="1219200" cy="1219200"/>
          </a:xfrm>
          <a:prstGeom prst="rect">
            <a:avLst/>
          </a:prstGeom>
        </p:spPr>
      </p:pic>
      <p:pic>
        <p:nvPicPr>
          <p:cNvPr id="3" name="圖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31640" y="2564904"/>
            <a:ext cx="1647732" cy="1647732"/>
          </a:xfrm>
          <a:prstGeom prst="rect">
            <a:avLst/>
          </a:prstGeom>
        </p:spPr>
      </p:pic>
      <p:pic>
        <p:nvPicPr>
          <p:cNvPr id="4" name="圖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8172" y="4261420"/>
            <a:ext cx="1327820" cy="1327820"/>
          </a:xfrm>
          <a:prstGeom prst="rect">
            <a:avLst/>
          </a:prstGeom>
        </p:spPr>
      </p:pic>
      <p:pic>
        <p:nvPicPr>
          <p:cNvPr id="6" name="圖片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83058" y="4261420"/>
            <a:ext cx="1313476" cy="1313476"/>
          </a:xfrm>
          <a:prstGeom prst="rect">
            <a:avLst/>
          </a:prstGeom>
        </p:spPr>
      </p:pic>
      <p:sp>
        <p:nvSpPr>
          <p:cNvPr id="13" name="文字方塊 12"/>
          <p:cNvSpPr txBox="1"/>
          <p:nvPr/>
        </p:nvSpPr>
        <p:spPr>
          <a:xfrm>
            <a:off x="3096534" y="4565829"/>
            <a:ext cx="5121020" cy="461665"/>
          </a:xfrm>
          <a:prstGeom prst="rect">
            <a:avLst/>
          </a:prstGeom>
          <a:solidFill>
            <a:srgbClr val="92D050"/>
          </a:solidFill>
          <a:ln>
            <a:solidFill>
              <a:schemeClr val="accent2">
                <a:lumMod val="40000"/>
                <a:lumOff val="60000"/>
              </a:schemeClr>
            </a:solidFill>
          </a:ln>
        </p:spPr>
        <p:txBody>
          <a:bodyPr wrap="square" rtlCol="0">
            <a:spAutoFit/>
          </a:bodyPr>
          <a:lstStyle/>
          <a:p>
            <a:r>
              <a:rPr lang="en-US" altLang="zh-TW" sz="2400" dirty="0">
                <a:latin typeface="標楷體" pitchFamily="65" charset="-120"/>
                <a:ea typeface="標楷體" pitchFamily="65" charset="-120"/>
              </a:rPr>
              <a:t>2</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分成最常接觸媒體與不常接觸媒體</a:t>
            </a:r>
            <a:endParaRPr lang="en-US" altLang="zh-TW" sz="2400" dirty="0" smtClean="0">
              <a:latin typeface="標楷體" pitchFamily="65" charset="-120"/>
              <a:ea typeface="標楷體" pitchFamily="65" charset="-120"/>
            </a:endParaRPr>
          </a:p>
        </p:txBody>
      </p:sp>
      <p:pic>
        <p:nvPicPr>
          <p:cNvPr id="14" name="圖片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1330455">
            <a:off x="1384905" y="4590990"/>
            <a:ext cx="668682" cy="668682"/>
          </a:xfrm>
          <a:prstGeom prst="rect">
            <a:avLst/>
          </a:prstGeom>
        </p:spPr>
      </p:pic>
      <p:pic>
        <p:nvPicPr>
          <p:cNvPr id="2050"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5536" y="2441373"/>
            <a:ext cx="7992888" cy="4248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橢圓 14"/>
          <p:cNvSpPr/>
          <p:nvPr/>
        </p:nvSpPr>
        <p:spPr>
          <a:xfrm rot="439851">
            <a:off x="1886551" y="5465251"/>
            <a:ext cx="1480390" cy="590408"/>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橢圓 16"/>
          <p:cNvSpPr/>
          <p:nvPr/>
        </p:nvSpPr>
        <p:spPr>
          <a:xfrm rot="20861652">
            <a:off x="1872258" y="4732103"/>
            <a:ext cx="1480390" cy="590408"/>
          </a:xfrm>
          <a:prstGeom prst="ellipse">
            <a:avLst/>
          </a:prstGeom>
          <a:noFill/>
          <a:ln>
            <a:solidFill>
              <a:srgbClr val="0070C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橢圓 17"/>
          <p:cNvSpPr/>
          <p:nvPr/>
        </p:nvSpPr>
        <p:spPr>
          <a:xfrm rot="19210254">
            <a:off x="3190753" y="4742560"/>
            <a:ext cx="2363214" cy="590408"/>
          </a:xfrm>
          <a:prstGeom prst="ellipse">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751864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1"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1000"/>
                                        <p:tgtEl>
                                          <p:spTgt spid="14"/>
                                        </p:tgtEl>
                                      </p:cBhvr>
                                    </p:animEffect>
                                    <p:anim calcmode="lin" valueType="num">
                                      <p:cBhvr>
                                        <p:cTn id="30" dur="1000" fill="hold"/>
                                        <p:tgtEl>
                                          <p:spTgt spid="14"/>
                                        </p:tgtEl>
                                        <p:attrNameLst>
                                          <p:attrName>ppt_x</p:attrName>
                                        </p:attrNameLst>
                                      </p:cBhvr>
                                      <p:tavLst>
                                        <p:tav tm="0">
                                          <p:val>
                                            <p:strVal val="#ppt_x"/>
                                          </p:val>
                                        </p:tav>
                                        <p:tav tm="100000">
                                          <p:val>
                                            <p:strVal val="#ppt_x"/>
                                          </p:val>
                                        </p:tav>
                                      </p:tavLst>
                                    </p:anim>
                                    <p:anim calcmode="lin" valueType="num">
                                      <p:cBhvr>
                                        <p:cTn id="31" dur="1000" fill="hold"/>
                                        <p:tgtEl>
                                          <p:spTgt spid="14"/>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par>
                                <p:cTn id="37" presetID="42" presetClass="entr" presetSubtype="0" fill="hold" grpId="1"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1000"/>
                                        <p:tgtEl>
                                          <p:spTgt spid="13"/>
                                        </p:tgtEl>
                                      </p:cBhvr>
                                    </p:animEffect>
                                    <p:anim calcmode="lin" valueType="num">
                                      <p:cBhvr>
                                        <p:cTn id="40" dur="1000" fill="hold"/>
                                        <p:tgtEl>
                                          <p:spTgt spid="13"/>
                                        </p:tgtEl>
                                        <p:attrNameLst>
                                          <p:attrName>ppt_x</p:attrName>
                                        </p:attrNameLst>
                                      </p:cBhvr>
                                      <p:tavLst>
                                        <p:tav tm="0">
                                          <p:val>
                                            <p:strVal val="#ppt_x"/>
                                          </p:val>
                                        </p:tav>
                                        <p:tav tm="100000">
                                          <p:val>
                                            <p:strVal val="#ppt_x"/>
                                          </p:val>
                                        </p:tav>
                                      </p:tavLst>
                                    </p:anim>
                                    <p:anim calcmode="lin" valueType="num">
                                      <p:cBhvr>
                                        <p:cTn id="4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xit" presetSubtype="0" fill="hold" nodeType="clickEffect">
                                  <p:stCondLst>
                                    <p:cond delay="0"/>
                                  </p:stCondLst>
                                  <p:childTnLst>
                                    <p:animEffect transition="out" filter="fade">
                                      <p:cBhvr>
                                        <p:cTn id="45" dur="1000"/>
                                        <p:tgtEl>
                                          <p:spTgt spid="2"/>
                                        </p:tgtEl>
                                      </p:cBhvr>
                                    </p:animEffect>
                                    <p:anim calcmode="lin" valueType="num">
                                      <p:cBhvr>
                                        <p:cTn id="46" dur="1000"/>
                                        <p:tgtEl>
                                          <p:spTgt spid="2"/>
                                        </p:tgtEl>
                                        <p:attrNameLst>
                                          <p:attrName>ppt_x</p:attrName>
                                        </p:attrNameLst>
                                      </p:cBhvr>
                                      <p:tavLst>
                                        <p:tav tm="0">
                                          <p:val>
                                            <p:strVal val="ppt_x"/>
                                          </p:val>
                                        </p:tav>
                                        <p:tav tm="100000">
                                          <p:val>
                                            <p:strVal val="ppt_x"/>
                                          </p:val>
                                        </p:tav>
                                      </p:tavLst>
                                    </p:anim>
                                    <p:anim calcmode="lin" valueType="num">
                                      <p:cBhvr>
                                        <p:cTn id="47" dur="1000"/>
                                        <p:tgtEl>
                                          <p:spTgt spid="2"/>
                                        </p:tgtEl>
                                        <p:attrNameLst>
                                          <p:attrName>ppt_y</p:attrName>
                                        </p:attrNameLst>
                                      </p:cBhvr>
                                      <p:tavLst>
                                        <p:tav tm="0">
                                          <p:val>
                                            <p:strVal val="ppt_y"/>
                                          </p:val>
                                        </p:tav>
                                        <p:tav tm="100000">
                                          <p:val>
                                            <p:strVal val="ppt_y+.1"/>
                                          </p:val>
                                        </p:tav>
                                      </p:tavLst>
                                    </p:anim>
                                    <p:set>
                                      <p:cBhvr>
                                        <p:cTn id="48" dur="1" fill="hold">
                                          <p:stCondLst>
                                            <p:cond delay="999"/>
                                          </p:stCondLst>
                                        </p:cTn>
                                        <p:tgtEl>
                                          <p:spTgt spid="2"/>
                                        </p:tgtEl>
                                        <p:attrNameLst>
                                          <p:attrName>style.visibility</p:attrName>
                                        </p:attrNameLst>
                                      </p:cBhvr>
                                      <p:to>
                                        <p:strVal val="hidden"/>
                                      </p:to>
                                    </p:set>
                                  </p:childTnLst>
                                </p:cTn>
                              </p:par>
                              <p:par>
                                <p:cTn id="49" presetID="42" presetClass="exit" presetSubtype="0" fill="hold" nodeType="withEffect">
                                  <p:stCondLst>
                                    <p:cond delay="0"/>
                                  </p:stCondLst>
                                  <p:childTnLst>
                                    <p:animEffect transition="out" filter="fade">
                                      <p:cBhvr>
                                        <p:cTn id="50" dur="1000"/>
                                        <p:tgtEl>
                                          <p:spTgt spid="3"/>
                                        </p:tgtEl>
                                      </p:cBhvr>
                                    </p:animEffect>
                                    <p:anim calcmode="lin" valueType="num">
                                      <p:cBhvr>
                                        <p:cTn id="51" dur="1000"/>
                                        <p:tgtEl>
                                          <p:spTgt spid="3"/>
                                        </p:tgtEl>
                                        <p:attrNameLst>
                                          <p:attrName>ppt_x</p:attrName>
                                        </p:attrNameLst>
                                      </p:cBhvr>
                                      <p:tavLst>
                                        <p:tav tm="0">
                                          <p:val>
                                            <p:strVal val="ppt_x"/>
                                          </p:val>
                                        </p:tav>
                                        <p:tav tm="100000">
                                          <p:val>
                                            <p:strVal val="ppt_x"/>
                                          </p:val>
                                        </p:tav>
                                      </p:tavLst>
                                    </p:anim>
                                    <p:anim calcmode="lin" valueType="num">
                                      <p:cBhvr>
                                        <p:cTn id="52" dur="1000"/>
                                        <p:tgtEl>
                                          <p:spTgt spid="3"/>
                                        </p:tgtEl>
                                        <p:attrNameLst>
                                          <p:attrName>ppt_y</p:attrName>
                                        </p:attrNameLst>
                                      </p:cBhvr>
                                      <p:tavLst>
                                        <p:tav tm="0">
                                          <p:val>
                                            <p:strVal val="ppt_y"/>
                                          </p:val>
                                        </p:tav>
                                        <p:tav tm="100000">
                                          <p:val>
                                            <p:strVal val="ppt_y+.1"/>
                                          </p:val>
                                        </p:tav>
                                      </p:tavLst>
                                    </p:anim>
                                    <p:set>
                                      <p:cBhvr>
                                        <p:cTn id="53" dur="1" fill="hold">
                                          <p:stCondLst>
                                            <p:cond delay="999"/>
                                          </p:stCondLst>
                                        </p:cTn>
                                        <p:tgtEl>
                                          <p:spTgt spid="3"/>
                                        </p:tgtEl>
                                        <p:attrNameLst>
                                          <p:attrName>style.visibility</p:attrName>
                                        </p:attrNameLst>
                                      </p:cBhvr>
                                      <p:to>
                                        <p:strVal val="hidden"/>
                                      </p:to>
                                    </p:set>
                                  </p:childTnLst>
                                </p:cTn>
                              </p:par>
                              <p:par>
                                <p:cTn id="54" presetID="42" presetClass="exit" presetSubtype="0" fill="hold" grpId="0" nodeType="withEffect">
                                  <p:stCondLst>
                                    <p:cond delay="0"/>
                                  </p:stCondLst>
                                  <p:childTnLst>
                                    <p:animEffect transition="out" filter="fade">
                                      <p:cBhvr>
                                        <p:cTn id="55" dur="1000"/>
                                        <p:tgtEl>
                                          <p:spTgt spid="11"/>
                                        </p:tgtEl>
                                      </p:cBhvr>
                                    </p:animEffect>
                                    <p:anim calcmode="lin" valueType="num">
                                      <p:cBhvr>
                                        <p:cTn id="56" dur="1000"/>
                                        <p:tgtEl>
                                          <p:spTgt spid="11"/>
                                        </p:tgtEl>
                                        <p:attrNameLst>
                                          <p:attrName>ppt_x</p:attrName>
                                        </p:attrNameLst>
                                      </p:cBhvr>
                                      <p:tavLst>
                                        <p:tav tm="0">
                                          <p:val>
                                            <p:strVal val="ppt_x"/>
                                          </p:val>
                                        </p:tav>
                                        <p:tav tm="100000">
                                          <p:val>
                                            <p:strVal val="ppt_x"/>
                                          </p:val>
                                        </p:tav>
                                      </p:tavLst>
                                    </p:anim>
                                    <p:anim calcmode="lin" valueType="num">
                                      <p:cBhvr>
                                        <p:cTn id="57" dur="1000"/>
                                        <p:tgtEl>
                                          <p:spTgt spid="11"/>
                                        </p:tgtEl>
                                        <p:attrNameLst>
                                          <p:attrName>ppt_y</p:attrName>
                                        </p:attrNameLst>
                                      </p:cBhvr>
                                      <p:tavLst>
                                        <p:tav tm="0">
                                          <p:val>
                                            <p:strVal val="ppt_y"/>
                                          </p:val>
                                        </p:tav>
                                        <p:tav tm="100000">
                                          <p:val>
                                            <p:strVal val="ppt_y+.1"/>
                                          </p:val>
                                        </p:tav>
                                      </p:tavLst>
                                    </p:anim>
                                    <p:set>
                                      <p:cBhvr>
                                        <p:cTn id="58" dur="1" fill="hold">
                                          <p:stCondLst>
                                            <p:cond delay="999"/>
                                          </p:stCondLst>
                                        </p:cTn>
                                        <p:tgtEl>
                                          <p:spTgt spid="11"/>
                                        </p:tgtEl>
                                        <p:attrNameLst>
                                          <p:attrName>style.visibility</p:attrName>
                                        </p:attrNameLst>
                                      </p:cBhvr>
                                      <p:to>
                                        <p:strVal val="hidden"/>
                                      </p:to>
                                    </p:set>
                                  </p:childTnLst>
                                </p:cTn>
                              </p:par>
                              <p:par>
                                <p:cTn id="59" presetID="42" presetClass="exit" presetSubtype="0" fill="hold" nodeType="withEffect">
                                  <p:stCondLst>
                                    <p:cond delay="0"/>
                                  </p:stCondLst>
                                  <p:childTnLst>
                                    <p:animEffect transition="out" filter="fade">
                                      <p:cBhvr>
                                        <p:cTn id="60" dur="1000"/>
                                        <p:tgtEl>
                                          <p:spTgt spid="4"/>
                                        </p:tgtEl>
                                      </p:cBhvr>
                                    </p:animEffect>
                                    <p:anim calcmode="lin" valueType="num">
                                      <p:cBhvr>
                                        <p:cTn id="61" dur="1000"/>
                                        <p:tgtEl>
                                          <p:spTgt spid="4"/>
                                        </p:tgtEl>
                                        <p:attrNameLst>
                                          <p:attrName>ppt_x</p:attrName>
                                        </p:attrNameLst>
                                      </p:cBhvr>
                                      <p:tavLst>
                                        <p:tav tm="0">
                                          <p:val>
                                            <p:strVal val="ppt_x"/>
                                          </p:val>
                                        </p:tav>
                                        <p:tav tm="100000">
                                          <p:val>
                                            <p:strVal val="ppt_x"/>
                                          </p:val>
                                        </p:tav>
                                      </p:tavLst>
                                    </p:anim>
                                    <p:anim calcmode="lin" valueType="num">
                                      <p:cBhvr>
                                        <p:cTn id="62" dur="1000"/>
                                        <p:tgtEl>
                                          <p:spTgt spid="4"/>
                                        </p:tgtEl>
                                        <p:attrNameLst>
                                          <p:attrName>ppt_y</p:attrName>
                                        </p:attrNameLst>
                                      </p:cBhvr>
                                      <p:tavLst>
                                        <p:tav tm="0">
                                          <p:val>
                                            <p:strVal val="ppt_y"/>
                                          </p:val>
                                        </p:tav>
                                        <p:tav tm="100000">
                                          <p:val>
                                            <p:strVal val="ppt_y+.1"/>
                                          </p:val>
                                        </p:tav>
                                      </p:tavLst>
                                    </p:anim>
                                    <p:set>
                                      <p:cBhvr>
                                        <p:cTn id="63" dur="1" fill="hold">
                                          <p:stCondLst>
                                            <p:cond delay="999"/>
                                          </p:stCondLst>
                                        </p:cTn>
                                        <p:tgtEl>
                                          <p:spTgt spid="4"/>
                                        </p:tgtEl>
                                        <p:attrNameLst>
                                          <p:attrName>style.visibility</p:attrName>
                                        </p:attrNameLst>
                                      </p:cBhvr>
                                      <p:to>
                                        <p:strVal val="hidden"/>
                                      </p:to>
                                    </p:set>
                                  </p:childTnLst>
                                </p:cTn>
                              </p:par>
                              <p:par>
                                <p:cTn id="64" presetID="42" presetClass="exit" presetSubtype="0" fill="hold" nodeType="withEffect">
                                  <p:stCondLst>
                                    <p:cond delay="0"/>
                                  </p:stCondLst>
                                  <p:childTnLst>
                                    <p:animEffect transition="out" filter="fade">
                                      <p:cBhvr>
                                        <p:cTn id="65" dur="1000"/>
                                        <p:tgtEl>
                                          <p:spTgt spid="14"/>
                                        </p:tgtEl>
                                      </p:cBhvr>
                                    </p:animEffect>
                                    <p:anim calcmode="lin" valueType="num">
                                      <p:cBhvr>
                                        <p:cTn id="66" dur="1000"/>
                                        <p:tgtEl>
                                          <p:spTgt spid="14"/>
                                        </p:tgtEl>
                                        <p:attrNameLst>
                                          <p:attrName>ppt_x</p:attrName>
                                        </p:attrNameLst>
                                      </p:cBhvr>
                                      <p:tavLst>
                                        <p:tav tm="0">
                                          <p:val>
                                            <p:strVal val="ppt_x"/>
                                          </p:val>
                                        </p:tav>
                                        <p:tav tm="100000">
                                          <p:val>
                                            <p:strVal val="ppt_x"/>
                                          </p:val>
                                        </p:tav>
                                      </p:tavLst>
                                    </p:anim>
                                    <p:anim calcmode="lin" valueType="num">
                                      <p:cBhvr>
                                        <p:cTn id="67" dur="1000"/>
                                        <p:tgtEl>
                                          <p:spTgt spid="14"/>
                                        </p:tgtEl>
                                        <p:attrNameLst>
                                          <p:attrName>ppt_y</p:attrName>
                                        </p:attrNameLst>
                                      </p:cBhvr>
                                      <p:tavLst>
                                        <p:tav tm="0">
                                          <p:val>
                                            <p:strVal val="ppt_y"/>
                                          </p:val>
                                        </p:tav>
                                        <p:tav tm="100000">
                                          <p:val>
                                            <p:strVal val="ppt_y+.1"/>
                                          </p:val>
                                        </p:tav>
                                      </p:tavLst>
                                    </p:anim>
                                    <p:set>
                                      <p:cBhvr>
                                        <p:cTn id="68" dur="1" fill="hold">
                                          <p:stCondLst>
                                            <p:cond delay="999"/>
                                          </p:stCondLst>
                                        </p:cTn>
                                        <p:tgtEl>
                                          <p:spTgt spid="14"/>
                                        </p:tgtEl>
                                        <p:attrNameLst>
                                          <p:attrName>style.visibility</p:attrName>
                                        </p:attrNameLst>
                                      </p:cBhvr>
                                      <p:to>
                                        <p:strVal val="hidden"/>
                                      </p:to>
                                    </p:set>
                                  </p:childTnLst>
                                </p:cTn>
                              </p:par>
                              <p:par>
                                <p:cTn id="69" presetID="42" presetClass="exit" presetSubtype="0" fill="hold" nodeType="withEffect">
                                  <p:stCondLst>
                                    <p:cond delay="0"/>
                                  </p:stCondLst>
                                  <p:childTnLst>
                                    <p:animEffect transition="out" filter="fade">
                                      <p:cBhvr>
                                        <p:cTn id="70" dur="1000"/>
                                        <p:tgtEl>
                                          <p:spTgt spid="6"/>
                                        </p:tgtEl>
                                      </p:cBhvr>
                                    </p:animEffect>
                                    <p:anim calcmode="lin" valueType="num">
                                      <p:cBhvr>
                                        <p:cTn id="71" dur="1000"/>
                                        <p:tgtEl>
                                          <p:spTgt spid="6"/>
                                        </p:tgtEl>
                                        <p:attrNameLst>
                                          <p:attrName>ppt_x</p:attrName>
                                        </p:attrNameLst>
                                      </p:cBhvr>
                                      <p:tavLst>
                                        <p:tav tm="0">
                                          <p:val>
                                            <p:strVal val="ppt_x"/>
                                          </p:val>
                                        </p:tav>
                                        <p:tav tm="100000">
                                          <p:val>
                                            <p:strVal val="ppt_x"/>
                                          </p:val>
                                        </p:tav>
                                      </p:tavLst>
                                    </p:anim>
                                    <p:anim calcmode="lin" valueType="num">
                                      <p:cBhvr>
                                        <p:cTn id="72" dur="1000"/>
                                        <p:tgtEl>
                                          <p:spTgt spid="6"/>
                                        </p:tgtEl>
                                        <p:attrNameLst>
                                          <p:attrName>ppt_y</p:attrName>
                                        </p:attrNameLst>
                                      </p:cBhvr>
                                      <p:tavLst>
                                        <p:tav tm="0">
                                          <p:val>
                                            <p:strVal val="ppt_y"/>
                                          </p:val>
                                        </p:tav>
                                        <p:tav tm="100000">
                                          <p:val>
                                            <p:strVal val="ppt_y+.1"/>
                                          </p:val>
                                        </p:tav>
                                      </p:tavLst>
                                    </p:anim>
                                    <p:set>
                                      <p:cBhvr>
                                        <p:cTn id="73" dur="1" fill="hold">
                                          <p:stCondLst>
                                            <p:cond delay="999"/>
                                          </p:stCondLst>
                                        </p:cTn>
                                        <p:tgtEl>
                                          <p:spTgt spid="6"/>
                                        </p:tgtEl>
                                        <p:attrNameLst>
                                          <p:attrName>style.visibility</p:attrName>
                                        </p:attrNameLst>
                                      </p:cBhvr>
                                      <p:to>
                                        <p:strVal val="hidden"/>
                                      </p:to>
                                    </p:set>
                                  </p:childTnLst>
                                </p:cTn>
                              </p:par>
                              <p:par>
                                <p:cTn id="74" presetID="42" presetClass="exit" presetSubtype="0" fill="hold" grpId="0" nodeType="withEffect">
                                  <p:stCondLst>
                                    <p:cond delay="0"/>
                                  </p:stCondLst>
                                  <p:childTnLst>
                                    <p:animEffect transition="out" filter="fade">
                                      <p:cBhvr>
                                        <p:cTn id="75" dur="1000"/>
                                        <p:tgtEl>
                                          <p:spTgt spid="13"/>
                                        </p:tgtEl>
                                      </p:cBhvr>
                                    </p:animEffect>
                                    <p:anim calcmode="lin" valueType="num">
                                      <p:cBhvr>
                                        <p:cTn id="76" dur="1000"/>
                                        <p:tgtEl>
                                          <p:spTgt spid="13"/>
                                        </p:tgtEl>
                                        <p:attrNameLst>
                                          <p:attrName>ppt_x</p:attrName>
                                        </p:attrNameLst>
                                      </p:cBhvr>
                                      <p:tavLst>
                                        <p:tav tm="0">
                                          <p:val>
                                            <p:strVal val="ppt_x"/>
                                          </p:val>
                                        </p:tav>
                                        <p:tav tm="100000">
                                          <p:val>
                                            <p:strVal val="ppt_x"/>
                                          </p:val>
                                        </p:tav>
                                      </p:tavLst>
                                    </p:anim>
                                    <p:anim calcmode="lin" valueType="num">
                                      <p:cBhvr>
                                        <p:cTn id="77" dur="1000"/>
                                        <p:tgtEl>
                                          <p:spTgt spid="13"/>
                                        </p:tgtEl>
                                        <p:attrNameLst>
                                          <p:attrName>ppt_y</p:attrName>
                                        </p:attrNameLst>
                                      </p:cBhvr>
                                      <p:tavLst>
                                        <p:tav tm="0">
                                          <p:val>
                                            <p:strVal val="ppt_y"/>
                                          </p:val>
                                        </p:tav>
                                        <p:tav tm="100000">
                                          <p:val>
                                            <p:strVal val="ppt_y+.1"/>
                                          </p:val>
                                        </p:tav>
                                      </p:tavLst>
                                    </p:anim>
                                    <p:set>
                                      <p:cBhvr>
                                        <p:cTn id="78" dur="1" fill="hold">
                                          <p:stCondLst>
                                            <p:cond delay="999"/>
                                          </p:stCondLst>
                                        </p:cTn>
                                        <p:tgtEl>
                                          <p:spTgt spid="13"/>
                                        </p:tgtEl>
                                        <p:attrNameLst>
                                          <p:attrName>style.visibility</p:attrName>
                                        </p:attrNameLst>
                                      </p:cBhvr>
                                      <p:to>
                                        <p:strVal val="hidden"/>
                                      </p:to>
                                    </p:set>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2050"/>
                                        </p:tgtEl>
                                        <p:attrNameLst>
                                          <p:attrName>style.visibility</p:attrName>
                                        </p:attrNameLst>
                                      </p:cBhvr>
                                      <p:to>
                                        <p:strVal val="visible"/>
                                      </p:to>
                                    </p:set>
                                    <p:animEffect transition="in" filter="fade">
                                      <p:cBhvr>
                                        <p:cTn id="83" dur="1000"/>
                                        <p:tgtEl>
                                          <p:spTgt spid="2050"/>
                                        </p:tgtEl>
                                      </p:cBhvr>
                                    </p:animEffect>
                                    <p:anim calcmode="lin" valueType="num">
                                      <p:cBhvr>
                                        <p:cTn id="84" dur="1000" fill="hold"/>
                                        <p:tgtEl>
                                          <p:spTgt spid="2050"/>
                                        </p:tgtEl>
                                        <p:attrNameLst>
                                          <p:attrName>ppt_x</p:attrName>
                                        </p:attrNameLst>
                                      </p:cBhvr>
                                      <p:tavLst>
                                        <p:tav tm="0">
                                          <p:val>
                                            <p:strVal val="#ppt_x"/>
                                          </p:val>
                                        </p:tav>
                                        <p:tav tm="100000">
                                          <p:val>
                                            <p:strVal val="#ppt_x"/>
                                          </p:val>
                                        </p:tav>
                                      </p:tavLst>
                                    </p:anim>
                                    <p:anim calcmode="lin" valueType="num">
                                      <p:cBhvr>
                                        <p:cTn id="85"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17"/>
                                        </p:tgtEl>
                                        <p:attrNameLst>
                                          <p:attrName>style.visibility</p:attrName>
                                        </p:attrNameLst>
                                      </p:cBhvr>
                                      <p:to>
                                        <p:strVal val="visible"/>
                                      </p:to>
                                    </p:set>
                                    <p:anim calcmode="lin" valueType="num">
                                      <p:cBhvr additive="base">
                                        <p:cTn id="90" dur="500" fill="hold"/>
                                        <p:tgtEl>
                                          <p:spTgt spid="17"/>
                                        </p:tgtEl>
                                        <p:attrNameLst>
                                          <p:attrName>ppt_x</p:attrName>
                                        </p:attrNameLst>
                                      </p:cBhvr>
                                      <p:tavLst>
                                        <p:tav tm="0">
                                          <p:val>
                                            <p:strVal val="#ppt_x"/>
                                          </p:val>
                                        </p:tav>
                                        <p:tav tm="100000">
                                          <p:val>
                                            <p:strVal val="#ppt_x"/>
                                          </p:val>
                                        </p:tav>
                                      </p:tavLst>
                                    </p:anim>
                                    <p:anim calcmode="lin" valueType="num">
                                      <p:cBhvr additive="base">
                                        <p:cTn id="91" dur="500" fill="hold"/>
                                        <p:tgtEl>
                                          <p:spTgt spid="17"/>
                                        </p:tgtEl>
                                        <p:attrNameLst>
                                          <p:attrName>ppt_y</p:attrName>
                                        </p:attrNameLst>
                                      </p:cBhvr>
                                      <p:tavLst>
                                        <p:tav tm="0">
                                          <p:val>
                                            <p:strVal val="1+#ppt_h/2"/>
                                          </p:val>
                                        </p:tav>
                                        <p:tav tm="100000">
                                          <p:val>
                                            <p:strVal val="#ppt_y"/>
                                          </p:val>
                                        </p:tav>
                                      </p:tavLst>
                                    </p:anim>
                                  </p:childTnLst>
                                </p:cTn>
                              </p:par>
                              <p:par>
                                <p:cTn id="92" presetID="2" presetClass="entr" presetSubtype="4" fill="hold" grpId="0" nodeType="withEffect">
                                  <p:stCondLst>
                                    <p:cond delay="0"/>
                                  </p:stCondLst>
                                  <p:childTnLst>
                                    <p:set>
                                      <p:cBhvr>
                                        <p:cTn id="93" dur="1" fill="hold">
                                          <p:stCondLst>
                                            <p:cond delay="0"/>
                                          </p:stCondLst>
                                        </p:cTn>
                                        <p:tgtEl>
                                          <p:spTgt spid="15"/>
                                        </p:tgtEl>
                                        <p:attrNameLst>
                                          <p:attrName>style.visibility</p:attrName>
                                        </p:attrNameLst>
                                      </p:cBhvr>
                                      <p:to>
                                        <p:strVal val="visible"/>
                                      </p:to>
                                    </p:set>
                                    <p:anim calcmode="lin" valueType="num">
                                      <p:cBhvr additive="base">
                                        <p:cTn id="94" dur="500" fill="hold"/>
                                        <p:tgtEl>
                                          <p:spTgt spid="15"/>
                                        </p:tgtEl>
                                        <p:attrNameLst>
                                          <p:attrName>ppt_x</p:attrName>
                                        </p:attrNameLst>
                                      </p:cBhvr>
                                      <p:tavLst>
                                        <p:tav tm="0">
                                          <p:val>
                                            <p:strVal val="#ppt_x"/>
                                          </p:val>
                                        </p:tav>
                                        <p:tav tm="100000">
                                          <p:val>
                                            <p:strVal val="#ppt_x"/>
                                          </p:val>
                                        </p:tav>
                                      </p:tavLst>
                                    </p:anim>
                                    <p:anim calcmode="lin" valueType="num">
                                      <p:cBhvr additive="base">
                                        <p:cTn id="95" dur="500" fill="hold"/>
                                        <p:tgtEl>
                                          <p:spTgt spid="15"/>
                                        </p:tgtEl>
                                        <p:attrNameLst>
                                          <p:attrName>ppt_y</p:attrName>
                                        </p:attrNameLst>
                                      </p:cBhvr>
                                      <p:tavLst>
                                        <p:tav tm="0">
                                          <p:val>
                                            <p:strVal val="1+#ppt_h/2"/>
                                          </p:val>
                                        </p:tav>
                                        <p:tav tm="100000">
                                          <p:val>
                                            <p:strVal val="#ppt_y"/>
                                          </p:val>
                                        </p:tav>
                                      </p:tavLst>
                                    </p:anim>
                                  </p:childTnLst>
                                </p:cTn>
                              </p:par>
                              <p:par>
                                <p:cTn id="96" presetID="2" presetClass="entr" presetSubtype="4" fill="hold" grpId="0" nodeType="withEffect">
                                  <p:stCondLst>
                                    <p:cond delay="0"/>
                                  </p:stCondLst>
                                  <p:childTnLst>
                                    <p:set>
                                      <p:cBhvr>
                                        <p:cTn id="97" dur="1" fill="hold">
                                          <p:stCondLst>
                                            <p:cond delay="0"/>
                                          </p:stCondLst>
                                        </p:cTn>
                                        <p:tgtEl>
                                          <p:spTgt spid="18"/>
                                        </p:tgtEl>
                                        <p:attrNameLst>
                                          <p:attrName>style.visibility</p:attrName>
                                        </p:attrNameLst>
                                      </p:cBhvr>
                                      <p:to>
                                        <p:strVal val="visible"/>
                                      </p:to>
                                    </p:set>
                                    <p:anim calcmode="lin" valueType="num">
                                      <p:cBhvr additive="base">
                                        <p:cTn id="98" dur="500" fill="hold"/>
                                        <p:tgtEl>
                                          <p:spTgt spid="18"/>
                                        </p:tgtEl>
                                        <p:attrNameLst>
                                          <p:attrName>ppt_x</p:attrName>
                                        </p:attrNameLst>
                                      </p:cBhvr>
                                      <p:tavLst>
                                        <p:tav tm="0">
                                          <p:val>
                                            <p:strVal val="#ppt_x"/>
                                          </p:val>
                                        </p:tav>
                                        <p:tav tm="100000">
                                          <p:val>
                                            <p:strVal val="#ppt_x"/>
                                          </p:val>
                                        </p:tav>
                                      </p:tavLst>
                                    </p:anim>
                                    <p:anim calcmode="lin" valueType="num">
                                      <p:cBhvr additive="base">
                                        <p:cTn id="9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3" grpId="0" animBg="1"/>
      <p:bldP spid="13" grpId="1" animBg="1"/>
      <p:bldP spid="15" grpId="0" animBg="1"/>
      <p:bldP spid="17" grpId="0" animBg="1"/>
      <p:bldP spid="1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28</a:t>
            </a:r>
            <a:endParaRPr lang="en-US" altLang="zh-TW" sz="1400" dirty="0" smtClean="0">
              <a:solidFill>
                <a:schemeClr val="tx2">
                  <a:lumMod val="75000"/>
                </a:schemeClr>
              </a:solidFill>
            </a:endParaRPr>
          </a:p>
        </p:txBody>
      </p:sp>
      <p:sp>
        <p:nvSpPr>
          <p:cNvPr id="8" name="標題 5"/>
          <p:cNvSpPr txBox="1">
            <a:spLocks/>
          </p:cNvSpPr>
          <p:nvPr/>
        </p:nvSpPr>
        <p:spPr>
          <a:xfrm>
            <a:off x="755576" y="260648"/>
            <a:ext cx="7416824"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ln>
                  <a:noFill/>
                </a:ln>
                <a:solidFill>
                  <a:srgbClr val="FFFFFF"/>
                </a:solidFill>
                <a:effectLst>
                  <a:glow rad="101600">
                    <a:schemeClr val="tx2"/>
                  </a:glo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zh-TW" sz="4000" dirty="0" smtClean="0"/>
              <a:t>Time Series Design</a:t>
            </a:r>
            <a:endParaRPr lang="zh-TW" altLang="en-US" sz="4000" dirty="0">
              <a:ea typeface="標楷體" pitchFamily="65" charset="-120"/>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l="15278" t="15259" r="13889" b="2886"/>
          <a:stretch>
            <a:fillRect/>
          </a:stretch>
        </p:blipFill>
        <p:spPr bwMode="auto">
          <a:xfrm>
            <a:off x="179512" y="1628800"/>
            <a:ext cx="3816424"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文字方塊 5"/>
          <p:cNvSpPr txBox="1"/>
          <p:nvPr/>
        </p:nvSpPr>
        <p:spPr>
          <a:xfrm>
            <a:off x="4355976" y="1628800"/>
            <a:ext cx="3240360" cy="461665"/>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輿論對法院判決的影響</a:t>
            </a:r>
            <a:endParaRPr lang="en-US" altLang="zh-TW" sz="2400" dirty="0" smtClean="0">
              <a:latin typeface="標楷體" pitchFamily="65" charset="-120"/>
              <a:ea typeface="標楷體" pitchFamily="65" charset="-120"/>
            </a:endParaRPr>
          </a:p>
        </p:txBody>
      </p:sp>
      <p:sp>
        <p:nvSpPr>
          <p:cNvPr id="7" name="文字方塊 6"/>
          <p:cNvSpPr txBox="1"/>
          <p:nvPr/>
        </p:nvSpPr>
        <p:spPr>
          <a:xfrm>
            <a:off x="4355976" y="2247255"/>
            <a:ext cx="3240360" cy="461665"/>
          </a:xfrm>
          <a:prstGeom prst="rect">
            <a:avLst/>
          </a:prstGeom>
          <a:solidFill>
            <a:srgbClr val="92D050"/>
          </a:solidFill>
          <a:ln>
            <a:solidFill>
              <a:schemeClr val="accent2">
                <a:lumMod val="40000"/>
                <a:lumOff val="60000"/>
              </a:schemeClr>
            </a:solidFill>
          </a:ln>
        </p:spPr>
        <p:txBody>
          <a:bodyPr wrap="square" rtlCol="0">
            <a:spAutoFit/>
          </a:bodyPr>
          <a:lstStyle/>
          <a:p>
            <a:r>
              <a:rPr lang="en-US" altLang="zh-TW" sz="2400" dirty="0" smtClean="0">
                <a:latin typeface="標楷體" pitchFamily="65" charset="-120"/>
                <a:ea typeface="標楷體" pitchFamily="65" charset="-120"/>
              </a:rPr>
              <a:t>1.</a:t>
            </a:r>
            <a:r>
              <a:rPr lang="zh-TW" altLang="en-US" sz="2400" dirty="0" smtClean="0">
                <a:latin typeface="標楷體" pitchFamily="65" charset="-120"/>
                <a:ea typeface="標楷體" pitchFamily="65" charset="-120"/>
              </a:rPr>
              <a:t>發現兩者趨勢相似</a:t>
            </a:r>
            <a:endParaRPr lang="en-US" altLang="zh-TW" sz="2400" dirty="0" smtClean="0">
              <a:latin typeface="標楷體" pitchFamily="65" charset="-120"/>
              <a:ea typeface="標楷體" pitchFamily="65" charset="-120"/>
            </a:endParaRPr>
          </a:p>
        </p:txBody>
      </p:sp>
      <p:sp>
        <p:nvSpPr>
          <p:cNvPr id="9" name="文字方塊 8"/>
          <p:cNvSpPr txBox="1"/>
          <p:nvPr/>
        </p:nvSpPr>
        <p:spPr>
          <a:xfrm>
            <a:off x="4355976" y="2924944"/>
            <a:ext cx="3240360" cy="830997"/>
          </a:xfrm>
          <a:prstGeom prst="rect">
            <a:avLst/>
          </a:prstGeom>
          <a:solidFill>
            <a:srgbClr val="92D050"/>
          </a:solidFill>
          <a:ln>
            <a:solidFill>
              <a:schemeClr val="accent2">
                <a:lumMod val="40000"/>
                <a:lumOff val="60000"/>
              </a:schemeClr>
            </a:solidFill>
          </a:ln>
        </p:spPr>
        <p:txBody>
          <a:bodyPr wrap="square" rtlCol="0">
            <a:spAutoFit/>
          </a:bodyPr>
          <a:lstStyle/>
          <a:p>
            <a:r>
              <a:rPr lang="en-US" altLang="zh-TW" sz="2400" dirty="0" smtClean="0">
                <a:latin typeface="標楷體" pitchFamily="65" charset="-120"/>
                <a:ea typeface="標楷體" pitchFamily="65" charset="-120"/>
              </a:rPr>
              <a:t>2.</a:t>
            </a:r>
            <a:r>
              <a:rPr lang="zh-TW" altLang="en-US" sz="2400" dirty="0" smtClean="0">
                <a:latin typeface="標楷體" pitchFamily="65" charset="-120"/>
                <a:ea typeface="標楷體" pitchFamily="65" charset="-120"/>
              </a:rPr>
              <a:t>我們可以說與論一定</a:t>
            </a:r>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  會影響法院判決嗎</a:t>
            </a:r>
            <a:r>
              <a:rPr lang="en-US" altLang="zh-TW" sz="2400" dirty="0" smtClean="0">
                <a:latin typeface="標楷體" pitchFamily="65" charset="-120"/>
                <a:ea typeface="標楷體" pitchFamily="65" charset="-120"/>
              </a:rPr>
              <a:t>?</a:t>
            </a:r>
          </a:p>
        </p:txBody>
      </p:sp>
      <p:sp>
        <p:nvSpPr>
          <p:cNvPr id="10" name="文字方塊 9"/>
          <p:cNvSpPr txBox="1"/>
          <p:nvPr/>
        </p:nvSpPr>
        <p:spPr>
          <a:xfrm>
            <a:off x="4355976" y="4005064"/>
            <a:ext cx="3240360" cy="830997"/>
          </a:xfrm>
          <a:prstGeom prst="rect">
            <a:avLst/>
          </a:prstGeom>
          <a:solidFill>
            <a:srgbClr val="92D050"/>
          </a:solidFill>
          <a:ln>
            <a:solidFill>
              <a:schemeClr val="accent2">
                <a:lumMod val="40000"/>
                <a:lumOff val="60000"/>
              </a:schemeClr>
            </a:solidFill>
          </a:ln>
        </p:spPr>
        <p:txBody>
          <a:bodyPr wrap="square" rtlCol="0">
            <a:spAutoFit/>
          </a:bodyPr>
          <a:lstStyle/>
          <a:p>
            <a:r>
              <a:rPr lang="en-US" altLang="zh-TW" sz="2400" dirty="0" smtClean="0">
                <a:latin typeface="標楷體" pitchFamily="65" charset="-120"/>
                <a:ea typeface="標楷體" pitchFamily="65" charset="-120"/>
              </a:rPr>
              <a:t>3.</a:t>
            </a:r>
            <a:r>
              <a:rPr lang="zh-TW" altLang="en-US" sz="2400" dirty="0" smtClean="0">
                <a:latin typeface="標楷體" pitchFamily="65" charset="-120"/>
                <a:ea typeface="標楷體" pitchFamily="65" charset="-120"/>
              </a:rPr>
              <a:t>有可能還有其它因素</a:t>
            </a:r>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  干擾法院判決嗎</a:t>
            </a:r>
            <a:r>
              <a:rPr lang="en-US" altLang="zh-TW" sz="2400" dirty="0" smtClean="0">
                <a:latin typeface="標楷體" pitchFamily="65" charset="-120"/>
                <a:ea typeface="標楷體" pitchFamily="65" charset="-120"/>
              </a:rPr>
              <a:t>?</a:t>
            </a:r>
          </a:p>
        </p:txBody>
      </p:sp>
      <p:sp>
        <p:nvSpPr>
          <p:cNvPr id="11" name="文字方塊 10"/>
          <p:cNvSpPr txBox="1"/>
          <p:nvPr/>
        </p:nvSpPr>
        <p:spPr>
          <a:xfrm>
            <a:off x="4355976" y="5013176"/>
            <a:ext cx="3240360" cy="830997"/>
          </a:xfrm>
          <a:prstGeom prst="rect">
            <a:avLst/>
          </a:prstGeom>
          <a:solidFill>
            <a:srgbClr val="92D050"/>
          </a:solidFill>
          <a:ln>
            <a:solidFill>
              <a:schemeClr val="accent2">
                <a:lumMod val="40000"/>
                <a:lumOff val="60000"/>
              </a:schemeClr>
            </a:solidFill>
          </a:ln>
        </p:spPr>
        <p:txBody>
          <a:bodyPr wrap="square" rtlCol="0">
            <a:spAutoFit/>
          </a:bodyPr>
          <a:lstStyle/>
          <a:p>
            <a:r>
              <a:rPr lang="en-US" altLang="zh-TW" sz="2400" dirty="0" smtClean="0">
                <a:latin typeface="標楷體" pitchFamily="65" charset="-120"/>
                <a:ea typeface="標楷體" pitchFamily="65" charset="-120"/>
              </a:rPr>
              <a:t>4.</a:t>
            </a:r>
            <a:r>
              <a:rPr lang="zh-TW" altLang="en-US" sz="2400" dirty="0" smtClean="0">
                <a:latin typeface="標楷體" pitchFamily="65" charset="-120"/>
                <a:ea typeface="標楷體" pitchFamily="65" charset="-120"/>
              </a:rPr>
              <a:t>誰是執政黨與總統的</a:t>
            </a:r>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  意識型態</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課本</a:t>
            </a:r>
            <a:r>
              <a:rPr lang="en-US" altLang="zh-TW" sz="2400" dirty="0" smtClean="0">
                <a:latin typeface="標楷體" pitchFamily="65" charset="-120"/>
                <a:ea typeface="標楷體" pitchFamily="65" charset="-120"/>
              </a:rPr>
              <a:t>)</a:t>
            </a:r>
          </a:p>
        </p:txBody>
      </p:sp>
    </p:spTree>
    <p:extLst>
      <p:ext uri="{BB962C8B-B14F-4D97-AF65-F5344CB8AC3E}">
        <p14:creationId xmlns:p14="http://schemas.microsoft.com/office/powerpoint/2010/main" val="42306196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460248" y="6356350"/>
            <a:ext cx="2133600" cy="365125"/>
          </a:xfrm>
        </p:spPr>
        <p:txBody>
          <a:bodyPr/>
          <a:lstStyle/>
          <a:p>
            <a:fld id="{C121FF38-B7BB-48ED-8FFF-6B1A2309CFFD}" type="slidenum">
              <a:rPr lang="en-US" altLang="zh-TW"/>
              <a:pPr/>
              <a:t>2</a:t>
            </a:fld>
            <a:endParaRPr lang="en-US" altLang="zh-TW" dirty="0"/>
          </a:p>
        </p:txBody>
      </p:sp>
      <p:sp>
        <p:nvSpPr>
          <p:cNvPr id="95234" name="Rectangle 2"/>
          <p:cNvSpPr>
            <a:spLocks noGrp="1" noChangeArrowheads="1"/>
          </p:cNvSpPr>
          <p:nvPr>
            <p:ph type="title" idx="4294967295"/>
          </p:nvPr>
        </p:nvSpPr>
        <p:spPr>
          <a:xfrm>
            <a:off x="1835696" y="332656"/>
            <a:ext cx="6048672" cy="708025"/>
          </a:xfrm>
        </p:spPr>
        <p:txBody>
          <a:bodyPr>
            <a:normAutofit fontScale="90000"/>
          </a:bodyPr>
          <a:lstStyle/>
          <a:p>
            <a:r>
              <a:rPr lang="zh-TW" altLang="en-US" b="0" dirty="0" smtClean="0">
                <a:ea typeface="標楷體" pitchFamily="65" charset="-120"/>
              </a:rPr>
              <a:t>研究</a:t>
            </a:r>
            <a:r>
              <a:rPr lang="zh-TW" altLang="en-US" b="0" dirty="0">
                <a:ea typeface="標楷體" pitchFamily="65" charset="-120"/>
              </a:rPr>
              <a:t>設計常見的類型</a:t>
            </a:r>
          </a:p>
        </p:txBody>
      </p:sp>
      <p:sp>
        <p:nvSpPr>
          <p:cNvPr id="95235" name="Rectangle 3"/>
          <p:cNvSpPr>
            <a:spLocks noGrp="1" noChangeArrowheads="1"/>
          </p:cNvSpPr>
          <p:nvPr>
            <p:ph type="body" idx="1"/>
          </p:nvPr>
        </p:nvSpPr>
        <p:spPr>
          <a:xfrm>
            <a:off x="755576" y="2852936"/>
            <a:ext cx="7992888" cy="2376264"/>
          </a:xfrm>
        </p:spPr>
        <p:txBody>
          <a:bodyPr>
            <a:noAutofit/>
          </a:bodyPr>
          <a:lstStyle/>
          <a:p>
            <a:pPr lvl="0" algn="just">
              <a:spcBef>
                <a:spcPts val="1200"/>
              </a:spcBef>
              <a:buClr>
                <a:schemeClr val="accent5">
                  <a:lumMod val="50000"/>
                </a:schemeClr>
              </a:buClr>
              <a:buFont typeface="Wingdings" pitchFamily="2" charset="2"/>
              <a:buChar char="Ø"/>
            </a:pPr>
            <a:r>
              <a:rPr lang="zh-TW" altLang="en-US" sz="2800" dirty="0">
                <a:latin typeface="標楷體" pitchFamily="65" charset="-120"/>
                <a:ea typeface="標楷體" pitchFamily="65" charset="-120"/>
              </a:rPr>
              <a:t>「探索性」研究</a:t>
            </a:r>
            <a:r>
              <a:rPr lang="zh-TW" altLang="en-US" sz="2800" dirty="0" smtClean="0">
                <a:latin typeface="標楷體" pitchFamily="65" charset="-120"/>
                <a:ea typeface="標楷體" pitchFamily="65" charset="-120"/>
              </a:rPr>
              <a:t>設計 </a:t>
            </a:r>
            <a:r>
              <a:rPr kumimoji="1" lang="zh-TW" altLang="en-US" sz="2000" dirty="0" smtClean="0">
                <a:solidFill>
                  <a:srgbClr val="C00000"/>
                </a:solidFill>
                <a:latin typeface="Arial" charset="0"/>
                <a:ea typeface="新細明體" charset="-120"/>
              </a:rPr>
              <a:t>例、為何犯罪率一直升高</a:t>
            </a:r>
            <a:r>
              <a:rPr kumimoji="1" lang="en-US" altLang="zh-TW" sz="2000" dirty="0" smtClean="0">
                <a:solidFill>
                  <a:srgbClr val="C00000"/>
                </a:solidFill>
                <a:latin typeface="Arial" charset="0"/>
                <a:ea typeface="新細明體" charset="-120"/>
              </a:rPr>
              <a:t>?</a:t>
            </a:r>
          </a:p>
          <a:p>
            <a:pPr lvl="0" algn="just">
              <a:spcBef>
                <a:spcPts val="1200"/>
              </a:spcBef>
              <a:buClr>
                <a:schemeClr val="accent5">
                  <a:lumMod val="50000"/>
                </a:schemeClr>
              </a:buClr>
              <a:buFont typeface="Wingdings" pitchFamily="2" charset="2"/>
              <a:buChar char="Ø"/>
            </a:pPr>
            <a:r>
              <a:rPr lang="zh-TW" altLang="en-US" sz="2800" dirty="0" smtClean="0">
                <a:latin typeface="標楷體" pitchFamily="65" charset="-120"/>
                <a:ea typeface="標楷體" pitchFamily="65" charset="-120"/>
              </a:rPr>
              <a:t>「描述性」研究設計 </a:t>
            </a:r>
            <a:r>
              <a:rPr kumimoji="1" lang="zh-TW" altLang="en-US" sz="2000" dirty="0" smtClean="0">
                <a:solidFill>
                  <a:srgbClr val="C00000"/>
                </a:solidFill>
                <a:latin typeface="Arial" charset="0"/>
                <a:ea typeface="新細明體" charset="-120"/>
              </a:rPr>
              <a:t>例、不同年齡層之犯罪類型</a:t>
            </a:r>
            <a:r>
              <a:rPr kumimoji="1" lang="en-US" altLang="zh-TW" sz="2000" dirty="0" smtClean="0">
                <a:solidFill>
                  <a:srgbClr val="C00000"/>
                </a:solidFill>
                <a:latin typeface="Arial" charset="0"/>
                <a:ea typeface="新細明體" charset="-120"/>
              </a:rPr>
              <a:t>?</a:t>
            </a:r>
          </a:p>
          <a:p>
            <a:pPr lvl="0" algn="just">
              <a:spcBef>
                <a:spcPts val="1200"/>
              </a:spcBef>
              <a:buClr>
                <a:schemeClr val="accent5">
                  <a:lumMod val="50000"/>
                </a:schemeClr>
              </a:buClr>
              <a:buFont typeface="Wingdings" pitchFamily="2" charset="2"/>
              <a:buChar char="Ø"/>
            </a:pPr>
            <a:r>
              <a:rPr lang="zh-TW" altLang="zh-TW" sz="2800" dirty="0" smtClean="0">
                <a:latin typeface="標楷體" pitchFamily="65" charset="-120"/>
                <a:ea typeface="標楷體" pitchFamily="65" charset="-120"/>
              </a:rPr>
              <a:t>「相關性」研究設計</a:t>
            </a:r>
            <a:r>
              <a:rPr lang="zh-TW" altLang="en-US" sz="2800" dirty="0" smtClean="0">
                <a:latin typeface="標楷體" pitchFamily="65" charset="-120"/>
                <a:ea typeface="標楷體" pitchFamily="65" charset="-120"/>
              </a:rPr>
              <a:t> </a:t>
            </a:r>
            <a:r>
              <a:rPr kumimoji="1" lang="zh-TW" altLang="en-US" sz="2000" dirty="0" smtClean="0">
                <a:solidFill>
                  <a:srgbClr val="C00000"/>
                </a:solidFill>
                <a:latin typeface="Arial" charset="0"/>
                <a:ea typeface="新細明體" charset="-120"/>
              </a:rPr>
              <a:t>例、</a:t>
            </a:r>
            <a:r>
              <a:rPr kumimoji="1" lang="zh-TW" altLang="zh-TW" sz="2000" dirty="0" smtClean="0">
                <a:solidFill>
                  <a:srgbClr val="C00000"/>
                </a:solidFill>
                <a:latin typeface="Arial" charset="0"/>
                <a:ea typeface="新細明體" charset="-120"/>
              </a:rPr>
              <a:t>毒品與搶奪罪的相關</a:t>
            </a:r>
            <a:r>
              <a:rPr kumimoji="1" lang="en-US" altLang="zh-TW" sz="2000" dirty="0" smtClean="0">
                <a:solidFill>
                  <a:srgbClr val="C00000"/>
                </a:solidFill>
                <a:latin typeface="Arial" charset="0"/>
                <a:ea typeface="新細明體" charset="-120"/>
              </a:rPr>
              <a:t>?</a:t>
            </a:r>
          </a:p>
          <a:p>
            <a:pPr lvl="0" algn="just">
              <a:spcBef>
                <a:spcPts val="1200"/>
              </a:spcBef>
              <a:buClr>
                <a:schemeClr val="accent5">
                  <a:lumMod val="50000"/>
                </a:schemeClr>
              </a:buClr>
              <a:buFont typeface="Wingdings" pitchFamily="2" charset="2"/>
              <a:buChar char="Ø"/>
            </a:pPr>
            <a:r>
              <a:rPr lang="zh-TW" altLang="en-US" sz="2800" dirty="0" smtClean="0">
                <a:latin typeface="標楷體" pitchFamily="65" charset="-120"/>
                <a:ea typeface="標楷體" pitchFamily="65" charset="-120"/>
              </a:rPr>
              <a:t>「因果性」研究設計 </a:t>
            </a:r>
            <a:r>
              <a:rPr kumimoji="1" lang="zh-TW" altLang="en-US" sz="2000" dirty="0" smtClean="0">
                <a:solidFill>
                  <a:srgbClr val="C00000"/>
                </a:solidFill>
                <a:latin typeface="Arial" charset="0"/>
                <a:ea typeface="新細明體" charset="-120"/>
              </a:rPr>
              <a:t>例、加強毒品查緝可降低犯罪率</a:t>
            </a:r>
            <a:r>
              <a:rPr kumimoji="1" lang="en-US" altLang="zh-TW" sz="2000" dirty="0" smtClean="0">
                <a:solidFill>
                  <a:srgbClr val="C00000"/>
                </a:solidFill>
                <a:latin typeface="Arial" charset="0"/>
                <a:ea typeface="新細明體" charset="-120"/>
              </a:rPr>
              <a:t>?</a:t>
            </a:r>
          </a:p>
          <a:p>
            <a:pPr>
              <a:spcBef>
                <a:spcPts val="1800"/>
              </a:spcBef>
              <a:buClr>
                <a:schemeClr val="accent5">
                  <a:lumMod val="50000"/>
                </a:schemeClr>
              </a:buClr>
              <a:buFont typeface="Wingdings" pitchFamily="2" charset="2"/>
              <a:buChar char="Ø"/>
            </a:pPr>
            <a:endParaRPr lang="en-US" altLang="zh-TW" sz="2800" dirty="0" smtClean="0">
              <a:solidFill>
                <a:srgbClr val="FF0000"/>
              </a:solidFill>
              <a:latin typeface="標楷體" pitchFamily="65" charset="-120"/>
              <a:ea typeface="標楷體" pitchFamily="65" charset="-120"/>
            </a:endParaRPr>
          </a:p>
          <a:p>
            <a:pPr>
              <a:spcBef>
                <a:spcPts val="1800"/>
              </a:spcBef>
              <a:buNone/>
            </a:pPr>
            <a:r>
              <a:rPr lang="en-US" altLang="zh-TW" sz="2800" dirty="0" smtClean="0">
                <a:solidFill>
                  <a:srgbClr val="FF0000"/>
                </a:solidFill>
                <a:latin typeface="標楷體" pitchFamily="65" charset="-120"/>
                <a:ea typeface="標楷體" pitchFamily="65" charset="-120"/>
              </a:rPr>
              <a:t>  </a:t>
            </a:r>
            <a:endParaRPr lang="zh-TW" altLang="en-US" sz="2800" dirty="0">
              <a:solidFill>
                <a:srgbClr val="C00000"/>
              </a:solidFill>
              <a:latin typeface="標楷體" pitchFamily="65" charset="-120"/>
              <a:ea typeface="標楷體" pitchFamily="65" charset="-120"/>
            </a:endParaRPr>
          </a:p>
        </p:txBody>
      </p:sp>
      <p:sp>
        <p:nvSpPr>
          <p:cNvPr id="9" name="文字方塊 8"/>
          <p:cNvSpPr txBox="1"/>
          <p:nvPr/>
        </p:nvSpPr>
        <p:spPr>
          <a:xfrm>
            <a:off x="827584" y="5373216"/>
            <a:ext cx="7488832" cy="861774"/>
          </a:xfrm>
          <a:prstGeom prst="rect">
            <a:avLst/>
          </a:prstGeom>
          <a:noFill/>
        </p:spPr>
        <p:txBody>
          <a:bodyPr wrap="square" rtlCol="0">
            <a:spAutoFit/>
          </a:bodyPr>
          <a:lstStyle/>
          <a:p>
            <a:pPr marL="457200" lvl="0" indent="-457200" algn="just">
              <a:spcBef>
                <a:spcPts val="1200"/>
              </a:spcBef>
            </a:pPr>
            <a:r>
              <a:rPr lang="en-US" altLang="zh-TW" sz="2000" dirty="0" smtClean="0">
                <a:solidFill>
                  <a:srgbClr val="3333CC"/>
                </a:solidFill>
                <a:latin typeface="新細明體" pitchFamily="18" charset="-120"/>
                <a:ea typeface="新細明體" pitchFamily="18" charset="-120"/>
              </a:rPr>
              <a:t>1</a:t>
            </a:r>
            <a:r>
              <a:rPr lang="zh-TW" altLang="en-US" sz="2000" dirty="0" smtClean="0">
                <a:solidFill>
                  <a:srgbClr val="3333CC"/>
                </a:solidFill>
                <a:latin typeface="新細明體" pitchFamily="18" charset="-120"/>
                <a:ea typeface="新細明體" pitchFamily="18" charset="-120"/>
              </a:rPr>
              <a:t>、「相關性」及「因果性」研究設計，均屬「解釋性研究」。</a:t>
            </a:r>
          </a:p>
          <a:p>
            <a:pPr marL="457200" lvl="0" indent="-457200" algn="just">
              <a:spcBef>
                <a:spcPts val="1200"/>
              </a:spcBef>
            </a:pPr>
            <a:r>
              <a:rPr lang="en-US" altLang="zh-TW" sz="2000" dirty="0" smtClean="0">
                <a:solidFill>
                  <a:srgbClr val="3333CC"/>
                </a:solidFill>
                <a:latin typeface="新細明體" pitchFamily="18" charset="-120"/>
                <a:ea typeface="新細明體" pitchFamily="18" charset="-120"/>
              </a:rPr>
              <a:t>2</a:t>
            </a:r>
            <a:r>
              <a:rPr lang="zh-TW" altLang="en-US" sz="2000" dirty="0" smtClean="0">
                <a:solidFill>
                  <a:srgbClr val="3333CC"/>
                </a:solidFill>
                <a:latin typeface="新細明體" pitchFamily="18" charset="-120"/>
                <a:ea typeface="新細明體" pitchFamily="18" charset="-120"/>
              </a:rPr>
              <a:t>、社會科學中，較常採用</a:t>
            </a:r>
            <a:r>
              <a:rPr lang="zh-TW" altLang="en-US" sz="2000" u="sng" dirty="0" smtClean="0">
                <a:solidFill>
                  <a:srgbClr val="3333CC"/>
                </a:solidFill>
              </a:rPr>
              <a:t>描述性研究</a:t>
            </a:r>
            <a:r>
              <a:rPr lang="zh-TW" altLang="en-US" sz="2000" dirty="0" smtClean="0">
                <a:solidFill>
                  <a:srgbClr val="3333CC"/>
                </a:solidFill>
              </a:rPr>
              <a:t>及</a:t>
            </a:r>
            <a:r>
              <a:rPr lang="zh-TW" altLang="en-US" sz="2000" u="sng" dirty="0" smtClean="0">
                <a:solidFill>
                  <a:srgbClr val="3333CC"/>
                </a:solidFill>
              </a:rPr>
              <a:t>解釋性研究</a:t>
            </a:r>
            <a:r>
              <a:rPr lang="zh-TW" altLang="en-US" sz="2000" dirty="0" smtClean="0">
                <a:solidFill>
                  <a:srgbClr val="3333CC"/>
                </a:solidFill>
              </a:rPr>
              <a:t>。</a:t>
            </a:r>
            <a:endParaRPr lang="zh-TW" altLang="en-US" sz="2000" dirty="0">
              <a:solidFill>
                <a:srgbClr val="3333CC"/>
              </a:solidFill>
            </a:endParaRPr>
          </a:p>
        </p:txBody>
      </p:sp>
      <p:sp>
        <p:nvSpPr>
          <p:cNvPr id="8" name="文字方塊 7"/>
          <p:cNvSpPr txBox="1"/>
          <p:nvPr/>
        </p:nvSpPr>
        <p:spPr>
          <a:xfrm>
            <a:off x="683568" y="1628800"/>
            <a:ext cx="7848872" cy="954107"/>
          </a:xfrm>
          <a:prstGeom prst="rect">
            <a:avLst/>
          </a:prstGeom>
          <a:noFill/>
        </p:spPr>
        <p:txBody>
          <a:bodyPr wrap="square" rtlCol="0">
            <a:spAutoFit/>
          </a:bodyPr>
          <a:lstStyle/>
          <a:p>
            <a:pPr>
              <a:buBlip>
                <a:blip r:embed="rId2"/>
              </a:buBlip>
            </a:pPr>
            <a:r>
              <a:rPr lang="zh-TW" altLang="en-US" sz="2800" dirty="0" smtClean="0"/>
              <a:t>依據研究問題的屬性、目的或實際研究之限制來選擇適當的研究設計。</a:t>
            </a:r>
            <a:endParaRPr lang="zh-TW" altLang="en-US" sz="2800" dirty="0"/>
          </a:p>
        </p:txBody>
      </p:sp>
    </p:spTree>
    <p:extLst>
      <p:ext uri="{BB962C8B-B14F-4D97-AF65-F5344CB8AC3E}">
        <p14:creationId xmlns:p14="http://schemas.microsoft.com/office/powerpoint/2010/main" val="10009551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29</a:t>
            </a:r>
            <a:endParaRPr lang="en-US" altLang="zh-TW" sz="1400" dirty="0" smtClean="0">
              <a:solidFill>
                <a:schemeClr val="tx2">
                  <a:lumMod val="75000"/>
                </a:schemeClr>
              </a:solidFill>
            </a:endParaRPr>
          </a:p>
        </p:txBody>
      </p:sp>
      <p:sp>
        <p:nvSpPr>
          <p:cNvPr id="8" name="標題 5"/>
          <p:cNvSpPr txBox="1">
            <a:spLocks/>
          </p:cNvSpPr>
          <p:nvPr/>
        </p:nvSpPr>
        <p:spPr>
          <a:xfrm>
            <a:off x="755576" y="260648"/>
            <a:ext cx="7416824"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ln>
                  <a:noFill/>
                </a:ln>
                <a:solidFill>
                  <a:srgbClr val="FFFFFF"/>
                </a:solidFill>
                <a:effectLst>
                  <a:glow rad="101600">
                    <a:schemeClr val="tx2"/>
                  </a:glo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altLang="zh-TW" sz="4000" dirty="0" smtClean="0"/>
              <a:t>Time Series Design</a:t>
            </a:r>
            <a:endParaRPr lang="zh-TW" altLang="en-US" sz="4000" dirty="0">
              <a:ea typeface="標楷體" pitchFamily="65" charset="-120"/>
            </a:endParaRPr>
          </a:p>
        </p:txBody>
      </p:sp>
      <p:sp>
        <p:nvSpPr>
          <p:cNvPr id="4" name="文字方塊 3"/>
          <p:cNvSpPr txBox="1"/>
          <p:nvPr/>
        </p:nvSpPr>
        <p:spPr>
          <a:xfrm>
            <a:off x="251520" y="1556792"/>
            <a:ext cx="3240360" cy="461665"/>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由以上的例子帶出問題</a:t>
            </a:r>
            <a:endParaRPr lang="en-US" altLang="zh-TW" sz="2400" dirty="0" smtClean="0">
              <a:latin typeface="標楷體" pitchFamily="65" charset="-120"/>
              <a:ea typeface="標楷體" pitchFamily="65" charset="-120"/>
            </a:endParaRPr>
          </a:p>
        </p:txBody>
      </p:sp>
      <p:sp>
        <p:nvSpPr>
          <p:cNvPr id="6" name="文字方塊 5"/>
          <p:cNvSpPr txBox="1"/>
          <p:nvPr/>
        </p:nvSpPr>
        <p:spPr>
          <a:xfrm>
            <a:off x="251520" y="2204864"/>
            <a:ext cx="3888432" cy="461665"/>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眾多的變數會影響內部效度</a:t>
            </a:r>
            <a:endParaRPr lang="en-US" altLang="zh-TW" sz="2400" dirty="0" smtClean="0">
              <a:latin typeface="標楷體" pitchFamily="65" charset="-120"/>
              <a:ea typeface="標楷體" pitchFamily="65" charset="-120"/>
            </a:endParaRPr>
          </a:p>
        </p:txBody>
      </p:sp>
      <p:sp>
        <p:nvSpPr>
          <p:cNvPr id="7" name="文字方塊 6"/>
          <p:cNvSpPr txBox="1"/>
          <p:nvPr/>
        </p:nvSpPr>
        <p:spPr>
          <a:xfrm>
            <a:off x="251520" y="2996952"/>
            <a:ext cx="8352928" cy="2308324"/>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例如：</a:t>
            </a:r>
            <a:endParaRPr lang="en-US" altLang="zh-TW" sz="2400" dirty="0" smtClean="0">
              <a:latin typeface="標楷體" pitchFamily="65" charset="-120"/>
              <a:ea typeface="標楷體" pitchFamily="65" charset="-120"/>
            </a:endParaRPr>
          </a:p>
          <a:p>
            <a:r>
              <a:rPr lang="en-US" altLang="zh-TW" sz="2400" dirty="0" smtClean="0">
                <a:latin typeface="標楷體" pitchFamily="65" charset="-120"/>
                <a:ea typeface="標楷體" pitchFamily="65" charset="-120"/>
              </a:rPr>
              <a:t>1.</a:t>
            </a:r>
            <a:r>
              <a:rPr lang="zh-TW" altLang="en-US" sz="2400" dirty="0" smtClean="0">
                <a:latin typeface="標楷體" pitchFamily="65" charset="-120"/>
                <a:ea typeface="標楷體" pitchFamily="65" charset="-120"/>
              </a:rPr>
              <a:t>儀器設備會隨時間變化而老舊，而影響應變數</a:t>
            </a:r>
            <a:r>
              <a:rPr lang="en-US" altLang="zh-TW" sz="2400" dirty="0" smtClean="0">
                <a:latin typeface="標楷體" pitchFamily="65" charset="-120"/>
                <a:ea typeface="標楷體" pitchFamily="65" charset="-120"/>
              </a:rPr>
              <a:t>(Y)</a:t>
            </a:r>
            <a:r>
              <a:rPr lang="zh-TW" altLang="en-US" sz="2400" dirty="0" smtClean="0">
                <a:latin typeface="標楷體" pitchFamily="65" charset="-120"/>
                <a:ea typeface="標楷體" pitchFamily="65" charset="-120"/>
              </a:rPr>
              <a:t>的測量</a:t>
            </a:r>
            <a:endParaRPr lang="en-US" altLang="zh-TW" sz="2400" dirty="0" smtClean="0">
              <a:latin typeface="標楷體" pitchFamily="65" charset="-120"/>
              <a:ea typeface="標楷體" pitchFamily="65" charset="-120"/>
            </a:endParaRPr>
          </a:p>
          <a:p>
            <a:r>
              <a:rPr lang="en-US" altLang="zh-TW" sz="2400" dirty="0" smtClean="0">
                <a:latin typeface="標楷體" pitchFamily="65" charset="-120"/>
                <a:ea typeface="標楷體" pitchFamily="65" charset="-120"/>
              </a:rPr>
              <a:t>2.</a:t>
            </a:r>
            <a:r>
              <a:rPr lang="zh-TW" altLang="zh-TW" sz="2400" dirty="0" smtClean="0">
                <a:latin typeface="標楷體" pitchFamily="65" charset="-120"/>
                <a:ea typeface="標楷體" pitchFamily="65" charset="-120"/>
              </a:rPr>
              <a:t>如果研究人員一直依靠收集別人的數據</a:t>
            </a:r>
            <a:endParaRPr lang="en-US" altLang="zh-TW" sz="2400" dirty="0" smtClean="0">
              <a:latin typeface="標楷體" pitchFamily="65" charset="-120"/>
              <a:ea typeface="標楷體" pitchFamily="65" charset="-120"/>
            </a:endParaRPr>
          </a:p>
          <a:p>
            <a:r>
              <a:rPr lang="en-US" altLang="zh-TW" sz="2400" dirty="0" smtClean="0">
                <a:latin typeface="標楷體" pitchFamily="65" charset="-120"/>
                <a:ea typeface="標楷體" pitchFamily="65" charset="-120"/>
              </a:rPr>
              <a:t>  a.</a:t>
            </a:r>
            <a:r>
              <a:rPr lang="zh-TW" altLang="zh-TW" sz="2400" dirty="0" smtClean="0">
                <a:latin typeface="標楷體" pitchFamily="65" charset="-120"/>
                <a:ea typeface="標楷體" pitchFamily="65" charset="-120"/>
              </a:rPr>
              <a:t>城市的犯罪率</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犯罪統計資料收集的方式改變</a:t>
            </a:r>
            <a:r>
              <a:rPr lang="en-US" altLang="zh-TW" sz="2400" dirty="0" smtClean="0">
                <a:latin typeface="標楷體" pitchFamily="65" charset="-120"/>
                <a:ea typeface="標楷體" pitchFamily="65" charset="-120"/>
              </a:rPr>
              <a:t>)</a:t>
            </a:r>
          </a:p>
          <a:p>
            <a:r>
              <a:rPr lang="zh-TW" altLang="en-US" sz="2400" dirty="0" smtClean="0">
                <a:latin typeface="標楷體" pitchFamily="65" charset="-120"/>
                <a:ea typeface="標楷體" pitchFamily="65" charset="-120"/>
              </a:rPr>
              <a:t>  </a:t>
            </a:r>
            <a:r>
              <a:rPr lang="en-US" altLang="zh-TW" sz="2400" dirty="0" smtClean="0">
                <a:latin typeface="標楷體" pitchFamily="65" charset="-120"/>
                <a:ea typeface="標楷體" pitchFamily="65" charset="-120"/>
              </a:rPr>
              <a:t>b.</a:t>
            </a:r>
            <a:r>
              <a:rPr lang="zh-TW" altLang="zh-TW" sz="2400" dirty="0" smtClean="0">
                <a:latin typeface="標楷體" pitchFamily="65" charset="-120"/>
                <a:ea typeface="標楷體" pitchFamily="65" charset="-120"/>
              </a:rPr>
              <a:t>學校成績</a:t>
            </a:r>
            <a:r>
              <a:rPr lang="en-US" altLang="zh-TW" sz="2400" dirty="0" smtClean="0">
                <a:latin typeface="標楷體" pitchFamily="65" charset="-120"/>
                <a:ea typeface="標楷體" pitchFamily="65" charset="-120"/>
              </a:rPr>
              <a:t>(</a:t>
            </a:r>
            <a:r>
              <a:rPr lang="zh-TW" altLang="zh-TW" sz="2400" dirty="0" smtClean="0">
                <a:latin typeface="標楷體" pitchFamily="65" charset="-120"/>
                <a:ea typeface="標楷體" pitchFamily="65" charset="-120"/>
              </a:rPr>
              <a:t>學校的閱讀計劃改變後</a:t>
            </a:r>
            <a:r>
              <a:rPr lang="en-US" altLang="zh-TW" sz="2400" dirty="0" smtClean="0">
                <a:latin typeface="標楷體" pitchFamily="65" charset="-120"/>
                <a:ea typeface="標楷體" pitchFamily="65" charset="-120"/>
              </a:rPr>
              <a:t>)</a:t>
            </a:r>
          </a:p>
          <a:p>
            <a:r>
              <a:rPr lang="zh-TW" altLang="en-US" sz="2400" dirty="0" smtClean="0">
                <a:latin typeface="標楷體" pitchFamily="65" charset="-120"/>
                <a:ea typeface="標楷體" pitchFamily="65" charset="-120"/>
              </a:rPr>
              <a:t>  </a:t>
            </a:r>
            <a:r>
              <a:rPr lang="en-US" altLang="zh-TW" sz="2400" dirty="0" smtClean="0">
                <a:latin typeface="標楷體" pitchFamily="65" charset="-120"/>
                <a:ea typeface="標楷體" pitchFamily="65" charset="-120"/>
              </a:rPr>
              <a:t>c.</a:t>
            </a:r>
            <a:r>
              <a:rPr lang="zh-TW" altLang="en-US" sz="2400" dirty="0" smtClean="0">
                <a:latin typeface="標楷體" pitchFamily="65" charset="-120"/>
                <a:ea typeface="標楷體" pitchFamily="65" charset="-120"/>
              </a:rPr>
              <a:t>市政預算</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市府部門重組</a:t>
            </a:r>
            <a:r>
              <a:rPr lang="en-US" altLang="zh-TW" sz="2400" dirty="0" smtClean="0">
                <a:latin typeface="標楷體" pitchFamily="65" charset="-120"/>
                <a:ea typeface="標楷體" pitchFamily="65" charset="-120"/>
              </a:rPr>
              <a:t>)</a:t>
            </a:r>
          </a:p>
        </p:txBody>
      </p:sp>
    </p:spTree>
    <p:extLst>
      <p:ext uri="{BB962C8B-B14F-4D97-AF65-F5344CB8AC3E}">
        <p14:creationId xmlns:p14="http://schemas.microsoft.com/office/powerpoint/2010/main" val="13794964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30</a:t>
            </a:r>
            <a:endParaRPr lang="en-US" altLang="zh-TW" sz="1400" dirty="0" smtClean="0">
              <a:solidFill>
                <a:schemeClr val="tx2">
                  <a:lumMod val="75000"/>
                </a:schemeClr>
              </a:solidFill>
            </a:endParaRPr>
          </a:p>
        </p:txBody>
      </p:sp>
      <p:sp>
        <p:nvSpPr>
          <p:cNvPr id="4" name="Rectangle 2"/>
          <p:cNvSpPr>
            <a:spLocks noGrp="1" noChangeArrowheads="1"/>
          </p:cNvSpPr>
          <p:nvPr>
            <p:ph type="title" idx="4294967295"/>
          </p:nvPr>
        </p:nvSpPr>
        <p:spPr>
          <a:xfrm>
            <a:off x="1537320" y="188640"/>
            <a:ext cx="5915000" cy="1143000"/>
          </a:xfrm>
        </p:spPr>
        <p:txBody>
          <a:bodyPr/>
          <a:lstStyle/>
          <a:p>
            <a:r>
              <a:rPr lang="en-US" altLang="zh-TW" dirty="0">
                <a:latin typeface="Times New Roman" pitchFamily="18" charset="0"/>
                <a:ea typeface="標楷體" pitchFamily="65" charset="-120"/>
                <a:cs typeface="Times New Roman" pitchFamily="18" charset="0"/>
              </a:rPr>
              <a:t>Cross-sectional Design</a:t>
            </a:r>
          </a:p>
        </p:txBody>
      </p:sp>
      <p:sp>
        <p:nvSpPr>
          <p:cNvPr id="6" name="文字方塊 5"/>
          <p:cNvSpPr txBox="1"/>
          <p:nvPr/>
        </p:nvSpPr>
        <p:spPr>
          <a:xfrm>
            <a:off x="251520" y="1556792"/>
            <a:ext cx="3672408" cy="461665"/>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教育程度越高</a:t>
            </a:r>
            <a:r>
              <a:rPr lang="zh-TW" altLang="en-US" sz="2400" dirty="0" smtClean="0">
                <a:latin typeface="標楷體"/>
                <a:ea typeface="標楷體"/>
              </a:rPr>
              <a:t>，收入越高</a:t>
            </a:r>
            <a:endParaRPr lang="en-US" altLang="zh-TW" sz="2400" dirty="0" smtClean="0">
              <a:latin typeface="標楷體" pitchFamily="65" charset="-120"/>
              <a:ea typeface="標楷體" pitchFamily="65" charset="-120"/>
            </a:endParaRPr>
          </a:p>
        </p:txBody>
      </p:sp>
      <p:sp>
        <p:nvSpPr>
          <p:cNvPr id="7" name="文字方塊 6"/>
          <p:cNvSpPr txBox="1"/>
          <p:nvPr/>
        </p:nvSpPr>
        <p:spPr>
          <a:xfrm>
            <a:off x="542281" y="2558917"/>
            <a:ext cx="2016224" cy="830997"/>
          </a:xfrm>
          <a:prstGeom prst="rect">
            <a:avLst/>
          </a:prstGeom>
          <a:solidFill>
            <a:srgbClr val="FFC00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從一群人中</a:t>
            </a:r>
            <a:endParaRPr lang="en-US" altLang="zh-TW" sz="2400" dirty="0" smtClean="0">
              <a:latin typeface="標楷體" pitchFamily="65" charset="-120"/>
              <a:ea typeface="標楷體" pitchFamily="65" charset="-120"/>
            </a:endParaRPr>
          </a:p>
          <a:p>
            <a:r>
              <a:rPr lang="zh-TW" altLang="en-US" sz="2400" dirty="0">
                <a:latin typeface="標楷體" pitchFamily="65" charset="-120"/>
                <a:ea typeface="標楷體" pitchFamily="65" charset="-120"/>
              </a:rPr>
              <a:t> </a:t>
            </a:r>
            <a:r>
              <a:rPr lang="zh-TW" altLang="en-US" sz="2400" dirty="0" smtClean="0">
                <a:latin typeface="標楷體" pitchFamily="65" charset="-120"/>
                <a:ea typeface="標楷體" pitchFamily="65" charset="-120"/>
              </a:rPr>
              <a:t> 隨機抽樣</a:t>
            </a:r>
            <a:endParaRPr lang="en-US" altLang="zh-TW" sz="2400" dirty="0" smtClean="0">
              <a:latin typeface="標楷體" pitchFamily="65" charset="-120"/>
              <a:ea typeface="標楷體" pitchFamily="65" charset="-120"/>
            </a:endParaRPr>
          </a:p>
        </p:txBody>
      </p:sp>
      <p:sp>
        <p:nvSpPr>
          <p:cNvPr id="8" name="文字方塊 7"/>
          <p:cNvSpPr txBox="1"/>
          <p:nvPr/>
        </p:nvSpPr>
        <p:spPr>
          <a:xfrm>
            <a:off x="251520" y="4047455"/>
            <a:ext cx="3672408" cy="461665"/>
          </a:xfrm>
          <a:prstGeom prst="rect">
            <a:avLst/>
          </a:prstGeom>
          <a:solidFill>
            <a:srgbClr val="92D050"/>
          </a:solidFill>
          <a:ln>
            <a:solidFill>
              <a:schemeClr val="accent2">
                <a:lumMod val="40000"/>
                <a:lumOff val="60000"/>
              </a:schemeClr>
            </a:solidFill>
          </a:ln>
        </p:spPr>
        <p:txBody>
          <a:bodyPr wrap="square" rtlCol="0">
            <a:spAutoFit/>
          </a:bodyPr>
          <a:lstStyle/>
          <a:p>
            <a:r>
              <a:rPr lang="en-US" altLang="zh-TW" sz="2400" dirty="0" smtClean="0">
                <a:latin typeface="標楷體"/>
                <a:ea typeface="標楷體"/>
              </a:rPr>
              <a:t>Support for busing</a:t>
            </a:r>
          </a:p>
        </p:txBody>
      </p:sp>
      <p:sp>
        <p:nvSpPr>
          <p:cNvPr id="9" name="文字方塊 8"/>
          <p:cNvSpPr txBox="1"/>
          <p:nvPr/>
        </p:nvSpPr>
        <p:spPr>
          <a:xfrm>
            <a:off x="2915816" y="2196271"/>
            <a:ext cx="2016224" cy="461665"/>
          </a:xfrm>
          <a:prstGeom prst="rect">
            <a:avLst/>
          </a:prstGeom>
          <a:solidFill>
            <a:srgbClr val="FFC00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教育程度高</a:t>
            </a:r>
            <a:endParaRPr lang="en-US" altLang="zh-TW" sz="2400" dirty="0" smtClean="0">
              <a:latin typeface="標楷體" pitchFamily="65" charset="-120"/>
              <a:ea typeface="標楷體" pitchFamily="65" charset="-120"/>
            </a:endParaRPr>
          </a:p>
        </p:txBody>
      </p:sp>
      <p:sp>
        <p:nvSpPr>
          <p:cNvPr id="10" name="文字方塊 9"/>
          <p:cNvSpPr txBox="1"/>
          <p:nvPr/>
        </p:nvSpPr>
        <p:spPr>
          <a:xfrm>
            <a:off x="2915816" y="3183359"/>
            <a:ext cx="2016224" cy="461665"/>
          </a:xfrm>
          <a:prstGeom prst="rect">
            <a:avLst/>
          </a:prstGeom>
          <a:solidFill>
            <a:srgbClr val="FFC00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教育程度低</a:t>
            </a:r>
            <a:endParaRPr lang="en-US" altLang="zh-TW" sz="2400" dirty="0" smtClean="0">
              <a:latin typeface="標楷體" pitchFamily="65" charset="-120"/>
              <a:ea typeface="標楷體" pitchFamily="65" charset="-120"/>
            </a:endParaRPr>
          </a:p>
        </p:txBody>
      </p:sp>
      <p:sp>
        <p:nvSpPr>
          <p:cNvPr id="11" name="文字方塊 10"/>
          <p:cNvSpPr txBox="1"/>
          <p:nvPr/>
        </p:nvSpPr>
        <p:spPr>
          <a:xfrm>
            <a:off x="5580112" y="2221413"/>
            <a:ext cx="1224136" cy="461665"/>
          </a:xfrm>
          <a:prstGeom prst="rect">
            <a:avLst/>
          </a:prstGeom>
          <a:solidFill>
            <a:srgbClr val="FFC00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收入高</a:t>
            </a:r>
            <a:endParaRPr lang="en-US" altLang="zh-TW" sz="2400" dirty="0" smtClean="0">
              <a:latin typeface="標楷體" pitchFamily="65" charset="-120"/>
              <a:ea typeface="標楷體" pitchFamily="65" charset="-120"/>
            </a:endParaRPr>
          </a:p>
        </p:txBody>
      </p:sp>
      <p:sp>
        <p:nvSpPr>
          <p:cNvPr id="12" name="文字方塊 11"/>
          <p:cNvSpPr txBox="1"/>
          <p:nvPr/>
        </p:nvSpPr>
        <p:spPr>
          <a:xfrm>
            <a:off x="5580112" y="3183359"/>
            <a:ext cx="1224136" cy="461665"/>
          </a:xfrm>
          <a:prstGeom prst="rect">
            <a:avLst/>
          </a:prstGeom>
          <a:solidFill>
            <a:srgbClr val="FFC00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收入低</a:t>
            </a:r>
            <a:endParaRPr lang="en-US" altLang="zh-TW" sz="2400" dirty="0" smtClean="0">
              <a:latin typeface="標楷體" pitchFamily="65" charset="-120"/>
              <a:ea typeface="標楷體" pitchFamily="65" charset="-120"/>
            </a:endParaRPr>
          </a:p>
        </p:txBody>
      </p:sp>
      <p:sp>
        <p:nvSpPr>
          <p:cNvPr id="2" name="向上箭號 1"/>
          <p:cNvSpPr/>
          <p:nvPr/>
        </p:nvSpPr>
        <p:spPr>
          <a:xfrm rot="3474942">
            <a:off x="2650082" y="2380452"/>
            <a:ext cx="213295" cy="334198"/>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向上箭號 12"/>
          <p:cNvSpPr/>
          <p:nvPr/>
        </p:nvSpPr>
        <p:spPr>
          <a:xfrm rot="7405757">
            <a:off x="2649035" y="3041755"/>
            <a:ext cx="213295" cy="334198"/>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4" name="直線單箭頭接點 13"/>
          <p:cNvCxnSpPr>
            <a:stCxn id="9" idx="3"/>
            <a:endCxn id="12" idx="1"/>
          </p:cNvCxnSpPr>
          <p:nvPr/>
        </p:nvCxnSpPr>
        <p:spPr>
          <a:xfrm>
            <a:off x="4932040" y="2427104"/>
            <a:ext cx="648072" cy="987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直線單箭頭接點 14"/>
          <p:cNvCxnSpPr>
            <a:endCxn id="11" idx="1"/>
          </p:cNvCxnSpPr>
          <p:nvPr/>
        </p:nvCxnSpPr>
        <p:spPr>
          <a:xfrm flipV="1">
            <a:off x="4970633" y="2452246"/>
            <a:ext cx="609479" cy="96194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直線單箭頭接點 17"/>
          <p:cNvCxnSpPr/>
          <p:nvPr/>
        </p:nvCxnSpPr>
        <p:spPr>
          <a:xfrm>
            <a:off x="4932040" y="2323738"/>
            <a:ext cx="648072" cy="251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p:nvPr/>
        </p:nvCxnSpPr>
        <p:spPr>
          <a:xfrm>
            <a:off x="4932040" y="3475866"/>
            <a:ext cx="648072" cy="251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文字方塊 22"/>
          <p:cNvSpPr txBox="1"/>
          <p:nvPr/>
        </p:nvSpPr>
        <p:spPr>
          <a:xfrm>
            <a:off x="251520" y="4653136"/>
            <a:ext cx="2504162" cy="830997"/>
          </a:xfrm>
          <a:prstGeom prst="rect">
            <a:avLst/>
          </a:prstGeom>
          <a:solidFill>
            <a:srgbClr val="FFC000"/>
          </a:solidFill>
          <a:ln>
            <a:solidFill>
              <a:schemeClr val="accent2">
                <a:lumMod val="40000"/>
                <a:lumOff val="60000"/>
              </a:schemeClr>
            </a:solidFill>
          </a:ln>
        </p:spPr>
        <p:txBody>
          <a:bodyPr wrap="square" rtlCol="0">
            <a:spAutoFit/>
          </a:bodyPr>
          <a:lstStyle/>
          <a:p>
            <a:r>
              <a:rPr lang="en-US" altLang="zh-TW" sz="2400" dirty="0" smtClean="0">
                <a:latin typeface="標楷體" pitchFamily="65" charset="-120"/>
                <a:ea typeface="標楷體" pitchFamily="65" charset="-120"/>
              </a:rPr>
              <a:t>X:</a:t>
            </a:r>
            <a:r>
              <a:rPr lang="zh-TW" altLang="en-US" sz="2400" dirty="0" smtClean="0">
                <a:latin typeface="標楷體" pitchFamily="65" charset="-120"/>
                <a:ea typeface="標楷體" pitchFamily="65" charset="-120"/>
              </a:rPr>
              <a:t>不是受訪者有沒有在學兒童</a:t>
            </a:r>
            <a:endParaRPr lang="en-US" altLang="zh-TW" sz="2400" dirty="0" smtClean="0">
              <a:latin typeface="標楷體" pitchFamily="65" charset="-120"/>
              <a:ea typeface="標楷體" pitchFamily="65" charset="-120"/>
            </a:endParaRPr>
          </a:p>
        </p:txBody>
      </p:sp>
      <p:sp>
        <p:nvSpPr>
          <p:cNvPr id="24" name="文字方塊 23"/>
          <p:cNvSpPr txBox="1"/>
          <p:nvPr/>
        </p:nvSpPr>
        <p:spPr>
          <a:xfrm>
            <a:off x="2954955" y="4692570"/>
            <a:ext cx="2016224" cy="461665"/>
          </a:xfrm>
          <a:prstGeom prst="rect">
            <a:avLst/>
          </a:prstGeom>
          <a:solidFill>
            <a:srgbClr val="FFC00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種族歧視</a:t>
            </a:r>
            <a:endParaRPr lang="en-US" altLang="zh-TW" sz="2400" dirty="0" smtClean="0">
              <a:latin typeface="標楷體" pitchFamily="65" charset="-120"/>
              <a:ea typeface="標楷體" pitchFamily="65" charset="-120"/>
            </a:endParaRPr>
          </a:p>
        </p:txBody>
      </p:sp>
      <p:sp>
        <p:nvSpPr>
          <p:cNvPr id="26" name="文字方塊 25"/>
          <p:cNvSpPr txBox="1"/>
          <p:nvPr/>
        </p:nvSpPr>
        <p:spPr>
          <a:xfrm>
            <a:off x="2954955" y="5391800"/>
            <a:ext cx="2016224" cy="461665"/>
          </a:xfrm>
          <a:prstGeom prst="rect">
            <a:avLst/>
          </a:prstGeom>
          <a:solidFill>
            <a:srgbClr val="FFC00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政治保守主義</a:t>
            </a:r>
            <a:endParaRPr lang="en-US" altLang="zh-TW" sz="2400" dirty="0" smtClean="0">
              <a:latin typeface="標楷體" pitchFamily="65" charset="-120"/>
              <a:ea typeface="標楷體" pitchFamily="65" charset="-120"/>
            </a:endParaRPr>
          </a:p>
        </p:txBody>
      </p:sp>
      <p:sp>
        <p:nvSpPr>
          <p:cNvPr id="28" name="文字方塊 27"/>
          <p:cNvSpPr txBox="1"/>
          <p:nvPr/>
        </p:nvSpPr>
        <p:spPr>
          <a:xfrm>
            <a:off x="2954955" y="6110975"/>
            <a:ext cx="2016224" cy="461665"/>
          </a:xfrm>
          <a:prstGeom prst="rect">
            <a:avLst/>
          </a:prstGeom>
          <a:solidFill>
            <a:srgbClr val="FFC00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利己主義</a:t>
            </a:r>
            <a:endParaRPr lang="en-US" altLang="zh-TW" sz="2400" dirty="0" smtClean="0">
              <a:latin typeface="標楷體" pitchFamily="65" charset="-120"/>
              <a:ea typeface="標楷體" pitchFamily="65" charset="-120"/>
            </a:endParaRPr>
          </a:p>
        </p:txBody>
      </p:sp>
      <p:sp>
        <p:nvSpPr>
          <p:cNvPr id="29" name="文字方塊 28"/>
          <p:cNvSpPr txBox="1"/>
          <p:nvPr/>
        </p:nvSpPr>
        <p:spPr>
          <a:xfrm>
            <a:off x="6084168" y="5022468"/>
            <a:ext cx="1224136" cy="461665"/>
          </a:xfrm>
          <a:prstGeom prst="rect">
            <a:avLst/>
          </a:prstGeom>
          <a:solidFill>
            <a:srgbClr val="FFC00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支持</a:t>
            </a:r>
            <a:endParaRPr lang="en-US" altLang="zh-TW" sz="2400" dirty="0" smtClean="0">
              <a:latin typeface="標楷體" pitchFamily="65" charset="-120"/>
              <a:ea typeface="標楷體" pitchFamily="65" charset="-120"/>
            </a:endParaRPr>
          </a:p>
        </p:txBody>
      </p:sp>
      <p:sp>
        <p:nvSpPr>
          <p:cNvPr id="30" name="文字方塊 29"/>
          <p:cNvSpPr txBox="1"/>
          <p:nvPr/>
        </p:nvSpPr>
        <p:spPr>
          <a:xfrm>
            <a:off x="6084168" y="5805264"/>
            <a:ext cx="1224136" cy="461665"/>
          </a:xfrm>
          <a:prstGeom prst="rect">
            <a:avLst/>
          </a:prstGeom>
          <a:solidFill>
            <a:srgbClr val="FFC00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不支持</a:t>
            </a:r>
            <a:endParaRPr lang="en-US" altLang="zh-TW" sz="2400" dirty="0" smtClean="0">
              <a:latin typeface="標楷體" pitchFamily="65" charset="-120"/>
              <a:ea typeface="標楷體" pitchFamily="65" charset="-120"/>
            </a:endParaRPr>
          </a:p>
        </p:txBody>
      </p:sp>
      <p:cxnSp>
        <p:nvCxnSpPr>
          <p:cNvPr id="31" name="直線單箭頭接點 30"/>
          <p:cNvCxnSpPr>
            <a:endCxn id="29" idx="1"/>
          </p:cNvCxnSpPr>
          <p:nvPr/>
        </p:nvCxnSpPr>
        <p:spPr>
          <a:xfrm>
            <a:off x="4951336" y="4990093"/>
            <a:ext cx="1132832" cy="2632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直線單箭頭接點 32"/>
          <p:cNvCxnSpPr>
            <a:endCxn id="30" idx="1"/>
          </p:cNvCxnSpPr>
          <p:nvPr/>
        </p:nvCxnSpPr>
        <p:spPr>
          <a:xfrm>
            <a:off x="4970633" y="5068634"/>
            <a:ext cx="1113535" cy="9674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直線單箭頭接點 35"/>
          <p:cNvCxnSpPr>
            <a:endCxn id="29" idx="1"/>
          </p:cNvCxnSpPr>
          <p:nvPr/>
        </p:nvCxnSpPr>
        <p:spPr>
          <a:xfrm flipV="1">
            <a:off x="5013696" y="5253301"/>
            <a:ext cx="1070472" cy="4203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8" name="直線單箭頭接點 37"/>
          <p:cNvCxnSpPr/>
          <p:nvPr/>
        </p:nvCxnSpPr>
        <p:spPr>
          <a:xfrm>
            <a:off x="4982516" y="5721861"/>
            <a:ext cx="1132832" cy="3891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直線單箭頭接點 39"/>
          <p:cNvCxnSpPr/>
          <p:nvPr/>
        </p:nvCxnSpPr>
        <p:spPr>
          <a:xfrm flipV="1">
            <a:off x="4980824" y="5391800"/>
            <a:ext cx="1103344" cy="95000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直線單箭頭接點 41"/>
          <p:cNvCxnSpPr/>
          <p:nvPr/>
        </p:nvCxnSpPr>
        <p:spPr>
          <a:xfrm flipV="1">
            <a:off x="5019474" y="6110975"/>
            <a:ext cx="1064694" cy="33006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4" name="矩形 43"/>
          <p:cNvSpPr/>
          <p:nvPr/>
        </p:nvSpPr>
        <p:spPr>
          <a:xfrm>
            <a:off x="2915816" y="4653136"/>
            <a:ext cx="2103658" cy="126328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文字方塊 44"/>
          <p:cNvSpPr txBox="1"/>
          <p:nvPr/>
        </p:nvSpPr>
        <p:spPr>
          <a:xfrm>
            <a:off x="4515418" y="4300273"/>
            <a:ext cx="1008112" cy="369332"/>
          </a:xfrm>
          <a:prstGeom prst="rect">
            <a:avLst/>
          </a:prstGeom>
          <a:noFill/>
        </p:spPr>
        <p:txBody>
          <a:bodyPr wrap="square" rtlCol="0">
            <a:spAutoFit/>
          </a:bodyPr>
          <a:lstStyle/>
          <a:p>
            <a:r>
              <a:rPr lang="zh-TW" altLang="en-US" b="1" dirty="0" smtClean="0">
                <a:solidFill>
                  <a:srgbClr val="FF0000"/>
                </a:solidFill>
              </a:rPr>
              <a:t>負相關</a:t>
            </a:r>
            <a:endParaRPr lang="zh-TW" altLang="en-US" b="1" dirty="0">
              <a:solidFill>
                <a:srgbClr val="FF0000"/>
              </a:solidFill>
            </a:endParaRPr>
          </a:p>
        </p:txBody>
      </p:sp>
      <p:sp>
        <p:nvSpPr>
          <p:cNvPr id="46" name="文字方塊 45"/>
          <p:cNvSpPr txBox="1"/>
          <p:nvPr/>
        </p:nvSpPr>
        <p:spPr>
          <a:xfrm>
            <a:off x="3995936" y="6444044"/>
            <a:ext cx="1152128" cy="369332"/>
          </a:xfrm>
          <a:prstGeom prst="rect">
            <a:avLst/>
          </a:prstGeom>
          <a:noFill/>
        </p:spPr>
        <p:txBody>
          <a:bodyPr wrap="square" rtlCol="0">
            <a:spAutoFit/>
          </a:bodyPr>
          <a:lstStyle/>
          <a:p>
            <a:r>
              <a:rPr lang="zh-TW" altLang="en-US" b="1" dirty="0" smtClean="0">
                <a:solidFill>
                  <a:srgbClr val="FF0000"/>
                </a:solidFill>
              </a:rPr>
              <a:t>較無相關</a:t>
            </a:r>
            <a:endParaRPr lang="zh-TW" altLang="en-US" b="1" dirty="0">
              <a:solidFill>
                <a:srgbClr val="FF0000"/>
              </a:solidFill>
            </a:endParaRPr>
          </a:p>
        </p:txBody>
      </p:sp>
      <p:sp>
        <p:nvSpPr>
          <p:cNvPr id="47" name="文字方塊 46"/>
          <p:cNvSpPr txBox="1"/>
          <p:nvPr/>
        </p:nvSpPr>
        <p:spPr>
          <a:xfrm>
            <a:off x="5436096" y="6387974"/>
            <a:ext cx="3096344" cy="369332"/>
          </a:xfrm>
          <a:prstGeom prst="rect">
            <a:avLst/>
          </a:prstGeom>
          <a:noFill/>
        </p:spPr>
        <p:txBody>
          <a:bodyPr wrap="square" rtlCol="0">
            <a:spAutoFit/>
          </a:bodyPr>
          <a:lstStyle/>
          <a:p>
            <a:r>
              <a:rPr lang="zh-TW" altLang="en-US" b="1" dirty="0" smtClean="0">
                <a:solidFill>
                  <a:srgbClr val="FF0000"/>
                </a:solidFill>
              </a:rPr>
              <a:t>不能斷言態度影響</a:t>
            </a:r>
            <a:r>
              <a:rPr lang="en-US" altLang="zh-TW" b="1" dirty="0" smtClean="0">
                <a:solidFill>
                  <a:srgbClr val="FF0000"/>
                </a:solidFill>
              </a:rPr>
              <a:t>BUSING</a:t>
            </a:r>
            <a:endParaRPr lang="zh-TW" altLang="en-US" b="1" dirty="0">
              <a:solidFill>
                <a:srgbClr val="FF0000"/>
              </a:solidFill>
            </a:endParaRPr>
          </a:p>
        </p:txBody>
      </p:sp>
    </p:spTree>
    <p:extLst>
      <p:ext uri="{BB962C8B-B14F-4D97-AF65-F5344CB8AC3E}">
        <p14:creationId xmlns:p14="http://schemas.microsoft.com/office/powerpoint/2010/main" val="3745680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31</a:t>
            </a:r>
            <a:endParaRPr lang="en-US" altLang="zh-TW" sz="1400" dirty="0" smtClean="0">
              <a:solidFill>
                <a:schemeClr val="tx2">
                  <a:lumMod val="75000"/>
                </a:schemeClr>
              </a:solidFill>
            </a:endParaRPr>
          </a:p>
        </p:txBody>
      </p:sp>
      <p:sp>
        <p:nvSpPr>
          <p:cNvPr id="4" name="Rectangle 2"/>
          <p:cNvSpPr>
            <a:spLocks noGrp="1" noChangeArrowheads="1"/>
          </p:cNvSpPr>
          <p:nvPr>
            <p:ph type="title" idx="4294967295"/>
          </p:nvPr>
        </p:nvSpPr>
        <p:spPr>
          <a:xfrm>
            <a:off x="1537320" y="188640"/>
            <a:ext cx="5915000" cy="1143000"/>
          </a:xfrm>
        </p:spPr>
        <p:txBody>
          <a:bodyPr/>
          <a:lstStyle/>
          <a:p>
            <a:r>
              <a:rPr lang="en-US" altLang="zh-TW" dirty="0">
                <a:latin typeface="Times New Roman" pitchFamily="18" charset="0"/>
                <a:ea typeface="標楷體" pitchFamily="65" charset="-120"/>
                <a:cs typeface="Times New Roman" pitchFamily="18" charset="0"/>
              </a:rPr>
              <a:t>Cross-sectional Design</a:t>
            </a:r>
          </a:p>
        </p:txBody>
      </p:sp>
      <p:sp>
        <p:nvSpPr>
          <p:cNvPr id="6" name="文字方塊 5"/>
          <p:cNvSpPr txBox="1"/>
          <p:nvPr/>
        </p:nvSpPr>
        <p:spPr>
          <a:xfrm>
            <a:off x="251520" y="1527175"/>
            <a:ext cx="7272808" cy="461665"/>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smtClean="0">
                <a:latin typeface="標楷體"/>
                <a:ea typeface="標楷體"/>
              </a:rPr>
              <a:t>例如</a:t>
            </a:r>
            <a:r>
              <a:rPr lang="en-US" altLang="zh-TW" sz="2400" dirty="0" smtClean="0">
                <a:latin typeface="標楷體"/>
                <a:ea typeface="標楷體"/>
              </a:rPr>
              <a:t>:</a:t>
            </a:r>
            <a:r>
              <a:rPr lang="zh-TW" altLang="en-US" sz="2400" dirty="0" smtClean="0">
                <a:latin typeface="標楷體"/>
                <a:ea typeface="標楷體"/>
              </a:rPr>
              <a:t>強制汽車安全檢查會降低交通意外死亡率</a:t>
            </a:r>
            <a:endParaRPr lang="en-US" altLang="zh-TW" sz="2400" dirty="0" smtClean="0">
              <a:latin typeface="標楷體"/>
              <a:ea typeface="標楷體"/>
            </a:endParaRPr>
          </a:p>
        </p:txBody>
      </p:sp>
      <p:sp>
        <p:nvSpPr>
          <p:cNvPr id="8" name="文字方塊 7"/>
          <p:cNvSpPr txBox="1"/>
          <p:nvPr/>
        </p:nvSpPr>
        <p:spPr>
          <a:xfrm>
            <a:off x="251520" y="2132856"/>
            <a:ext cx="2016224" cy="461665"/>
          </a:xfrm>
          <a:prstGeom prst="rect">
            <a:avLst/>
          </a:prstGeom>
          <a:solidFill>
            <a:srgbClr val="FFC00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沒有對照組</a:t>
            </a:r>
            <a:endParaRPr lang="en-US" altLang="zh-TW" sz="2400" dirty="0" smtClean="0">
              <a:latin typeface="標楷體" pitchFamily="65" charset="-120"/>
              <a:ea typeface="標楷體" pitchFamily="65" charset="-120"/>
            </a:endParaRPr>
          </a:p>
        </p:txBody>
      </p:sp>
      <p:sp>
        <p:nvSpPr>
          <p:cNvPr id="9" name="文字方塊 8"/>
          <p:cNvSpPr txBox="1"/>
          <p:nvPr/>
        </p:nvSpPr>
        <p:spPr>
          <a:xfrm>
            <a:off x="251520" y="2780928"/>
            <a:ext cx="8424936" cy="830997"/>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smtClean="0">
                <a:latin typeface="標楷體"/>
                <a:ea typeface="標楷體"/>
              </a:rPr>
              <a:t>例如</a:t>
            </a:r>
            <a:r>
              <a:rPr lang="en-US" altLang="zh-TW" sz="2400" dirty="0" smtClean="0">
                <a:latin typeface="標楷體"/>
                <a:ea typeface="標楷體"/>
              </a:rPr>
              <a:t>:</a:t>
            </a:r>
            <a:r>
              <a:rPr lang="zh-TW" altLang="en-US" sz="2400" dirty="0" smtClean="0">
                <a:latin typeface="標楷體"/>
                <a:ea typeface="標楷體"/>
              </a:rPr>
              <a:t>有實施強制汽車安全檢查的州會比沒有強制的州，有較</a:t>
            </a:r>
            <a:endParaRPr lang="en-US" altLang="zh-TW" sz="2400" dirty="0" smtClean="0">
              <a:latin typeface="標楷體"/>
              <a:ea typeface="標楷體"/>
            </a:endParaRPr>
          </a:p>
          <a:p>
            <a:r>
              <a:rPr lang="zh-TW" altLang="en-US" sz="2400" dirty="0">
                <a:latin typeface="標楷體"/>
                <a:ea typeface="標楷體"/>
              </a:rPr>
              <a:t> </a:t>
            </a:r>
            <a:r>
              <a:rPr lang="zh-TW" altLang="en-US" sz="2400" dirty="0" smtClean="0">
                <a:latin typeface="標楷體"/>
                <a:ea typeface="標楷體"/>
              </a:rPr>
              <a:t>    低的汽車意外死亡率</a:t>
            </a:r>
            <a:endParaRPr lang="en-US" altLang="zh-TW" sz="2400" dirty="0" smtClean="0">
              <a:latin typeface="標楷體"/>
              <a:ea typeface="標楷體"/>
            </a:endParaRPr>
          </a:p>
        </p:txBody>
      </p:sp>
      <p:sp>
        <p:nvSpPr>
          <p:cNvPr id="10" name="文字方塊 9"/>
          <p:cNvSpPr txBox="1"/>
          <p:nvPr/>
        </p:nvSpPr>
        <p:spPr>
          <a:xfrm>
            <a:off x="251520" y="3789040"/>
            <a:ext cx="5184576" cy="461665"/>
          </a:xfrm>
          <a:prstGeom prst="rect">
            <a:avLst/>
          </a:prstGeom>
          <a:solidFill>
            <a:srgbClr val="FFC00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研究只是同時間取用三年平均數字</a:t>
            </a:r>
            <a:endParaRPr lang="en-US" altLang="zh-TW" sz="2400" dirty="0" smtClean="0">
              <a:latin typeface="標楷體" pitchFamily="65" charset="-120"/>
              <a:ea typeface="標楷體" pitchFamily="65" charset="-120"/>
            </a:endParaRPr>
          </a:p>
        </p:txBody>
      </p:sp>
      <p:sp>
        <p:nvSpPr>
          <p:cNvPr id="11" name="文字方塊 10"/>
          <p:cNvSpPr txBox="1"/>
          <p:nvPr/>
        </p:nvSpPr>
        <p:spPr>
          <a:xfrm>
            <a:off x="251520" y="4479503"/>
            <a:ext cx="8424936" cy="1200329"/>
          </a:xfrm>
          <a:prstGeom prst="rect">
            <a:avLst/>
          </a:prstGeom>
          <a:solidFill>
            <a:srgbClr val="FFC00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缺點</a:t>
            </a:r>
            <a:r>
              <a:rPr lang="en-US" altLang="zh-TW" sz="2400" dirty="0" smtClean="0">
                <a:latin typeface="標楷體" pitchFamily="65" charset="-120"/>
                <a:ea typeface="標楷體" pitchFamily="65" charset="-120"/>
              </a:rPr>
              <a:t>:1.</a:t>
            </a:r>
            <a:r>
              <a:rPr lang="zh-TW" altLang="en-US" sz="2400" dirty="0" smtClean="0">
                <a:latin typeface="標楷體" pitchFamily="65" charset="-120"/>
                <a:ea typeface="標楷體" pitchFamily="65" charset="-120"/>
              </a:rPr>
              <a:t>缺乏對</a:t>
            </a:r>
            <a:r>
              <a:rPr lang="en-US" altLang="zh-TW" sz="2400" dirty="0" smtClean="0">
                <a:latin typeface="標楷體" pitchFamily="65" charset="-120"/>
                <a:ea typeface="標楷體" pitchFamily="65" charset="-120"/>
              </a:rPr>
              <a:t>Y</a:t>
            </a:r>
            <a:r>
              <a:rPr lang="zh-TW" altLang="en-US" sz="2400" dirty="0" smtClean="0">
                <a:latin typeface="標楷體" pitchFamily="65" charset="-120"/>
                <a:ea typeface="標楷體" pitchFamily="65" charset="-120"/>
              </a:rPr>
              <a:t>事先測量</a:t>
            </a:r>
            <a:endParaRPr lang="en-US" altLang="zh-TW" sz="2400" dirty="0" smtClean="0">
              <a:latin typeface="標楷體" pitchFamily="65" charset="-120"/>
              <a:ea typeface="標楷體" pitchFamily="65" charset="-120"/>
            </a:endParaRPr>
          </a:p>
          <a:p>
            <a:r>
              <a:rPr lang="zh-TW" altLang="en-US" sz="2400" dirty="0">
                <a:latin typeface="標楷體" pitchFamily="65" charset="-120"/>
                <a:ea typeface="標楷體" pitchFamily="65" charset="-120"/>
              </a:rPr>
              <a:t> </a:t>
            </a:r>
            <a:r>
              <a:rPr lang="zh-TW" altLang="en-US" sz="2400" dirty="0" smtClean="0">
                <a:latin typeface="標楷體" pitchFamily="65" charset="-120"/>
                <a:ea typeface="標楷體" pitchFamily="65" charset="-120"/>
              </a:rPr>
              <a:t>    </a:t>
            </a:r>
            <a:r>
              <a:rPr lang="en-US" altLang="zh-TW" sz="2400" dirty="0" smtClean="0">
                <a:latin typeface="標楷體" pitchFamily="65" charset="-120"/>
                <a:ea typeface="標楷體" pitchFamily="65" charset="-120"/>
              </a:rPr>
              <a:t>2.</a:t>
            </a:r>
            <a:r>
              <a:rPr lang="zh-TW" altLang="en-US" sz="2400" dirty="0">
                <a:latin typeface="標楷體" pitchFamily="65" charset="-120"/>
                <a:ea typeface="標楷體" pitchFamily="65" charset="-120"/>
              </a:rPr>
              <a:t>他沒有控制兩組的分配狀態</a:t>
            </a:r>
            <a:r>
              <a:rPr lang="zh-TW" altLang="en-US" sz="2400" dirty="0" smtClean="0">
                <a:latin typeface="標楷體" pitchFamily="65" charset="-120"/>
                <a:ea typeface="標楷體" pitchFamily="65" charset="-120"/>
              </a:rPr>
              <a:t>，不能</a:t>
            </a:r>
            <a:r>
              <a:rPr lang="zh-TW" altLang="en-US" sz="2400" dirty="0">
                <a:latin typeface="標楷體" pitchFamily="65" charset="-120"/>
                <a:ea typeface="標楷體" pitchFamily="65" charset="-120"/>
              </a:rPr>
              <a:t>確定所有相關的</a:t>
            </a:r>
            <a:r>
              <a:rPr lang="zh-TW" altLang="en-US" sz="2400" dirty="0" smtClean="0">
                <a:latin typeface="標楷體" pitchFamily="65" charset="-120"/>
                <a:ea typeface="標楷體" pitchFamily="65" charset="-120"/>
              </a:rPr>
              <a:t>外</a:t>
            </a:r>
            <a:endParaRPr lang="en-US" altLang="zh-TW" sz="2400" dirty="0" smtClean="0">
              <a:latin typeface="標楷體" pitchFamily="65" charset="-120"/>
              <a:ea typeface="標楷體" pitchFamily="65" charset="-120"/>
            </a:endParaRPr>
          </a:p>
          <a:p>
            <a:r>
              <a:rPr lang="zh-TW" altLang="en-US" sz="2400" dirty="0">
                <a:latin typeface="標楷體" pitchFamily="65" charset="-120"/>
                <a:ea typeface="標楷體" pitchFamily="65" charset="-120"/>
              </a:rPr>
              <a:t> </a:t>
            </a:r>
            <a:r>
              <a:rPr lang="zh-TW" altLang="en-US" sz="2400" dirty="0" smtClean="0">
                <a:latin typeface="標楷體" pitchFamily="65" charset="-120"/>
                <a:ea typeface="標楷體" pitchFamily="65" charset="-120"/>
              </a:rPr>
              <a:t>      在</a:t>
            </a:r>
            <a:r>
              <a:rPr lang="zh-TW" altLang="en-US" sz="2400" dirty="0">
                <a:latin typeface="標楷體" pitchFamily="65" charset="-120"/>
                <a:ea typeface="標楷體" pitchFamily="65" charset="-120"/>
              </a:rPr>
              <a:t>因素隨機分佈</a:t>
            </a:r>
            <a:endParaRPr lang="en-US" altLang="zh-TW" sz="2400" dirty="0" smtClean="0">
              <a:latin typeface="標楷體" pitchFamily="65" charset="-120"/>
              <a:ea typeface="標楷體" pitchFamily="65" charset="-120"/>
            </a:endParaRPr>
          </a:p>
        </p:txBody>
      </p:sp>
    </p:spTree>
    <p:extLst>
      <p:ext uri="{BB962C8B-B14F-4D97-AF65-F5344CB8AC3E}">
        <p14:creationId xmlns:p14="http://schemas.microsoft.com/office/powerpoint/2010/main" val="25670682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32</a:t>
            </a:r>
            <a:endParaRPr lang="en-US" altLang="zh-TW" sz="1400" dirty="0" smtClean="0">
              <a:solidFill>
                <a:schemeClr val="tx2">
                  <a:lumMod val="75000"/>
                </a:schemeClr>
              </a:solidFill>
            </a:endParaRPr>
          </a:p>
        </p:txBody>
      </p:sp>
      <p:sp>
        <p:nvSpPr>
          <p:cNvPr id="4" name="Rectangle 2"/>
          <p:cNvSpPr>
            <a:spLocks noGrp="1" noChangeArrowheads="1"/>
          </p:cNvSpPr>
          <p:nvPr>
            <p:ph type="title" idx="4294967295"/>
          </p:nvPr>
        </p:nvSpPr>
        <p:spPr>
          <a:xfrm>
            <a:off x="1537320" y="188640"/>
            <a:ext cx="5915000" cy="1143000"/>
          </a:xfrm>
        </p:spPr>
        <p:txBody>
          <a:bodyPr/>
          <a:lstStyle/>
          <a:p>
            <a:r>
              <a:rPr lang="en-US" altLang="zh-TW" dirty="0" smtClean="0">
                <a:latin typeface="Times New Roman" pitchFamily="18" charset="0"/>
                <a:ea typeface="標楷體" pitchFamily="65" charset="-120"/>
                <a:cs typeface="Times New Roman" pitchFamily="18" charset="0"/>
              </a:rPr>
              <a:t>Panel Study Design</a:t>
            </a:r>
            <a:endParaRPr lang="en-US" altLang="zh-TW" dirty="0">
              <a:latin typeface="Times New Roman" pitchFamily="18" charset="0"/>
              <a:ea typeface="標楷體" pitchFamily="65" charset="-120"/>
              <a:cs typeface="Times New Roman" pitchFamily="18" charset="0"/>
            </a:endParaRPr>
          </a:p>
        </p:txBody>
      </p:sp>
      <p:sp>
        <p:nvSpPr>
          <p:cNvPr id="6" name="文字方塊 5"/>
          <p:cNvSpPr txBox="1"/>
          <p:nvPr/>
        </p:nvSpPr>
        <p:spPr>
          <a:xfrm>
            <a:off x="251520" y="1527175"/>
            <a:ext cx="2088232" cy="461665"/>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a:latin typeface="標楷體"/>
                <a:ea typeface="標楷體"/>
              </a:rPr>
              <a:t>導入</a:t>
            </a:r>
            <a:r>
              <a:rPr lang="zh-TW" altLang="en-US" sz="2400" dirty="0" smtClean="0">
                <a:latin typeface="標楷體"/>
                <a:ea typeface="標楷體"/>
              </a:rPr>
              <a:t>時間因素</a:t>
            </a:r>
            <a:endParaRPr lang="en-US" altLang="zh-TW" sz="2400" dirty="0" smtClean="0">
              <a:latin typeface="標楷體"/>
              <a:ea typeface="標楷體"/>
            </a:endParaRPr>
          </a:p>
        </p:txBody>
      </p:sp>
      <p:sp>
        <p:nvSpPr>
          <p:cNvPr id="7" name="文字方塊 6"/>
          <p:cNvSpPr txBox="1"/>
          <p:nvPr/>
        </p:nvSpPr>
        <p:spPr>
          <a:xfrm>
            <a:off x="251520" y="2463279"/>
            <a:ext cx="3168352" cy="461665"/>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smtClean="0">
                <a:latin typeface="標楷體"/>
                <a:ea typeface="標楷體"/>
              </a:rPr>
              <a:t>對同樣本連續調查</a:t>
            </a:r>
            <a:endParaRPr lang="en-US" altLang="zh-TW" sz="2400" dirty="0" smtClean="0">
              <a:latin typeface="標楷體"/>
              <a:ea typeface="標楷體"/>
            </a:endParaRPr>
          </a:p>
        </p:txBody>
      </p:sp>
      <p:sp>
        <p:nvSpPr>
          <p:cNvPr id="8" name="文字方塊 7"/>
          <p:cNvSpPr txBox="1"/>
          <p:nvPr/>
        </p:nvSpPr>
        <p:spPr>
          <a:xfrm>
            <a:off x="251520" y="3399383"/>
            <a:ext cx="7704856" cy="461665"/>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smtClean="0">
                <a:latin typeface="標楷體"/>
                <a:ea typeface="標楷體"/>
              </a:rPr>
              <a:t>例如</a:t>
            </a:r>
            <a:r>
              <a:rPr lang="en-US" altLang="zh-TW" sz="2400" dirty="0" smtClean="0">
                <a:latin typeface="標楷體"/>
                <a:ea typeface="標楷體"/>
              </a:rPr>
              <a:t>:</a:t>
            </a:r>
            <a:r>
              <a:rPr lang="zh-TW" altLang="en-US" sz="2400" dirty="0" smtClean="0">
                <a:latin typeface="標楷體"/>
                <a:ea typeface="標楷體"/>
              </a:rPr>
              <a:t>透過電視競選廣告增加選民對政策了解的能力</a:t>
            </a:r>
            <a:endParaRPr lang="en-US" altLang="zh-TW" sz="2400" dirty="0" smtClean="0">
              <a:latin typeface="標楷體"/>
              <a:ea typeface="標楷體"/>
            </a:endParaRPr>
          </a:p>
        </p:txBody>
      </p:sp>
      <p:sp>
        <p:nvSpPr>
          <p:cNvPr id="9" name="文字方塊 8"/>
          <p:cNvSpPr txBox="1"/>
          <p:nvPr/>
        </p:nvSpPr>
        <p:spPr>
          <a:xfrm>
            <a:off x="251520" y="4551511"/>
            <a:ext cx="7704856" cy="461665"/>
          </a:xfrm>
          <a:prstGeom prst="rect">
            <a:avLst/>
          </a:prstGeom>
          <a:solidFill>
            <a:srgbClr val="92D050"/>
          </a:solidFill>
          <a:ln>
            <a:solidFill>
              <a:schemeClr val="accent2">
                <a:lumMod val="40000"/>
                <a:lumOff val="60000"/>
              </a:schemeClr>
            </a:solidFill>
          </a:ln>
        </p:spPr>
        <p:txBody>
          <a:bodyPr wrap="square" rtlCol="0">
            <a:spAutoFit/>
          </a:bodyPr>
          <a:lstStyle/>
          <a:p>
            <a:r>
              <a:rPr lang="en-US" altLang="zh-TW" sz="2400" dirty="0" smtClean="0">
                <a:latin typeface="標楷體"/>
                <a:ea typeface="標楷體"/>
              </a:rPr>
              <a:t>1980</a:t>
            </a:r>
            <a:r>
              <a:rPr lang="zh-TW" altLang="en-US" sz="2400" dirty="0" smtClean="0">
                <a:latin typeface="標楷體"/>
                <a:ea typeface="標楷體"/>
              </a:rPr>
              <a:t>年代總統競選廣告的調查研究</a:t>
            </a:r>
            <a:endParaRPr lang="en-US" altLang="zh-TW" sz="2400" dirty="0" smtClean="0">
              <a:latin typeface="標楷體"/>
              <a:ea typeface="標楷體"/>
            </a:endParaRPr>
          </a:p>
        </p:txBody>
      </p:sp>
    </p:spTree>
    <p:extLst>
      <p:ext uri="{BB962C8B-B14F-4D97-AF65-F5344CB8AC3E}">
        <p14:creationId xmlns:p14="http://schemas.microsoft.com/office/powerpoint/2010/main" val="26511525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33</a:t>
            </a:r>
            <a:endParaRPr lang="en-US" altLang="zh-TW" sz="1400" dirty="0" smtClean="0">
              <a:solidFill>
                <a:schemeClr val="tx2">
                  <a:lumMod val="75000"/>
                </a:schemeClr>
              </a:solidFill>
            </a:endParaRPr>
          </a:p>
        </p:txBody>
      </p:sp>
      <p:sp>
        <p:nvSpPr>
          <p:cNvPr id="4" name="Rectangle 2"/>
          <p:cNvSpPr>
            <a:spLocks noGrp="1" noChangeArrowheads="1"/>
          </p:cNvSpPr>
          <p:nvPr>
            <p:ph type="title" idx="4294967295"/>
          </p:nvPr>
        </p:nvSpPr>
        <p:spPr>
          <a:xfrm>
            <a:off x="1537320" y="188640"/>
            <a:ext cx="5915000" cy="1143000"/>
          </a:xfrm>
        </p:spPr>
        <p:txBody>
          <a:bodyPr/>
          <a:lstStyle/>
          <a:p>
            <a:r>
              <a:rPr lang="en-US" altLang="zh-TW" dirty="0" smtClean="0">
                <a:latin typeface="Times New Roman" pitchFamily="18" charset="0"/>
                <a:ea typeface="標楷體" pitchFamily="65" charset="-120"/>
                <a:cs typeface="Times New Roman" pitchFamily="18" charset="0"/>
              </a:rPr>
              <a:t>Case Study </a:t>
            </a:r>
            <a:r>
              <a:rPr lang="en-US" altLang="zh-TW" dirty="0">
                <a:latin typeface="Times New Roman" pitchFamily="18" charset="0"/>
                <a:ea typeface="標楷體" pitchFamily="65" charset="-120"/>
                <a:cs typeface="Times New Roman" pitchFamily="18" charset="0"/>
              </a:rPr>
              <a:t>Design</a:t>
            </a:r>
          </a:p>
        </p:txBody>
      </p:sp>
      <p:sp>
        <p:nvSpPr>
          <p:cNvPr id="6" name="文字方塊 5"/>
          <p:cNvSpPr txBox="1"/>
          <p:nvPr/>
        </p:nvSpPr>
        <p:spPr>
          <a:xfrm>
            <a:off x="251520" y="1527175"/>
            <a:ext cx="7848872" cy="830997"/>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smtClean="0">
                <a:latin typeface="標楷體"/>
                <a:ea typeface="標楷體"/>
              </a:rPr>
              <a:t>●過去</a:t>
            </a:r>
            <a:r>
              <a:rPr lang="zh-TW" altLang="en-US" sz="2400" dirty="0">
                <a:latin typeface="標楷體"/>
                <a:ea typeface="標楷體"/>
              </a:rPr>
              <a:t>個案研究被認為是劣質的研究</a:t>
            </a:r>
            <a:r>
              <a:rPr lang="zh-TW" altLang="en-US" sz="2400" dirty="0" smtClean="0">
                <a:latin typeface="標楷體"/>
                <a:ea typeface="標楷體"/>
              </a:rPr>
              <a:t>策略</a:t>
            </a:r>
            <a:endParaRPr lang="en-US" altLang="zh-TW" sz="2400" dirty="0" smtClean="0">
              <a:latin typeface="標楷體"/>
              <a:ea typeface="標楷體"/>
            </a:endParaRPr>
          </a:p>
          <a:p>
            <a:r>
              <a:rPr lang="zh-TW" altLang="en-US" sz="2400" dirty="0" smtClean="0">
                <a:latin typeface="標楷體"/>
                <a:ea typeface="標楷體"/>
              </a:rPr>
              <a:t>●現在被承認是一個特殊形式的實證調查</a:t>
            </a:r>
            <a:r>
              <a:rPr lang="en-US" altLang="zh-TW" sz="2400" dirty="0" smtClean="0">
                <a:latin typeface="標楷體"/>
                <a:ea typeface="標楷體"/>
              </a:rPr>
              <a:t>(</a:t>
            </a:r>
            <a:r>
              <a:rPr lang="zh-TW" altLang="en-US" sz="2400" dirty="0" smtClean="0">
                <a:latin typeface="標楷體"/>
                <a:ea typeface="標楷體"/>
              </a:rPr>
              <a:t>公共行政方面</a:t>
            </a:r>
            <a:r>
              <a:rPr lang="en-US" altLang="zh-TW" sz="2400" dirty="0" smtClean="0">
                <a:latin typeface="標楷體"/>
                <a:ea typeface="標楷體"/>
              </a:rPr>
              <a:t>)</a:t>
            </a:r>
          </a:p>
        </p:txBody>
      </p:sp>
      <p:sp>
        <p:nvSpPr>
          <p:cNvPr id="7" name="文字方塊 6"/>
          <p:cNvSpPr txBox="1"/>
          <p:nvPr/>
        </p:nvSpPr>
        <p:spPr>
          <a:xfrm>
            <a:off x="251520" y="2852936"/>
            <a:ext cx="6264696" cy="1200329"/>
          </a:xfrm>
          <a:prstGeom prst="rect">
            <a:avLst/>
          </a:prstGeom>
          <a:solidFill>
            <a:srgbClr val="92D050"/>
          </a:solidFill>
          <a:ln>
            <a:solidFill>
              <a:schemeClr val="accent2">
                <a:lumMod val="40000"/>
                <a:lumOff val="60000"/>
              </a:schemeClr>
            </a:solidFill>
          </a:ln>
        </p:spPr>
        <p:txBody>
          <a:bodyPr wrap="square" rtlCol="0">
            <a:spAutoFit/>
          </a:bodyPr>
          <a:lstStyle/>
          <a:p>
            <a:r>
              <a:rPr lang="en-US" altLang="zh-TW" sz="2400" dirty="0">
                <a:latin typeface="標楷體" pitchFamily="65" charset="-120"/>
                <a:ea typeface="標楷體" pitchFamily="65" charset="-120"/>
              </a:rPr>
              <a:t>Descriptive Case </a:t>
            </a:r>
            <a:r>
              <a:rPr lang="en-US" altLang="zh-TW" sz="2400" dirty="0" smtClean="0">
                <a:latin typeface="標楷體" pitchFamily="65" charset="-120"/>
                <a:ea typeface="標楷體" pitchFamily="65" charset="-120"/>
              </a:rPr>
              <a:t>Study</a:t>
            </a:r>
            <a:r>
              <a:rPr lang="zh-TW" altLang="en-US" sz="2400" dirty="0" smtClean="0">
                <a:latin typeface="標楷體" pitchFamily="65" charset="-120"/>
                <a:ea typeface="標楷體" pitchFamily="65" charset="-120"/>
              </a:rPr>
              <a:t>   </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描述型</a:t>
            </a:r>
            <a:r>
              <a:rPr lang="en-US" altLang="zh-TW" sz="2400" dirty="0" smtClean="0">
                <a:latin typeface="標楷體" pitchFamily="65" charset="-120"/>
                <a:ea typeface="標楷體" pitchFamily="65" charset="-120"/>
              </a:rPr>
              <a:t>)</a:t>
            </a:r>
          </a:p>
          <a:p>
            <a:r>
              <a:rPr lang="en-US" altLang="zh-TW" sz="2400" dirty="0">
                <a:latin typeface="標楷體" pitchFamily="65" charset="-120"/>
                <a:ea typeface="標楷體" pitchFamily="65" charset="-120"/>
              </a:rPr>
              <a:t>Exploratory Case </a:t>
            </a:r>
            <a:r>
              <a:rPr lang="en-US" altLang="zh-TW" sz="2400" dirty="0" smtClean="0">
                <a:latin typeface="標楷體" pitchFamily="65" charset="-120"/>
                <a:ea typeface="標楷體" pitchFamily="65" charset="-120"/>
              </a:rPr>
              <a:t>Study</a:t>
            </a:r>
            <a:r>
              <a:rPr lang="zh-TW" altLang="en-US" sz="2400" dirty="0" smtClean="0">
                <a:latin typeface="標楷體" pitchFamily="65" charset="-120"/>
                <a:ea typeface="標楷體" pitchFamily="65" charset="-120"/>
              </a:rPr>
              <a:t>   </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探索型</a:t>
            </a:r>
            <a:r>
              <a:rPr lang="en-US" altLang="zh-TW" sz="2400" dirty="0" smtClean="0">
                <a:latin typeface="標楷體" pitchFamily="65" charset="-120"/>
                <a:ea typeface="標楷體" pitchFamily="65" charset="-120"/>
              </a:rPr>
              <a:t>)</a:t>
            </a:r>
          </a:p>
          <a:p>
            <a:r>
              <a:rPr lang="en-US" altLang="zh-TW" sz="2400" dirty="0">
                <a:latin typeface="標楷體" pitchFamily="65" charset="-120"/>
                <a:ea typeface="標楷體" pitchFamily="65" charset="-120"/>
              </a:rPr>
              <a:t>Explanatory Case </a:t>
            </a:r>
            <a:r>
              <a:rPr lang="en-US" altLang="zh-TW" sz="2400" dirty="0" smtClean="0">
                <a:latin typeface="標楷體" pitchFamily="65" charset="-120"/>
                <a:ea typeface="標楷體" pitchFamily="65" charset="-120"/>
              </a:rPr>
              <a:t>Study</a:t>
            </a:r>
            <a:r>
              <a:rPr lang="zh-TW" altLang="en-US" sz="2400" dirty="0" smtClean="0">
                <a:latin typeface="標楷體" pitchFamily="65" charset="-120"/>
                <a:ea typeface="標楷體" pitchFamily="65" charset="-120"/>
              </a:rPr>
              <a:t>   </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解釋型</a:t>
            </a:r>
            <a:r>
              <a:rPr lang="en-US" altLang="zh-TW" sz="2400" dirty="0" smtClean="0">
                <a:latin typeface="標楷體" pitchFamily="65" charset="-120"/>
                <a:ea typeface="標楷體" pitchFamily="65" charset="-120"/>
              </a:rPr>
              <a:t>)</a:t>
            </a:r>
            <a:endParaRPr lang="zh-TW" altLang="en-US" sz="2400" dirty="0">
              <a:latin typeface="標楷體" pitchFamily="65" charset="-120"/>
              <a:ea typeface="標楷體" pitchFamily="65" charset="-120"/>
            </a:endParaRPr>
          </a:p>
        </p:txBody>
      </p:sp>
      <p:sp>
        <p:nvSpPr>
          <p:cNvPr id="8" name="文字方塊 7"/>
          <p:cNvSpPr txBox="1"/>
          <p:nvPr/>
        </p:nvSpPr>
        <p:spPr>
          <a:xfrm>
            <a:off x="251520" y="4437112"/>
            <a:ext cx="8136904" cy="830997"/>
          </a:xfrm>
          <a:prstGeom prst="rect">
            <a:avLst/>
          </a:prstGeom>
          <a:solidFill>
            <a:srgbClr val="92D050"/>
          </a:solidFill>
          <a:ln>
            <a:solidFill>
              <a:schemeClr val="accent2">
                <a:lumMod val="40000"/>
                <a:lumOff val="60000"/>
              </a:schemeClr>
            </a:solidFill>
          </a:ln>
        </p:spPr>
        <p:txBody>
          <a:bodyPr wrap="square" rtlCol="0">
            <a:spAutoFit/>
          </a:bodyPr>
          <a:lstStyle/>
          <a:p>
            <a:r>
              <a:rPr lang="en-US" altLang="zh-TW" sz="2400" dirty="0" smtClean="0">
                <a:latin typeface="標楷體" pitchFamily="65" charset="-120"/>
                <a:ea typeface="標楷體" pitchFamily="65" charset="-120"/>
              </a:rPr>
              <a:t>1996</a:t>
            </a:r>
            <a:r>
              <a:rPr lang="zh-TW" altLang="en-US" sz="2400" dirty="0" smtClean="0">
                <a:latin typeface="標楷體" pitchFamily="65" charset="-120"/>
                <a:ea typeface="標楷體" pitchFamily="65" charset="-120"/>
              </a:rPr>
              <a:t>年代美國詹森總統推重很多立意甚佳的政策面大多失敗</a:t>
            </a:r>
            <a:endParaRPr lang="en-US" altLang="zh-TW" sz="2400" dirty="0" smtClean="0">
              <a:latin typeface="標楷體" pitchFamily="65" charset="-120"/>
              <a:ea typeface="標楷體" pitchFamily="65" charset="-120"/>
            </a:endParaRPr>
          </a:p>
          <a:p>
            <a:r>
              <a:rPr lang="en-US" altLang="zh-TW" sz="2400" dirty="0" smtClean="0">
                <a:solidFill>
                  <a:schemeClr val="bg1"/>
                </a:solidFill>
                <a:latin typeface="標楷體" pitchFamily="65" charset="-120"/>
                <a:ea typeface="標楷體" pitchFamily="65" charset="-120"/>
              </a:rPr>
              <a:t>(</a:t>
            </a:r>
            <a:r>
              <a:rPr lang="zh-TW" altLang="en-US" sz="2400" b="1" dirty="0" smtClean="0">
                <a:solidFill>
                  <a:srgbClr val="FF0000"/>
                </a:solidFill>
                <a:latin typeface="標楷體" pitchFamily="65" charset="-120"/>
                <a:ea typeface="標楷體" pitchFamily="65" charset="-120"/>
              </a:rPr>
              <a:t>很</a:t>
            </a:r>
            <a:r>
              <a:rPr lang="zh-TW" altLang="en-US" sz="2400" dirty="0" smtClean="0">
                <a:solidFill>
                  <a:schemeClr val="bg1"/>
                </a:solidFill>
                <a:latin typeface="標楷體" pitchFamily="65" charset="-120"/>
                <a:ea typeface="標楷體" pitchFamily="65" charset="-120"/>
              </a:rPr>
              <a:t>像現在的馬政府</a:t>
            </a:r>
            <a:r>
              <a:rPr lang="en-US" altLang="zh-TW" sz="2400" dirty="0" smtClean="0">
                <a:solidFill>
                  <a:schemeClr val="bg1"/>
                </a:solidFill>
                <a:latin typeface="標楷體" pitchFamily="65" charset="-120"/>
                <a:ea typeface="標楷體" pitchFamily="65" charset="-120"/>
              </a:rPr>
              <a:t>)</a:t>
            </a:r>
            <a:endParaRPr lang="zh-TW" altLang="en-US" sz="2400" dirty="0">
              <a:solidFill>
                <a:schemeClr val="bg1"/>
              </a:solidFill>
              <a:latin typeface="標楷體" pitchFamily="65" charset="-120"/>
              <a:ea typeface="標楷體" pitchFamily="65" charset="-120"/>
            </a:endParaRPr>
          </a:p>
        </p:txBody>
      </p:sp>
    </p:spTree>
    <p:extLst>
      <p:ext uri="{BB962C8B-B14F-4D97-AF65-F5344CB8AC3E}">
        <p14:creationId xmlns:p14="http://schemas.microsoft.com/office/powerpoint/2010/main" val="21921807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34</a:t>
            </a:r>
            <a:endParaRPr lang="en-US" altLang="zh-TW" sz="1400" dirty="0" smtClean="0">
              <a:solidFill>
                <a:schemeClr val="tx2">
                  <a:lumMod val="75000"/>
                </a:schemeClr>
              </a:solidFill>
            </a:endParaRPr>
          </a:p>
        </p:txBody>
      </p:sp>
      <p:grpSp>
        <p:nvGrpSpPr>
          <p:cNvPr id="9" name="群組 8"/>
          <p:cNvGrpSpPr/>
          <p:nvPr/>
        </p:nvGrpSpPr>
        <p:grpSpPr>
          <a:xfrm>
            <a:off x="323528" y="2798938"/>
            <a:ext cx="8352927" cy="3709846"/>
            <a:chOff x="323528" y="2798938"/>
            <a:chExt cx="8352927" cy="3709846"/>
          </a:xfrm>
        </p:grpSpPr>
        <p:pic>
          <p:nvPicPr>
            <p:cNvPr id="6" name="圖片 5"/>
            <p:cNvPicPr/>
            <p:nvPr/>
          </p:nvPicPr>
          <p:blipFill rotWithShape="1">
            <a:blip r:embed="rId3" cstate="print">
              <a:extLst>
                <a:ext uri="{28A0092B-C50C-407E-A947-70E740481C1C}">
                  <a14:useLocalDpi xmlns:a14="http://schemas.microsoft.com/office/drawing/2010/main" val="0"/>
                </a:ext>
              </a:extLst>
            </a:blip>
            <a:srcRect t="23467" b="6443"/>
            <a:stretch/>
          </p:blipFill>
          <p:spPr bwMode="auto">
            <a:xfrm>
              <a:off x="1713978" y="2798938"/>
              <a:ext cx="6962477" cy="3294358"/>
            </a:xfrm>
            <a:prstGeom prst="rect">
              <a:avLst/>
            </a:prstGeom>
            <a:ln>
              <a:noFill/>
            </a:ln>
            <a:extLst>
              <a:ext uri="{53640926-AAD7-44D8-BBD7-CCE9431645EC}">
                <a14:shadowObscured xmlns:a14="http://schemas.microsoft.com/office/drawing/2010/main"/>
              </a:ext>
            </a:extLst>
          </p:spPr>
        </p:pic>
        <p:pic>
          <p:nvPicPr>
            <p:cNvPr id="7" name="圖片 6"/>
            <p:cNvPicPr/>
            <p:nvPr/>
          </p:nvPicPr>
          <p:blipFill rotWithShape="1">
            <a:blip r:embed="rId4" cstate="print">
              <a:extLst>
                <a:ext uri="{28A0092B-C50C-407E-A947-70E740481C1C}">
                  <a14:useLocalDpi xmlns:a14="http://schemas.microsoft.com/office/drawing/2010/main" val="0"/>
                </a:ext>
              </a:extLst>
            </a:blip>
            <a:srcRect l="32466" t="41375" r="44965" b="14162"/>
            <a:stretch/>
          </p:blipFill>
          <p:spPr bwMode="auto">
            <a:xfrm>
              <a:off x="323528" y="4095566"/>
              <a:ext cx="2160240" cy="2413218"/>
            </a:xfrm>
            <a:prstGeom prst="rect">
              <a:avLst/>
            </a:prstGeom>
            <a:ln>
              <a:noFill/>
            </a:ln>
            <a:extLst>
              <a:ext uri="{53640926-AAD7-44D8-BBD7-CCE9431645EC}">
                <a14:shadowObscured xmlns:a14="http://schemas.microsoft.com/office/drawing/2010/main"/>
              </a:ext>
            </a:extLst>
          </p:spPr>
        </p:pic>
        <p:sp>
          <p:nvSpPr>
            <p:cNvPr id="2" name="橢圓 1"/>
            <p:cNvSpPr/>
            <p:nvPr/>
          </p:nvSpPr>
          <p:spPr>
            <a:xfrm>
              <a:off x="2915816" y="4446117"/>
              <a:ext cx="504056" cy="56705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 name="直線單箭頭接點 3"/>
            <p:cNvCxnSpPr/>
            <p:nvPr/>
          </p:nvCxnSpPr>
          <p:spPr>
            <a:xfrm flipH="1">
              <a:off x="2051720" y="4729646"/>
              <a:ext cx="864096" cy="28353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10" name="Rectangle 2"/>
          <p:cNvSpPr>
            <a:spLocks noGrp="1" noChangeArrowheads="1"/>
          </p:cNvSpPr>
          <p:nvPr>
            <p:ph type="title" idx="4294967295"/>
          </p:nvPr>
        </p:nvSpPr>
        <p:spPr>
          <a:xfrm>
            <a:off x="1537320" y="188640"/>
            <a:ext cx="5915000" cy="1143000"/>
          </a:xfrm>
        </p:spPr>
        <p:txBody>
          <a:bodyPr/>
          <a:lstStyle/>
          <a:p>
            <a:r>
              <a:rPr lang="en-US" altLang="zh-TW" dirty="0" smtClean="0">
                <a:latin typeface="Times New Roman" pitchFamily="18" charset="0"/>
                <a:ea typeface="標楷體" pitchFamily="65" charset="-120"/>
                <a:cs typeface="Times New Roman" pitchFamily="18" charset="0"/>
              </a:rPr>
              <a:t>Case Study </a:t>
            </a:r>
            <a:r>
              <a:rPr lang="en-US" altLang="zh-TW" dirty="0">
                <a:latin typeface="Times New Roman" pitchFamily="18" charset="0"/>
                <a:ea typeface="標楷體" pitchFamily="65" charset="-120"/>
                <a:cs typeface="Times New Roman" pitchFamily="18" charset="0"/>
              </a:rPr>
              <a:t>Design</a:t>
            </a:r>
          </a:p>
        </p:txBody>
      </p:sp>
      <p:sp>
        <p:nvSpPr>
          <p:cNvPr id="11" name="文字方塊 10"/>
          <p:cNvSpPr txBox="1"/>
          <p:nvPr/>
        </p:nvSpPr>
        <p:spPr>
          <a:xfrm>
            <a:off x="179512" y="1556792"/>
            <a:ext cx="2736303" cy="461665"/>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例如</a:t>
            </a:r>
            <a:r>
              <a:rPr lang="en-US" altLang="zh-TW" sz="2400" dirty="0" smtClean="0">
                <a:latin typeface="標楷體" pitchFamily="65" charset="-120"/>
                <a:ea typeface="標楷體" pitchFamily="65" charset="-120"/>
              </a:rPr>
              <a:t>:Oakland</a:t>
            </a:r>
            <a:r>
              <a:rPr lang="zh-TW" altLang="en-US" sz="2400" dirty="0">
                <a:latin typeface="標楷體" pitchFamily="65" charset="-120"/>
                <a:ea typeface="標楷體" pitchFamily="65" charset="-120"/>
              </a:rPr>
              <a:t>計畫</a:t>
            </a:r>
            <a:endParaRPr lang="zh-TW" altLang="en-US" sz="2400" dirty="0">
              <a:solidFill>
                <a:schemeClr val="bg1"/>
              </a:solidFill>
              <a:latin typeface="標楷體" pitchFamily="65" charset="-120"/>
              <a:ea typeface="標楷體" pitchFamily="65" charset="-120"/>
            </a:endParaRPr>
          </a:p>
        </p:txBody>
      </p:sp>
      <p:sp>
        <p:nvSpPr>
          <p:cNvPr id="12" name="文字方塊 11"/>
          <p:cNvSpPr txBox="1"/>
          <p:nvPr/>
        </p:nvSpPr>
        <p:spPr>
          <a:xfrm>
            <a:off x="3308653" y="1571308"/>
            <a:ext cx="5511819" cy="1569660"/>
          </a:xfrm>
          <a:prstGeom prst="rect">
            <a:avLst/>
          </a:prstGeom>
          <a:solidFill>
            <a:srgbClr val="FFC00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時空背景</a:t>
            </a:r>
            <a:r>
              <a:rPr lang="zh-TW" altLang="en-US" sz="2400" dirty="0" smtClean="0">
                <a:latin typeface="標楷體"/>
                <a:ea typeface="標楷體"/>
              </a:rPr>
              <a:t>：當時是高度失業</a:t>
            </a:r>
            <a:r>
              <a:rPr lang="zh-TW" altLang="en-US" sz="2400" dirty="0" smtClean="0">
                <a:latin typeface="新細明體"/>
                <a:ea typeface="新細明體"/>
              </a:rPr>
              <a:t>、</a:t>
            </a:r>
            <a:r>
              <a:rPr lang="zh-TW" altLang="en-US" sz="2400" dirty="0" smtClean="0">
                <a:latin typeface="標楷體" pitchFamily="65" charset="-120"/>
                <a:ea typeface="標楷體" pitchFamily="65" charset="-120"/>
              </a:rPr>
              <a:t>種族紛亂</a:t>
            </a:r>
            <a:endParaRPr lang="en-US" altLang="zh-TW" sz="2400" dirty="0" smtClean="0">
              <a:latin typeface="標楷體" pitchFamily="65" charset="-120"/>
              <a:ea typeface="標楷體" pitchFamily="65" charset="-120"/>
            </a:endParaRPr>
          </a:p>
          <a:p>
            <a:r>
              <a:rPr lang="zh-TW" altLang="en-US" sz="2400" dirty="0" smtClean="0">
                <a:latin typeface="標楷體"/>
                <a:ea typeface="標楷體"/>
              </a:rPr>
              <a:t>內容：被</a:t>
            </a:r>
            <a:r>
              <a:rPr lang="en-US" altLang="zh-TW" sz="2400" dirty="0" smtClean="0">
                <a:latin typeface="標楷體"/>
                <a:ea typeface="標楷體"/>
              </a:rPr>
              <a:t>EDA</a:t>
            </a:r>
            <a:r>
              <a:rPr lang="zh-TW" altLang="en-US" sz="2400" dirty="0" smtClean="0">
                <a:latin typeface="標楷體"/>
                <a:ea typeface="標楷體"/>
              </a:rPr>
              <a:t>選擇成為都市改革發展計</a:t>
            </a:r>
            <a:endParaRPr lang="en-US" altLang="zh-TW" sz="2400" dirty="0" smtClean="0">
              <a:latin typeface="標楷體"/>
              <a:ea typeface="標楷體"/>
            </a:endParaRPr>
          </a:p>
          <a:p>
            <a:r>
              <a:rPr lang="zh-TW" altLang="en-US" sz="2400" dirty="0">
                <a:latin typeface="標楷體"/>
                <a:ea typeface="標楷體"/>
              </a:rPr>
              <a:t> </a:t>
            </a:r>
            <a:r>
              <a:rPr lang="zh-TW" altLang="en-US" sz="2400" dirty="0" smtClean="0">
                <a:latin typeface="標楷體"/>
                <a:ea typeface="標楷體"/>
              </a:rPr>
              <a:t>     畫的城鎮</a:t>
            </a:r>
            <a:endParaRPr lang="en-US" altLang="zh-TW" sz="2400" dirty="0" smtClean="0">
              <a:latin typeface="標楷體"/>
              <a:ea typeface="標楷體"/>
            </a:endParaRPr>
          </a:p>
          <a:p>
            <a:r>
              <a:rPr lang="zh-TW" altLang="en-US" sz="2400" dirty="0" smtClean="0">
                <a:latin typeface="標楷體"/>
                <a:ea typeface="標楷體"/>
              </a:rPr>
              <a:t>目的：改善奧克蘭的高失業率</a:t>
            </a:r>
            <a:endParaRPr lang="zh-TW" altLang="en-US" sz="2400" dirty="0">
              <a:latin typeface="標楷體" pitchFamily="65" charset="-120"/>
              <a:ea typeface="標楷體" pitchFamily="65" charset="-120"/>
            </a:endParaRPr>
          </a:p>
        </p:txBody>
      </p:sp>
    </p:spTree>
    <p:extLst>
      <p:ext uri="{BB962C8B-B14F-4D97-AF65-F5344CB8AC3E}">
        <p14:creationId xmlns:p14="http://schemas.microsoft.com/office/powerpoint/2010/main" val="7471213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35</a:t>
            </a:r>
            <a:endParaRPr lang="en-US" altLang="zh-TW" sz="1400" dirty="0" smtClean="0">
              <a:solidFill>
                <a:schemeClr val="tx2">
                  <a:lumMod val="75000"/>
                </a:schemeClr>
              </a:solidFill>
            </a:endParaRPr>
          </a:p>
        </p:txBody>
      </p:sp>
      <p:sp>
        <p:nvSpPr>
          <p:cNvPr id="6" name="Rectangle 2"/>
          <p:cNvSpPr txBox="1">
            <a:spLocks noChangeArrowheads="1"/>
          </p:cNvSpPr>
          <p:nvPr/>
        </p:nvSpPr>
        <p:spPr>
          <a:xfrm>
            <a:off x="1537320" y="188640"/>
            <a:ext cx="5915000"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ln>
                  <a:noFill/>
                </a:ln>
                <a:solidFill>
                  <a:srgbClr val="FFFFFF"/>
                </a:solidFill>
                <a:effectLst>
                  <a:glow rad="101600">
                    <a:schemeClr val="tx2"/>
                  </a:glo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ltLang="zh-TW" smtClean="0">
                <a:latin typeface="Times New Roman" pitchFamily="18" charset="0"/>
                <a:ea typeface="標楷體" pitchFamily="65" charset="-120"/>
                <a:cs typeface="Times New Roman" pitchFamily="18" charset="0"/>
              </a:rPr>
              <a:t>Case Study Design</a:t>
            </a:r>
            <a:endParaRPr lang="en-US" altLang="zh-TW" dirty="0">
              <a:latin typeface="Times New Roman" pitchFamily="18" charset="0"/>
              <a:ea typeface="標楷體" pitchFamily="65" charset="-120"/>
              <a:cs typeface="Times New Roman" pitchFamily="18" charset="0"/>
            </a:endParaRPr>
          </a:p>
        </p:txBody>
      </p:sp>
      <p:sp>
        <p:nvSpPr>
          <p:cNvPr id="7" name="文字方塊 6"/>
          <p:cNvSpPr txBox="1"/>
          <p:nvPr/>
        </p:nvSpPr>
        <p:spPr>
          <a:xfrm>
            <a:off x="323528" y="1556792"/>
            <a:ext cx="5328592" cy="461665"/>
          </a:xfrm>
          <a:prstGeom prst="rect">
            <a:avLst/>
          </a:prstGeom>
          <a:solidFill>
            <a:srgbClr val="92D050"/>
          </a:solidFill>
          <a:ln>
            <a:solidFill>
              <a:schemeClr val="accent2">
                <a:lumMod val="40000"/>
                <a:lumOff val="60000"/>
              </a:schemeClr>
            </a:solidFill>
          </a:ln>
        </p:spPr>
        <p:txBody>
          <a:bodyPr wrap="square" rtlCol="0">
            <a:spAutoFit/>
          </a:bodyPr>
          <a:lstStyle/>
          <a:p>
            <a:r>
              <a:rPr lang="zh-TW" altLang="en-US" sz="2400" dirty="0" smtClean="0">
                <a:latin typeface="標楷體" pitchFamily="65" charset="-120"/>
                <a:ea typeface="標楷體" pitchFamily="65" charset="-120"/>
              </a:rPr>
              <a:t>例如</a:t>
            </a:r>
            <a:r>
              <a:rPr lang="en-US" altLang="zh-TW" sz="2400" dirty="0" smtClean="0">
                <a:latin typeface="標楷體" pitchFamily="65" charset="-120"/>
                <a:ea typeface="標楷體" pitchFamily="65" charset="-120"/>
              </a:rPr>
              <a:t>:</a:t>
            </a:r>
            <a:r>
              <a:rPr lang="zh-TW" altLang="en-US" sz="2400" dirty="0" smtClean="0">
                <a:latin typeface="標楷體" pitchFamily="65" charset="-120"/>
                <a:ea typeface="標楷體" pitchFamily="65" charset="-120"/>
              </a:rPr>
              <a:t>研究州長的管理和決策風格</a:t>
            </a:r>
            <a:endParaRPr lang="zh-TW" altLang="en-US" sz="2400" dirty="0">
              <a:solidFill>
                <a:schemeClr val="bg1"/>
              </a:solidFill>
              <a:latin typeface="標楷體" pitchFamily="65" charset="-120"/>
              <a:ea typeface="標楷體" pitchFamily="65" charset="-120"/>
            </a:endParaRPr>
          </a:p>
        </p:txBody>
      </p:sp>
      <p:sp>
        <p:nvSpPr>
          <p:cNvPr id="8" name="文字方塊 7"/>
          <p:cNvSpPr txBox="1"/>
          <p:nvPr/>
        </p:nvSpPr>
        <p:spPr>
          <a:xfrm>
            <a:off x="323528" y="2492896"/>
            <a:ext cx="7560840" cy="1569660"/>
          </a:xfrm>
          <a:prstGeom prst="rect">
            <a:avLst/>
          </a:prstGeom>
          <a:solidFill>
            <a:srgbClr val="92D050"/>
          </a:solidFill>
          <a:ln>
            <a:solidFill>
              <a:schemeClr val="accent2">
                <a:lumMod val="40000"/>
                <a:lumOff val="60000"/>
              </a:schemeClr>
            </a:solidFill>
          </a:ln>
        </p:spPr>
        <p:txBody>
          <a:bodyPr wrap="square" rtlCol="0">
            <a:spAutoFit/>
          </a:bodyPr>
          <a:lstStyle/>
          <a:p>
            <a:r>
              <a:rPr lang="en-US" altLang="zh-TW" sz="2400" dirty="0" smtClean="0">
                <a:latin typeface="標楷體" pitchFamily="65" charset="-120"/>
                <a:ea typeface="標楷體" pitchFamily="65" charset="-120"/>
              </a:rPr>
              <a:t>Yin </a:t>
            </a:r>
            <a:r>
              <a:rPr lang="zh-TW" altLang="en-US" sz="2400" dirty="0" smtClean="0">
                <a:latin typeface="標楷體" pitchFamily="65" charset="-120"/>
                <a:ea typeface="標楷體" pitchFamily="65" charset="-120"/>
              </a:rPr>
              <a:t>提出三個為何</a:t>
            </a:r>
            <a:r>
              <a:rPr lang="en-US" altLang="zh-TW" sz="2400" dirty="0" smtClean="0">
                <a:latin typeface="標楷體" pitchFamily="65" charset="-120"/>
                <a:ea typeface="標楷體" pitchFamily="65" charset="-120"/>
              </a:rPr>
              <a:t>case</a:t>
            </a:r>
            <a:r>
              <a:rPr lang="zh-TW" altLang="en-US" sz="2400" dirty="0" smtClean="0">
                <a:latin typeface="標楷體" pitchFamily="65" charset="-120"/>
                <a:ea typeface="標楷體" pitchFamily="65" charset="-120"/>
              </a:rPr>
              <a:t>被認為是信譽差的研究方法</a:t>
            </a:r>
            <a:endParaRPr lang="en-US" altLang="zh-TW" sz="2400" dirty="0" smtClean="0">
              <a:latin typeface="標楷體" pitchFamily="65" charset="-120"/>
              <a:ea typeface="標楷體" pitchFamily="65" charset="-120"/>
            </a:endParaRPr>
          </a:p>
          <a:p>
            <a:r>
              <a:rPr lang="en-US" altLang="zh-TW" sz="2400" dirty="0" smtClean="0">
                <a:latin typeface="標楷體" pitchFamily="65" charset="-120"/>
                <a:ea typeface="標楷體" pitchFamily="65" charset="-120"/>
              </a:rPr>
              <a:t>1.</a:t>
            </a:r>
            <a:r>
              <a:rPr lang="zh-TW" altLang="en-US" sz="2400" dirty="0" smtClean="0">
                <a:latin typeface="標楷體" pitchFamily="65" charset="-120"/>
                <a:ea typeface="標楷體" pitchFamily="65" charset="-120"/>
              </a:rPr>
              <a:t>缺乏嚴謹性</a:t>
            </a:r>
            <a:endParaRPr lang="en-US" altLang="zh-TW" sz="2400" dirty="0" smtClean="0">
              <a:latin typeface="標楷體" pitchFamily="65" charset="-120"/>
              <a:ea typeface="標楷體" pitchFamily="65" charset="-120"/>
            </a:endParaRPr>
          </a:p>
          <a:p>
            <a:r>
              <a:rPr lang="en-US" altLang="zh-TW" sz="2400" dirty="0" smtClean="0">
                <a:latin typeface="標楷體" pitchFamily="65" charset="-120"/>
                <a:ea typeface="標楷體" pitchFamily="65" charset="-120"/>
              </a:rPr>
              <a:t>2.</a:t>
            </a:r>
            <a:r>
              <a:rPr lang="zh-TW" altLang="en-US" sz="2400" dirty="0" smtClean="0">
                <a:latin typeface="標楷體" pitchFamily="65" charset="-120"/>
                <a:ea typeface="標楷體" pitchFamily="65" charset="-120"/>
              </a:rPr>
              <a:t>不能從單一個案一概而論</a:t>
            </a:r>
            <a:endParaRPr lang="en-US" altLang="zh-TW" sz="2400" dirty="0" smtClean="0">
              <a:latin typeface="標楷體" pitchFamily="65" charset="-120"/>
              <a:ea typeface="標楷體" pitchFamily="65" charset="-120"/>
            </a:endParaRPr>
          </a:p>
          <a:p>
            <a:r>
              <a:rPr lang="en-US" altLang="zh-TW" sz="2400" dirty="0" smtClean="0">
                <a:latin typeface="標楷體" pitchFamily="65" charset="-120"/>
                <a:ea typeface="標楷體" pitchFamily="65" charset="-120"/>
              </a:rPr>
              <a:t>3.</a:t>
            </a:r>
            <a:r>
              <a:rPr lang="zh-TW" altLang="en-US" sz="2400" dirty="0" smtClean="0">
                <a:latin typeface="標楷體" pitchFamily="65" charset="-120"/>
                <a:ea typeface="標楷體" pitchFamily="65" charset="-120"/>
              </a:rPr>
              <a:t>花太多時間去推導</a:t>
            </a:r>
            <a:r>
              <a:rPr lang="zh-TW" altLang="en-US" sz="2400" dirty="0" smtClean="0">
                <a:latin typeface="標楷體"/>
                <a:ea typeface="標楷體"/>
              </a:rPr>
              <a:t>，</a:t>
            </a:r>
            <a:r>
              <a:rPr lang="zh-TW" altLang="en-US" sz="2400" dirty="0" smtClean="0">
                <a:latin typeface="標楷體" pitchFamily="65" charset="-120"/>
                <a:ea typeface="標楷體" pitchFamily="65" charset="-120"/>
              </a:rPr>
              <a:t>結果導致冗長且不可讀的報告</a:t>
            </a:r>
            <a:endParaRPr lang="zh-TW" altLang="en-US" sz="2400" dirty="0">
              <a:latin typeface="標楷體" pitchFamily="65" charset="-120"/>
              <a:ea typeface="標楷體" pitchFamily="65" charset="-120"/>
            </a:endParaRPr>
          </a:p>
        </p:txBody>
      </p:sp>
    </p:spTree>
    <p:extLst>
      <p:ext uri="{BB962C8B-B14F-4D97-AF65-F5344CB8AC3E}">
        <p14:creationId xmlns:p14="http://schemas.microsoft.com/office/powerpoint/2010/main" val="11276709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36</a:t>
            </a:r>
            <a:endParaRPr lang="en-US" altLang="zh-TW" sz="1400" dirty="0" smtClean="0">
              <a:solidFill>
                <a:schemeClr val="tx2">
                  <a:lumMod val="75000"/>
                </a:schemeClr>
              </a:solidFill>
            </a:endParaRPr>
          </a:p>
        </p:txBody>
      </p:sp>
      <p:sp>
        <p:nvSpPr>
          <p:cNvPr id="4" name="Rectangle 2"/>
          <p:cNvSpPr>
            <a:spLocks noGrp="1" noChangeArrowheads="1"/>
          </p:cNvSpPr>
          <p:nvPr>
            <p:ph type="title" idx="4294967295"/>
          </p:nvPr>
        </p:nvSpPr>
        <p:spPr>
          <a:xfrm>
            <a:off x="1537320" y="188640"/>
            <a:ext cx="5915000" cy="1143000"/>
          </a:xfrm>
        </p:spPr>
        <p:txBody>
          <a:bodyPr/>
          <a:lstStyle/>
          <a:p>
            <a:r>
              <a:rPr lang="en-US" altLang="zh-TW" dirty="0" smtClean="0">
                <a:latin typeface="Times New Roman" pitchFamily="18" charset="0"/>
                <a:ea typeface="標楷體" pitchFamily="65" charset="-120"/>
                <a:cs typeface="Times New Roman" pitchFamily="18" charset="0"/>
              </a:rPr>
              <a:t>Conclusion</a:t>
            </a:r>
            <a:endParaRPr lang="en-US" altLang="zh-TW" dirty="0">
              <a:latin typeface="Times New Roman" pitchFamily="18" charset="0"/>
              <a:ea typeface="標楷體" pitchFamily="65" charset="-120"/>
              <a:cs typeface="Times New Roman" pitchFamily="18" charset="0"/>
            </a:endParaRPr>
          </a:p>
        </p:txBody>
      </p:sp>
      <p:sp>
        <p:nvSpPr>
          <p:cNvPr id="6" name="文字方塊 5"/>
          <p:cNvSpPr txBox="1"/>
          <p:nvPr/>
        </p:nvSpPr>
        <p:spPr>
          <a:xfrm>
            <a:off x="251520" y="1556792"/>
            <a:ext cx="8496944" cy="1077218"/>
          </a:xfrm>
          <a:prstGeom prst="rect">
            <a:avLst/>
          </a:prstGeom>
          <a:solidFill>
            <a:srgbClr val="92D050"/>
          </a:solidFill>
          <a:ln>
            <a:solidFill>
              <a:schemeClr val="accent2">
                <a:lumMod val="40000"/>
                <a:lumOff val="60000"/>
              </a:schemeClr>
            </a:solidFill>
          </a:ln>
        </p:spPr>
        <p:txBody>
          <a:bodyPr wrap="square" rtlCol="0">
            <a:spAutoFit/>
          </a:bodyPr>
          <a:lstStyle/>
          <a:p>
            <a:r>
              <a:rPr lang="en-US" altLang="zh-TW" sz="2400" dirty="0" smtClean="0">
                <a:latin typeface="標楷體"/>
                <a:ea typeface="標楷體"/>
              </a:rPr>
              <a:t>☆</a:t>
            </a:r>
            <a:r>
              <a:rPr lang="zh-TW" altLang="en-US" sz="2400" dirty="0" smtClean="0">
                <a:latin typeface="標楷體"/>
                <a:ea typeface="標楷體"/>
              </a:rPr>
              <a:t>研究設計就好比蓋房子前</a:t>
            </a:r>
            <a:r>
              <a:rPr lang="zh-TW" altLang="en-US" sz="2400" dirty="0">
                <a:latin typeface="標楷體"/>
                <a:ea typeface="標楷體"/>
              </a:rPr>
              <a:t>準備的「藍圖</a:t>
            </a:r>
            <a:r>
              <a:rPr lang="zh-TW" altLang="en-US" sz="2400" dirty="0" smtClean="0">
                <a:latin typeface="標楷體"/>
                <a:ea typeface="標楷體"/>
              </a:rPr>
              <a:t>」</a:t>
            </a:r>
            <a:endParaRPr lang="en-US" altLang="zh-TW" sz="2400" dirty="0" smtClean="0">
              <a:latin typeface="標楷體"/>
              <a:ea typeface="標楷體"/>
            </a:endParaRPr>
          </a:p>
          <a:p>
            <a:r>
              <a:rPr lang="zh-TW" altLang="en-US" sz="2400" dirty="0">
                <a:latin typeface="標楷體"/>
                <a:ea typeface="標楷體"/>
              </a:rPr>
              <a:t> </a:t>
            </a:r>
            <a:r>
              <a:rPr lang="zh-TW" altLang="en-US" sz="2400" dirty="0" smtClean="0">
                <a:latin typeface="標楷體"/>
                <a:ea typeface="標楷體"/>
              </a:rPr>
              <a:t> </a:t>
            </a:r>
            <a:r>
              <a:rPr lang="en-US" altLang="zh-TW" sz="1600" b="1" dirty="0" smtClean="0">
                <a:solidFill>
                  <a:schemeClr val="bg1"/>
                </a:solidFill>
                <a:latin typeface="標楷體"/>
                <a:ea typeface="標楷體"/>
              </a:rPr>
              <a:t>A research design is a plan that enables the researcher to achieve his or her research results.</a:t>
            </a:r>
            <a:endParaRPr lang="en-US" altLang="zh-TW" sz="1600" b="1" dirty="0" smtClean="0">
              <a:solidFill>
                <a:schemeClr val="bg1"/>
              </a:solidFill>
              <a:latin typeface="標楷體" pitchFamily="65" charset="-120"/>
              <a:ea typeface="標楷體" pitchFamily="65" charset="-120"/>
            </a:endParaRPr>
          </a:p>
        </p:txBody>
      </p:sp>
      <p:sp>
        <p:nvSpPr>
          <p:cNvPr id="2" name="文字方塊 1"/>
          <p:cNvSpPr txBox="1"/>
          <p:nvPr/>
        </p:nvSpPr>
        <p:spPr>
          <a:xfrm>
            <a:off x="1331640" y="3287493"/>
            <a:ext cx="1152128" cy="923330"/>
          </a:xfrm>
          <a:prstGeom prst="rect">
            <a:avLst/>
          </a:prstGeom>
          <a:solidFill>
            <a:srgbClr val="FFC000"/>
          </a:solidFill>
        </p:spPr>
        <p:txBody>
          <a:bodyPr wrap="square" rtlCol="0">
            <a:spAutoFit/>
          </a:bodyPr>
          <a:lstStyle/>
          <a:p>
            <a:pPr algn="ctr"/>
            <a:r>
              <a:rPr lang="zh-TW" altLang="en-US" b="1" dirty="0" smtClean="0">
                <a:latin typeface="標楷體" pitchFamily="65" charset="-120"/>
                <a:ea typeface="標楷體" pitchFamily="65" charset="-120"/>
              </a:rPr>
              <a:t>實驗法</a:t>
            </a:r>
            <a:endParaRPr lang="en-US" altLang="zh-TW" b="1" dirty="0" smtClean="0">
              <a:latin typeface="標楷體" pitchFamily="65" charset="-120"/>
              <a:ea typeface="標楷體" pitchFamily="65" charset="-120"/>
            </a:endParaRPr>
          </a:p>
          <a:p>
            <a:pPr algn="ctr"/>
            <a:endParaRPr lang="en-US" altLang="zh-TW" dirty="0">
              <a:latin typeface="標楷體" pitchFamily="65" charset="-120"/>
              <a:ea typeface="標楷體" pitchFamily="65" charset="-120"/>
            </a:endParaRPr>
          </a:p>
          <a:p>
            <a:pPr algn="ctr"/>
            <a:endParaRPr lang="zh-TW" altLang="en-US" dirty="0">
              <a:latin typeface="標楷體" pitchFamily="65" charset="-120"/>
              <a:ea typeface="標楷體" pitchFamily="65" charset="-120"/>
            </a:endParaRPr>
          </a:p>
        </p:txBody>
      </p:sp>
      <p:sp>
        <p:nvSpPr>
          <p:cNvPr id="9" name="文字方塊 8"/>
          <p:cNvSpPr txBox="1"/>
          <p:nvPr/>
        </p:nvSpPr>
        <p:spPr>
          <a:xfrm>
            <a:off x="2915816" y="3287493"/>
            <a:ext cx="6048672" cy="923330"/>
          </a:xfrm>
          <a:prstGeom prst="rect">
            <a:avLst/>
          </a:prstGeom>
          <a:solidFill>
            <a:srgbClr val="FFC000"/>
          </a:solidFill>
        </p:spPr>
        <p:txBody>
          <a:bodyPr wrap="square" rtlCol="0">
            <a:spAutoFit/>
          </a:bodyPr>
          <a:lstStyle/>
          <a:p>
            <a:pPr algn="ctr"/>
            <a:r>
              <a:rPr lang="zh-TW" altLang="en-US" b="1" dirty="0" smtClean="0">
                <a:latin typeface="標楷體" pitchFamily="65" charset="-120"/>
                <a:ea typeface="標楷體" pitchFamily="65" charset="-120"/>
              </a:rPr>
              <a:t>非實驗法</a:t>
            </a:r>
            <a:endParaRPr lang="en-US" altLang="zh-TW" b="1" dirty="0" smtClean="0">
              <a:latin typeface="標楷體" pitchFamily="65" charset="-120"/>
              <a:ea typeface="標楷體" pitchFamily="65" charset="-120"/>
            </a:endParaRPr>
          </a:p>
          <a:p>
            <a:pPr algn="ctr"/>
            <a:endParaRPr lang="en-US" altLang="zh-TW" dirty="0" smtClean="0">
              <a:latin typeface="標楷體" pitchFamily="65" charset="-120"/>
              <a:ea typeface="標楷體" pitchFamily="65" charset="-120"/>
            </a:endParaRPr>
          </a:p>
          <a:p>
            <a:pPr algn="ctr"/>
            <a:endParaRPr lang="zh-TW" altLang="en-US" dirty="0">
              <a:latin typeface="標楷體" pitchFamily="65" charset="-120"/>
              <a:ea typeface="標楷體" pitchFamily="65" charset="-120"/>
            </a:endParaRPr>
          </a:p>
        </p:txBody>
      </p:sp>
      <p:sp>
        <p:nvSpPr>
          <p:cNvPr id="10" name="文字方塊 9"/>
          <p:cNvSpPr txBox="1"/>
          <p:nvPr/>
        </p:nvSpPr>
        <p:spPr>
          <a:xfrm>
            <a:off x="3059832" y="3828535"/>
            <a:ext cx="1440944" cy="338554"/>
          </a:xfrm>
          <a:prstGeom prst="rect">
            <a:avLst/>
          </a:prstGeom>
          <a:solidFill>
            <a:srgbClr val="FFFF00"/>
          </a:solidFill>
        </p:spPr>
        <p:txBody>
          <a:bodyPr wrap="square" rtlCol="0">
            <a:spAutoFit/>
          </a:bodyPr>
          <a:lstStyle/>
          <a:p>
            <a:r>
              <a:rPr lang="zh-TW" altLang="en-US" sz="1600" dirty="0" smtClean="0">
                <a:latin typeface="標楷體" pitchFamily="65" charset="-120"/>
                <a:ea typeface="標楷體" pitchFamily="65" charset="-120"/>
              </a:rPr>
              <a:t>時間序列設計</a:t>
            </a:r>
            <a:endParaRPr lang="zh-TW" altLang="en-US" sz="1600" dirty="0">
              <a:latin typeface="標楷體" pitchFamily="65" charset="-120"/>
              <a:ea typeface="標楷體" pitchFamily="65" charset="-120"/>
            </a:endParaRPr>
          </a:p>
        </p:txBody>
      </p:sp>
      <p:sp>
        <p:nvSpPr>
          <p:cNvPr id="11" name="文字方塊 10"/>
          <p:cNvSpPr txBox="1"/>
          <p:nvPr/>
        </p:nvSpPr>
        <p:spPr>
          <a:xfrm>
            <a:off x="4572000" y="3828535"/>
            <a:ext cx="1214968" cy="338554"/>
          </a:xfrm>
          <a:prstGeom prst="rect">
            <a:avLst/>
          </a:prstGeom>
          <a:solidFill>
            <a:srgbClr val="FFFF00"/>
          </a:solidFill>
        </p:spPr>
        <p:txBody>
          <a:bodyPr wrap="square" rtlCol="0">
            <a:spAutoFit/>
          </a:bodyPr>
          <a:lstStyle/>
          <a:p>
            <a:r>
              <a:rPr lang="zh-TW" altLang="en-US" sz="1600" dirty="0" smtClean="0">
                <a:latin typeface="標楷體" pitchFamily="65" charset="-120"/>
                <a:ea typeface="標楷體" pitchFamily="65" charset="-120"/>
              </a:rPr>
              <a:t>橫斷法設計</a:t>
            </a:r>
            <a:endParaRPr lang="zh-TW" altLang="en-US" sz="1600" dirty="0">
              <a:latin typeface="標楷體" pitchFamily="65" charset="-120"/>
              <a:ea typeface="標楷體" pitchFamily="65" charset="-120"/>
            </a:endParaRPr>
          </a:p>
        </p:txBody>
      </p:sp>
      <p:sp>
        <p:nvSpPr>
          <p:cNvPr id="13" name="文字方塊 12"/>
          <p:cNvSpPr txBox="1"/>
          <p:nvPr/>
        </p:nvSpPr>
        <p:spPr>
          <a:xfrm>
            <a:off x="5877312" y="3828535"/>
            <a:ext cx="1430992" cy="338554"/>
          </a:xfrm>
          <a:prstGeom prst="rect">
            <a:avLst/>
          </a:prstGeom>
          <a:solidFill>
            <a:srgbClr val="FFFF00"/>
          </a:solidFill>
        </p:spPr>
        <p:txBody>
          <a:bodyPr wrap="square" rtlCol="0">
            <a:spAutoFit/>
          </a:bodyPr>
          <a:lstStyle/>
          <a:p>
            <a:r>
              <a:rPr lang="zh-TW" altLang="en-US" sz="1600" dirty="0" smtClean="0">
                <a:latin typeface="標楷體" pitchFamily="65" charset="-120"/>
                <a:ea typeface="標楷體" pitchFamily="65" charset="-120"/>
              </a:rPr>
              <a:t>同樣本研究計</a:t>
            </a:r>
            <a:endParaRPr lang="zh-TW" altLang="en-US" sz="1600" dirty="0">
              <a:latin typeface="標楷體" pitchFamily="65" charset="-120"/>
              <a:ea typeface="標楷體" pitchFamily="65" charset="-120"/>
            </a:endParaRPr>
          </a:p>
        </p:txBody>
      </p:sp>
      <p:sp>
        <p:nvSpPr>
          <p:cNvPr id="14" name="文字方塊 13"/>
          <p:cNvSpPr txBox="1"/>
          <p:nvPr/>
        </p:nvSpPr>
        <p:spPr>
          <a:xfrm>
            <a:off x="7379920" y="3828535"/>
            <a:ext cx="1440944" cy="338554"/>
          </a:xfrm>
          <a:prstGeom prst="rect">
            <a:avLst/>
          </a:prstGeom>
          <a:solidFill>
            <a:srgbClr val="FFFF00"/>
          </a:solidFill>
        </p:spPr>
        <p:txBody>
          <a:bodyPr wrap="square" rtlCol="0">
            <a:spAutoFit/>
          </a:bodyPr>
          <a:lstStyle/>
          <a:p>
            <a:r>
              <a:rPr lang="zh-TW" altLang="en-US" sz="1600" dirty="0" smtClean="0">
                <a:latin typeface="標楷體" pitchFamily="65" charset="-120"/>
                <a:ea typeface="標楷體" pitchFamily="65" charset="-120"/>
              </a:rPr>
              <a:t>個案研究設計</a:t>
            </a:r>
            <a:endParaRPr lang="zh-TW" altLang="en-US" sz="1600" dirty="0">
              <a:latin typeface="標楷體" pitchFamily="65" charset="-120"/>
              <a:ea typeface="標楷體" pitchFamily="65" charset="-120"/>
            </a:endParaRPr>
          </a:p>
        </p:txBody>
      </p:sp>
      <p:sp>
        <p:nvSpPr>
          <p:cNvPr id="15" name="文字方塊 14"/>
          <p:cNvSpPr txBox="1"/>
          <p:nvPr/>
        </p:nvSpPr>
        <p:spPr>
          <a:xfrm>
            <a:off x="1331640" y="4491697"/>
            <a:ext cx="1152128" cy="1169551"/>
          </a:xfrm>
          <a:prstGeom prst="rect">
            <a:avLst/>
          </a:prstGeom>
          <a:solidFill>
            <a:srgbClr val="FFC000"/>
          </a:solidFill>
        </p:spPr>
        <p:txBody>
          <a:bodyPr wrap="square" rtlCol="0">
            <a:spAutoFit/>
          </a:bodyPr>
          <a:lstStyle/>
          <a:p>
            <a:r>
              <a:rPr lang="en-US" altLang="zh-TW" sz="1400" b="1" dirty="0">
                <a:latin typeface="標楷體" pitchFamily="65" charset="-120"/>
                <a:ea typeface="標楷體" pitchFamily="65" charset="-120"/>
              </a:rPr>
              <a:t>◆</a:t>
            </a:r>
            <a:r>
              <a:rPr lang="zh-TW" altLang="en-US" sz="1400" b="1" dirty="0" smtClean="0">
                <a:latin typeface="標楷體" pitchFamily="65" charset="-120"/>
                <a:ea typeface="標楷體" pitchFamily="65" charset="-120"/>
              </a:rPr>
              <a:t>問卷</a:t>
            </a:r>
            <a:endParaRPr lang="en-US" altLang="zh-TW" sz="1400" b="1" dirty="0">
              <a:latin typeface="標楷體" pitchFamily="65" charset="-120"/>
              <a:ea typeface="標楷體" pitchFamily="65" charset="-120"/>
            </a:endParaRPr>
          </a:p>
          <a:p>
            <a:r>
              <a:rPr lang="en-US" altLang="zh-TW" sz="1400" b="1" dirty="0" smtClean="0">
                <a:latin typeface="標楷體" pitchFamily="65" charset="-120"/>
                <a:ea typeface="標楷體" pitchFamily="65" charset="-120"/>
              </a:rPr>
              <a:t>◆</a:t>
            </a:r>
            <a:r>
              <a:rPr lang="zh-TW" altLang="en-US" sz="1400" b="1" dirty="0" smtClean="0">
                <a:latin typeface="標楷體" pitchFamily="65" charset="-120"/>
                <a:ea typeface="標楷體" pitchFamily="65" charset="-120"/>
              </a:rPr>
              <a:t>訪談</a:t>
            </a:r>
            <a:endParaRPr lang="en-US" altLang="zh-TW" sz="1400" b="1" dirty="0" smtClean="0">
              <a:latin typeface="標楷體" pitchFamily="65" charset="-120"/>
              <a:ea typeface="標楷體" pitchFamily="65" charset="-120"/>
            </a:endParaRPr>
          </a:p>
          <a:p>
            <a:r>
              <a:rPr lang="en-US" altLang="zh-TW" sz="1400" b="1" dirty="0" smtClean="0">
                <a:latin typeface="標楷體" pitchFamily="65" charset="-120"/>
                <a:ea typeface="標楷體" pitchFamily="65" charset="-120"/>
              </a:rPr>
              <a:t>◆</a:t>
            </a:r>
            <a:r>
              <a:rPr lang="zh-TW" altLang="en-US" sz="1400" b="1" dirty="0" smtClean="0">
                <a:latin typeface="標楷體" pitchFamily="65" charset="-120"/>
                <a:ea typeface="標楷體" pitchFamily="65" charset="-120"/>
              </a:rPr>
              <a:t>觀察</a:t>
            </a:r>
            <a:endParaRPr lang="en-US" altLang="zh-TW" sz="1400" b="1" dirty="0" smtClean="0">
              <a:latin typeface="標楷體" pitchFamily="65" charset="-120"/>
              <a:ea typeface="標楷體" pitchFamily="65" charset="-120"/>
            </a:endParaRPr>
          </a:p>
          <a:p>
            <a:r>
              <a:rPr lang="en-US" altLang="zh-TW" sz="1400" b="1" dirty="0" smtClean="0">
                <a:latin typeface="標楷體" pitchFamily="65" charset="-120"/>
                <a:ea typeface="標楷體" pitchFamily="65" charset="-120"/>
              </a:rPr>
              <a:t>◆</a:t>
            </a:r>
            <a:r>
              <a:rPr lang="zh-TW" altLang="en-US" sz="1400" b="1" dirty="0" smtClean="0">
                <a:latin typeface="標楷體" pitchFamily="65" charset="-120"/>
                <a:ea typeface="標楷體" pitchFamily="65" charset="-120"/>
              </a:rPr>
              <a:t>文獻分析</a:t>
            </a:r>
            <a:endParaRPr lang="en-US" altLang="zh-TW" sz="1400" b="1" dirty="0" smtClean="0">
              <a:latin typeface="標楷體" pitchFamily="65" charset="-120"/>
              <a:ea typeface="標楷體" pitchFamily="65" charset="-120"/>
            </a:endParaRPr>
          </a:p>
          <a:p>
            <a:pPr algn="ctr"/>
            <a:r>
              <a:rPr lang="en-US" altLang="zh-TW" sz="1400" b="1" dirty="0" smtClean="0">
                <a:latin typeface="標楷體" pitchFamily="65" charset="-120"/>
                <a:ea typeface="標楷體" pitchFamily="65" charset="-120"/>
              </a:rPr>
              <a:t>…</a:t>
            </a:r>
            <a:endParaRPr lang="zh-TW" altLang="en-US" sz="1400" dirty="0">
              <a:latin typeface="標楷體" pitchFamily="65" charset="-120"/>
              <a:ea typeface="標楷體" pitchFamily="65" charset="-120"/>
            </a:endParaRPr>
          </a:p>
        </p:txBody>
      </p:sp>
      <p:sp>
        <p:nvSpPr>
          <p:cNvPr id="16" name="文字方塊 15"/>
          <p:cNvSpPr txBox="1"/>
          <p:nvPr/>
        </p:nvSpPr>
        <p:spPr>
          <a:xfrm>
            <a:off x="3203848" y="4491697"/>
            <a:ext cx="1152128" cy="1169551"/>
          </a:xfrm>
          <a:prstGeom prst="rect">
            <a:avLst/>
          </a:prstGeom>
          <a:solidFill>
            <a:srgbClr val="FFC000"/>
          </a:solidFill>
        </p:spPr>
        <p:txBody>
          <a:bodyPr wrap="square" rtlCol="0">
            <a:spAutoFit/>
          </a:bodyPr>
          <a:lstStyle/>
          <a:p>
            <a:r>
              <a:rPr lang="en-US" altLang="zh-TW" sz="1400" b="1" dirty="0">
                <a:latin typeface="標楷體" pitchFamily="65" charset="-120"/>
                <a:ea typeface="標楷體" pitchFamily="65" charset="-120"/>
              </a:rPr>
              <a:t>◆</a:t>
            </a:r>
            <a:r>
              <a:rPr lang="zh-TW" altLang="en-US" sz="1400" b="1" dirty="0" smtClean="0">
                <a:latin typeface="標楷體" pitchFamily="65" charset="-120"/>
                <a:ea typeface="標楷體" pitchFamily="65" charset="-120"/>
              </a:rPr>
              <a:t>問卷</a:t>
            </a:r>
            <a:endParaRPr lang="en-US" altLang="zh-TW" sz="1400" b="1" dirty="0">
              <a:latin typeface="標楷體" pitchFamily="65" charset="-120"/>
              <a:ea typeface="標楷體" pitchFamily="65" charset="-120"/>
            </a:endParaRPr>
          </a:p>
          <a:p>
            <a:r>
              <a:rPr lang="en-US" altLang="zh-TW" sz="1400" b="1" dirty="0" smtClean="0">
                <a:latin typeface="標楷體" pitchFamily="65" charset="-120"/>
                <a:ea typeface="標楷體" pitchFamily="65" charset="-120"/>
              </a:rPr>
              <a:t>◆</a:t>
            </a:r>
            <a:r>
              <a:rPr lang="zh-TW" altLang="en-US" sz="1400" b="1" dirty="0" smtClean="0">
                <a:latin typeface="標楷體" pitchFamily="65" charset="-120"/>
                <a:ea typeface="標楷體" pitchFamily="65" charset="-120"/>
              </a:rPr>
              <a:t>訪談</a:t>
            </a:r>
            <a:endParaRPr lang="en-US" altLang="zh-TW" sz="1400" b="1" dirty="0" smtClean="0">
              <a:latin typeface="標楷體" pitchFamily="65" charset="-120"/>
              <a:ea typeface="標楷體" pitchFamily="65" charset="-120"/>
            </a:endParaRPr>
          </a:p>
          <a:p>
            <a:r>
              <a:rPr lang="en-US" altLang="zh-TW" sz="1400" b="1" dirty="0" smtClean="0">
                <a:latin typeface="標楷體" pitchFamily="65" charset="-120"/>
                <a:ea typeface="標楷體" pitchFamily="65" charset="-120"/>
              </a:rPr>
              <a:t>◆</a:t>
            </a:r>
            <a:r>
              <a:rPr lang="zh-TW" altLang="en-US" sz="1400" b="1" dirty="0" smtClean="0">
                <a:latin typeface="標楷體" pitchFamily="65" charset="-120"/>
                <a:ea typeface="標楷體" pitchFamily="65" charset="-120"/>
              </a:rPr>
              <a:t>觀察</a:t>
            </a:r>
            <a:endParaRPr lang="en-US" altLang="zh-TW" sz="1400" b="1" dirty="0" smtClean="0">
              <a:latin typeface="標楷體" pitchFamily="65" charset="-120"/>
              <a:ea typeface="標楷體" pitchFamily="65" charset="-120"/>
            </a:endParaRPr>
          </a:p>
          <a:p>
            <a:r>
              <a:rPr lang="en-US" altLang="zh-TW" sz="1400" b="1" dirty="0" smtClean="0">
                <a:latin typeface="標楷體" pitchFamily="65" charset="-120"/>
                <a:ea typeface="標楷體" pitchFamily="65" charset="-120"/>
              </a:rPr>
              <a:t>◆</a:t>
            </a:r>
            <a:r>
              <a:rPr lang="zh-TW" altLang="en-US" sz="1400" b="1" dirty="0" smtClean="0">
                <a:latin typeface="標楷體" pitchFamily="65" charset="-120"/>
                <a:ea typeface="標楷體" pitchFamily="65" charset="-120"/>
              </a:rPr>
              <a:t>文獻分析</a:t>
            </a:r>
            <a:endParaRPr lang="en-US" altLang="zh-TW" sz="1400" b="1" dirty="0" smtClean="0">
              <a:latin typeface="標楷體" pitchFamily="65" charset="-120"/>
              <a:ea typeface="標楷體" pitchFamily="65" charset="-120"/>
            </a:endParaRPr>
          </a:p>
          <a:p>
            <a:pPr algn="ctr"/>
            <a:r>
              <a:rPr lang="en-US" altLang="zh-TW" sz="1400" b="1" dirty="0" smtClean="0">
                <a:latin typeface="標楷體" pitchFamily="65" charset="-120"/>
                <a:ea typeface="標楷體" pitchFamily="65" charset="-120"/>
              </a:rPr>
              <a:t>…</a:t>
            </a:r>
            <a:endParaRPr lang="zh-TW" altLang="en-US" sz="1400" dirty="0">
              <a:latin typeface="標楷體" pitchFamily="65" charset="-120"/>
              <a:ea typeface="標楷體" pitchFamily="65" charset="-120"/>
            </a:endParaRPr>
          </a:p>
        </p:txBody>
      </p:sp>
      <p:sp>
        <p:nvSpPr>
          <p:cNvPr id="17" name="文字方塊 16"/>
          <p:cNvSpPr txBox="1"/>
          <p:nvPr/>
        </p:nvSpPr>
        <p:spPr>
          <a:xfrm>
            <a:off x="4596384" y="4491697"/>
            <a:ext cx="1152128" cy="1169551"/>
          </a:xfrm>
          <a:prstGeom prst="rect">
            <a:avLst/>
          </a:prstGeom>
          <a:solidFill>
            <a:srgbClr val="FFC000"/>
          </a:solidFill>
        </p:spPr>
        <p:txBody>
          <a:bodyPr wrap="square" rtlCol="0">
            <a:spAutoFit/>
          </a:bodyPr>
          <a:lstStyle/>
          <a:p>
            <a:r>
              <a:rPr lang="en-US" altLang="zh-TW" sz="1400" b="1" dirty="0">
                <a:latin typeface="標楷體" pitchFamily="65" charset="-120"/>
                <a:ea typeface="標楷體" pitchFamily="65" charset="-120"/>
              </a:rPr>
              <a:t>◆</a:t>
            </a:r>
            <a:r>
              <a:rPr lang="zh-TW" altLang="en-US" sz="1400" b="1" dirty="0" smtClean="0">
                <a:latin typeface="標楷體" pitchFamily="65" charset="-120"/>
                <a:ea typeface="標楷體" pitchFamily="65" charset="-120"/>
              </a:rPr>
              <a:t>問卷</a:t>
            </a:r>
            <a:endParaRPr lang="en-US" altLang="zh-TW" sz="1400" b="1" dirty="0">
              <a:latin typeface="標楷體" pitchFamily="65" charset="-120"/>
              <a:ea typeface="標楷體" pitchFamily="65" charset="-120"/>
            </a:endParaRPr>
          </a:p>
          <a:p>
            <a:r>
              <a:rPr lang="en-US" altLang="zh-TW" sz="1400" b="1" dirty="0" smtClean="0">
                <a:latin typeface="標楷體" pitchFamily="65" charset="-120"/>
                <a:ea typeface="標楷體" pitchFamily="65" charset="-120"/>
              </a:rPr>
              <a:t>◆</a:t>
            </a:r>
            <a:r>
              <a:rPr lang="zh-TW" altLang="en-US" sz="1400" b="1" dirty="0" smtClean="0">
                <a:latin typeface="標楷體" pitchFamily="65" charset="-120"/>
                <a:ea typeface="標楷體" pitchFamily="65" charset="-120"/>
              </a:rPr>
              <a:t>訪談</a:t>
            </a:r>
            <a:endParaRPr lang="en-US" altLang="zh-TW" sz="1400" b="1" dirty="0" smtClean="0">
              <a:latin typeface="標楷體" pitchFamily="65" charset="-120"/>
              <a:ea typeface="標楷體" pitchFamily="65" charset="-120"/>
            </a:endParaRPr>
          </a:p>
          <a:p>
            <a:r>
              <a:rPr lang="en-US" altLang="zh-TW" sz="1400" b="1" dirty="0" smtClean="0">
                <a:latin typeface="標楷體" pitchFamily="65" charset="-120"/>
                <a:ea typeface="標楷體" pitchFamily="65" charset="-120"/>
              </a:rPr>
              <a:t>◆</a:t>
            </a:r>
            <a:r>
              <a:rPr lang="zh-TW" altLang="en-US" sz="1400" b="1" dirty="0" smtClean="0">
                <a:latin typeface="標楷體" pitchFamily="65" charset="-120"/>
                <a:ea typeface="標楷體" pitchFamily="65" charset="-120"/>
              </a:rPr>
              <a:t>觀察</a:t>
            </a:r>
            <a:endParaRPr lang="en-US" altLang="zh-TW" sz="1400" b="1" dirty="0" smtClean="0">
              <a:latin typeface="標楷體" pitchFamily="65" charset="-120"/>
              <a:ea typeface="標楷體" pitchFamily="65" charset="-120"/>
            </a:endParaRPr>
          </a:p>
          <a:p>
            <a:r>
              <a:rPr lang="en-US" altLang="zh-TW" sz="1400" b="1" dirty="0" smtClean="0">
                <a:latin typeface="標楷體" pitchFamily="65" charset="-120"/>
                <a:ea typeface="標楷體" pitchFamily="65" charset="-120"/>
              </a:rPr>
              <a:t>◆</a:t>
            </a:r>
            <a:r>
              <a:rPr lang="zh-TW" altLang="en-US" sz="1400" b="1" dirty="0" smtClean="0">
                <a:latin typeface="標楷體" pitchFamily="65" charset="-120"/>
                <a:ea typeface="標楷體" pitchFamily="65" charset="-120"/>
              </a:rPr>
              <a:t>文獻分析</a:t>
            </a:r>
            <a:endParaRPr lang="en-US" altLang="zh-TW" sz="1400" b="1" dirty="0" smtClean="0">
              <a:latin typeface="標楷體" pitchFamily="65" charset="-120"/>
              <a:ea typeface="標楷體" pitchFamily="65" charset="-120"/>
            </a:endParaRPr>
          </a:p>
          <a:p>
            <a:pPr algn="ctr"/>
            <a:r>
              <a:rPr lang="en-US" altLang="zh-TW" sz="1400" b="1" dirty="0" smtClean="0">
                <a:latin typeface="標楷體" pitchFamily="65" charset="-120"/>
                <a:ea typeface="標楷體" pitchFamily="65" charset="-120"/>
              </a:rPr>
              <a:t>…</a:t>
            </a:r>
            <a:endParaRPr lang="zh-TW" altLang="en-US" sz="1400" dirty="0">
              <a:latin typeface="標楷體" pitchFamily="65" charset="-120"/>
              <a:ea typeface="標楷體" pitchFamily="65" charset="-120"/>
            </a:endParaRPr>
          </a:p>
        </p:txBody>
      </p:sp>
      <p:sp>
        <p:nvSpPr>
          <p:cNvPr id="18" name="文字方塊 17"/>
          <p:cNvSpPr txBox="1"/>
          <p:nvPr/>
        </p:nvSpPr>
        <p:spPr>
          <a:xfrm>
            <a:off x="6012160" y="4491697"/>
            <a:ext cx="1152128" cy="1169551"/>
          </a:xfrm>
          <a:prstGeom prst="rect">
            <a:avLst/>
          </a:prstGeom>
          <a:solidFill>
            <a:srgbClr val="FFC000"/>
          </a:solidFill>
        </p:spPr>
        <p:txBody>
          <a:bodyPr wrap="square" rtlCol="0">
            <a:spAutoFit/>
          </a:bodyPr>
          <a:lstStyle/>
          <a:p>
            <a:r>
              <a:rPr lang="en-US" altLang="zh-TW" sz="1400" b="1" dirty="0">
                <a:latin typeface="標楷體" pitchFamily="65" charset="-120"/>
                <a:ea typeface="標楷體" pitchFamily="65" charset="-120"/>
              </a:rPr>
              <a:t>◆</a:t>
            </a:r>
            <a:r>
              <a:rPr lang="zh-TW" altLang="en-US" sz="1400" b="1" dirty="0" smtClean="0">
                <a:latin typeface="標楷體" pitchFamily="65" charset="-120"/>
                <a:ea typeface="標楷體" pitchFamily="65" charset="-120"/>
              </a:rPr>
              <a:t>問卷</a:t>
            </a:r>
            <a:endParaRPr lang="en-US" altLang="zh-TW" sz="1400" b="1" dirty="0">
              <a:latin typeface="標楷體" pitchFamily="65" charset="-120"/>
              <a:ea typeface="標楷體" pitchFamily="65" charset="-120"/>
            </a:endParaRPr>
          </a:p>
          <a:p>
            <a:r>
              <a:rPr lang="en-US" altLang="zh-TW" sz="1400" b="1" dirty="0" smtClean="0">
                <a:latin typeface="標楷體" pitchFamily="65" charset="-120"/>
                <a:ea typeface="標楷體" pitchFamily="65" charset="-120"/>
              </a:rPr>
              <a:t>◆</a:t>
            </a:r>
            <a:r>
              <a:rPr lang="zh-TW" altLang="en-US" sz="1400" b="1" dirty="0" smtClean="0">
                <a:latin typeface="標楷體" pitchFamily="65" charset="-120"/>
                <a:ea typeface="標楷體" pitchFamily="65" charset="-120"/>
              </a:rPr>
              <a:t>訪談</a:t>
            </a:r>
            <a:endParaRPr lang="en-US" altLang="zh-TW" sz="1400" b="1" dirty="0" smtClean="0">
              <a:latin typeface="標楷體" pitchFamily="65" charset="-120"/>
              <a:ea typeface="標楷體" pitchFamily="65" charset="-120"/>
            </a:endParaRPr>
          </a:p>
          <a:p>
            <a:r>
              <a:rPr lang="en-US" altLang="zh-TW" sz="1400" b="1" dirty="0" smtClean="0">
                <a:latin typeface="標楷體" pitchFamily="65" charset="-120"/>
                <a:ea typeface="標楷體" pitchFamily="65" charset="-120"/>
              </a:rPr>
              <a:t>◆</a:t>
            </a:r>
            <a:r>
              <a:rPr lang="zh-TW" altLang="en-US" sz="1400" b="1" dirty="0" smtClean="0">
                <a:latin typeface="標楷體" pitchFamily="65" charset="-120"/>
                <a:ea typeface="標楷體" pitchFamily="65" charset="-120"/>
              </a:rPr>
              <a:t>觀察</a:t>
            </a:r>
            <a:endParaRPr lang="en-US" altLang="zh-TW" sz="1400" b="1" dirty="0" smtClean="0">
              <a:latin typeface="標楷體" pitchFamily="65" charset="-120"/>
              <a:ea typeface="標楷體" pitchFamily="65" charset="-120"/>
            </a:endParaRPr>
          </a:p>
          <a:p>
            <a:r>
              <a:rPr lang="en-US" altLang="zh-TW" sz="1400" b="1" dirty="0" smtClean="0">
                <a:latin typeface="標楷體" pitchFamily="65" charset="-120"/>
                <a:ea typeface="標楷體" pitchFamily="65" charset="-120"/>
              </a:rPr>
              <a:t>◆</a:t>
            </a:r>
            <a:r>
              <a:rPr lang="zh-TW" altLang="en-US" sz="1400" b="1" dirty="0" smtClean="0">
                <a:latin typeface="標楷體" pitchFamily="65" charset="-120"/>
                <a:ea typeface="標楷體" pitchFamily="65" charset="-120"/>
              </a:rPr>
              <a:t>文獻分析</a:t>
            </a:r>
            <a:endParaRPr lang="en-US" altLang="zh-TW" sz="1400" b="1" dirty="0" smtClean="0">
              <a:latin typeface="標楷體" pitchFamily="65" charset="-120"/>
              <a:ea typeface="標楷體" pitchFamily="65" charset="-120"/>
            </a:endParaRPr>
          </a:p>
          <a:p>
            <a:pPr algn="ctr"/>
            <a:r>
              <a:rPr lang="en-US" altLang="zh-TW" sz="1400" b="1" dirty="0" smtClean="0">
                <a:latin typeface="標楷體" pitchFamily="65" charset="-120"/>
                <a:ea typeface="標楷體" pitchFamily="65" charset="-120"/>
              </a:rPr>
              <a:t>…</a:t>
            </a:r>
            <a:endParaRPr lang="zh-TW" altLang="en-US" sz="1400" dirty="0">
              <a:latin typeface="標楷體" pitchFamily="65" charset="-120"/>
              <a:ea typeface="標楷體" pitchFamily="65" charset="-120"/>
            </a:endParaRPr>
          </a:p>
        </p:txBody>
      </p:sp>
      <p:sp>
        <p:nvSpPr>
          <p:cNvPr id="19" name="文字方塊 18"/>
          <p:cNvSpPr txBox="1"/>
          <p:nvPr/>
        </p:nvSpPr>
        <p:spPr>
          <a:xfrm>
            <a:off x="7547568" y="4491697"/>
            <a:ext cx="1152128" cy="1169551"/>
          </a:xfrm>
          <a:prstGeom prst="rect">
            <a:avLst/>
          </a:prstGeom>
          <a:solidFill>
            <a:srgbClr val="FFC000"/>
          </a:solidFill>
        </p:spPr>
        <p:txBody>
          <a:bodyPr wrap="square" rtlCol="0">
            <a:spAutoFit/>
          </a:bodyPr>
          <a:lstStyle/>
          <a:p>
            <a:r>
              <a:rPr lang="en-US" altLang="zh-TW" sz="1400" b="1" dirty="0">
                <a:latin typeface="標楷體" pitchFamily="65" charset="-120"/>
                <a:ea typeface="標楷體" pitchFamily="65" charset="-120"/>
              </a:rPr>
              <a:t>◆</a:t>
            </a:r>
            <a:r>
              <a:rPr lang="zh-TW" altLang="en-US" sz="1400" b="1" dirty="0" smtClean="0">
                <a:latin typeface="標楷體" pitchFamily="65" charset="-120"/>
                <a:ea typeface="標楷體" pitchFamily="65" charset="-120"/>
              </a:rPr>
              <a:t>問卷</a:t>
            </a:r>
            <a:endParaRPr lang="en-US" altLang="zh-TW" sz="1400" b="1" dirty="0">
              <a:latin typeface="標楷體" pitchFamily="65" charset="-120"/>
              <a:ea typeface="標楷體" pitchFamily="65" charset="-120"/>
            </a:endParaRPr>
          </a:p>
          <a:p>
            <a:r>
              <a:rPr lang="en-US" altLang="zh-TW" sz="1400" b="1" dirty="0" smtClean="0">
                <a:latin typeface="標楷體" pitchFamily="65" charset="-120"/>
                <a:ea typeface="標楷體" pitchFamily="65" charset="-120"/>
              </a:rPr>
              <a:t>◆</a:t>
            </a:r>
            <a:r>
              <a:rPr lang="zh-TW" altLang="en-US" sz="1400" b="1" dirty="0" smtClean="0">
                <a:latin typeface="標楷體" pitchFamily="65" charset="-120"/>
                <a:ea typeface="標楷體" pitchFamily="65" charset="-120"/>
              </a:rPr>
              <a:t>訪談</a:t>
            </a:r>
            <a:endParaRPr lang="en-US" altLang="zh-TW" sz="1400" b="1" dirty="0" smtClean="0">
              <a:latin typeface="標楷體" pitchFamily="65" charset="-120"/>
              <a:ea typeface="標楷體" pitchFamily="65" charset="-120"/>
            </a:endParaRPr>
          </a:p>
          <a:p>
            <a:r>
              <a:rPr lang="en-US" altLang="zh-TW" sz="1400" b="1" dirty="0" smtClean="0">
                <a:latin typeface="標楷體" pitchFamily="65" charset="-120"/>
                <a:ea typeface="標楷體" pitchFamily="65" charset="-120"/>
              </a:rPr>
              <a:t>◆</a:t>
            </a:r>
            <a:r>
              <a:rPr lang="zh-TW" altLang="en-US" sz="1400" b="1" dirty="0" smtClean="0">
                <a:latin typeface="標楷體" pitchFamily="65" charset="-120"/>
                <a:ea typeface="標楷體" pitchFamily="65" charset="-120"/>
              </a:rPr>
              <a:t>觀察</a:t>
            </a:r>
            <a:endParaRPr lang="en-US" altLang="zh-TW" sz="1400" b="1" dirty="0" smtClean="0">
              <a:latin typeface="標楷體" pitchFamily="65" charset="-120"/>
              <a:ea typeface="標楷體" pitchFamily="65" charset="-120"/>
            </a:endParaRPr>
          </a:p>
          <a:p>
            <a:r>
              <a:rPr lang="en-US" altLang="zh-TW" sz="1400" b="1" dirty="0" smtClean="0">
                <a:latin typeface="標楷體" pitchFamily="65" charset="-120"/>
                <a:ea typeface="標楷體" pitchFamily="65" charset="-120"/>
              </a:rPr>
              <a:t>◆</a:t>
            </a:r>
            <a:r>
              <a:rPr lang="zh-TW" altLang="en-US" sz="1400" b="1" dirty="0" smtClean="0">
                <a:latin typeface="標楷體" pitchFamily="65" charset="-120"/>
                <a:ea typeface="標楷體" pitchFamily="65" charset="-120"/>
              </a:rPr>
              <a:t>文獻分析</a:t>
            </a:r>
            <a:endParaRPr lang="en-US" altLang="zh-TW" sz="1400" b="1" dirty="0" smtClean="0">
              <a:latin typeface="標楷體" pitchFamily="65" charset="-120"/>
              <a:ea typeface="標楷體" pitchFamily="65" charset="-120"/>
            </a:endParaRPr>
          </a:p>
          <a:p>
            <a:pPr algn="ctr"/>
            <a:r>
              <a:rPr lang="en-US" altLang="zh-TW" sz="1400" b="1" dirty="0" smtClean="0">
                <a:latin typeface="標楷體" pitchFamily="65" charset="-120"/>
                <a:ea typeface="標楷體" pitchFamily="65" charset="-120"/>
              </a:rPr>
              <a:t>…</a:t>
            </a:r>
            <a:endParaRPr lang="zh-TW" altLang="en-US" sz="1400" dirty="0">
              <a:latin typeface="標楷體" pitchFamily="65" charset="-120"/>
              <a:ea typeface="標楷體" pitchFamily="65" charset="-120"/>
            </a:endParaRPr>
          </a:p>
        </p:txBody>
      </p:sp>
      <p:sp>
        <p:nvSpPr>
          <p:cNvPr id="3" name="向下箭號 2"/>
          <p:cNvSpPr/>
          <p:nvPr/>
        </p:nvSpPr>
        <p:spPr>
          <a:xfrm>
            <a:off x="1763688" y="4210823"/>
            <a:ext cx="288032" cy="2808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向下箭號 19"/>
          <p:cNvSpPr/>
          <p:nvPr/>
        </p:nvSpPr>
        <p:spPr>
          <a:xfrm>
            <a:off x="3635896" y="4210823"/>
            <a:ext cx="288032" cy="2808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向下箭號 20"/>
          <p:cNvSpPr/>
          <p:nvPr/>
        </p:nvSpPr>
        <p:spPr>
          <a:xfrm>
            <a:off x="5004048" y="4210823"/>
            <a:ext cx="288032" cy="2808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向下箭號 21"/>
          <p:cNvSpPr/>
          <p:nvPr/>
        </p:nvSpPr>
        <p:spPr>
          <a:xfrm>
            <a:off x="6444208" y="4203665"/>
            <a:ext cx="288032" cy="2808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向下箭號 22"/>
          <p:cNvSpPr/>
          <p:nvPr/>
        </p:nvSpPr>
        <p:spPr>
          <a:xfrm>
            <a:off x="7956376" y="4203665"/>
            <a:ext cx="288032" cy="2808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文字方塊 23"/>
          <p:cNvSpPr txBox="1"/>
          <p:nvPr/>
        </p:nvSpPr>
        <p:spPr>
          <a:xfrm>
            <a:off x="293911" y="3021533"/>
            <a:ext cx="461665" cy="1343571"/>
          </a:xfrm>
          <a:prstGeom prst="rect">
            <a:avLst/>
          </a:prstGeom>
          <a:noFill/>
        </p:spPr>
        <p:txBody>
          <a:bodyPr vert="eaVert" wrap="square" rtlCol="0">
            <a:spAutoFit/>
          </a:bodyPr>
          <a:lstStyle/>
          <a:p>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設計類型</a:t>
            </a:r>
            <a:r>
              <a:rPr lang="en-US" altLang="zh-TW" dirty="0" smtClean="0">
                <a:latin typeface="標楷體" pitchFamily="65" charset="-120"/>
                <a:ea typeface="標楷體" pitchFamily="65" charset="-120"/>
              </a:rPr>
              <a:t>)</a:t>
            </a:r>
            <a:endParaRPr lang="zh-TW" altLang="en-US" dirty="0">
              <a:latin typeface="標楷體" pitchFamily="65" charset="-120"/>
              <a:ea typeface="標楷體" pitchFamily="65" charset="-120"/>
            </a:endParaRPr>
          </a:p>
        </p:txBody>
      </p:sp>
      <p:sp>
        <p:nvSpPr>
          <p:cNvPr id="25" name="文字方塊 24"/>
          <p:cNvSpPr txBox="1"/>
          <p:nvPr/>
        </p:nvSpPr>
        <p:spPr>
          <a:xfrm>
            <a:off x="293911" y="4532631"/>
            <a:ext cx="461665" cy="1344641"/>
          </a:xfrm>
          <a:prstGeom prst="rect">
            <a:avLst/>
          </a:prstGeom>
          <a:noFill/>
        </p:spPr>
        <p:txBody>
          <a:bodyPr vert="eaVert" wrap="square" rtlCol="0">
            <a:spAutoFit/>
          </a:bodyPr>
          <a:lstStyle/>
          <a:p>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資料蒐集</a:t>
            </a:r>
            <a:r>
              <a:rPr lang="en-US" altLang="zh-TW" dirty="0" smtClean="0">
                <a:latin typeface="標楷體" pitchFamily="65" charset="-120"/>
                <a:ea typeface="標楷體" pitchFamily="65" charset="-120"/>
              </a:rPr>
              <a:t>)</a:t>
            </a:r>
            <a:endParaRPr lang="zh-TW" altLang="en-US" dirty="0">
              <a:latin typeface="標楷體" pitchFamily="65" charset="-120"/>
              <a:ea typeface="標楷體" pitchFamily="65" charset="-120"/>
            </a:endParaRPr>
          </a:p>
        </p:txBody>
      </p:sp>
    </p:spTree>
    <p:extLst>
      <p:ext uri="{BB962C8B-B14F-4D97-AF65-F5344CB8AC3E}">
        <p14:creationId xmlns:p14="http://schemas.microsoft.com/office/powerpoint/2010/main" val="3037086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fade">
                                      <p:cBhvr>
                                        <p:cTn id="56" dur="1000"/>
                                        <p:tgtEl>
                                          <p:spTgt spid="25"/>
                                        </p:tgtEl>
                                      </p:cBhvr>
                                    </p:animEffect>
                                    <p:anim calcmode="lin" valueType="num">
                                      <p:cBhvr>
                                        <p:cTn id="57" dur="1000" fill="hold"/>
                                        <p:tgtEl>
                                          <p:spTgt spid="25"/>
                                        </p:tgtEl>
                                        <p:attrNameLst>
                                          <p:attrName>ppt_x</p:attrName>
                                        </p:attrNameLst>
                                      </p:cBhvr>
                                      <p:tavLst>
                                        <p:tav tm="0">
                                          <p:val>
                                            <p:strVal val="#ppt_x"/>
                                          </p:val>
                                        </p:tav>
                                        <p:tav tm="100000">
                                          <p:val>
                                            <p:strVal val="#ppt_x"/>
                                          </p:val>
                                        </p:tav>
                                      </p:tavLst>
                                    </p:anim>
                                    <p:anim calcmode="lin" valueType="num">
                                      <p:cBhvr>
                                        <p:cTn id="5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3"/>
                                        </p:tgtEl>
                                        <p:attrNameLst>
                                          <p:attrName>style.visibility</p:attrName>
                                        </p:attrNameLst>
                                      </p:cBhvr>
                                      <p:to>
                                        <p:strVal val="visible"/>
                                      </p:to>
                                    </p:set>
                                    <p:animEffect transition="in" filter="fade">
                                      <p:cBhvr>
                                        <p:cTn id="63" dur="1000"/>
                                        <p:tgtEl>
                                          <p:spTgt spid="3"/>
                                        </p:tgtEl>
                                      </p:cBhvr>
                                    </p:animEffect>
                                    <p:anim calcmode="lin" valueType="num">
                                      <p:cBhvr>
                                        <p:cTn id="64" dur="1000" fill="hold"/>
                                        <p:tgtEl>
                                          <p:spTgt spid="3"/>
                                        </p:tgtEl>
                                        <p:attrNameLst>
                                          <p:attrName>ppt_x</p:attrName>
                                        </p:attrNameLst>
                                      </p:cBhvr>
                                      <p:tavLst>
                                        <p:tav tm="0">
                                          <p:val>
                                            <p:strVal val="#ppt_x"/>
                                          </p:val>
                                        </p:tav>
                                        <p:tav tm="100000">
                                          <p:val>
                                            <p:strVal val="#ppt_x"/>
                                          </p:val>
                                        </p:tav>
                                      </p:tavLst>
                                    </p:anim>
                                    <p:anim calcmode="lin" valueType="num">
                                      <p:cBhvr>
                                        <p:cTn id="6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fade">
                                      <p:cBhvr>
                                        <p:cTn id="70" dur="1000"/>
                                        <p:tgtEl>
                                          <p:spTgt spid="15"/>
                                        </p:tgtEl>
                                      </p:cBhvr>
                                    </p:animEffect>
                                    <p:anim calcmode="lin" valueType="num">
                                      <p:cBhvr>
                                        <p:cTn id="71" dur="1000" fill="hold"/>
                                        <p:tgtEl>
                                          <p:spTgt spid="15"/>
                                        </p:tgtEl>
                                        <p:attrNameLst>
                                          <p:attrName>ppt_x</p:attrName>
                                        </p:attrNameLst>
                                      </p:cBhvr>
                                      <p:tavLst>
                                        <p:tav tm="0">
                                          <p:val>
                                            <p:strVal val="#ppt_x"/>
                                          </p:val>
                                        </p:tav>
                                        <p:tav tm="100000">
                                          <p:val>
                                            <p:strVal val="#ppt_x"/>
                                          </p:val>
                                        </p:tav>
                                      </p:tavLst>
                                    </p:anim>
                                    <p:anim calcmode="lin" valueType="num">
                                      <p:cBhvr>
                                        <p:cTn id="7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7" presetClass="entr" presetSubtype="0"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fade">
                                      <p:cBhvr>
                                        <p:cTn id="77" dur="1000"/>
                                        <p:tgtEl>
                                          <p:spTgt spid="20"/>
                                        </p:tgtEl>
                                      </p:cBhvr>
                                    </p:animEffect>
                                    <p:anim calcmode="lin" valueType="num">
                                      <p:cBhvr>
                                        <p:cTn id="78" dur="1000" fill="hold"/>
                                        <p:tgtEl>
                                          <p:spTgt spid="20"/>
                                        </p:tgtEl>
                                        <p:attrNameLst>
                                          <p:attrName>ppt_x</p:attrName>
                                        </p:attrNameLst>
                                      </p:cBhvr>
                                      <p:tavLst>
                                        <p:tav tm="0">
                                          <p:val>
                                            <p:strVal val="#ppt_x"/>
                                          </p:val>
                                        </p:tav>
                                        <p:tav tm="100000">
                                          <p:val>
                                            <p:strVal val="#ppt_x"/>
                                          </p:val>
                                        </p:tav>
                                      </p:tavLst>
                                    </p:anim>
                                    <p:anim calcmode="lin" valueType="num">
                                      <p:cBhvr>
                                        <p:cTn id="79" dur="1000" fill="hold"/>
                                        <p:tgtEl>
                                          <p:spTgt spid="20"/>
                                        </p:tgtEl>
                                        <p:attrNameLst>
                                          <p:attrName>ppt_y</p:attrName>
                                        </p:attrNameLst>
                                      </p:cBhvr>
                                      <p:tavLst>
                                        <p:tav tm="0">
                                          <p:val>
                                            <p:strVal val="#ppt_y-.1"/>
                                          </p:val>
                                        </p:tav>
                                        <p:tav tm="100000">
                                          <p:val>
                                            <p:strVal val="#ppt_y"/>
                                          </p:val>
                                        </p:tav>
                                      </p:tavLst>
                                    </p:anim>
                                  </p:childTnLst>
                                </p:cTn>
                              </p:par>
                              <p:par>
                                <p:cTn id="80" presetID="47" presetClass="entr" presetSubtype="0" fill="hold" grpId="0" nodeType="with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1000"/>
                                        <p:tgtEl>
                                          <p:spTgt spid="21"/>
                                        </p:tgtEl>
                                      </p:cBhvr>
                                    </p:animEffect>
                                    <p:anim calcmode="lin" valueType="num">
                                      <p:cBhvr>
                                        <p:cTn id="83" dur="1000" fill="hold"/>
                                        <p:tgtEl>
                                          <p:spTgt spid="21"/>
                                        </p:tgtEl>
                                        <p:attrNameLst>
                                          <p:attrName>ppt_x</p:attrName>
                                        </p:attrNameLst>
                                      </p:cBhvr>
                                      <p:tavLst>
                                        <p:tav tm="0">
                                          <p:val>
                                            <p:strVal val="#ppt_x"/>
                                          </p:val>
                                        </p:tav>
                                        <p:tav tm="100000">
                                          <p:val>
                                            <p:strVal val="#ppt_x"/>
                                          </p:val>
                                        </p:tav>
                                      </p:tavLst>
                                    </p:anim>
                                    <p:anim calcmode="lin" valueType="num">
                                      <p:cBhvr>
                                        <p:cTn id="84" dur="1000" fill="hold"/>
                                        <p:tgtEl>
                                          <p:spTgt spid="21"/>
                                        </p:tgtEl>
                                        <p:attrNameLst>
                                          <p:attrName>ppt_y</p:attrName>
                                        </p:attrNameLst>
                                      </p:cBhvr>
                                      <p:tavLst>
                                        <p:tav tm="0">
                                          <p:val>
                                            <p:strVal val="#ppt_y-.1"/>
                                          </p:val>
                                        </p:tav>
                                        <p:tav tm="100000">
                                          <p:val>
                                            <p:strVal val="#ppt_y"/>
                                          </p:val>
                                        </p:tav>
                                      </p:tavLst>
                                    </p:anim>
                                  </p:childTnLst>
                                </p:cTn>
                              </p:par>
                              <p:par>
                                <p:cTn id="85" presetID="47" presetClass="entr" presetSubtype="0" fill="hold" grpId="0" nodeType="withEffect">
                                  <p:stCondLst>
                                    <p:cond delay="0"/>
                                  </p:stCondLst>
                                  <p:childTnLst>
                                    <p:set>
                                      <p:cBhvr>
                                        <p:cTn id="86" dur="1" fill="hold">
                                          <p:stCondLst>
                                            <p:cond delay="0"/>
                                          </p:stCondLst>
                                        </p:cTn>
                                        <p:tgtEl>
                                          <p:spTgt spid="22"/>
                                        </p:tgtEl>
                                        <p:attrNameLst>
                                          <p:attrName>style.visibility</p:attrName>
                                        </p:attrNameLst>
                                      </p:cBhvr>
                                      <p:to>
                                        <p:strVal val="visible"/>
                                      </p:to>
                                    </p:set>
                                    <p:animEffect transition="in" filter="fade">
                                      <p:cBhvr>
                                        <p:cTn id="87" dur="1000"/>
                                        <p:tgtEl>
                                          <p:spTgt spid="22"/>
                                        </p:tgtEl>
                                      </p:cBhvr>
                                    </p:animEffect>
                                    <p:anim calcmode="lin" valueType="num">
                                      <p:cBhvr>
                                        <p:cTn id="88" dur="1000" fill="hold"/>
                                        <p:tgtEl>
                                          <p:spTgt spid="22"/>
                                        </p:tgtEl>
                                        <p:attrNameLst>
                                          <p:attrName>ppt_x</p:attrName>
                                        </p:attrNameLst>
                                      </p:cBhvr>
                                      <p:tavLst>
                                        <p:tav tm="0">
                                          <p:val>
                                            <p:strVal val="#ppt_x"/>
                                          </p:val>
                                        </p:tav>
                                        <p:tav tm="100000">
                                          <p:val>
                                            <p:strVal val="#ppt_x"/>
                                          </p:val>
                                        </p:tav>
                                      </p:tavLst>
                                    </p:anim>
                                    <p:anim calcmode="lin" valueType="num">
                                      <p:cBhvr>
                                        <p:cTn id="89" dur="1000" fill="hold"/>
                                        <p:tgtEl>
                                          <p:spTgt spid="22"/>
                                        </p:tgtEl>
                                        <p:attrNameLst>
                                          <p:attrName>ppt_y</p:attrName>
                                        </p:attrNameLst>
                                      </p:cBhvr>
                                      <p:tavLst>
                                        <p:tav tm="0">
                                          <p:val>
                                            <p:strVal val="#ppt_y-.1"/>
                                          </p:val>
                                        </p:tav>
                                        <p:tav tm="100000">
                                          <p:val>
                                            <p:strVal val="#ppt_y"/>
                                          </p:val>
                                        </p:tav>
                                      </p:tavLst>
                                    </p:anim>
                                  </p:childTnLst>
                                </p:cTn>
                              </p:par>
                              <p:par>
                                <p:cTn id="90" presetID="47" presetClass="entr" presetSubtype="0" fill="hold" grpId="0" nodeType="with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fade">
                                      <p:cBhvr>
                                        <p:cTn id="92" dur="1000"/>
                                        <p:tgtEl>
                                          <p:spTgt spid="23"/>
                                        </p:tgtEl>
                                      </p:cBhvr>
                                    </p:animEffect>
                                    <p:anim calcmode="lin" valueType="num">
                                      <p:cBhvr>
                                        <p:cTn id="93" dur="1000" fill="hold"/>
                                        <p:tgtEl>
                                          <p:spTgt spid="23"/>
                                        </p:tgtEl>
                                        <p:attrNameLst>
                                          <p:attrName>ppt_x</p:attrName>
                                        </p:attrNameLst>
                                      </p:cBhvr>
                                      <p:tavLst>
                                        <p:tav tm="0">
                                          <p:val>
                                            <p:strVal val="#ppt_x"/>
                                          </p:val>
                                        </p:tav>
                                        <p:tav tm="100000">
                                          <p:val>
                                            <p:strVal val="#ppt_x"/>
                                          </p:val>
                                        </p:tav>
                                      </p:tavLst>
                                    </p:anim>
                                    <p:anim calcmode="lin" valueType="num">
                                      <p:cBhvr>
                                        <p:cTn id="9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42" presetClass="entr" presetSubtype="0" fill="hold" grpId="0" nodeType="clickEffect">
                                  <p:stCondLst>
                                    <p:cond delay="0"/>
                                  </p:stCondLst>
                                  <p:childTnLst>
                                    <p:set>
                                      <p:cBhvr>
                                        <p:cTn id="98" dur="1" fill="hold">
                                          <p:stCondLst>
                                            <p:cond delay="0"/>
                                          </p:stCondLst>
                                        </p:cTn>
                                        <p:tgtEl>
                                          <p:spTgt spid="16"/>
                                        </p:tgtEl>
                                        <p:attrNameLst>
                                          <p:attrName>style.visibility</p:attrName>
                                        </p:attrNameLst>
                                      </p:cBhvr>
                                      <p:to>
                                        <p:strVal val="visible"/>
                                      </p:to>
                                    </p:set>
                                    <p:animEffect transition="in" filter="fade">
                                      <p:cBhvr>
                                        <p:cTn id="99" dur="1000"/>
                                        <p:tgtEl>
                                          <p:spTgt spid="16"/>
                                        </p:tgtEl>
                                      </p:cBhvr>
                                    </p:animEffect>
                                    <p:anim calcmode="lin" valueType="num">
                                      <p:cBhvr>
                                        <p:cTn id="100" dur="1000" fill="hold"/>
                                        <p:tgtEl>
                                          <p:spTgt spid="16"/>
                                        </p:tgtEl>
                                        <p:attrNameLst>
                                          <p:attrName>ppt_x</p:attrName>
                                        </p:attrNameLst>
                                      </p:cBhvr>
                                      <p:tavLst>
                                        <p:tav tm="0">
                                          <p:val>
                                            <p:strVal val="#ppt_x"/>
                                          </p:val>
                                        </p:tav>
                                        <p:tav tm="100000">
                                          <p:val>
                                            <p:strVal val="#ppt_x"/>
                                          </p:val>
                                        </p:tav>
                                      </p:tavLst>
                                    </p:anim>
                                    <p:anim calcmode="lin" valueType="num">
                                      <p:cBhvr>
                                        <p:cTn id="101" dur="1000" fill="hold"/>
                                        <p:tgtEl>
                                          <p:spTgt spid="16"/>
                                        </p:tgtEl>
                                        <p:attrNameLst>
                                          <p:attrName>ppt_y</p:attrName>
                                        </p:attrNameLst>
                                      </p:cBhvr>
                                      <p:tavLst>
                                        <p:tav tm="0">
                                          <p:val>
                                            <p:strVal val="#ppt_y+.1"/>
                                          </p:val>
                                        </p:tav>
                                        <p:tav tm="100000">
                                          <p:val>
                                            <p:strVal val="#ppt_y"/>
                                          </p:val>
                                        </p:tav>
                                      </p:tavLst>
                                    </p:anim>
                                  </p:childTnLst>
                                </p:cTn>
                              </p:par>
                              <p:par>
                                <p:cTn id="102" presetID="42" presetClass="entr" presetSubtype="0" fill="hold" grpId="0" nodeType="withEffect">
                                  <p:stCondLst>
                                    <p:cond delay="0"/>
                                  </p:stCondLst>
                                  <p:childTnLst>
                                    <p:set>
                                      <p:cBhvr>
                                        <p:cTn id="103" dur="1" fill="hold">
                                          <p:stCondLst>
                                            <p:cond delay="0"/>
                                          </p:stCondLst>
                                        </p:cTn>
                                        <p:tgtEl>
                                          <p:spTgt spid="17"/>
                                        </p:tgtEl>
                                        <p:attrNameLst>
                                          <p:attrName>style.visibility</p:attrName>
                                        </p:attrNameLst>
                                      </p:cBhvr>
                                      <p:to>
                                        <p:strVal val="visible"/>
                                      </p:to>
                                    </p:set>
                                    <p:animEffect transition="in" filter="fade">
                                      <p:cBhvr>
                                        <p:cTn id="104" dur="1000"/>
                                        <p:tgtEl>
                                          <p:spTgt spid="17"/>
                                        </p:tgtEl>
                                      </p:cBhvr>
                                    </p:animEffect>
                                    <p:anim calcmode="lin" valueType="num">
                                      <p:cBhvr>
                                        <p:cTn id="105" dur="1000" fill="hold"/>
                                        <p:tgtEl>
                                          <p:spTgt spid="17"/>
                                        </p:tgtEl>
                                        <p:attrNameLst>
                                          <p:attrName>ppt_x</p:attrName>
                                        </p:attrNameLst>
                                      </p:cBhvr>
                                      <p:tavLst>
                                        <p:tav tm="0">
                                          <p:val>
                                            <p:strVal val="#ppt_x"/>
                                          </p:val>
                                        </p:tav>
                                        <p:tav tm="100000">
                                          <p:val>
                                            <p:strVal val="#ppt_x"/>
                                          </p:val>
                                        </p:tav>
                                      </p:tavLst>
                                    </p:anim>
                                    <p:anim calcmode="lin" valueType="num">
                                      <p:cBhvr>
                                        <p:cTn id="106" dur="1000" fill="hold"/>
                                        <p:tgtEl>
                                          <p:spTgt spid="17"/>
                                        </p:tgtEl>
                                        <p:attrNameLst>
                                          <p:attrName>ppt_y</p:attrName>
                                        </p:attrNameLst>
                                      </p:cBhvr>
                                      <p:tavLst>
                                        <p:tav tm="0">
                                          <p:val>
                                            <p:strVal val="#ppt_y+.1"/>
                                          </p:val>
                                        </p:tav>
                                        <p:tav tm="100000">
                                          <p:val>
                                            <p:strVal val="#ppt_y"/>
                                          </p:val>
                                        </p:tav>
                                      </p:tavLst>
                                    </p:anim>
                                  </p:childTnLst>
                                </p:cTn>
                              </p:par>
                              <p:par>
                                <p:cTn id="107" presetID="42" presetClass="entr" presetSubtype="0" fill="hold" grpId="0" nodeType="withEffect">
                                  <p:stCondLst>
                                    <p:cond delay="0"/>
                                  </p:stCondLst>
                                  <p:childTnLst>
                                    <p:set>
                                      <p:cBhvr>
                                        <p:cTn id="108" dur="1" fill="hold">
                                          <p:stCondLst>
                                            <p:cond delay="0"/>
                                          </p:stCondLst>
                                        </p:cTn>
                                        <p:tgtEl>
                                          <p:spTgt spid="18"/>
                                        </p:tgtEl>
                                        <p:attrNameLst>
                                          <p:attrName>style.visibility</p:attrName>
                                        </p:attrNameLst>
                                      </p:cBhvr>
                                      <p:to>
                                        <p:strVal val="visible"/>
                                      </p:to>
                                    </p:set>
                                    <p:animEffect transition="in" filter="fade">
                                      <p:cBhvr>
                                        <p:cTn id="109" dur="1000"/>
                                        <p:tgtEl>
                                          <p:spTgt spid="18"/>
                                        </p:tgtEl>
                                      </p:cBhvr>
                                    </p:animEffect>
                                    <p:anim calcmode="lin" valueType="num">
                                      <p:cBhvr>
                                        <p:cTn id="110" dur="1000" fill="hold"/>
                                        <p:tgtEl>
                                          <p:spTgt spid="18"/>
                                        </p:tgtEl>
                                        <p:attrNameLst>
                                          <p:attrName>ppt_x</p:attrName>
                                        </p:attrNameLst>
                                      </p:cBhvr>
                                      <p:tavLst>
                                        <p:tav tm="0">
                                          <p:val>
                                            <p:strVal val="#ppt_x"/>
                                          </p:val>
                                        </p:tav>
                                        <p:tav tm="100000">
                                          <p:val>
                                            <p:strVal val="#ppt_x"/>
                                          </p:val>
                                        </p:tav>
                                      </p:tavLst>
                                    </p:anim>
                                    <p:anim calcmode="lin" valueType="num">
                                      <p:cBhvr>
                                        <p:cTn id="111" dur="1000" fill="hold"/>
                                        <p:tgtEl>
                                          <p:spTgt spid="18"/>
                                        </p:tgtEl>
                                        <p:attrNameLst>
                                          <p:attrName>ppt_y</p:attrName>
                                        </p:attrNameLst>
                                      </p:cBhvr>
                                      <p:tavLst>
                                        <p:tav tm="0">
                                          <p:val>
                                            <p:strVal val="#ppt_y+.1"/>
                                          </p:val>
                                        </p:tav>
                                        <p:tav tm="100000">
                                          <p:val>
                                            <p:strVal val="#ppt_y"/>
                                          </p:val>
                                        </p:tav>
                                      </p:tavLst>
                                    </p:anim>
                                  </p:childTnLst>
                                </p:cTn>
                              </p:par>
                              <p:par>
                                <p:cTn id="112" presetID="42" presetClass="entr" presetSubtype="0" fill="hold" grpId="0" nodeType="withEffect">
                                  <p:stCondLst>
                                    <p:cond delay="0"/>
                                  </p:stCondLst>
                                  <p:childTnLst>
                                    <p:set>
                                      <p:cBhvr>
                                        <p:cTn id="113" dur="1" fill="hold">
                                          <p:stCondLst>
                                            <p:cond delay="0"/>
                                          </p:stCondLst>
                                        </p:cTn>
                                        <p:tgtEl>
                                          <p:spTgt spid="19"/>
                                        </p:tgtEl>
                                        <p:attrNameLst>
                                          <p:attrName>style.visibility</p:attrName>
                                        </p:attrNameLst>
                                      </p:cBhvr>
                                      <p:to>
                                        <p:strVal val="visible"/>
                                      </p:to>
                                    </p:set>
                                    <p:animEffect transition="in" filter="fade">
                                      <p:cBhvr>
                                        <p:cTn id="114" dur="1000"/>
                                        <p:tgtEl>
                                          <p:spTgt spid="19"/>
                                        </p:tgtEl>
                                      </p:cBhvr>
                                    </p:animEffect>
                                    <p:anim calcmode="lin" valueType="num">
                                      <p:cBhvr>
                                        <p:cTn id="115" dur="1000" fill="hold"/>
                                        <p:tgtEl>
                                          <p:spTgt spid="19"/>
                                        </p:tgtEl>
                                        <p:attrNameLst>
                                          <p:attrName>ppt_x</p:attrName>
                                        </p:attrNameLst>
                                      </p:cBhvr>
                                      <p:tavLst>
                                        <p:tav tm="0">
                                          <p:val>
                                            <p:strVal val="#ppt_x"/>
                                          </p:val>
                                        </p:tav>
                                        <p:tav tm="100000">
                                          <p:val>
                                            <p:strVal val="#ppt_x"/>
                                          </p:val>
                                        </p:tav>
                                      </p:tavLst>
                                    </p:anim>
                                    <p:anim calcmode="lin" valueType="num">
                                      <p:cBhvr>
                                        <p:cTn id="1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P spid="11" grpId="0" animBg="1"/>
      <p:bldP spid="13" grpId="0" animBg="1"/>
      <p:bldP spid="14" grpId="0" animBg="1"/>
      <p:bldP spid="15" grpId="0" animBg="1"/>
      <p:bldP spid="16" grpId="0" animBg="1"/>
      <p:bldP spid="17" grpId="0" animBg="1"/>
      <p:bldP spid="18" grpId="0" animBg="1"/>
      <p:bldP spid="19" grpId="0" animBg="1"/>
      <p:bldP spid="3" grpId="0" animBg="1"/>
      <p:bldP spid="20" grpId="0" animBg="1"/>
      <p:bldP spid="21" grpId="0" animBg="1"/>
      <p:bldP spid="22" grpId="0" animBg="1"/>
      <p:bldP spid="23" grpId="0" animBg="1"/>
      <p:bldP spid="24" grpId="0"/>
      <p:bldP spid="2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8460432" y="6381328"/>
            <a:ext cx="511352" cy="365125"/>
          </a:xfrm>
        </p:spPr>
        <p:txBody>
          <a:bodyPr/>
          <a:lstStyle/>
          <a:p>
            <a:fld id="{DABC549F-FD97-443B-9F86-19BA150ACD5B}" type="slidenum">
              <a:rPr lang="en-US" altLang="zh-TW"/>
              <a:pPr/>
              <a:t>37</a:t>
            </a:fld>
            <a:endParaRPr lang="en-US" altLang="zh-TW" dirty="0"/>
          </a:p>
        </p:txBody>
      </p:sp>
      <p:sp>
        <p:nvSpPr>
          <p:cNvPr id="43010" name="Rectangle 2"/>
          <p:cNvSpPr>
            <a:spLocks noGrp="1" noChangeArrowheads="1"/>
          </p:cNvSpPr>
          <p:nvPr>
            <p:ph type="title" idx="4294967295"/>
          </p:nvPr>
        </p:nvSpPr>
        <p:spPr>
          <a:xfrm>
            <a:off x="457200" y="152400"/>
            <a:ext cx="8229600" cy="1143000"/>
          </a:xfrm>
        </p:spPr>
        <p:txBody>
          <a:bodyPr/>
          <a:lstStyle/>
          <a:p>
            <a:r>
              <a:rPr lang="en-US" altLang="zh-TW" dirty="0" smtClean="0">
                <a:latin typeface="Times New Roman" pitchFamily="18" charset="0"/>
                <a:ea typeface="標楷體" pitchFamily="65" charset="-120"/>
                <a:cs typeface="Times New Roman" pitchFamily="18" charset="0"/>
              </a:rPr>
              <a:t>Conclusion</a:t>
            </a:r>
            <a:endParaRPr lang="zh-TW" altLang="zh-TW" dirty="0"/>
          </a:p>
        </p:txBody>
      </p:sp>
      <p:sp>
        <p:nvSpPr>
          <p:cNvPr id="5" name="Rectangle 3"/>
          <p:cNvSpPr txBox="1">
            <a:spLocks/>
          </p:cNvSpPr>
          <p:nvPr/>
        </p:nvSpPr>
        <p:spPr>
          <a:xfrm>
            <a:off x="1043608" y="1600199"/>
            <a:ext cx="7416824"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SzPct val="70000"/>
              <a:buFont typeface="Wingdings 2" pitchFamily="18"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4"/>
              </a:buClr>
              <a:buSzPct val="60000"/>
              <a:buFont typeface="Wingdings 2" pitchFamily="18"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SzPct val="57000"/>
              <a:buFont typeface="Wingdings 2" pitchFamily="18"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6"/>
              </a:buClr>
              <a:buSzPct val="55000"/>
              <a:buFont typeface="Wingdings 2" pitchFamily="18"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2"/>
              </a:buClr>
              <a:buSzPct val="50000"/>
              <a:buFont typeface="Wingdings 2" pitchFamily="18"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buFont typeface="Wingdings" pitchFamily="2" charset="2"/>
              <a:buChar char="Ø"/>
              <a:defRPr/>
            </a:pPr>
            <a:r>
              <a:rPr lang="zh-TW" altLang="en-US" dirty="0" smtClean="0">
                <a:solidFill>
                  <a:srgbClr val="3333CC"/>
                </a:solidFill>
                <a:latin typeface="標楷體" pitchFamily="65" charset="-120"/>
                <a:ea typeface="標楷體" pitchFamily="65" charset="-120"/>
              </a:rPr>
              <a:t>實驗設計</a:t>
            </a:r>
            <a:endParaRPr lang="en-US" altLang="zh-TW" dirty="0" smtClean="0">
              <a:solidFill>
                <a:srgbClr val="3333CC"/>
              </a:solidFill>
              <a:latin typeface="標楷體" pitchFamily="65" charset="-120"/>
              <a:ea typeface="標楷體" pitchFamily="65" charset="-120"/>
            </a:endParaRPr>
          </a:p>
          <a:p>
            <a:pPr marL="0" indent="0">
              <a:lnSpc>
                <a:spcPct val="90000"/>
              </a:lnSpc>
              <a:buNone/>
              <a:defRPr/>
            </a:pPr>
            <a:r>
              <a:rPr lang="zh-TW" altLang="en-US" sz="2800" dirty="0" smtClean="0">
                <a:latin typeface="標楷體" pitchFamily="65" charset="-120"/>
                <a:ea typeface="標楷體" pitchFamily="65" charset="-120"/>
              </a:rPr>
              <a:t>  預測性研究</a:t>
            </a:r>
            <a:r>
              <a:rPr lang="en-US" altLang="zh-TW" sz="2800" dirty="0" smtClean="0">
                <a:latin typeface="標楷體" pitchFamily="65" charset="-120"/>
                <a:ea typeface="標楷體" pitchFamily="65" charset="-120"/>
              </a:rPr>
              <a:t>(predictive research)</a:t>
            </a:r>
          </a:p>
          <a:p>
            <a:pPr>
              <a:lnSpc>
                <a:spcPct val="90000"/>
              </a:lnSpc>
              <a:buFont typeface="Arial" charset="0"/>
              <a:buNone/>
              <a:defRPr/>
            </a:pPr>
            <a:r>
              <a:rPr lang="en-US" altLang="zh-TW" sz="2800" dirty="0" smtClean="0">
                <a:solidFill>
                  <a:srgbClr val="C00000"/>
                </a:solidFill>
                <a:latin typeface="標楷體" pitchFamily="65" charset="-120"/>
                <a:ea typeface="標楷體" pitchFamily="65" charset="-120"/>
                <a:sym typeface="Wingdings" pitchFamily="2" charset="2"/>
              </a:rPr>
              <a:t></a:t>
            </a:r>
            <a:r>
              <a:rPr lang="zh-TW" altLang="en-US" sz="2800" dirty="0" smtClean="0">
                <a:solidFill>
                  <a:srgbClr val="C00000"/>
                </a:solidFill>
                <a:latin typeface="標楷體" pitchFamily="65" charset="-120"/>
                <a:ea typeface="標楷體" pitchFamily="65" charset="-120"/>
                <a:sym typeface="Wingdings" pitchFamily="2" charset="2"/>
              </a:rPr>
              <a:t>從實驗的過程中找出因果關係的論證。</a:t>
            </a:r>
            <a:endParaRPr lang="en-US" altLang="zh-TW" sz="2800" dirty="0" smtClean="0">
              <a:solidFill>
                <a:srgbClr val="C00000"/>
              </a:solidFill>
              <a:latin typeface="標楷體" pitchFamily="65" charset="-120"/>
              <a:ea typeface="標楷體" pitchFamily="65" charset="-120"/>
              <a:sym typeface="Wingdings" pitchFamily="2" charset="2"/>
            </a:endParaRPr>
          </a:p>
          <a:p>
            <a:pPr>
              <a:lnSpc>
                <a:spcPct val="90000"/>
              </a:lnSpc>
              <a:buFont typeface="Arial" charset="0"/>
              <a:buNone/>
              <a:defRPr/>
            </a:pPr>
            <a:endParaRPr lang="en-US" altLang="zh-TW" sz="2800" dirty="0" smtClean="0">
              <a:latin typeface="標楷體" pitchFamily="65" charset="-120"/>
              <a:ea typeface="標楷體" pitchFamily="65" charset="-120"/>
              <a:sym typeface="Wingdings" pitchFamily="2" charset="2"/>
            </a:endParaRPr>
          </a:p>
          <a:p>
            <a:pPr>
              <a:buFont typeface="Wingdings" pitchFamily="2" charset="2"/>
              <a:buChar char="Ø"/>
              <a:defRPr/>
            </a:pPr>
            <a:r>
              <a:rPr lang="zh-TW" altLang="en-US" dirty="0">
                <a:solidFill>
                  <a:srgbClr val="3333CC"/>
                </a:solidFill>
                <a:latin typeface="標楷體" pitchFamily="65" charset="-120"/>
                <a:ea typeface="標楷體" pitchFamily="65" charset="-120"/>
              </a:rPr>
              <a:t>非實驗設計</a:t>
            </a:r>
            <a:endParaRPr lang="en-US" altLang="zh-TW" dirty="0">
              <a:solidFill>
                <a:srgbClr val="3333CC"/>
              </a:solidFill>
              <a:latin typeface="標楷體" pitchFamily="65" charset="-120"/>
              <a:ea typeface="標楷體" pitchFamily="65" charset="-120"/>
            </a:endParaRPr>
          </a:p>
          <a:p>
            <a:pPr marL="0" indent="0">
              <a:lnSpc>
                <a:spcPct val="90000"/>
              </a:lnSpc>
              <a:buNone/>
              <a:defRPr/>
            </a:pPr>
            <a:r>
              <a:rPr kumimoji="1" lang="zh-TW" altLang="en-US" sz="2800" kern="0" dirty="0" smtClean="0">
                <a:solidFill>
                  <a:srgbClr val="000000"/>
                </a:solidFill>
                <a:latin typeface="標楷體" pitchFamily="65" charset="-120"/>
                <a:ea typeface="標楷體" pitchFamily="65" charset="-120"/>
              </a:rPr>
              <a:t>  解釋性研究</a:t>
            </a:r>
            <a:r>
              <a:rPr kumimoji="1" lang="en-US" altLang="zh-TW" sz="2800" kern="0" dirty="0" smtClean="0">
                <a:solidFill>
                  <a:srgbClr val="000000"/>
                </a:solidFill>
                <a:latin typeface="標楷體" pitchFamily="65" charset="-120"/>
                <a:ea typeface="標楷體" pitchFamily="65" charset="-120"/>
              </a:rPr>
              <a:t>(explanatory research)</a:t>
            </a:r>
          </a:p>
          <a:p>
            <a:pPr>
              <a:lnSpc>
                <a:spcPct val="90000"/>
              </a:lnSpc>
              <a:buFont typeface="Arial" charset="0"/>
              <a:buNone/>
              <a:defRPr/>
            </a:pPr>
            <a:r>
              <a:rPr lang="en-US" altLang="zh-TW" sz="2800" dirty="0">
                <a:solidFill>
                  <a:srgbClr val="C00000"/>
                </a:solidFill>
                <a:latin typeface="標楷體" pitchFamily="65" charset="-120"/>
                <a:ea typeface="標楷體" pitchFamily="65" charset="-120"/>
                <a:sym typeface="Wingdings" pitchFamily="2" charset="2"/>
              </a:rPr>
              <a:t></a:t>
            </a:r>
            <a:r>
              <a:rPr lang="zh-TW" altLang="en-US" sz="2800" dirty="0">
                <a:solidFill>
                  <a:srgbClr val="C00000"/>
                </a:solidFill>
                <a:latin typeface="標楷體" pitchFamily="65" charset="-120"/>
                <a:ea typeface="標楷體" pitchFamily="65" charset="-120"/>
                <a:sym typeface="Wingdings" pitchFamily="2" charset="2"/>
              </a:rPr>
              <a:t>透過觀察與描述，建構假設理論模型，利用實證的觀察數據，以驗證模型的真實性與解釋</a:t>
            </a:r>
            <a:r>
              <a:rPr lang="zh-TW" altLang="en-US" sz="2800" dirty="0" smtClean="0">
                <a:solidFill>
                  <a:srgbClr val="C00000"/>
                </a:solidFill>
                <a:latin typeface="標楷體" pitchFamily="65" charset="-120"/>
                <a:ea typeface="標楷體" pitchFamily="65" charset="-120"/>
                <a:sym typeface="Wingdings" pitchFamily="2" charset="2"/>
              </a:rPr>
              <a:t>能力。</a:t>
            </a:r>
            <a:endParaRPr lang="en-US" altLang="zh-TW" sz="2800" dirty="0">
              <a:solidFill>
                <a:srgbClr val="C00000"/>
              </a:solidFill>
              <a:latin typeface="標楷體" pitchFamily="65" charset="-120"/>
              <a:ea typeface="標楷體" pitchFamily="65" charset="-120"/>
              <a:sym typeface="Wingdings" pitchFamily="2" charset="2"/>
            </a:endParaRPr>
          </a:p>
          <a:p>
            <a:pPr>
              <a:lnSpc>
                <a:spcPct val="90000"/>
              </a:lnSpc>
              <a:buFont typeface="Arial" charset="0"/>
              <a:buNone/>
              <a:defRPr/>
            </a:pPr>
            <a:endParaRPr kumimoji="1" lang="en-US" altLang="zh-TW" sz="2800" kern="0" dirty="0" smtClean="0">
              <a:solidFill>
                <a:srgbClr val="000000"/>
              </a:solidFill>
              <a:latin typeface="標楷體" pitchFamily="65" charset="-120"/>
              <a:ea typeface="標楷體" pitchFamily="65" charset="-120"/>
            </a:endParaRPr>
          </a:p>
          <a:p>
            <a:pPr>
              <a:lnSpc>
                <a:spcPct val="90000"/>
              </a:lnSpc>
              <a:buFont typeface="Arial" charset="0"/>
              <a:buNone/>
              <a:defRPr/>
            </a:pPr>
            <a:endParaRPr lang="en-US" altLang="zh-TW" sz="2800" dirty="0" smtClean="0">
              <a:latin typeface="標楷體" pitchFamily="65" charset="-120"/>
              <a:ea typeface="標楷體" pitchFamily="65" charset="-120"/>
            </a:endParaRPr>
          </a:p>
          <a:p>
            <a:pPr>
              <a:lnSpc>
                <a:spcPct val="90000"/>
              </a:lnSpc>
              <a:buFont typeface="Arial" charset="0"/>
              <a:buChar char="•"/>
              <a:defRPr/>
            </a:pPr>
            <a:endParaRPr lang="en-US" altLang="zh-TW" dirty="0" smtClean="0">
              <a:latin typeface="標楷體" pitchFamily="65" charset="-120"/>
              <a:ea typeface="標楷體" pitchFamily="65" charset="-120"/>
            </a:endParaRPr>
          </a:p>
          <a:p>
            <a:pPr>
              <a:lnSpc>
                <a:spcPct val="90000"/>
              </a:lnSpc>
              <a:buFont typeface="Arial" charset="0"/>
              <a:buChar char="•"/>
              <a:defRPr/>
            </a:pPr>
            <a:endParaRPr lang="en-US" altLang="zh-TW" dirty="0" smtClean="0">
              <a:latin typeface="標楷體" pitchFamily="65" charset="-120"/>
              <a:ea typeface="標楷體" pitchFamily="65" charset="-120"/>
            </a:endParaRPr>
          </a:p>
          <a:p>
            <a:pPr>
              <a:lnSpc>
                <a:spcPct val="90000"/>
              </a:lnSpc>
              <a:buFont typeface="Arial" charset="0"/>
              <a:buNone/>
              <a:defRPr/>
            </a:pPr>
            <a:endParaRPr lang="zh-TW" altLang="en-US" dirty="0" smtClean="0">
              <a:latin typeface="標楷體" pitchFamily="65" charset="-120"/>
              <a:ea typeface="標楷體" pitchFamily="65" charset="-120"/>
            </a:endParaRPr>
          </a:p>
        </p:txBody>
      </p:sp>
    </p:spTree>
    <p:extLst>
      <p:ext uri="{BB962C8B-B14F-4D97-AF65-F5344CB8AC3E}">
        <p14:creationId xmlns:p14="http://schemas.microsoft.com/office/powerpoint/2010/main" val="35650386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8532440" y="6381328"/>
            <a:ext cx="439344" cy="365125"/>
          </a:xfrm>
        </p:spPr>
        <p:txBody>
          <a:bodyPr/>
          <a:lstStyle/>
          <a:p>
            <a:fld id="{DABC549F-FD97-443B-9F86-19BA150ACD5B}" type="slidenum">
              <a:rPr lang="en-US" altLang="zh-TW"/>
              <a:pPr/>
              <a:t>38</a:t>
            </a:fld>
            <a:endParaRPr lang="en-US" altLang="zh-TW" dirty="0"/>
          </a:p>
        </p:txBody>
      </p:sp>
      <p:sp>
        <p:nvSpPr>
          <p:cNvPr id="43010" name="Rectangle 2"/>
          <p:cNvSpPr>
            <a:spLocks noGrp="1" noChangeArrowheads="1"/>
          </p:cNvSpPr>
          <p:nvPr>
            <p:ph type="title" idx="4294967295"/>
          </p:nvPr>
        </p:nvSpPr>
        <p:spPr>
          <a:xfrm>
            <a:off x="457200" y="152400"/>
            <a:ext cx="8229600" cy="1143000"/>
          </a:xfrm>
        </p:spPr>
        <p:txBody>
          <a:bodyPr/>
          <a:lstStyle/>
          <a:p>
            <a:r>
              <a:rPr lang="zh-TW" altLang="en-US" dirty="0" smtClean="0">
                <a:ea typeface="標楷體" pitchFamily="65" charset="-120"/>
              </a:rPr>
              <a:t>實驗與非實驗設計比較</a:t>
            </a:r>
            <a:endParaRPr lang="zh-TW" altLang="zh-TW" dirty="0"/>
          </a:p>
        </p:txBody>
      </p:sp>
      <p:sp>
        <p:nvSpPr>
          <p:cNvPr id="43011" name="Rectangle 3"/>
          <p:cNvSpPr>
            <a:spLocks noGrp="1" noChangeArrowheads="1"/>
          </p:cNvSpPr>
          <p:nvPr>
            <p:ph type="body" idx="1"/>
          </p:nvPr>
        </p:nvSpPr>
        <p:spPr>
          <a:xfrm>
            <a:off x="0" y="1484784"/>
            <a:ext cx="9144000" cy="1281312"/>
          </a:xfrm>
        </p:spPr>
        <p:txBody>
          <a:bodyPr>
            <a:normAutofit fontScale="92500"/>
          </a:bodyPr>
          <a:lstStyle/>
          <a:p>
            <a:pPr lvl="1">
              <a:buSzPct val="100000"/>
            </a:pPr>
            <a:r>
              <a:rPr lang="zh-TW" altLang="en-US" sz="3200" dirty="0">
                <a:latin typeface="標楷體" pitchFamily="65" charset="-120"/>
                <a:ea typeface="標楷體" pitchFamily="65" charset="-120"/>
              </a:rPr>
              <a:t>實驗設計：由</a:t>
            </a:r>
            <a:r>
              <a:rPr lang="zh-TW" altLang="en-US" sz="3200" dirty="0">
                <a:solidFill>
                  <a:srgbClr val="C00000"/>
                </a:solidFill>
                <a:latin typeface="標楷體" pitchFamily="65" charset="-120"/>
                <a:ea typeface="標楷體" pitchFamily="65" charset="-120"/>
              </a:rPr>
              <a:t>原因推</a:t>
            </a:r>
            <a:r>
              <a:rPr lang="zh-TW" altLang="en-US" sz="3200" dirty="0" smtClean="0">
                <a:solidFill>
                  <a:srgbClr val="C00000"/>
                </a:solidFill>
                <a:latin typeface="標楷體" pitchFamily="65" charset="-120"/>
                <a:ea typeface="標楷體" pitchFamily="65" charset="-120"/>
              </a:rPr>
              <a:t>結果</a:t>
            </a:r>
            <a:r>
              <a:rPr lang="zh-TW" altLang="en-US" sz="1700" dirty="0" smtClean="0">
                <a:latin typeface="標楷體" pitchFamily="65" charset="-120"/>
                <a:ea typeface="標楷體" pitchFamily="65" charset="-120"/>
              </a:rPr>
              <a:t>，例</a:t>
            </a:r>
            <a:r>
              <a:rPr lang="en-US" altLang="zh-TW" sz="1700" dirty="0" smtClean="0">
                <a:latin typeface="標楷體" pitchFamily="65" charset="-120"/>
                <a:ea typeface="標楷體" pitchFamily="65" charset="-120"/>
              </a:rPr>
              <a:t>:</a:t>
            </a:r>
            <a:r>
              <a:rPr lang="zh-TW" altLang="en-US" sz="1700" dirty="0" smtClean="0">
                <a:latin typeface="標楷體" pitchFamily="65" charset="-120"/>
                <a:ea typeface="標楷體" pitchFamily="65" charset="-120"/>
              </a:rPr>
              <a:t>企業永續經營之原因</a:t>
            </a:r>
            <a:endParaRPr lang="zh-TW" altLang="en-US" sz="1700" dirty="0">
              <a:solidFill>
                <a:srgbClr val="C00000"/>
              </a:solidFill>
              <a:latin typeface="標楷體" pitchFamily="65" charset="-120"/>
              <a:ea typeface="標楷體" pitchFamily="65" charset="-120"/>
            </a:endParaRPr>
          </a:p>
          <a:p>
            <a:pPr lvl="1">
              <a:buSzPct val="100000"/>
            </a:pPr>
            <a:r>
              <a:rPr lang="zh-TW" altLang="en-US" sz="3200" dirty="0">
                <a:latin typeface="標楷體" pitchFamily="65" charset="-120"/>
                <a:ea typeface="標楷體" pitchFamily="65" charset="-120"/>
              </a:rPr>
              <a:t>非實驗設計：由</a:t>
            </a:r>
            <a:r>
              <a:rPr lang="zh-TW" altLang="en-US" sz="3200" dirty="0">
                <a:solidFill>
                  <a:srgbClr val="C00000"/>
                </a:solidFill>
                <a:latin typeface="標楷體" pitchFamily="65" charset="-120"/>
                <a:ea typeface="標楷體" pitchFamily="65" charset="-120"/>
              </a:rPr>
              <a:t>結果反推</a:t>
            </a:r>
            <a:r>
              <a:rPr lang="zh-TW" altLang="en-US" sz="3200" dirty="0" smtClean="0">
                <a:solidFill>
                  <a:srgbClr val="C00000"/>
                </a:solidFill>
                <a:latin typeface="標楷體" pitchFamily="65" charset="-120"/>
                <a:ea typeface="標楷體" pitchFamily="65" charset="-120"/>
              </a:rPr>
              <a:t>原因</a:t>
            </a:r>
            <a:r>
              <a:rPr lang="zh-TW" altLang="en-US" sz="1700" dirty="0" smtClean="0">
                <a:latin typeface="標楷體" pitchFamily="65" charset="-120"/>
                <a:ea typeface="標楷體" pitchFamily="65" charset="-120"/>
              </a:rPr>
              <a:t>，例</a:t>
            </a:r>
            <a:r>
              <a:rPr lang="en-US" altLang="zh-TW" sz="1700" dirty="0" smtClean="0">
                <a:latin typeface="標楷體" pitchFamily="65" charset="-120"/>
                <a:ea typeface="標楷體" pitchFamily="65" charset="-120"/>
              </a:rPr>
              <a:t>:</a:t>
            </a:r>
            <a:r>
              <a:rPr lang="zh-TW" altLang="en-US" sz="1700" dirty="0" smtClean="0">
                <a:latin typeface="標楷體" pitchFamily="65" charset="-120"/>
                <a:ea typeface="標楷體" pitchFamily="65" charset="-120"/>
              </a:rPr>
              <a:t>高經濟成長對物價波動的影響</a:t>
            </a:r>
            <a:endParaRPr lang="zh-TW" altLang="en-US" sz="1700" dirty="0">
              <a:latin typeface="標楷體" pitchFamily="65" charset="-120"/>
              <a:ea typeface="標楷體" pitchFamily="65" charset="-120"/>
            </a:endParaRPr>
          </a:p>
        </p:txBody>
      </p:sp>
      <p:graphicFrame>
        <p:nvGraphicFramePr>
          <p:cNvPr id="7" name="表格 6"/>
          <p:cNvGraphicFramePr>
            <a:graphicFrameLocks noGrp="1"/>
          </p:cNvGraphicFramePr>
          <p:nvPr>
            <p:extLst>
              <p:ext uri="{D42A27DB-BD31-4B8C-83A1-F6EECF244321}">
                <p14:modId xmlns:p14="http://schemas.microsoft.com/office/powerpoint/2010/main" val="3204384779"/>
              </p:ext>
            </p:extLst>
          </p:nvPr>
        </p:nvGraphicFramePr>
        <p:xfrm>
          <a:off x="611560" y="2852936"/>
          <a:ext cx="8280920" cy="3528392"/>
        </p:xfrm>
        <a:graphic>
          <a:graphicData uri="http://schemas.openxmlformats.org/drawingml/2006/table">
            <a:tbl>
              <a:tblPr firstRow="1" bandRow="1"/>
              <a:tblGrid>
                <a:gridCol w="1800200"/>
                <a:gridCol w="2808312"/>
                <a:gridCol w="3672408"/>
              </a:tblGrid>
              <a:tr h="768359">
                <a:tc>
                  <a:txBody>
                    <a:bodyPr/>
                    <a:lstStyle>
                      <a:lvl1pPr marL="0" algn="l" defTabSz="914400" rtl="0" eaLnBrk="1" latinLnBrk="0" hangingPunct="1">
                        <a:defRPr sz="1800" b="1" kern="1200">
                          <a:solidFill>
                            <a:schemeClr val="lt1"/>
                          </a:solidFill>
                          <a:latin typeface="Candara"/>
                        </a:defRPr>
                      </a:lvl1pPr>
                      <a:lvl2pPr marL="457200" algn="l" defTabSz="914400" rtl="0" eaLnBrk="1" latinLnBrk="0" hangingPunct="1">
                        <a:defRPr sz="1800" b="1" kern="1200">
                          <a:solidFill>
                            <a:schemeClr val="lt1"/>
                          </a:solidFill>
                          <a:latin typeface="Candara"/>
                        </a:defRPr>
                      </a:lvl2pPr>
                      <a:lvl3pPr marL="914400" algn="l" defTabSz="914400" rtl="0" eaLnBrk="1" latinLnBrk="0" hangingPunct="1">
                        <a:defRPr sz="1800" b="1" kern="1200">
                          <a:solidFill>
                            <a:schemeClr val="lt1"/>
                          </a:solidFill>
                          <a:latin typeface="Candara"/>
                        </a:defRPr>
                      </a:lvl3pPr>
                      <a:lvl4pPr marL="1371600" algn="l" defTabSz="914400" rtl="0" eaLnBrk="1" latinLnBrk="0" hangingPunct="1">
                        <a:defRPr sz="1800" b="1" kern="1200">
                          <a:solidFill>
                            <a:schemeClr val="lt1"/>
                          </a:solidFill>
                          <a:latin typeface="Candara"/>
                        </a:defRPr>
                      </a:lvl4pPr>
                      <a:lvl5pPr marL="1828800" algn="l" defTabSz="914400" rtl="0" eaLnBrk="1" latinLnBrk="0" hangingPunct="1">
                        <a:defRPr sz="1800" b="1" kern="1200">
                          <a:solidFill>
                            <a:schemeClr val="lt1"/>
                          </a:solidFill>
                          <a:latin typeface="Candara"/>
                        </a:defRPr>
                      </a:lvl5pPr>
                      <a:lvl6pPr marL="2286000" algn="l" defTabSz="914400" rtl="0" eaLnBrk="1" latinLnBrk="0" hangingPunct="1">
                        <a:defRPr sz="1800" b="1" kern="1200">
                          <a:solidFill>
                            <a:schemeClr val="lt1"/>
                          </a:solidFill>
                          <a:latin typeface="Candara"/>
                        </a:defRPr>
                      </a:lvl6pPr>
                      <a:lvl7pPr marL="2743200" algn="l" defTabSz="914400" rtl="0" eaLnBrk="1" latinLnBrk="0" hangingPunct="1">
                        <a:defRPr sz="1800" b="1" kern="1200">
                          <a:solidFill>
                            <a:schemeClr val="lt1"/>
                          </a:solidFill>
                          <a:latin typeface="Candara"/>
                        </a:defRPr>
                      </a:lvl7pPr>
                      <a:lvl8pPr marL="3200400" algn="l" defTabSz="914400" rtl="0" eaLnBrk="1" latinLnBrk="0" hangingPunct="1">
                        <a:defRPr sz="1800" b="1" kern="1200">
                          <a:solidFill>
                            <a:schemeClr val="lt1"/>
                          </a:solidFill>
                          <a:latin typeface="Candara"/>
                        </a:defRPr>
                      </a:lvl8pPr>
                      <a:lvl9pPr marL="3657600" algn="l" defTabSz="914400" rtl="0" eaLnBrk="1" latinLnBrk="0" hangingPunct="1">
                        <a:defRPr sz="1800" b="1" kern="1200">
                          <a:solidFill>
                            <a:schemeClr val="lt1"/>
                          </a:solidFill>
                          <a:latin typeface="Candara"/>
                        </a:defRPr>
                      </a:lvl9pPr>
                    </a:lstStyle>
                    <a:p>
                      <a:pPr algn="ctr"/>
                      <a:r>
                        <a:rPr lang="zh-TW" altLang="en-US" sz="2400" b="0" dirty="0" smtClean="0">
                          <a:latin typeface="標楷體" pitchFamily="65" charset="-120"/>
                          <a:ea typeface="標楷體" pitchFamily="65" charset="-120"/>
                        </a:rPr>
                        <a:t>實驗類型</a:t>
                      </a:r>
                      <a:endParaRPr lang="zh-TW" altLang="en-US" sz="2400" b="0" dirty="0">
                        <a:latin typeface="標楷體" pitchFamily="65" charset="-120"/>
                        <a:ea typeface="標楷體" pitchFamily="65" charset="-12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EB80A"/>
                    </a:solidFill>
                  </a:tcPr>
                </a:tc>
                <a:tc>
                  <a:txBody>
                    <a:bodyPr/>
                    <a:lstStyle/>
                    <a:p>
                      <a:pPr algn="ctr"/>
                      <a:r>
                        <a:rPr lang="zh-TW" altLang="en-US" sz="2400" b="0" kern="1200" dirty="0" smtClean="0">
                          <a:solidFill>
                            <a:schemeClr val="tx1"/>
                          </a:solidFill>
                          <a:latin typeface="標楷體" pitchFamily="65" charset="-120"/>
                          <a:ea typeface="標楷體" pitchFamily="65" charset="-120"/>
                          <a:cs typeface="+mn-cs"/>
                        </a:rPr>
                        <a:t>分析</a:t>
                      </a:r>
                      <a:endParaRPr lang="zh-TW" altLang="en-US" sz="2400" b="0" kern="1200" dirty="0">
                        <a:solidFill>
                          <a:schemeClr val="tx1"/>
                        </a:solidFill>
                        <a:latin typeface="標楷體" pitchFamily="65" charset="-120"/>
                        <a:ea typeface="標楷體" pitchFamily="65" charset="-120"/>
                        <a:cs typeface="+mn-cs"/>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EB80A"/>
                    </a:solidFill>
                  </a:tcPr>
                </a:tc>
                <a:tc>
                  <a:txBody>
                    <a:bodyPr/>
                    <a:lstStyle>
                      <a:lvl1pPr marL="0" algn="l" defTabSz="914400" rtl="0" eaLnBrk="1" latinLnBrk="0" hangingPunct="1">
                        <a:defRPr sz="1800" b="1" kern="1200">
                          <a:solidFill>
                            <a:schemeClr val="lt1"/>
                          </a:solidFill>
                          <a:latin typeface="Candara"/>
                        </a:defRPr>
                      </a:lvl1pPr>
                      <a:lvl2pPr marL="457200" algn="l" defTabSz="914400" rtl="0" eaLnBrk="1" latinLnBrk="0" hangingPunct="1">
                        <a:defRPr sz="1800" b="1" kern="1200">
                          <a:solidFill>
                            <a:schemeClr val="lt1"/>
                          </a:solidFill>
                          <a:latin typeface="Candara"/>
                        </a:defRPr>
                      </a:lvl2pPr>
                      <a:lvl3pPr marL="914400" algn="l" defTabSz="914400" rtl="0" eaLnBrk="1" latinLnBrk="0" hangingPunct="1">
                        <a:defRPr sz="1800" b="1" kern="1200">
                          <a:solidFill>
                            <a:schemeClr val="lt1"/>
                          </a:solidFill>
                          <a:latin typeface="Candara"/>
                        </a:defRPr>
                      </a:lvl3pPr>
                      <a:lvl4pPr marL="1371600" algn="l" defTabSz="914400" rtl="0" eaLnBrk="1" latinLnBrk="0" hangingPunct="1">
                        <a:defRPr sz="1800" b="1" kern="1200">
                          <a:solidFill>
                            <a:schemeClr val="lt1"/>
                          </a:solidFill>
                          <a:latin typeface="Candara"/>
                        </a:defRPr>
                      </a:lvl4pPr>
                      <a:lvl5pPr marL="1828800" algn="l" defTabSz="914400" rtl="0" eaLnBrk="1" latinLnBrk="0" hangingPunct="1">
                        <a:defRPr sz="1800" b="1" kern="1200">
                          <a:solidFill>
                            <a:schemeClr val="lt1"/>
                          </a:solidFill>
                          <a:latin typeface="Candara"/>
                        </a:defRPr>
                      </a:lvl5pPr>
                      <a:lvl6pPr marL="2286000" algn="l" defTabSz="914400" rtl="0" eaLnBrk="1" latinLnBrk="0" hangingPunct="1">
                        <a:defRPr sz="1800" b="1" kern="1200">
                          <a:solidFill>
                            <a:schemeClr val="lt1"/>
                          </a:solidFill>
                          <a:latin typeface="Candara"/>
                        </a:defRPr>
                      </a:lvl6pPr>
                      <a:lvl7pPr marL="2743200" algn="l" defTabSz="914400" rtl="0" eaLnBrk="1" latinLnBrk="0" hangingPunct="1">
                        <a:defRPr sz="1800" b="1" kern="1200">
                          <a:solidFill>
                            <a:schemeClr val="lt1"/>
                          </a:solidFill>
                          <a:latin typeface="Candara"/>
                        </a:defRPr>
                      </a:lvl7pPr>
                      <a:lvl8pPr marL="3200400" algn="l" defTabSz="914400" rtl="0" eaLnBrk="1" latinLnBrk="0" hangingPunct="1">
                        <a:defRPr sz="1800" b="1" kern="1200">
                          <a:solidFill>
                            <a:schemeClr val="lt1"/>
                          </a:solidFill>
                          <a:latin typeface="Candara"/>
                        </a:defRPr>
                      </a:lvl8pPr>
                      <a:lvl9pPr marL="3657600" algn="l" defTabSz="914400" rtl="0" eaLnBrk="1" latinLnBrk="0" hangingPunct="1">
                        <a:defRPr sz="1800" b="1" kern="1200">
                          <a:solidFill>
                            <a:schemeClr val="lt1"/>
                          </a:solidFill>
                          <a:latin typeface="Candara"/>
                        </a:defRPr>
                      </a:lvl9pPr>
                    </a:lstStyle>
                    <a:p>
                      <a:pPr marL="0" algn="ctr" defTabSz="914400" rtl="0" eaLnBrk="1" latinLnBrk="0" hangingPunct="1"/>
                      <a:r>
                        <a:rPr lang="zh-TW" altLang="en-US" sz="2400" b="0" kern="1200" dirty="0" smtClean="0">
                          <a:solidFill>
                            <a:schemeClr val="tx1"/>
                          </a:solidFill>
                          <a:latin typeface="標楷體" pitchFamily="65" charset="-120"/>
                          <a:ea typeface="標楷體" pitchFamily="65" charset="-120"/>
                          <a:cs typeface="+mn-cs"/>
                        </a:rPr>
                        <a:t>理論的建構</a:t>
                      </a:r>
                      <a:endParaRPr lang="zh-TW" altLang="en-US" sz="2400" b="0" kern="1200" dirty="0">
                        <a:solidFill>
                          <a:schemeClr val="tx1"/>
                        </a:solidFill>
                        <a:latin typeface="標楷體" pitchFamily="65" charset="-120"/>
                        <a:ea typeface="標楷體" pitchFamily="65" charset="-120"/>
                        <a:cs typeface="+mn-cs"/>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EB80A"/>
                    </a:solidFill>
                  </a:tcPr>
                </a:tc>
              </a:tr>
              <a:tr h="1138076">
                <a:tc>
                  <a:txBody>
                    <a:bodyPr/>
                    <a:lstStyle>
                      <a:lvl1pPr marL="0" algn="l" defTabSz="914400" rtl="0" eaLnBrk="1" latinLnBrk="0" hangingPunct="1">
                        <a:defRPr sz="1800" kern="1200">
                          <a:solidFill>
                            <a:schemeClr val="dk1"/>
                          </a:solidFill>
                          <a:latin typeface="Candara"/>
                        </a:defRPr>
                      </a:lvl1pPr>
                      <a:lvl2pPr marL="457200" algn="l" defTabSz="914400" rtl="0" eaLnBrk="1" latinLnBrk="0" hangingPunct="1">
                        <a:defRPr sz="1800" kern="1200">
                          <a:solidFill>
                            <a:schemeClr val="dk1"/>
                          </a:solidFill>
                          <a:latin typeface="Candara"/>
                        </a:defRPr>
                      </a:lvl2pPr>
                      <a:lvl3pPr marL="914400" algn="l" defTabSz="914400" rtl="0" eaLnBrk="1" latinLnBrk="0" hangingPunct="1">
                        <a:defRPr sz="1800" kern="1200">
                          <a:solidFill>
                            <a:schemeClr val="dk1"/>
                          </a:solidFill>
                          <a:latin typeface="Candara"/>
                        </a:defRPr>
                      </a:lvl3pPr>
                      <a:lvl4pPr marL="1371600" algn="l" defTabSz="914400" rtl="0" eaLnBrk="1" latinLnBrk="0" hangingPunct="1">
                        <a:defRPr sz="1800" kern="1200">
                          <a:solidFill>
                            <a:schemeClr val="dk1"/>
                          </a:solidFill>
                          <a:latin typeface="Candara"/>
                        </a:defRPr>
                      </a:lvl4pPr>
                      <a:lvl5pPr marL="1828800" algn="l" defTabSz="914400" rtl="0" eaLnBrk="1" latinLnBrk="0" hangingPunct="1">
                        <a:defRPr sz="1800" kern="1200">
                          <a:solidFill>
                            <a:schemeClr val="dk1"/>
                          </a:solidFill>
                          <a:latin typeface="Candara"/>
                        </a:defRPr>
                      </a:lvl5pPr>
                      <a:lvl6pPr marL="2286000" algn="l" defTabSz="914400" rtl="0" eaLnBrk="1" latinLnBrk="0" hangingPunct="1">
                        <a:defRPr sz="1800" kern="1200">
                          <a:solidFill>
                            <a:schemeClr val="dk1"/>
                          </a:solidFill>
                          <a:latin typeface="Candara"/>
                        </a:defRPr>
                      </a:lvl6pPr>
                      <a:lvl7pPr marL="2743200" algn="l" defTabSz="914400" rtl="0" eaLnBrk="1" latinLnBrk="0" hangingPunct="1">
                        <a:defRPr sz="1800" kern="1200">
                          <a:solidFill>
                            <a:schemeClr val="dk1"/>
                          </a:solidFill>
                          <a:latin typeface="Candara"/>
                        </a:defRPr>
                      </a:lvl7pPr>
                      <a:lvl8pPr marL="3200400" algn="l" defTabSz="914400" rtl="0" eaLnBrk="1" latinLnBrk="0" hangingPunct="1">
                        <a:defRPr sz="1800" kern="1200">
                          <a:solidFill>
                            <a:schemeClr val="dk1"/>
                          </a:solidFill>
                          <a:latin typeface="Candara"/>
                        </a:defRPr>
                      </a:lvl8pPr>
                      <a:lvl9pPr marL="3657600" algn="l" defTabSz="914400" rtl="0" eaLnBrk="1" latinLnBrk="0" hangingPunct="1">
                        <a:defRPr sz="1800" kern="1200">
                          <a:solidFill>
                            <a:schemeClr val="dk1"/>
                          </a:solidFill>
                          <a:latin typeface="Candara"/>
                        </a:defRPr>
                      </a:lvl9pPr>
                    </a:lstStyle>
                    <a:p>
                      <a:pPr algn="ctr"/>
                      <a:r>
                        <a:rPr lang="zh-TW" altLang="en-US" sz="2400" dirty="0" smtClean="0">
                          <a:latin typeface="新細明體" pitchFamily="18" charset="-120"/>
                          <a:ea typeface="新細明體" pitchFamily="18" charset="-120"/>
                        </a:rPr>
                        <a:t>實驗設計</a:t>
                      </a:r>
                      <a:endParaRPr lang="zh-TW" altLang="en-US" sz="2400" b="1" dirty="0">
                        <a:solidFill>
                          <a:schemeClr val="accent3">
                            <a:lumMod val="50000"/>
                          </a:schemeClr>
                        </a:solidFill>
                        <a:latin typeface="新細明體" pitchFamily="18" charset="-120"/>
                        <a:ea typeface="新細明體" pitchFamily="18" charset="-12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EB80A">
                        <a:tint val="20000"/>
                      </a:srgbClr>
                    </a:solidFill>
                  </a:tcPr>
                </a:tc>
                <a:tc>
                  <a:txBody>
                    <a:bodyPr/>
                    <a:lstStyle/>
                    <a:p>
                      <a:pPr algn="ctr"/>
                      <a:r>
                        <a:rPr lang="zh-TW" altLang="en-US" sz="2400" dirty="0" smtClean="0">
                          <a:latin typeface="新細明體" pitchFamily="18" charset="-120"/>
                          <a:ea typeface="新細明體" pitchFamily="18" charset="-120"/>
                        </a:rPr>
                        <a:t>變數間的分析</a:t>
                      </a:r>
                      <a:endParaRPr lang="en-US" altLang="zh-TW" sz="2400" dirty="0" smtClean="0">
                        <a:latin typeface="新細明體" pitchFamily="18" charset="-120"/>
                        <a:ea typeface="新細明體" pitchFamily="18" charset="-120"/>
                      </a:endParaRPr>
                    </a:p>
                    <a:p>
                      <a:pPr algn="ctr"/>
                      <a:r>
                        <a:rPr lang="en-US" altLang="zh-TW" sz="2400" dirty="0" smtClean="0">
                          <a:latin typeface="新細明體" pitchFamily="18" charset="-120"/>
                          <a:ea typeface="新細明體" pitchFamily="18" charset="-120"/>
                        </a:rPr>
                        <a:t>(</a:t>
                      </a:r>
                      <a:r>
                        <a:rPr lang="zh-TW" altLang="en-US" sz="2400" dirty="0" smtClean="0">
                          <a:latin typeface="新細明體" pitchFamily="18" charset="-120"/>
                          <a:ea typeface="新細明體" pitchFamily="18" charset="-120"/>
                        </a:rPr>
                        <a:t>實驗組與對照組</a:t>
                      </a:r>
                      <a:r>
                        <a:rPr lang="en-US" altLang="zh-TW" sz="2400" dirty="0" smtClean="0">
                          <a:latin typeface="新細明體" pitchFamily="18" charset="-120"/>
                          <a:ea typeface="新細明體" pitchFamily="18" charset="-120"/>
                        </a:rPr>
                        <a:t>)</a:t>
                      </a:r>
                      <a:endParaRPr lang="zh-TW" altLang="en-US" sz="2400" dirty="0">
                        <a:latin typeface="新細明體" pitchFamily="18" charset="-120"/>
                        <a:ea typeface="新細明體" pitchFamily="18" charset="-12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EB80A">
                        <a:tint val="20000"/>
                      </a:srgbClr>
                    </a:solidFill>
                  </a:tcPr>
                </a:tc>
                <a:tc>
                  <a:txBody>
                    <a:bodyPr/>
                    <a:lstStyle>
                      <a:lvl1pPr marL="0" algn="l" defTabSz="914400" rtl="0" eaLnBrk="1" latinLnBrk="0" hangingPunct="1">
                        <a:defRPr sz="1800" kern="1200">
                          <a:solidFill>
                            <a:schemeClr val="dk1"/>
                          </a:solidFill>
                          <a:latin typeface="Candara"/>
                        </a:defRPr>
                      </a:lvl1pPr>
                      <a:lvl2pPr marL="457200" algn="l" defTabSz="914400" rtl="0" eaLnBrk="1" latinLnBrk="0" hangingPunct="1">
                        <a:defRPr sz="1800" kern="1200">
                          <a:solidFill>
                            <a:schemeClr val="dk1"/>
                          </a:solidFill>
                          <a:latin typeface="Candara"/>
                        </a:defRPr>
                      </a:lvl2pPr>
                      <a:lvl3pPr marL="914400" algn="l" defTabSz="914400" rtl="0" eaLnBrk="1" latinLnBrk="0" hangingPunct="1">
                        <a:defRPr sz="1800" kern="1200">
                          <a:solidFill>
                            <a:schemeClr val="dk1"/>
                          </a:solidFill>
                          <a:latin typeface="Candara"/>
                        </a:defRPr>
                      </a:lvl3pPr>
                      <a:lvl4pPr marL="1371600" algn="l" defTabSz="914400" rtl="0" eaLnBrk="1" latinLnBrk="0" hangingPunct="1">
                        <a:defRPr sz="1800" kern="1200">
                          <a:solidFill>
                            <a:schemeClr val="dk1"/>
                          </a:solidFill>
                          <a:latin typeface="Candara"/>
                        </a:defRPr>
                      </a:lvl4pPr>
                      <a:lvl5pPr marL="1828800" algn="l" defTabSz="914400" rtl="0" eaLnBrk="1" latinLnBrk="0" hangingPunct="1">
                        <a:defRPr sz="1800" kern="1200">
                          <a:solidFill>
                            <a:schemeClr val="dk1"/>
                          </a:solidFill>
                          <a:latin typeface="Candara"/>
                        </a:defRPr>
                      </a:lvl5pPr>
                      <a:lvl6pPr marL="2286000" algn="l" defTabSz="914400" rtl="0" eaLnBrk="1" latinLnBrk="0" hangingPunct="1">
                        <a:defRPr sz="1800" kern="1200">
                          <a:solidFill>
                            <a:schemeClr val="dk1"/>
                          </a:solidFill>
                          <a:latin typeface="Candara"/>
                        </a:defRPr>
                      </a:lvl6pPr>
                      <a:lvl7pPr marL="2743200" algn="l" defTabSz="914400" rtl="0" eaLnBrk="1" latinLnBrk="0" hangingPunct="1">
                        <a:defRPr sz="1800" kern="1200">
                          <a:solidFill>
                            <a:schemeClr val="dk1"/>
                          </a:solidFill>
                          <a:latin typeface="Candara"/>
                        </a:defRPr>
                      </a:lvl7pPr>
                      <a:lvl8pPr marL="3200400" algn="l" defTabSz="914400" rtl="0" eaLnBrk="1" latinLnBrk="0" hangingPunct="1">
                        <a:defRPr sz="1800" kern="1200">
                          <a:solidFill>
                            <a:schemeClr val="dk1"/>
                          </a:solidFill>
                          <a:latin typeface="Candara"/>
                        </a:defRPr>
                      </a:lvl8pPr>
                      <a:lvl9pPr marL="3657600" algn="l" defTabSz="914400" rtl="0" eaLnBrk="1" latinLnBrk="0" hangingPunct="1">
                        <a:defRPr sz="1800" kern="1200">
                          <a:solidFill>
                            <a:schemeClr val="dk1"/>
                          </a:solidFill>
                          <a:latin typeface="Candara"/>
                        </a:defRPr>
                      </a:lvl9pPr>
                    </a:lstStyle>
                    <a:p>
                      <a:pPr>
                        <a:buNone/>
                      </a:pPr>
                      <a:r>
                        <a:rPr lang="zh-TW" altLang="en-US" sz="2400" dirty="0" smtClean="0">
                          <a:latin typeface="新細明體" pitchFamily="18" charset="-120"/>
                          <a:ea typeface="新細明體" pitchFamily="18" charset="-120"/>
                        </a:rPr>
                        <a:t>自變項與依變項間有嚴謹的因果關係。</a:t>
                      </a:r>
                      <a:endParaRPr lang="en-US" altLang="zh-TW" sz="2400" dirty="0" smtClean="0">
                        <a:latin typeface="新細明體" pitchFamily="18" charset="-120"/>
                        <a:ea typeface="新細明體" pitchFamily="18" charset="-12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EB80A">
                        <a:tint val="20000"/>
                      </a:srgbClr>
                    </a:solidFill>
                  </a:tcPr>
                </a:tc>
              </a:tr>
              <a:tr h="1621957">
                <a:tc>
                  <a:txBody>
                    <a:bodyPr/>
                    <a:lstStyle>
                      <a:lvl1pPr marL="0" algn="l" defTabSz="914400" rtl="0" eaLnBrk="1" latinLnBrk="0" hangingPunct="1">
                        <a:defRPr sz="1800" kern="1200">
                          <a:solidFill>
                            <a:schemeClr val="dk1"/>
                          </a:solidFill>
                          <a:latin typeface="Candara"/>
                        </a:defRPr>
                      </a:lvl1pPr>
                      <a:lvl2pPr marL="457200" algn="l" defTabSz="914400" rtl="0" eaLnBrk="1" latinLnBrk="0" hangingPunct="1">
                        <a:defRPr sz="1800" kern="1200">
                          <a:solidFill>
                            <a:schemeClr val="dk1"/>
                          </a:solidFill>
                          <a:latin typeface="Candara"/>
                        </a:defRPr>
                      </a:lvl2pPr>
                      <a:lvl3pPr marL="914400" algn="l" defTabSz="914400" rtl="0" eaLnBrk="1" latinLnBrk="0" hangingPunct="1">
                        <a:defRPr sz="1800" kern="1200">
                          <a:solidFill>
                            <a:schemeClr val="dk1"/>
                          </a:solidFill>
                          <a:latin typeface="Candara"/>
                        </a:defRPr>
                      </a:lvl3pPr>
                      <a:lvl4pPr marL="1371600" algn="l" defTabSz="914400" rtl="0" eaLnBrk="1" latinLnBrk="0" hangingPunct="1">
                        <a:defRPr sz="1800" kern="1200">
                          <a:solidFill>
                            <a:schemeClr val="dk1"/>
                          </a:solidFill>
                          <a:latin typeface="Candara"/>
                        </a:defRPr>
                      </a:lvl4pPr>
                      <a:lvl5pPr marL="1828800" algn="l" defTabSz="914400" rtl="0" eaLnBrk="1" latinLnBrk="0" hangingPunct="1">
                        <a:defRPr sz="1800" kern="1200">
                          <a:solidFill>
                            <a:schemeClr val="dk1"/>
                          </a:solidFill>
                          <a:latin typeface="Candara"/>
                        </a:defRPr>
                      </a:lvl5pPr>
                      <a:lvl6pPr marL="2286000" algn="l" defTabSz="914400" rtl="0" eaLnBrk="1" latinLnBrk="0" hangingPunct="1">
                        <a:defRPr sz="1800" kern="1200">
                          <a:solidFill>
                            <a:schemeClr val="dk1"/>
                          </a:solidFill>
                          <a:latin typeface="Candara"/>
                        </a:defRPr>
                      </a:lvl6pPr>
                      <a:lvl7pPr marL="2743200" algn="l" defTabSz="914400" rtl="0" eaLnBrk="1" latinLnBrk="0" hangingPunct="1">
                        <a:defRPr sz="1800" kern="1200">
                          <a:solidFill>
                            <a:schemeClr val="dk1"/>
                          </a:solidFill>
                          <a:latin typeface="Candara"/>
                        </a:defRPr>
                      </a:lvl7pPr>
                      <a:lvl8pPr marL="3200400" algn="l" defTabSz="914400" rtl="0" eaLnBrk="1" latinLnBrk="0" hangingPunct="1">
                        <a:defRPr sz="1800" kern="1200">
                          <a:solidFill>
                            <a:schemeClr val="dk1"/>
                          </a:solidFill>
                          <a:latin typeface="Candara"/>
                        </a:defRPr>
                      </a:lvl8pPr>
                      <a:lvl9pPr marL="3657600" algn="l" defTabSz="914400" rtl="0" eaLnBrk="1" latinLnBrk="0" hangingPunct="1">
                        <a:defRPr sz="1800" kern="1200">
                          <a:solidFill>
                            <a:schemeClr val="dk1"/>
                          </a:solidFill>
                          <a:latin typeface="Candara"/>
                        </a:defRPr>
                      </a:lvl9pPr>
                    </a:lstStyle>
                    <a:p>
                      <a:pPr algn="ctr"/>
                      <a:r>
                        <a:rPr lang="zh-TW" altLang="en-US" sz="2400" dirty="0" smtClean="0">
                          <a:latin typeface="新細明體" pitchFamily="18" charset="-120"/>
                          <a:ea typeface="新細明體" pitchFamily="18" charset="-120"/>
                        </a:rPr>
                        <a:t>非實驗設計</a:t>
                      </a:r>
                      <a:endParaRPr lang="zh-TW" altLang="en-US" sz="2400" b="1" dirty="0">
                        <a:solidFill>
                          <a:schemeClr val="accent3">
                            <a:lumMod val="50000"/>
                          </a:schemeClr>
                        </a:solidFill>
                        <a:latin typeface="新細明體" pitchFamily="18" charset="-120"/>
                        <a:ea typeface="新細明體" pitchFamily="18" charset="-12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p>
                      <a:pPr algn="ctr"/>
                      <a:r>
                        <a:rPr lang="zh-TW" altLang="en-US" sz="2400" dirty="0" smtClean="0">
                          <a:latin typeface="新細明體" pitchFamily="18" charset="-120"/>
                          <a:ea typeface="新細明體" pitchFamily="18" charset="-120"/>
                        </a:rPr>
                        <a:t>複雜變項間關係的討論</a:t>
                      </a:r>
                      <a:endParaRPr lang="zh-TW" altLang="en-US" sz="2400" dirty="0">
                        <a:latin typeface="新細明體" pitchFamily="18" charset="-120"/>
                        <a:ea typeface="新細明體" pitchFamily="18" charset="-12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dk1"/>
                          </a:solidFill>
                          <a:latin typeface="Candara"/>
                        </a:defRPr>
                      </a:lvl1pPr>
                      <a:lvl2pPr marL="457200" algn="l" defTabSz="914400" rtl="0" eaLnBrk="1" latinLnBrk="0" hangingPunct="1">
                        <a:defRPr sz="1800" kern="1200">
                          <a:solidFill>
                            <a:schemeClr val="dk1"/>
                          </a:solidFill>
                          <a:latin typeface="Candara"/>
                        </a:defRPr>
                      </a:lvl2pPr>
                      <a:lvl3pPr marL="914400" algn="l" defTabSz="914400" rtl="0" eaLnBrk="1" latinLnBrk="0" hangingPunct="1">
                        <a:defRPr sz="1800" kern="1200">
                          <a:solidFill>
                            <a:schemeClr val="dk1"/>
                          </a:solidFill>
                          <a:latin typeface="Candara"/>
                        </a:defRPr>
                      </a:lvl3pPr>
                      <a:lvl4pPr marL="1371600" algn="l" defTabSz="914400" rtl="0" eaLnBrk="1" latinLnBrk="0" hangingPunct="1">
                        <a:defRPr sz="1800" kern="1200">
                          <a:solidFill>
                            <a:schemeClr val="dk1"/>
                          </a:solidFill>
                          <a:latin typeface="Candara"/>
                        </a:defRPr>
                      </a:lvl4pPr>
                      <a:lvl5pPr marL="1828800" algn="l" defTabSz="914400" rtl="0" eaLnBrk="1" latinLnBrk="0" hangingPunct="1">
                        <a:defRPr sz="1800" kern="1200">
                          <a:solidFill>
                            <a:schemeClr val="dk1"/>
                          </a:solidFill>
                          <a:latin typeface="Candara"/>
                        </a:defRPr>
                      </a:lvl5pPr>
                      <a:lvl6pPr marL="2286000" algn="l" defTabSz="914400" rtl="0" eaLnBrk="1" latinLnBrk="0" hangingPunct="1">
                        <a:defRPr sz="1800" kern="1200">
                          <a:solidFill>
                            <a:schemeClr val="dk1"/>
                          </a:solidFill>
                          <a:latin typeface="Candara"/>
                        </a:defRPr>
                      </a:lvl6pPr>
                      <a:lvl7pPr marL="2743200" algn="l" defTabSz="914400" rtl="0" eaLnBrk="1" latinLnBrk="0" hangingPunct="1">
                        <a:defRPr sz="1800" kern="1200">
                          <a:solidFill>
                            <a:schemeClr val="dk1"/>
                          </a:solidFill>
                          <a:latin typeface="Candara"/>
                        </a:defRPr>
                      </a:lvl7pPr>
                      <a:lvl8pPr marL="3200400" algn="l" defTabSz="914400" rtl="0" eaLnBrk="1" latinLnBrk="0" hangingPunct="1">
                        <a:defRPr sz="1800" kern="1200">
                          <a:solidFill>
                            <a:schemeClr val="dk1"/>
                          </a:solidFill>
                          <a:latin typeface="Candara"/>
                        </a:defRPr>
                      </a:lvl8pPr>
                      <a:lvl9pPr marL="3657600" algn="l" defTabSz="914400" rtl="0" eaLnBrk="1" latinLnBrk="0" hangingPunct="1">
                        <a:defRPr sz="1800" kern="1200">
                          <a:solidFill>
                            <a:schemeClr val="dk1"/>
                          </a:solidFill>
                          <a:latin typeface="Candara"/>
                        </a:defRPr>
                      </a:lvl9pPr>
                    </a:lstStyle>
                    <a:p>
                      <a:pPr marL="0" indent="0">
                        <a:buFontTx/>
                        <a:buNone/>
                      </a:pPr>
                      <a:r>
                        <a:rPr lang="zh-TW" altLang="en-US" sz="2400" dirty="0" smtClean="0">
                          <a:latin typeface="新細明體" pitchFamily="18" charset="-120"/>
                          <a:ea typeface="新細明體" pitchFamily="18" charset="-120"/>
                        </a:rPr>
                        <a:t>推理過程較無清楚的方向和軸線，通常可由依變項來探討、回溯可能具有解釋力的自變項。</a:t>
                      </a:r>
                      <a:endParaRPr lang="en-US" altLang="zh-TW" sz="2400" dirty="0" smtClean="0">
                        <a:latin typeface="新細明體" pitchFamily="18" charset="-120"/>
                        <a:ea typeface="新細明體" pitchFamily="18" charset="-120"/>
                      </a:endParaRPr>
                    </a:p>
                  </a:txBody>
                  <a:tcPr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r>
            </a:tbl>
          </a:graphicData>
        </a:graphic>
      </p:graphicFrame>
    </p:spTree>
    <p:extLst>
      <p:ext uri="{BB962C8B-B14F-4D97-AF65-F5344CB8AC3E}">
        <p14:creationId xmlns:p14="http://schemas.microsoft.com/office/powerpoint/2010/main" val="4209924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460248" y="6356350"/>
            <a:ext cx="2133600" cy="365125"/>
          </a:xfrm>
        </p:spPr>
        <p:txBody>
          <a:bodyPr/>
          <a:lstStyle/>
          <a:p>
            <a:fld id="{C121FF38-B7BB-48ED-8FFF-6B1A2309CFFD}" type="slidenum">
              <a:rPr lang="en-US" altLang="zh-TW"/>
              <a:pPr/>
              <a:t>3</a:t>
            </a:fld>
            <a:endParaRPr lang="en-US" altLang="zh-TW"/>
          </a:p>
        </p:txBody>
      </p:sp>
      <p:sp>
        <p:nvSpPr>
          <p:cNvPr id="95234" name="Rectangle 2"/>
          <p:cNvSpPr>
            <a:spLocks noGrp="1" noChangeArrowheads="1"/>
          </p:cNvSpPr>
          <p:nvPr>
            <p:ph type="title" idx="4294967295"/>
          </p:nvPr>
        </p:nvSpPr>
        <p:spPr>
          <a:xfrm>
            <a:off x="1375048" y="404664"/>
            <a:ext cx="6048672" cy="708025"/>
          </a:xfrm>
        </p:spPr>
        <p:txBody>
          <a:bodyPr>
            <a:normAutofit fontScale="90000"/>
          </a:bodyPr>
          <a:lstStyle/>
          <a:p>
            <a:pPr algn="ctr"/>
            <a:r>
              <a:rPr lang="en-US" altLang="zh-TW" dirty="0" smtClean="0">
                <a:ea typeface="標楷體" pitchFamily="65" charset="-120"/>
              </a:rPr>
              <a:t>Q</a:t>
            </a:r>
            <a:r>
              <a:rPr lang="zh-TW" altLang="en-US" dirty="0" smtClean="0">
                <a:ea typeface="標楷體" pitchFamily="65" charset="-120"/>
              </a:rPr>
              <a:t> </a:t>
            </a:r>
            <a:r>
              <a:rPr lang="en-US" altLang="zh-TW" dirty="0" smtClean="0">
                <a:ea typeface="標楷體" pitchFamily="65" charset="-120"/>
              </a:rPr>
              <a:t>&amp;</a:t>
            </a:r>
            <a:r>
              <a:rPr lang="zh-TW" altLang="en-US" dirty="0" smtClean="0">
                <a:ea typeface="標楷體" pitchFamily="65" charset="-120"/>
              </a:rPr>
              <a:t> </a:t>
            </a:r>
            <a:r>
              <a:rPr lang="en-US" altLang="zh-TW" dirty="0" smtClean="0">
                <a:ea typeface="標楷體" pitchFamily="65" charset="-120"/>
              </a:rPr>
              <a:t>A</a:t>
            </a:r>
            <a:endParaRPr lang="zh-TW" altLang="en-US" b="0" dirty="0">
              <a:ea typeface="標楷體" pitchFamily="65" charset="-120"/>
            </a:endParaRPr>
          </a:p>
        </p:txBody>
      </p:sp>
      <p:sp>
        <p:nvSpPr>
          <p:cNvPr id="95235" name="Rectangle 3"/>
          <p:cNvSpPr>
            <a:spLocks noGrp="1" noChangeArrowheads="1"/>
          </p:cNvSpPr>
          <p:nvPr>
            <p:ph type="body" idx="1"/>
          </p:nvPr>
        </p:nvSpPr>
        <p:spPr>
          <a:xfrm>
            <a:off x="971600" y="2636912"/>
            <a:ext cx="7344816" cy="2880320"/>
          </a:xfrm>
        </p:spPr>
        <p:txBody>
          <a:bodyPr>
            <a:noAutofit/>
          </a:bodyPr>
          <a:lstStyle/>
          <a:p>
            <a:pPr marL="514350" indent="-514350" algn="just">
              <a:spcBef>
                <a:spcPts val="1800"/>
              </a:spcBef>
              <a:buClrTx/>
              <a:buSzPct val="90000"/>
              <a:buNone/>
            </a:pPr>
            <a:r>
              <a:rPr lang="zh-TW" altLang="en-US" sz="2800" dirty="0" smtClean="0"/>
              <a:t>下列兩個議題屬</a:t>
            </a:r>
            <a:r>
              <a:rPr lang="zh-TW" altLang="en-US" sz="2800" u="sng" dirty="0" smtClean="0"/>
              <a:t>描述性</a:t>
            </a:r>
            <a:r>
              <a:rPr lang="zh-TW" altLang="en-US" sz="2800" u="sng" dirty="0"/>
              <a:t>研究</a:t>
            </a:r>
            <a:r>
              <a:rPr lang="zh-TW" altLang="en-US" sz="2800" dirty="0"/>
              <a:t>？</a:t>
            </a:r>
            <a:r>
              <a:rPr lang="zh-TW" altLang="en-US" sz="2800" u="sng" dirty="0"/>
              <a:t>解釋</a:t>
            </a:r>
            <a:r>
              <a:rPr lang="zh-TW" altLang="en-US" sz="2800" u="sng" dirty="0" smtClean="0"/>
              <a:t>性研究</a:t>
            </a:r>
            <a:r>
              <a:rPr lang="zh-TW" altLang="en-US" sz="2800" dirty="0" smtClean="0"/>
              <a:t>？</a:t>
            </a:r>
            <a:endParaRPr lang="en-US" altLang="zh-TW" sz="2800" u="sng" dirty="0" smtClean="0">
              <a:latin typeface="標楷體" pitchFamily="65" charset="-120"/>
              <a:ea typeface="標楷體" pitchFamily="65" charset="-120"/>
            </a:endParaRPr>
          </a:p>
          <a:p>
            <a:pPr marL="514350" indent="-514350" algn="just">
              <a:spcBef>
                <a:spcPts val="1200"/>
              </a:spcBef>
              <a:buClrTx/>
              <a:buSzPct val="90000"/>
              <a:buFont typeface="+mj-ea"/>
              <a:buAutoNum type="ea1ChtPeriod"/>
            </a:pPr>
            <a:r>
              <a:rPr lang="zh-TW" altLang="en-US" sz="2800" dirty="0" smtClean="0">
                <a:latin typeface="標楷體" pitchFamily="65" charset="-120"/>
                <a:ea typeface="標楷體" pitchFamily="65" charset="-120"/>
              </a:rPr>
              <a:t>欲瞭解一個國家的犯罪類型、不同時間犯罪率的變化趨勢，並與各國比較。</a:t>
            </a:r>
            <a:endParaRPr lang="en-US" altLang="zh-TW" sz="2800" dirty="0" smtClean="0">
              <a:latin typeface="標楷體" pitchFamily="65" charset="-120"/>
              <a:ea typeface="標楷體" pitchFamily="65" charset="-120"/>
            </a:endParaRPr>
          </a:p>
          <a:p>
            <a:pPr marL="514350" indent="-514350" algn="just">
              <a:spcBef>
                <a:spcPts val="1200"/>
              </a:spcBef>
              <a:buClrTx/>
              <a:buSzPct val="90000"/>
              <a:buFont typeface="+mj-ea"/>
              <a:buAutoNum type="ea1ChtPeriod"/>
            </a:pPr>
            <a:r>
              <a:rPr lang="zh-TW" altLang="en-US" sz="2800" dirty="0" smtClean="0">
                <a:latin typeface="標楷體" pitchFamily="65" charset="-120"/>
                <a:ea typeface="標楷體" pitchFamily="65" charset="-120"/>
              </a:rPr>
              <a:t>欲瞭解什麼原因使得某些型態的犯罪增加了？或何以某些國家特定型態的犯罪率高於其它國家？</a:t>
            </a:r>
            <a:endParaRPr lang="en-US" altLang="zh-TW" sz="2800" dirty="0" smtClean="0">
              <a:latin typeface="標楷體" pitchFamily="65" charset="-120"/>
              <a:ea typeface="標楷體" pitchFamily="65" charset="-120"/>
            </a:endParaRPr>
          </a:p>
          <a:p>
            <a:pPr>
              <a:spcBef>
                <a:spcPts val="1800"/>
              </a:spcBef>
              <a:buClr>
                <a:schemeClr val="accent5">
                  <a:lumMod val="50000"/>
                </a:schemeClr>
              </a:buClr>
              <a:buNone/>
            </a:pPr>
            <a:endParaRPr lang="en-US" altLang="zh-TW" sz="2800" dirty="0" smtClean="0">
              <a:solidFill>
                <a:srgbClr val="FF0000"/>
              </a:solidFill>
              <a:latin typeface="標楷體" pitchFamily="65" charset="-120"/>
              <a:ea typeface="標楷體" pitchFamily="65" charset="-120"/>
            </a:endParaRPr>
          </a:p>
          <a:p>
            <a:pPr>
              <a:spcBef>
                <a:spcPts val="1800"/>
              </a:spcBef>
              <a:buNone/>
            </a:pPr>
            <a:r>
              <a:rPr lang="en-US" altLang="zh-TW" sz="2800" dirty="0" smtClean="0">
                <a:solidFill>
                  <a:srgbClr val="FF0000"/>
                </a:solidFill>
                <a:latin typeface="標楷體" pitchFamily="65" charset="-120"/>
                <a:ea typeface="標楷體" pitchFamily="65" charset="-120"/>
              </a:rPr>
              <a:t>  </a:t>
            </a:r>
            <a:endParaRPr lang="zh-TW" altLang="en-US" sz="2800" dirty="0">
              <a:solidFill>
                <a:srgbClr val="C00000"/>
              </a:solidFill>
              <a:latin typeface="標楷體" pitchFamily="65" charset="-120"/>
              <a:ea typeface="標楷體" pitchFamily="65" charset="-120"/>
            </a:endParaRPr>
          </a:p>
        </p:txBody>
      </p:sp>
      <p:sp>
        <p:nvSpPr>
          <p:cNvPr id="5" name="文字方塊 4"/>
          <p:cNvSpPr txBox="1"/>
          <p:nvPr/>
        </p:nvSpPr>
        <p:spPr>
          <a:xfrm>
            <a:off x="1547664" y="5668622"/>
            <a:ext cx="6840760" cy="461665"/>
          </a:xfrm>
          <a:prstGeom prst="rect">
            <a:avLst/>
          </a:prstGeom>
          <a:noFill/>
        </p:spPr>
        <p:txBody>
          <a:bodyPr wrap="square" rtlCol="0">
            <a:spAutoFit/>
          </a:bodyPr>
          <a:lstStyle/>
          <a:p>
            <a:r>
              <a:rPr lang="zh-TW" altLang="en-US" sz="2400" dirty="0" smtClean="0">
                <a:solidFill>
                  <a:schemeClr val="accent6">
                    <a:lumMod val="50000"/>
                  </a:schemeClr>
                </a:solidFill>
              </a:rPr>
              <a:t>好的描述能引發解釋性研究中的「為什麼」問題。</a:t>
            </a:r>
            <a:endParaRPr lang="zh-TW" altLang="en-US" sz="2400" dirty="0">
              <a:solidFill>
                <a:schemeClr val="accent6">
                  <a:lumMod val="50000"/>
                </a:schemeClr>
              </a:solidFill>
            </a:endParaRPr>
          </a:p>
        </p:txBody>
      </p:sp>
      <p:sp>
        <p:nvSpPr>
          <p:cNvPr id="7" name="向右箭號 6"/>
          <p:cNvSpPr/>
          <p:nvPr/>
        </p:nvSpPr>
        <p:spPr>
          <a:xfrm>
            <a:off x="972975" y="5841268"/>
            <a:ext cx="432048" cy="216024"/>
          </a:xfrm>
          <a:prstGeom prs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zh-TW" altLang="en-US"/>
          </a:p>
        </p:txBody>
      </p:sp>
      <p:sp>
        <p:nvSpPr>
          <p:cNvPr id="8" name="文字方塊 7"/>
          <p:cNvSpPr txBox="1"/>
          <p:nvPr/>
        </p:nvSpPr>
        <p:spPr>
          <a:xfrm>
            <a:off x="2123728" y="1556792"/>
            <a:ext cx="5688632" cy="907941"/>
          </a:xfrm>
          <a:prstGeom prst="rect">
            <a:avLst/>
          </a:prstGeom>
          <a:noFill/>
        </p:spPr>
        <p:txBody>
          <a:bodyPr wrap="square" rtlCol="0">
            <a:spAutoFit/>
          </a:bodyPr>
          <a:lstStyle/>
          <a:p>
            <a:pPr>
              <a:spcBef>
                <a:spcPts val="600"/>
              </a:spcBef>
            </a:pPr>
            <a:r>
              <a:rPr lang="en-US" altLang="zh-TW" sz="2400" dirty="0" smtClean="0">
                <a:solidFill>
                  <a:srgbClr val="C00000"/>
                </a:solidFill>
              </a:rPr>
              <a:t>1.</a:t>
            </a:r>
            <a:r>
              <a:rPr lang="zh-TW" altLang="en-US" sz="2400" dirty="0" smtClean="0">
                <a:solidFill>
                  <a:srgbClr val="C00000"/>
                </a:solidFill>
              </a:rPr>
              <a:t>發生了什麼事？</a:t>
            </a:r>
            <a:r>
              <a:rPr lang="en-US" altLang="zh-TW" sz="2400" dirty="0" smtClean="0">
                <a:solidFill>
                  <a:srgbClr val="C00000"/>
                </a:solidFill>
              </a:rPr>
              <a:t>(</a:t>
            </a:r>
            <a:r>
              <a:rPr lang="zh-TW" altLang="en-US" sz="2400" dirty="0" smtClean="0">
                <a:solidFill>
                  <a:srgbClr val="C00000"/>
                </a:solidFill>
              </a:rPr>
              <a:t>描述性研究</a:t>
            </a:r>
            <a:r>
              <a:rPr lang="en-US" altLang="zh-TW" sz="2400" dirty="0" smtClean="0">
                <a:solidFill>
                  <a:srgbClr val="C00000"/>
                </a:solidFill>
              </a:rPr>
              <a:t>)</a:t>
            </a:r>
          </a:p>
          <a:p>
            <a:pPr>
              <a:spcBef>
                <a:spcPts val="600"/>
              </a:spcBef>
            </a:pPr>
            <a:r>
              <a:rPr lang="en-US" altLang="zh-TW" sz="2400" dirty="0" smtClean="0">
                <a:solidFill>
                  <a:srgbClr val="C00000"/>
                </a:solidFill>
              </a:rPr>
              <a:t>2.</a:t>
            </a:r>
            <a:r>
              <a:rPr lang="zh-TW" altLang="en-US" sz="2400" dirty="0" smtClean="0">
                <a:solidFill>
                  <a:srgbClr val="C00000"/>
                </a:solidFill>
              </a:rPr>
              <a:t>為什麼會發生？</a:t>
            </a:r>
            <a:r>
              <a:rPr lang="en-US" altLang="zh-TW" sz="2400" dirty="0" smtClean="0">
                <a:solidFill>
                  <a:srgbClr val="C00000"/>
                </a:solidFill>
              </a:rPr>
              <a:t>(</a:t>
            </a:r>
            <a:r>
              <a:rPr lang="zh-TW" altLang="en-US" sz="2400" dirty="0" smtClean="0">
                <a:solidFill>
                  <a:srgbClr val="C00000"/>
                </a:solidFill>
              </a:rPr>
              <a:t>解釋性研究</a:t>
            </a:r>
            <a:r>
              <a:rPr lang="en-US" altLang="zh-TW" sz="2400" dirty="0" smtClean="0">
                <a:solidFill>
                  <a:srgbClr val="C00000"/>
                </a:solidFill>
              </a:rPr>
              <a:t>)</a:t>
            </a:r>
          </a:p>
        </p:txBody>
      </p:sp>
      <p:sp>
        <p:nvSpPr>
          <p:cNvPr id="9" name="太陽 8"/>
          <p:cNvSpPr/>
          <p:nvPr/>
        </p:nvSpPr>
        <p:spPr>
          <a:xfrm>
            <a:off x="684943" y="2707445"/>
            <a:ext cx="288032" cy="288032"/>
          </a:xfrm>
          <a:prstGeom prst="su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00095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ox(i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ext uri="{D42A27DB-BD31-4B8C-83A1-F6EECF244321}">
                <p14:modId xmlns:p14="http://schemas.microsoft.com/office/powerpoint/2010/main" val="2844253661"/>
              </p:ext>
            </p:extLst>
          </p:nvPr>
        </p:nvGraphicFramePr>
        <p:xfrm>
          <a:off x="323528" y="476672"/>
          <a:ext cx="8640960" cy="5832648"/>
        </p:xfrm>
        <a:graphic>
          <a:graphicData uri="http://schemas.openxmlformats.org/drawingml/2006/table">
            <a:tbl>
              <a:tblPr firstRow="1" bandRow="1">
                <a:tableStyleId>{2D5ABB26-0587-4C30-8999-92F81FD0307C}</a:tableStyleId>
              </a:tblPr>
              <a:tblGrid>
                <a:gridCol w="2232248"/>
                <a:gridCol w="1512168"/>
                <a:gridCol w="1368152"/>
                <a:gridCol w="1872208"/>
                <a:gridCol w="1656184"/>
              </a:tblGrid>
              <a:tr h="648072">
                <a:tc>
                  <a:txBody>
                    <a:bodyPr/>
                    <a:lstStyle/>
                    <a:p>
                      <a:endParaRPr lang="zh-TW" altLang="en-US" dirty="0"/>
                    </a:p>
                  </a:txBody>
                  <a:tcPr/>
                </a:tc>
                <a:tc gridSpan="4">
                  <a:txBody>
                    <a:bodyPr/>
                    <a:lstStyle/>
                    <a:p>
                      <a:pPr algn="ctr"/>
                      <a:r>
                        <a:rPr lang="en-US" altLang="zh-TW" sz="2000" dirty="0" smtClean="0"/>
                        <a:t>Objectives of Design</a:t>
                      </a:r>
                      <a:endParaRPr lang="zh-TW" altLang="en-US" sz="2000" dirty="0"/>
                    </a:p>
                  </a:txBody>
                  <a:tcPr anchor="ctr">
                    <a:lnB w="12700" cap="flat" cmpd="sng" algn="ctr">
                      <a:solidFill>
                        <a:schemeClr val="tx1"/>
                      </a:solidFill>
                      <a:prstDash val="solid"/>
                      <a:round/>
                      <a:headEnd type="none" w="med" len="med"/>
                      <a:tailEnd type="none" w="med" len="med"/>
                    </a:lnB>
                  </a:tcPr>
                </a:tc>
                <a:tc hMerge="1">
                  <a:txBody>
                    <a:bodyPr/>
                    <a:lstStyle/>
                    <a:p>
                      <a:endParaRPr lang="zh-TW" altLang="en-US" dirty="0"/>
                    </a:p>
                  </a:txBody>
                  <a:tcPr/>
                </a:tc>
                <a:tc hMerge="1">
                  <a:txBody>
                    <a:bodyPr/>
                    <a:lstStyle/>
                    <a:p>
                      <a:endParaRPr lang="zh-TW" altLang="en-US" dirty="0"/>
                    </a:p>
                  </a:txBody>
                  <a:tcPr/>
                </a:tc>
                <a:tc hMerge="1">
                  <a:txBody>
                    <a:bodyPr/>
                    <a:lstStyle/>
                    <a:p>
                      <a:endParaRPr lang="zh-TW" altLang="en-US" dirty="0"/>
                    </a:p>
                  </a:txBody>
                  <a:tcPr/>
                </a:tc>
              </a:tr>
              <a:tr h="648072">
                <a:tc>
                  <a:txBody>
                    <a:bodyPr/>
                    <a:lstStyle/>
                    <a:p>
                      <a:pPr algn="ctr"/>
                      <a:r>
                        <a:rPr lang="en-US" altLang="zh-TW" dirty="0" smtClean="0"/>
                        <a:t>Type of Design</a:t>
                      </a:r>
                      <a:endParaRPr lang="zh-TW" altLang="en-US" dirty="0"/>
                    </a:p>
                  </a:txBody>
                  <a:tcPr anchor="ctr">
                    <a:lnB w="12700" cap="flat" cmpd="sng" algn="ctr">
                      <a:solidFill>
                        <a:schemeClr val="tx1"/>
                      </a:solidFill>
                      <a:prstDash val="solid"/>
                      <a:round/>
                      <a:headEnd type="none" w="med" len="med"/>
                      <a:tailEnd type="none" w="med" len="med"/>
                    </a:lnB>
                  </a:tcPr>
                </a:tc>
                <a:tc>
                  <a:txBody>
                    <a:bodyPr/>
                    <a:lstStyle/>
                    <a:p>
                      <a:pPr algn="ctr"/>
                      <a:r>
                        <a:rPr lang="en-US" altLang="zh-TW" sz="1600" dirty="0" smtClean="0"/>
                        <a:t>Establish that X and Y </a:t>
                      </a:r>
                      <a:r>
                        <a:rPr lang="en-US" altLang="zh-TW" sz="1600" dirty="0" err="1" smtClean="0"/>
                        <a:t>Covary</a:t>
                      </a:r>
                      <a:endParaRPr lang="zh-TW" altLang="en-US" sz="16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600" dirty="0" smtClean="0"/>
                        <a:t>Establish that X precedes Y</a:t>
                      </a:r>
                      <a:endParaRPr lang="zh-TW" altLang="en-US" sz="16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600" dirty="0" smtClean="0"/>
                        <a:t>Establish </a:t>
                      </a:r>
                      <a:r>
                        <a:rPr lang="en-US" altLang="zh-TW" sz="1600" dirty="0" err="1" smtClean="0"/>
                        <a:t>nonspuriousness</a:t>
                      </a:r>
                      <a:endParaRPr lang="zh-TW" altLang="en-US" sz="16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600" dirty="0" smtClean="0"/>
                        <a:t>Establish generalizability</a:t>
                      </a:r>
                      <a:endParaRPr lang="zh-TW" altLang="en-US" sz="1600"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48072">
                <a:tc>
                  <a:txBody>
                    <a:bodyPr/>
                    <a:lstStyle/>
                    <a:p>
                      <a:pPr algn="l"/>
                      <a:r>
                        <a:rPr lang="en-US" altLang="zh-TW" dirty="0" smtClean="0"/>
                        <a:t>Classic Experiment</a:t>
                      </a:r>
                      <a:endParaRPr lang="zh-TW" altLang="en-US" dirty="0"/>
                    </a:p>
                  </a:txBody>
                  <a:tcPr anchor="ctr">
                    <a:lnT w="12700" cap="flat" cmpd="sng" algn="ctr">
                      <a:solidFill>
                        <a:schemeClr val="tx1"/>
                      </a:solidFill>
                      <a:prstDash val="solid"/>
                      <a:round/>
                      <a:headEnd type="none" w="med" len="med"/>
                      <a:tailEnd type="none" w="med" len="med"/>
                    </a:lnT>
                    <a:solidFill>
                      <a:srgbClr val="00B0F0"/>
                    </a:solidFill>
                  </a:tcPr>
                </a:tc>
                <a:tc>
                  <a:txBody>
                    <a:bodyPr/>
                    <a:lstStyle/>
                    <a:p>
                      <a:pPr algn="ctr"/>
                      <a:r>
                        <a:rPr lang="en-US" altLang="zh-TW" dirty="0" smtClean="0"/>
                        <a:t>yes</a:t>
                      </a:r>
                      <a:endParaRPr lang="zh-TW" altLang="en-US" dirty="0"/>
                    </a:p>
                  </a:txBody>
                  <a:tcPr anchor="ctr">
                    <a:lnT w="12700" cap="flat" cmpd="sng" algn="ctr">
                      <a:solidFill>
                        <a:schemeClr val="tx1"/>
                      </a:solidFill>
                      <a:prstDash val="solid"/>
                      <a:round/>
                      <a:headEnd type="none" w="med" len="med"/>
                      <a:tailEnd type="none" w="med" len="med"/>
                    </a:lnT>
                    <a:solidFill>
                      <a:srgbClr val="00B0F0"/>
                    </a:solidFill>
                  </a:tcPr>
                </a:tc>
                <a:tc>
                  <a:txBody>
                    <a:bodyPr/>
                    <a:lstStyle/>
                    <a:p>
                      <a:pPr algn="ctr"/>
                      <a:r>
                        <a:rPr lang="en-US" altLang="zh-TW" dirty="0" smtClean="0"/>
                        <a:t>yes</a:t>
                      </a:r>
                      <a:endParaRPr lang="zh-TW" altLang="en-US" dirty="0"/>
                    </a:p>
                  </a:txBody>
                  <a:tcPr anchor="ctr">
                    <a:lnT w="12700" cap="flat" cmpd="sng" algn="ctr">
                      <a:solidFill>
                        <a:schemeClr val="tx1"/>
                      </a:solidFill>
                      <a:prstDash val="solid"/>
                      <a:round/>
                      <a:headEnd type="none" w="med" len="med"/>
                      <a:tailEnd type="none" w="med" len="med"/>
                    </a:lnT>
                    <a:solidFill>
                      <a:srgbClr val="00B0F0"/>
                    </a:solidFill>
                  </a:tcPr>
                </a:tc>
                <a:tc>
                  <a:txBody>
                    <a:bodyPr/>
                    <a:lstStyle/>
                    <a:p>
                      <a:pPr algn="ctr"/>
                      <a:r>
                        <a:rPr lang="en-US" altLang="zh-TW" dirty="0" smtClean="0"/>
                        <a:t>yes</a:t>
                      </a:r>
                      <a:endParaRPr lang="zh-TW" altLang="en-US" dirty="0"/>
                    </a:p>
                  </a:txBody>
                  <a:tcPr anchor="ctr">
                    <a:lnT w="12700" cap="flat" cmpd="sng" algn="ctr">
                      <a:solidFill>
                        <a:schemeClr val="tx1"/>
                      </a:solidFill>
                      <a:prstDash val="solid"/>
                      <a:round/>
                      <a:headEnd type="none" w="med" len="med"/>
                      <a:tailEnd type="none" w="med" len="med"/>
                    </a:lnT>
                    <a:solidFill>
                      <a:srgbClr val="00B0F0"/>
                    </a:solidFill>
                  </a:tcPr>
                </a:tc>
                <a:tc>
                  <a:txBody>
                    <a:bodyPr/>
                    <a:lstStyle/>
                    <a:p>
                      <a:pPr algn="ctr"/>
                      <a:r>
                        <a:rPr lang="en-US" altLang="zh-TW" dirty="0" smtClean="0"/>
                        <a:t>maybe</a:t>
                      </a:r>
                      <a:endParaRPr lang="zh-TW" altLang="en-US" dirty="0"/>
                    </a:p>
                  </a:txBody>
                  <a:tcPr anchor="ctr">
                    <a:lnT w="12700" cap="flat" cmpd="sng" algn="ctr">
                      <a:solidFill>
                        <a:schemeClr val="tx1"/>
                      </a:solidFill>
                      <a:prstDash val="solid"/>
                      <a:round/>
                      <a:headEnd type="none" w="med" len="med"/>
                      <a:tailEnd type="none" w="med" len="med"/>
                    </a:lnT>
                    <a:solidFill>
                      <a:srgbClr val="00B0F0"/>
                    </a:solidFill>
                  </a:tcPr>
                </a:tc>
              </a:tr>
              <a:tr h="648072">
                <a:tc>
                  <a:txBody>
                    <a:bodyPr/>
                    <a:lstStyle/>
                    <a:p>
                      <a:pPr algn="l"/>
                      <a:r>
                        <a:rPr lang="en-US" altLang="zh-TW" smtClean="0"/>
                        <a:t>Nonexperimental Time Series</a:t>
                      </a:r>
                      <a:endParaRPr lang="zh-TW" altLang="en-US" dirty="0"/>
                    </a:p>
                  </a:txBody>
                  <a:tcPr anchor="ctr">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dirty="0" smtClean="0"/>
                        <a:t>yes</a:t>
                      </a:r>
                      <a:endParaRPr lang="zh-TW" altLang="en-US" dirty="0"/>
                    </a:p>
                  </a:txBody>
                  <a:tcPr anchor="ctr">
                    <a:solidFill>
                      <a:srgbClr val="00B050"/>
                    </a:solidFill>
                  </a:tcPr>
                </a:tc>
                <a:tc>
                  <a:txBody>
                    <a:bodyPr/>
                    <a:lstStyle/>
                    <a:p>
                      <a:pPr algn="ctr"/>
                      <a:r>
                        <a:rPr lang="en-US" altLang="zh-TW" dirty="0" smtClean="0"/>
                        <a:t>yes</a:t>
                      </a:r>
                      <a:endParaRPr lang="zh-TW" altLang="en-US" dirty="0"/>
                    </a:p>
                  </a:txBody>
                  <a:tcPr anchor="ctr">
                    <a:solidFill>
                      <a:srgbClr val="00B050"/>
                    </a:solidFill>
                  </a:tcPr>
                </a:tc>
                <a:tc>
                  <a:txBody>
                    <a:bodyPr/>
                    <a:lstStyle/>
                    <a:p>
                      <a:pPr algn="ctr"/>
                      <a:r>
                        <a:rPr lang="en-US" altLang="zh-TW" dirty="0" smtClean="0"/>
                        <a:t>maybe</a:t>
                      </a:r>
                      <a:endParaRPr lang="zh-TW" altLang="en-US" dirty="0"/>
                    </a:p>
                  </a:txBody>
                  <a:tcPr anchor="ctr">
                    <a:solidFill>
                      <a:srgbClr val="00B050"/>
                    </a:solidFill>
                  </a:tcPr>
                </a:tc>
                <a:tc>
                  <a:txBody>
                    <a:bodyPr/>
                    <a:lstStyle/>
                    <a:p>
                      <a:pPr algn="ctr"/>
                      <a:r>
                        <a:rPr lang="en-US" altLang="zh-TW" dirty="0" smtClean="0"/>
                        <a:t>maybe</a:t>
                      </a:r>
                      <a:endParaRPr lang="zh-TW" altLang="en-US" dirty="0"/>
                    </a:p>
                  </a:txBody>
                  <a:tcPr anchor="ctr">
                    <a:solidFill>
                      <a:srgbClr val="00B050"/>
                    </a:solidFill>
                  </a:tcPr>
                </a:tc>
              </a:tr>
              <a:tr h="648072">
                <a:tc>
                  <a:txBody>
                    <a:bodyPr/>
                    <a:lstStyle/>
                    <a:p>
                      <a:pPr algn="l"/>
                      <a:r>
                        <a:rPr lang="en-US" altLang="zh-TW" dirty="0" smtClean="0"/>
                        <a:t>Cross-sectional</a:t>
                      </a:r>
                      <a:endParaRPr lang="zh-TW" altLang="en-US" dirty="0"/>
                    </a:p>
                  </a:txBody>
                  <a:tcPr anchor="ctr">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dirty="0" smtClean="0"/>
                        <a:t>yes</a:t>
                      </a:r>
                      <a:endParaRPr lang="zh-TW" altLang="en-US" dirty="0"/>
                    </a:p>
                  </a:txBody>
                  <a:tcPr anchor="ctr">
                    <a:solidFill>
                      <a:srgbClr val="00B050"/>
                    </a:solidFill>
                  </a:tcPr>
                </a:tc>
                <a:tc>
                  <a:txBody>
                    <a:bodyPr/>
                    <a:lstStyle/>
                    <a:p>
                      <a:pPr algn="ctr"/>
                      <a:r>
                        <a:rPr lang="en-US" altLang="zh-TW" dirty="0" smtClean="0"/>
                        <a:t>Usually not</a:t>
                      </a:r>
                      <a:endParaRPr lang="zh-TW" altLang="en-US" dirty="0"/>
                    </a:p>
                  </a:txBody>
                  <a:tcPr anchor="ctr">
                    <a:solidFill>
                      <a:srgbClr val="00B050"/>
                    </a:solidFill>
                  </a:tcPr>
                </a:tc>
                <a:tc>
                  <a:txBody>
                    <a:bodyPr/>
                    <a:lstStyle/>
                    <a:p>
                      <a:pPr algn="ctr"/>
                      <a:r>
                        <a:rPr lang="en-US" altLang="zh-TW" dirty="0" smtClean="0"/>
                        <a:t>maybe</a:t>
                      </a:r>
                      <a:endParaRPr lang="zh-TW" altLang="en-US" dirty="0"/>
                    </a:p>
                  </a:txBody>
                  <a:tcPr anchor="ctr">
                    <a:solidFill>
                      <a:srgbClr val="00B050"/>
                    </a:solidFill>
                  </a:tcPr>
                </a:tc>
                <a:tc>
                  <a:txBody>
                    <a:bodyPr/>
                    <a:lstStyle/>
                    <a:p>
                      <a:pPr algn="ctr"/>
                      <a:r>
                        <a:rPr lang="en-US" altLang="zh-TW" dirty="0" smtClean="0"/>
                        <a:t>maybe</a:t>
                      </a:r>
                      <a:endParaRPr lang="zh-TW" altLang="en-US" dirty="0"/>
                    </a:p>
                  </a:txBody>
                  <a:tcPr anchor="ctr">
                    <a:solidFill>
                      <a:srgbClr val="00B050"/>
                    </a:solidFill>
                  </a:tcPr>
                </a:tc>
              </a:tr>
              <a:tr h="648072">
                <a:tc>
                  <a:txBody>
                    <a:bodyPr/>
                    <a:lstStyle/>
                    <a:p>
                      <a:pPr algn="l"/>
                      <a:r>
                        <a:rPr lang="en-US" altLang="zh-TW" dirty="0" smtClean="0"/>
                        <a:t>Panel</a:t>
                      </a:r>
                      <a:endParaRPr lang="zh-TW" altLang="en-US" dirty="0"/>
                    </a:p>
                  </a:txBody>
                  <a:tcPr anchor="ctr">
                    <a:solidFill>
                      <a:srgbClr val="00B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dirty="0" smtClean="0"/>
                        <a:t>yes</a:t>
                      </a:r>
                      <a:endParaRPr lang="zh-TW" altLang="en-US" dirty="0"/>
                    </a:p>
                  </a:txBody>
                  <a:tcPr anchor="ctr">
                    <a:solidFill>
                      <a:srgbClr val="00B050"/>
                    </a:solidFill>
                  </a:tcPr>
                </a:tc>
                <a:tc>
                  <a:txBody>
                    <a:bodyPr/>
                    <a:lstStyle/>
                    <a:p>
                      <a:pPr algn="ctr"/>
                      <a:r>
                        <a:rPr lang="en-US" altLang="zh-TW" dirty="0" smtClean="0"/>
                        <a:t>yes</a:t>
                      </a:r>
                      <a:endParaRPr lang="zh-TW" altLang="en-US" dirty="0"/>
                    </a:p>
                  </a:txBody>
                  <a:tcPr anchor="ctr">
                    <a:solidFill>
                      <a:srgbClr val="00B050"/>
                    </a:solidFill>
                  </a:tcPr>
                </a:tc>
                <a:tc>
                  <a:txBody>
                    <a:bodyPr/>
                    <a:lstStyle/>
                    <a:p>
                      <a:pPr algn="ctr"/>
                      <a:r>
                        <a:rPr lang="en-US" altLang="zh-TW" dirty="0" smtClean="0"/>
                        <a:t>maybe</a:t>
                      </a:r>
                      <a:endParaRPr lang="zh-TW" altLang="en-US" dirty="0"/>
                    </a:p>
                  </a:txBody>
                  <a:tcPr anchor="ctr">
                    <a:solidFill>
                      <a:srgbClr val="00B050"/>
                    </a:solidFill>
                  </a:tcPr>
                </a:tc>
                <a:tc>
                  <a:txBody>
                    <a:bodyPr/>
                    <a:lstStyle/>
                    <a:p>
                      <a:pPr algn="ctr"/>
                      <a:r>
                        <a:rPr lang="en-US" altLang="zh-TW" dirty="0" smtClean="0"/>
                        <a:t>maybe</a:t>
                      </a:r>
                      <a:endParaRPr lang="zh-TW" altLang="en-US" dirty="0"/>
                    </a:p>
                  </a:txBody>
                  <a:tcPr anchor="ctr">
                    <a:solidFill>
                      <a:srgbClr val="00B050"/>
                    </a:solidFill>
                  </a:tcPr>
                </a:tc>
              </a:tr>
              <a:tr h="648072">
                <a:tc>
                  <a:txBody>
                    <a:bodyPr/>
                    <a:lstStyle/>
                    <a:p>
                      <a:pPr algn="l"/>
                      <a:r>
                        <a:rPr lang="en-US" altLang="zh-TW" dirty="0" smtClean="0"/>
                        <a:t>Descriptive Case Study</a:t>
                      </a:r>
                      <a:endParaRPr lang="zh-TW" altLang="en-US" dirty="0"/>
                    </a:p>
                  </a:txBody>
                  <a:tcPr anchor="ctr">
                    <a:solidFill>
                      <a:srgbClr val="92D050"/>
                    </a:solidFill>
                  </a:tcPr>
                </a:tc>
                <a:tc>
                  <a:txBody>
                    <a:bodyPr/>
                    <a:lstStyle/>
                    <a:p>
                      <a:pPr algn="ctr"/>
                      <a:r>
                        <a:rPr lang="en-US" altLang="zh-TW" dirty="0" smtClean="0"/>
                        <a:t>maybe</a:t>
                      </a:r>
                      <a:endParaRPr lang="zh-TW" altLang="en-US" dirty="0"/>
                    </a:p>
                  </a:txBody>
                  <a:tcPr anchor="ctr">
                    <a:solidFill>
                      <a:srgbClr val="92D050"/>
                    </a:solidFill>
                  </a:tcPr>
                </a:tc>
                <a:tc>
                  <a:txBody>
                    <a:bodyPr/>
                    <a:lstStyle/>
                    <a:p>
                      <a:pPr algn="ctr"/>
                      <a:r>
                        <a:rPr lang="en-US" altLang="zh-TW" dirty="0" smtClean="0"/>
                        <a:t>maybe</a:t>
                      </a:r>
                      <a:endParaRPr lang="zh-TW" altLang="en-US" dirty="0"/>
                    </a:p>
                  </a:txBody>
                  <a:tcPr anchor="ctr">
                    <a:solidFill>
                      <a:srgbClr val="92D050"/>
                    </a:solidFill>
                  </a:tcPr>
                </a:tc>
                <a:tc>
                  <a:txBody>
                    <a:bodyPr/>
                    <a:lstStyle/>
                    <a:p>
                      <a:pPr algn="ctr"/>
                      <a:r>
                        <a:rPr lang="en-US" altLang="zh-TW" dirty="0" smtClean="0"/>
                        <a:t>maybe</a:t>
                      </a:r>
                      <a:endParaRPr lang="zh-TW" altLang="en-US" dirty="0"/>
                    </a:p>
                  </a:txBody>
                  <a:tcPr anchor="ctr">
                    <a:solidFill>
                      <a:srgbClr val="92D050"/>
                    </a:solidFill>
                  </a:tcPr>
                </a:tc>
                <a:tc>
                  <a:txBody>
                    <a:bodyPr/>
                    <a:lstStyle/>
                    <a:p>
                      <a:pPr algn="ctr"/>
                      <a:r>
                        <a:rPr lang="en-US" altLang="zh-TW" dirty="0" smtClean="0"/>
                        <a:t>no</a:t>
                      </a:r>
                      <a:endParaRPr lang="zh-TW" altLang="en-US" dirty="0"/>
                    </a:p>
                  </a:txBody>
                  <a:tcPr anchor="ctr">
                    <a:solidFill>
                      <a:srgbClr val="92D050"/>
                    </a:solidFill>
                  </a:tcPr>
                </a:tc>
              </a:tr>
              <a:tr h="648072">
                <a:tc>
                  <a:txBody>
                    <a:bodyPr/>
                    <a:lstStyle/>
                    <a:p>
                      <a:pPr algn="l"/>
                      <a:r>
                        <a:rPr lang="en-US" altLang="zh-TW" dirty="0" smtClean="0"/>
                        <a:t>Exploratory Case Study</a:t>
                      </a:r>
                      <a:endParaRPr lang="zh-TW" altLang="en-US" dirty="0"/>
                    </a:p>
                  </a:txBody>
                  <a:tcPr anchor="ctr">
                    <a:solidFill>
                      <a:srgbClr val="92D050"/>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dirty="0" smtClean="0"/>
                        <a:t>maybe</a:t>
                      </a:r>
                      <a:endParaRPr lang="zh-TW" altLang="en-US" dirty="0"/>
                    </a:p>
                  </a:txBody>
                  <a:tcPr anchor="ctr">
                    <a:solidFill>
                      <a:srgbClr val="92D050"/>
                    </a:solidFill>
                  </a:tcPr>
                </a:tc>
                <a:tc>
                  <a:txBody>
                    <a:bodyPr/>
                    <a:lstStyle/>
                    <a:p>
                      <a:pPr algn="ctr"/>
                      <a:r>
                        <a:rPr lang="en-US" altLang="zh-TW" dirty="0" smtClean="0"/>
                        <a:t>maybe</a:t>
                      </a:r>
                      <a:endParaRPr lang="zh-TW" altLang="en-US" dirty="0"/>
                    </a:p>
                  </a:txBody>
                  <a:tcPr anchor="ctr">
                    <a:solidFill>
                      <a:srgbClr val="92D050"/>
                    </a:solidFill>
                  </a:tcPr>
                </a:tc>
                <a:tc>
                  <a:txBody>
                    <a:bodyPr/>
                    <a:lstStyle/>
                    <a:p>
                      <a:pPr algn="ctr"/>
                      <a:r>
                        <a:rPr lang="en-US" altLang="zh-TW" dirty="0" smtClean="0"/>
                        <a:t>no</a:t>
                      </a:r>
                      <a:endParaRPr lang="zh-TW" altLang="en-US" dirty="0"/>
                    </a:p>
                  </a:txBody>
                  <a:tcPr anchor="ctr">
                    <a:solidFill>
                      <a:srgbClr val="92D050"/>
                    </a:solidFill>
                  </a:tcPr>
                </a:tc>
                <a:tc>
                  <a:txBody>
                    <a:bodyPr/>
                    <a:lstStyle/>
                    <a:p>
                      <a:pPr algn="ctr"/>
                      <a:r>
                        <a:rPr lang="en-US" altLang="zh-TW" dirty="0" smtClean="0"/>
                        <a:t>no</a:t>
                      </a:r>
                      <a:endParaRPr lang="zh-TW" altLang="en-US" dirty="0"/>
                    </a:p>
                  </a:txBody>
                  <a:tcPr anchor="ctr">
                    <a:solidFill>
                      <a:srgbClr val="92D050"/>
                    </a:solidFill>
                  </a:tcPr>
                </a:tc>
              </a:tr>
              <a:tr h="648072">
                <a:tc>
                  <a:txBody>
                    <a:bodyPr/>
                    <a:lstStyle/>
                    <a:p>
                      <a:pPr algn="l"/>
                      <a:r>
                        <a:rPr lang="en-US" altLang="zh-TW" dirty="0" smtClean="0"/>
                        <a:t>Explanatory Case Study</a:t>
                      </a:r>
                      <a:endParaRPr lang="zh-TW" altLang="en-US" dirty="0"/>
                    </a:p>
                  </a:txBody>
                  <a:tcPr anchor="ctr">
                    <a:solidFill>
                      <a:srgbClr val="92D050"/>
                    </a:solidFill>
                  </a:tcPr>
                </a:tc>
                <a:tc>
                  <a:txBody>
                    <a:bodyPr/>
                    <a:lstStyle/>
                    <a:p>
                      <a:pPr algn="ctr"/>
                      <a:r>
                        <a:rPr lang="en-US" altLang="zh-TW" dirty="0" smtClean="0"/>
                        <a:t>yes</a:t>
                      </a:r>
                      <a:endParaRPr lang="zh-TW" altLang="en-US" dirty="0"/>
                    </a:p>
                  </a:txBody>
                  <a:tcPr anchor="ctr">
                    <a:solidFill>
                      <a:srgbClr val="92D050"/>
                    </a:solidFill>
                  </a:tcPr>
                </a:tc>
                <a:tc>
                  <a:txBody>
                    <a:bodyPr/>
                    <a:lstStyle/>
                    <a:p>
                      <a:pPr algn="ctr"/>
                      <a:r>
                        <a:rPr lang="en-US" altLang="zh-TW" dirty="0" smtClean="0"/>
                        <a:t>yes</a:t>
                      </a:r>
                      <a:endParaRPr lang="zh-TW" altLang="en-US" dirty="0"/>
                    </a:p>
                  </a:txBody>
                  <a:tcPr anchor="ctr">
                    <a:solidFill>
                      <a:srgbClr val="92D050"/>
                    </a:solidFill>
                  </a:tcPr>
                </a:tc>
                <a:tc>
                  <a:txBody>
                    <a:bodyPr/>
                    <a:lstStyle/>
                    <a:p>
                      <a:pPr algn="ctr"/>
                      <a:r>
                        <a:rPr lang="en-US" altLang="zh-TW" dirty="0" smtClean="0"/>
                        <a:t>maybe</a:t>
                      </a:r>
                      <a:endParaRPr lang="zh-TW" altLang="en-US" dirty="0"/>
                    </a:p>
                  </a:txBody>
                  <a:tcPr anchor="ctr">
                    <a:solidFill>
                      <a:srgbClr val="92D050"/>
                    </a:solidFill>
                  </a:tcPr>
                </a:tc>
                <a:tc>
                  <a:txBody>
                    <a:bodyPr/>
                    <a:lstStyle/>
                    <a:p>
                      <a:pPr algn="ctr"/>
                      <a:r>
                        <a:rPr lang="en-US" altLang="zh-TW" dirty="0" smtClean="0"/>
                        <a:t>maybe</a:t>
                      </a:r>
                      <a:endParaRPr lang="zh-TW" altLang="en-US" dirty="0"/>
                    </a:p>
                  </a:txBody>
                  <a:tcPr anchor="ctr">
                    <a:solidFill>
                      <a:srgbClr val="92D050"/>
                    </a:solidFill>
                  </a:tcPr>
                </a:tc>
              </a:tr>
            </a:tbl>
          </a:graphicData>
        </a:graphic>
      </p:graphicFrame>
      <p:sp>
        <p:nvSpPr>
          <p:cNvPr id="5" name="文字方塊 4"/>
          <p:cNvSpPr txBox="1"/>
          <p:nvPr/>
        </p:nvSpPr>
        <p:spPr>
          <a:xfrm>
            <a:off x="4139952" y="1700808"/>
            <a:ext cx="1224136" cy="369332"/>
          </a:xfrm>
          <a:prstGeom prst="rect">
            <a:avLst/>
          </a:prstGeom>
          <a:noFill/>
        </p:spPr>
        <p:txBody>
          <a:bodyPr wrap="square" rtlCol="0">
            <a:spAutoFit/>
          </a:bodyPr>
          <a:lstStyle/>
          <a:p>
            <a:r>
              <a:rPr lang="en-US" altLang="zh-TW" b="1" dirty="0" smtClean="0">
                <a:solidFill>
                  <a:schemeClr val="bg1"/>
                </a:solidFill>
                <a:latin typeface="標楷體" pitchFamily="65" charset="-120"/>
                <a:ea typeface="標楷體" pitchFamily="65" charset="-120"/>
              </a:rPr>
              <a:t>X</a:t>
            </a:r>
            <a:r>
              <a:rPr lang="zh-TW" altLang="en-US" b="1" dirty="0" smtClean="0">
                <a:solidFill>
                  <a:schemeClr val="bg1"/>
                </a:solidFill>
                <a:latin typeface="標楷體" pitchFamily="65" charset="-120"/>
                <a:ea typeface="標楷體" pitchFamily="65" charset="-120"/>
              </a:rPr>
              <a:t>在</a:t>
            </a:r>
            <a:r>
              <a:rPr lang="en-US" altLang="zh-TW" b="1" dirty="0">
                <a:solidFill>
                  <a:schemeClr val="bg1"/>
                </a:solidFill>
                <a:latin typeface="標楷體" pitchFamily="65" charset="-120"/>
                <a:ea typeface="標楷體" pitchFamily="65" charset="-120"/>
              </a:rPr>
              <a:t>Y</a:t>
            </a:r>
            <a:r>
              <a:rPr lang="zh-TW" altLang="en-US" b="1" dirty="0" smtClean="0">
                <a:solidFill>
                  <a:schemeClr val="bg1"/>
                </a:solidFill>
                <a:latin typeface="標楷體" pitchFamily="65" charset="-120"/>
                <a:ea typeface="標楷體" pitchFamily="65" charset="-120"/>
              </a:rPr>
              <a:t>之前</a:t>
            </a:r>
            <a:endParaRPr lang="zh-TW" altLang="en-US" b="1" dirty="0">
              <a:solidFill>
                <a:schemeClr val="bg1"/>
              </a:solidFill>
              <a:latin typeface="標楷體" pitchFamily="65" charset="-120"/>
              <a:ea typeface="標楷體" pitchFamily="65" charset="-120"/>
            </a:endParaRPr>
          </a:p>
        </p:txBody>
      </p:sp>
      <p:sp>
        <p:nvSpPr>
          <p:cNvPr id="6" name="文字方塊 5"/>
          <p:cNvSpPr txBox="1"/>
          <p:nvPr/>
        </p:nvSpPr>
        <p:spPr>
          <a:xfrm>
            <a:off x="5796136" y="1700808"/>
            <a:ext cx="1224136" cy="369332"/>
          </a:xfrm>
          <a:prstGeom prst="rect">
            <a:avLst/>
          </a:prstGeom>
          <a:noFill/>
        </p:spPr>
        <p:txBody>
          <a:bodyPr wrap="square" rtlCol="0">
            <a:spAutoFit/>
          </a:bodyPr>
          <a:lstStyle/>
          <a:p>
            <a:r>
              <a:rPr lang="zh-TW" altLang="en-US" b="1" dirty="0" smtClean="0">
                <a:solidFill>
                  <a:schemeClr val="bg1"/>
                </a:solidFill>
                <a:latin typeface="標楷體" pitchFamily="65" charset="-120"/>
                <a:ea typeface="標楷體" pitchFamily="65" charset="-120"/>
              </a:rPr>
              <a:t>非虛假性</a:t>
            </a:r>
            <a:endParaRPr lang="zh-TW" altLang="en-US" b="1" dirty="0">
              <a:solidFill>
                <a:schemeClr val="bg1"/>
              </a:solidFill>
              <a:latin typeface="標楷體" pitchFamily="65" charset="-120"/>
              <a:ea typeface="標楷體" pitchFamily="65" charset="-120"/>
            </a:endParaRPr>
          </a:p>
        </p:txBody>
      </p:sp>
      <p:sp>
        <p:nvSpPr>
          <p:cNvPr id="7" name="文字方塊 6"/>
          <p:cNvSpPr txBox="1"/>
          <p:nvPr/>
        </p:nvSpPr>
        <p:spPr>
          <a:xfrm>
            <a:off x="7668344" y="1691516"/>
            <a:ext cx="1008112" cy="369332"/>
          </a:xfrm>
          <a:prstGeom prst="rect">
            <a:avLst/>
          </a:prstGeom>
          <a:noFill/>
        </p:spPr>
        <p:txBody>
          <a:bodyPr wrap="square" rtlCol="0">
            <a:spAutoFit/>
          </a:bodyPr>
          <a:lstStyle/>
          <a:p>
            <a:r>
              <a:rPr lang="zh-TW" altLang="en-US" b="1" dirty="0" smtClean="0">
                <a:solidFill>
                  <a:schemeClr val="bg1"/>
                </a:solidFill>
                <a:latin typeface="標楷體" pitchFamily="65" charset="-120"/>
                <a:ea typeface="標楷體" pitchFamily="65" charset="-120"/>
              </a:rPr>
              <a:t>通則性</a:t>
            </a:r>
            <a:endParaRPr lang="zh-TW" altLang="en-US" b="1" dirty="0">
              <a:solidFill>
                <a:schemeClr val="bg1"/>
              </a:solidFill>
              <a:latin typeface="標楷體" pitchFamily="65" charset="-120"/>
              <a:ea typeface="標楷體" pitchFamily="65" charset="-120"/>
            </a:endParaRPr>
          </a:p>
        </p:txBody>
      </p:sp>
      <p:sp>
        <p:nvSpPr>
          <p:cNvPr id="8" name="文字方塊 7"/>
          <p:cNvSpPr txBox="1"/>
          <p:nvPr/>
        </p:nvSpPr>
        <p:spPr>
          <a:xfrm>
            <a:off x="467544" y="332656"/>
            <a:ext cx="1944216" cy="646331"/>
          </a:xfrm>
          <a:prstGeom prst="rect">
            <a:avLst/>
          </a:prstGeom>
          <a:noFill/>
        </p:spPr>
        <p:txBody>
          <a:bodyPr wrap="square" rtlCol="0">
            <a:spAutoFit/>
          </a:bodyPr>
          <a:lstStyle/>
          <a:p>
            <a:r>
              <a:rPr lang="en-US" altLang="zh-TW" b="1" dirty="0" smtClean="0">
                <a:latin typeface="標楷體" pitchFamily="65" charset="-120"/>
                <a:ea typeface="標楷體" pitchFamily="65" charset="-120"/>
              </a:rPr>
              <a:t>Table5-5</a:t>
            </a:r>
          </a:p>
          <a:p>
            <a:r>
              <a:rPr lang="zh-TW" altLang="en-US" b="1" dirty="0" smtClean="0">
                <a:latin typeface="標楷體" pitchFamily="65" charset="-120"/>
                <a:ea typeface="標楷體" pitchFamily="65" charset="-120"/>
              </a:rPr>
              <a:t>各種方法比較表</a:t>
            </a:r>
            <a:endParaRPr lang="zh-TW" altLang="en-US" b="1" dirty="0">
              <a:latin typeface="標楷體" pitchFamily="65" charset="-120"/>
              <a:ea typeface="標楷體" pitchFamily="65" charset="-120"/>
            </a:endParaRPr>
          </a:p>
        </p:txBody>
      </p:sp>
      <p:sp>
        <p:nvSpPr>
          <p:cNvPr id="9" name="文字方塊 8"/>
          <p:cNvSpPr txBox="1"/>
          <p:nvPr/>
        </p:nvSpPr>
        <p:spPr>
          <a:xfrm>
            <a:off x="899592" y="4653136"/>
            <a:ext cx="1728192" cy="307777"/>
          </a:xfrm>
          <a:prstGeom prst="rect">
            <a:avLst/>
          </a:prstGeom>
          <a:noFill/>
        </p:spPr>
        <p:txBody>
          <a:bodyPr wrap="square" rtlCol="0">
            <a:spAutoFit/>
          </a:bodyPr>
          <a:lstStyle/>
          <a:p>
            <a:r>
              <a:rPr lang="zh-TW" altLang="en-US" sz="1400" b="1" dirty="0" smtClean="0">
                <a:solidFill>
                  <a:schemeClr val="bg1"/>
                </a:solidFill>
                <a:latin typeface="標楷體" pitchFamily="65" charset="-120"/>
                <a:ea typeface="標楷體" pitchFamily="65" charset="-120"/>
              </a:rPr>
              <a:t>描述型個案研究</a:t>
            </a:r>
            <a:endParaRPr lang="zh-TW" altLang="en-US" sz="1400" b="1" dirty="0">
              <a:solidFill>
                <a:schemeClr val="bg1"/>
              </a:solidFill>
              <a:latin typeface="標楷體" pitchFamily="65" charset="-120"/>
              <a:ea typeface="標楷體" pitchFamily="65" charset="-120"/>
            </a:endParaRPr>
          </a:p>
        </p:txBody>
      </p:sp>
      <p:sp>
        <p:nvSpPr>
          <p:cNvPr id="10" name="文字方塊 9"/>
          <p:cNvSpPr txBox="1"/>
          <p:nvPr/>
        </p:nvSpPr>
        <p:spPr>
          <a:xfrm>
            <a:off x="899592" y="5373216"/>
            <a:ext cx="1728192" cy="307777"/>
          </a:xfrm>
          <a:prstGeom prst="rect">
            <a:avLst/>
          </a:prstGeom>
          <a:noFill/>
        </p:spPr>
        <p:txBody>
          <a:bodyPr wrap="square" rtlCol="0">
            <a:spAutoFit/>
          </a:bodyPr>
          <a:lstStyle/>
          <a:p>
            <a:r>
              <a:rPr lang="zh-TW" altLang="en-US" sz="1400" b="1" dirty="0" smtClean="0">
                <a:solidFill>
                  <a:schemeClr val="bg1"/>
                </a:solidFill>
                <a:latin typeface="標楷體" pitchFamily="65" charset="-120"/>
                <a:ea typeface="標楷體" pitchFamily="65" charset="-120"/>
              </a:rPr>
              <a:t>探索型個案研究</a:t>
            </a:r>
            <a:endParaRPr lang="zh-TW" altLang="en-US" sz="1400" b="1" dirty="0">
              <a:solidFill>
                <a:schemeClr val="bg1"/>
              </a:solidFill>
              <a:latin typeface="標楷體" pitchFamily="65" charset="-120"/>
              <a:ea typeface="標楷體" pitchFamily="65" charset="-120"/>
            </a:endParaRPr>
          </a:p>
        </p:txBody>
      </p:sp>
      <p:sp>
        <p:nvSpPr>
          <p:cNvPr id="11" name="文字方塊 10"/>
          <p:cNvSpPr txBox="1"/>
          <p:nvPr/>
        </p:nvSpPr>
        <p:spPr>
          <a:xfrm>
            <a:off x="899592" y="5949280"/>
            <a:ext cx="1728192" cy="307777"/>
          </a:xfrm>
          <a:prstGeom prst="rect">
            <a:avLst/>
          </a:prstGeom>
          <a:noFill/>
        </p:spPr>
        <p:txBody>
          <a:bodyPr wrap="square" rtlCol="0">
            <a:spAutoFit/>
          </a:bodyPr>
          <a:lstStyle/>
          <a:p>
            <a:r>
              <a:rPr lang="zh-TW" altLang="en-US" sz="1400" b="1" dirty="0" smtClean="0">
                <a:solidFill>
                  <a:schemeClr val="bg1"/>
                </a:solidFill>
                <a:latin typeface="標楷體" pitchFamily="65" charset="-120"/>
                <a:ea typeface="標楷體" pitchFamily="65" charset="-120"/>
              </a:rPr>
              <a:t>解釋型個案研究</a:t>
            </a:r>
            <a:endParaRPr lang="zh-TW" altLang="en-US" sz="1400" b="1" dirty="0">
              <a:solidFill>
                <a:schemeClr val="bg1"/>
              </a:solidFill>
              <a:latin typeface="標楷體" pitchFamily="65" charset="-120"/>
              <a:ea typeface="標楷體" pitchFamily="65" charset="-120"/>
            </a:endParaRPr>
          </a:p>
        </p:txBody>
      </p:sp>
      <p:sp>
        <p:nvSpPr>
          <p:cNvPr id="12" name="文字方塊 11"/>
          <p:cNvSpPr txBox="1"/>
          <p:nvPr/>
        </p:nvSpPr>
        <p:spPr>
          <a:xfrm>
            <a:off x="899592" y="3885432"/>
            <a:ext cx="1728192" cy="307777"/>
          </a:xfrm>
          <a:prstGeom prst="rect">
            <a:avLst/>
          </a:prstGeom>
          <a:noFill/>
        </p:spPr>
        <p:txBody>
          <a:bodyPr wrap="square" rtlCol="0">
            <a:spAutoFit/>
          </a:bodyPr>
          <a:lstStyle/>
          <a:p>
            <a:r>
              <a:rPr lang="zh-TW" altLang="en-US" sz="1400" b="1" dirty="0">
                <a:solidFill>
                  <a:schemeClr val="bg1"/>
                </a:solidFill>
                <a:latin typeface="標楷體" pitchFamily="65" charset="-120"/>
                <a:ea typeface="標楷體" pitchFamily="65" charset="-120"/>
              </a:rPr>
              <a:t>同樣本連續</a:t>
            </a:r>
            <a:r>
              <a:rPr lang="zh-TW" altLang="en-US" sz="1400" b="1" dirty="0" smtClean="0">
                <a:solidFill>
                  <a:schemeClr val="bg1"/>
                </a:solidFill>
                <a:latin typeface="標楷體" pitchFamily="65" charset="-120"/>
                <a:ea typeface="標楷體" pitchFamily="65" charset="-120"/>
              </a:rPr>
              <a:t>研究</a:t>
            </a:r>
            <a:endParaRPr lang="zh-TW" altLang="en-US" sz="1400" b="1" dirty="0">
              <a:solidFill>
                <a:schemeClr val="bg1"/>
              </a:solidFill>
              <a:latin typeface="標楷體" pitchFamily="65" charset="-120"/>
              <a:ea typeface="標楷體" pitchFamily="65" charset="-120"/>
            </a:endParaRPr>
          </a:p>
        </p:txBody>
      </p:sp>
      <p:sp>
        <p:nvSpPr>
          <p:cNvPr id="13" name="文字方塊 12"/>
          <p:cNvSpPr txBox="1"/>
          <p:nvPr/>
        </p:nvSpPr>
        <p:spPr>
          <a:xfrm>
            <a:off x="899592" y="3450486"/>
            <a:ext cx="1728192" cy="307777"/>
          </a:xfrm>
          <a:prstGeom prst="rect">
            <a:avLst/>
          </a:prstGeom>
          <a:noFill/>
        </p:spPr>
        <p:txBody>
          <a:bodyPr wrap="square" rtlCol="0">
            <a:spAutoFit/>
          </a:bodyPr>
          <a:lstStyle/>
          <a:p>
            <a:r>
              <a:rPr lang="zh-TW" altLang="en-US" sz="1400" b="1" dirty="0" smtClean="0">
                <a:solidFill>
                  <a:schemeClr val="bg1"/>
                </a:solidFill>
                <a:latin typeface="標楷體" pitchFamily="65" charset="-120"/>
                <a:ea typeface="標楷體" pitchFamily="65" charset="-120"/>
              </a:rPr>
              <a:t>橫斷面研究</a:t>
            </a:r>
            <a:endParaRPr lang="zh-TW" altLang="en-US" sz="1400" b="1" dirty="0">
              <a:solidFill>
                <a:schemeClr val="bg1"/>
              </a:solidFill>
              <a:latin typeface="標楷體" pitchFamily="65" charset="-120"/>
              <a:ea typeface="標楷體" pitchFamily="65" charset="-120"/>
            </a:endParaRPr>
          </a:p>
        </p:txBody>
      </p:sp>
      <p:sp>
        <p:nvSpPr>
          <p:cNvPr id="14" name="文字方塊 13"/>
          <p:cNvSpPr txBox="1"/>
          <p:nvPr/>
        </p:nvSpPr>
        <p:spPr>
          <a:xfrm>
            <a:off x="467544" y="2946430"/>
            <a:ext cx="2160240" cy="307777"/>
          </a:xfrm>
          <a:prstGeom prst="rect">
            <a:avLst/>
          </a:prstGeom>
          <a:noFill/>
        </p:spPr>
        <p:txBody>
          <a:bodyPr wrap="square" rtlCol="0">
            <a:spAutoFit/>
          </a:bodyPr>
          <a:lstStyle/>
          <a:p>
            <a:r>
              <a:rPr lang="zh-TW" altLang="en-US" sz="1400" b="1" dirty="0" smtClean="0">
                <a:solidFill>
                  <a:schemeClr val="bg1"/>
                </a:solidFill>
                <a:latin typeface="標楷體" pitchFamily="65" charset="-120"/>
                <a:ea typeface="標楷體" pitchFamily="65" charset="-120"/>
              </a:rPr>
              <a:t>非實驗性的時間序列</a:t>
            </a:r>
            <a:endParaRPr lang="zh-TW" altLang="en-US" sz="1400" b="1" dirty="0">
              <a:solidFill>
                <a:schemeClr val="bg1"/>
              </a:solidFill>
              <a:latin typeface="標楷體" pitchFamily="65" charset="-120"/>
              <a:ea typeface="標楷體" pitchFamily="65" charset="-120"/>
            </a:endParaRPr>
          </a:p>
        </p:txBody>
      </p:sp>
      <p:sp>
        <p:nvSpPr>
          <p:cNvPr id="15" name="文字方塊 14"/>
          <p:cNvSpPr txBox="1"/>
          <p:nvPr/>
        </p:nvSpPr>
        <p:spPr>
          <a:xfrm>
            <a:off x="467544" y="2156096"/>
            <a:ext cx="2160240" cy="307777"/>
          </a:xfrm>
          <a:prstGeom prst="rect">
            <a:avLst/>
          </a:prstGeom>
          <a:noFill/>
        </p:spPr>
        <p:txBody>
          <a:bodyPr wrap="square" rtlCol="0">
            <a:spAutoFit/>
          </a:bodyPr>
          <a:lstStyle/>
          <a:p>
            <a:r>
              <a:rPr lang="zh-TW" altLang="en-US" sz="1400" b="1" dirty="0">
                <a:solidFill>
                  <a:schemeClr val="bg1"/>
                </a:solidFill>
                <a:latin typeface="標楷體" pitchFamily="65" charset="-120"/>
                <a:ea typeface="標楷體" pitchFamily="65" charset="-120"/>
              </a:rPr>
              <a:t>傳統</a:t>
            </a:r>
            <a:r>
              <a:rPr lang="zh-TW" altLang="en-US" sz="1400" b="1" dirty="0" smtClean="0">
                <a:solidFill>
                  <a:schemeClr val="bg1"/>
                </a:solidFill>
                <a:latin typeface="標楷體" pitchFamily="65" charset="-120"/>
                <a:ea typeface="標楷體" pitchFamily="65" charset="-120"/>
              </a:rPr>
              <a:t>實驗性</a:t>
            </a:r>
            <a:endParaRPr lang="zh-TW" altLang="en-US" sz="1400" b="1" dirty="0">
              <a:solidFill>
                <a:schemeClr val="bg1"/>
              </a:solidFill>
              <a:latin typeface="標楷體" pitchFamily="65" charset="-120"/>
              <a:ea typeface="標楷體" pitchFamily="65" charset="-120"/>
            </a:endParaRPr>
          </a:p>
        </p:txBody>
      </p:sp>
      <p:sp>
        <p:nvSpPr>
          <p:cNvPr id="3" name="矩形 2"/>
          <p:cNvSpPr/>
          <p:nvPr/>
        </p:nvSpPr>
        <p:spPr>
          <a:xfrm>
            <a:off x="2483768" y="978987"/>
            <a:ext cx="4680520" cy="5402341"/>
          </a:xfrm>
          <a:prstGeom prst="rect">
            <a:avLst/>
          </a:prstGeom>
          <a:noFill/>
          <a:ln w="38100">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文字方塊 15"/>
          <p:cNvSpPr txBox="1"/>
          <p:nvPr/>
        </p:nvSpPr>
        <p:spPr>
          <a:xfrm>
            <a:off x="2385480" y="332656"/>
            <a:ext cx="2618568" cy="400110"/>
          </a:xfrm>
          <a:prstGeom prst="rect">
            <a:avLst/>
          </a:prstGeom>
          <a:noFill/>
        </p:spPr>
        <p:txBody>
          <a:bodyPr wrap="square" rtlCol="0">
            <a:spAutoFit/>
          </a:bodyPr>
          <a:lstStyle/>
          <a:p>
            <a:r>
              <a:rPr lang="zh-TW" altLang="en-US" sz="2000" b="1" dirty="0" smtClean="0">
                <a:solidFill>
                  <a:srgbClr val="FF0000"/>
                </a:solidFill>
                <a:latin typeface="標楷體" pitchFamily="65" charset="-120"/>
                <a:ea typeface="標楷體" pitchFamily="65" charset="-120"/>
              </a:rPr>
              <a:t>證明因果關係三條件</a:t>
            </a:r>
            <a:endParaRPr lang="zh-TW" altLang="en-US" sz="2000" b="1" dirty="0">
              <a:solidFill>
                <a:srgbClr val="FF0000"/>
              </a:solidFill>
              <a:latin typeface="標楷體" pitchFamily="65" charset="-120"/>
              <a:ea typeface="標楷體" pitchFamily="65" charset="-120"/>
            </a:endParaRPr>
          </a:p>
        </p:txBody>
      </p:sp>
      <p:sp>
        <p:nvSpPr>
          <p:cNvPr id="17" name="向上箭號 16"/>
          <p:cNvSpPr/>
          <p:nvPr/>
        </p:nvSpPr>
        <p:spPr>
          <a:xfrm rot="8480805">
            <a:off x="3551912" y="659492"/>
            <a:ext cx="186103" cy="319970"/>
          </a:xfrm>
          <a:prstGeom prst="upArrow">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p:cNvSpPr/>
          <p:nvPr/>
        </p:nvSpPr>
        <p:spPr>
          <a:xfrm>
            <a:off x="7515944" y="978987"/>
            <a:ext cx="1376536" cy="5402341"/>
          </a:xfrm>
          <a:prstGeom prst="rect">
            <a:avLst/>
          </a:prstGeom>
          <a:noFill/>
          <a:ln w="38100">
            <a:solidFill>
              <a:srgbClr val="CC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向上箭號 18"/>
          <p:cNvSpPr/>
          <p:nvPr/>
        </p:nvSpPr>
        <p:spPr>
          <a:xfrm rot="5400000">
            <a:off x="7252656" y="3162745"/>
            <a:ext cx="221609" cy="415280"/>
          </a:xfrm>
          <a:prstGeom prst="upArrow">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文字方塊 19"/>
          <p:cNvSpPr txBox="1"/>
          <p:nvPr/>
        </p:nvSpPr>
        <p:spPr>
          <a:xfrm>
            <a:off x="6906314" y="2326493"/>
            <a:ext cx="914292" cy="830997"/>
          </a:xfrm>
          <a:prstGeom prst="rect">
            <a:avLst/>
          </a:prstGeom>
          <a:noFill/>
        </p:spPr>
        <p:txBody>
          <a:bodyPr wrap="square" rtlCol="0">
            <a:spAutoFit/>
          </a:bodyPr>
          <a:lstStyle/>
          <a:p>
            <a:r>
              <a:rPr lang="zh-TW" altLang="en-US" sz="4800" dirty="0" smtClean="0">
                <a:solidFill>
                  <a:schemeClr val="bg1"/>
                </a:solidFill>
                <a:latin typeface="標楷體" pitchFamily="65" charset="-120"/>
                <a:ea typeface="標楷體" pitchFamily="65" charset="-120"/>
              </a:rPr>
              <a:t>？</a:t>
            </a:r>
            <a:endParaRPr lang="zh-TW" altLang="en-US" sz="2000" b="1" dirty="0">
              <a:solidFill>
                <a:schemeClr val="bg1"/>
              </a:solidFill>
              <a:latin typeface="標楷體" pitchFamily="65" charset="-120"/>
              <a:ea typeface="標楷體" pitchFamily="65" charset="-120"/>
            </a:endParaRPr>
          </a:p>
        </p:txBody>
      </p:sp>
      <p:sp>
        <p:nvSpPr>
          <p:cNvPr id="21" name="矩形 20"/>
          <p:cNvSpPr/>
          <p:nvPr/>
        </p:nvSpPr>
        <p:spPr>
          <a:xfrm>
            <a:off x="251520" y="2463873"/>
            <a:ext cx="8784976" cy="3793184"/>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p:cNvSpPr/>
          <p:nvPr/>
        </p:nvSpPr>
        <p:spPr>
          <a:xfrm>
            <a:off x="251520" y="1700808"/>
            <a:ext cx="8784976" cy="763065"/>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文字方塊 22"/>
          <p:cNvSpPr txBox="1"/>
          <p:nvPr/>
        </p:nvSpPr>
        <p:spPr>
          <a:xfrm>
            <a:off x="2915816" y="1691516"/>
            <a:ext cx="1224136" cy="369332"/>
          </a:xfrm>
          <a:prstGeom prst="rect">
            <a:avLst/>
          </a:prstGeom>
          <a:noFill/>
        </p:spPr>
        <p:txBody>
          <a:bodyPr wrap="square" rtlCol="0">
            <a:spAutoFit/>
          </a:bodyPr>
          <a:lstStyle/>
          <a:p>
            <a:r>
              <a:rPr lang="zh-TW" altLang="en-US" b="1" dirty="0" smtClean="0">
                <a:solidFill>
                  <a:schemeClr val="bg1"/>
                </a:solidFill>
                <a:latin typeface="標楷體" pitchFamily="65" charset="-120"/>
                <a:ea typeface="標楷體" pitchFamily="65" charset="-120"/>
              </a:rPr>
              <a:t>共變性</a:t>
            </a:r>
            <a:endParaRPr lang="zh-TW" altLang="en-US" b="1" dirty="0">
              <a:solidFill>
                <a:schemeClr val="bg1"/>
              </a:solidFill>
              <a:latin typeface="標楷體" pitchFamily="65" charset="-120"/>
              <a:ea typeface="標楷體" pitchFamily="65" charset="-120"/>
            </a:endParaRPr>
          </a:p>
        </p:txBody>
      </p:sp>
      <p:sp>
        <p:nvSpPr>
          <p:cNvPr id="2" name="投影片編號版面配置區 1"/>
          <p:cNvSpPr>
            <a:spLocks noGrp="1"/>
          </p:cNvSpPr>
          <p:nvPr>
            <p:ph type="sldNum" sz="quarter" idx="12"/>
          </p:nvPr>
        </p:nvSpPr>
        <p:spPr>
          <a:xfrm>
            <a:off x="8669160" y="6448251"/>
            <a:ext cx="439344" cy="365125"/>
          </a:xfrm>
        </p:spPr>
        <p:txBody>
          <a:bodyPr/>
          <a:lstStyle/>
          <a:p>
            <a:pPr>
              <a:defRPr/>
            </a:pPr>
            <a:fld id="{3C374B01-7E95-432D-B487-03E9B5FBBF3D}" type="slidenum">
              <a:rPr lang="zh-TW" altLang="en-US" smtClean="0"/>
              <a:pPr>
                <a:defRPr/>
              </a:pPr>
              <a:t>39</a:t>
            </a:fld>
            <a:endParaRPr lang="zh-TW" altLang="en-US" dirty="0"/>
          </a:p>
        </p:txBody>
      </p:sp>
    </p:spTree>
    <p:extLst>
      <p:ext uri="{BB962C8B-B14F-4D97-AF65-F5344CB8AC3E}">
        <p14:creationId xmlns:p14="http://schemas.microsoft.com/office/powerpoint/2010/main" val="3976470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anim calcmode="lin" valueType="num">
                                      <p:cBhvr>
                                        <p:cTn id="43" dur="1000" fill="hold"/>
                                        <p:tgtEl>
                                          <p:spTgt spid="16"/>
                                        </p:tgtEl>
                                        <p:attrNameLst>
                                          <p:attrName>ppt_x</p:attrName>
                                        </p:attrNameLst>
                                      </p:cBhvr>
                                      <p:tavLst>
                                        <p:tav tm="0">
                                          <p:val>
                                            <p:strVal val="#ppt_x"/>
                                          </p:val>
                                        </p:tav>
                                        <p:tav tm="100000">
                                          <p:val>
                                            <p:strVal val="#ppt_x"/>
                                          </p:val>
                                        </p:tav>
                                      </p:tavLst>
                                    </p:anim>
                                    <p:anim calcmode="lin" valueType="num">
                                      <p:cBhvr>
                                        <p:cTn id="44" dur="1000" fill="hold"/>
                                        <p:tgtEl>
                                          <p:spTgt spid="16"/>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1000"/>
                                        <p:tgtEl>
                                          <p:spTgt spid="17"/>
                                        </p:tgtEl>
                                      </p:cBhvr>
                                    </p:animEffect>
                                    <p:anim calcmode="lin" valueType="num">
                                      <p:cBhvr>
                                        <p:cTn id="48" dur="1000" fill="hold"/>
                                        <p:tgtEl>
                                          <p:spTgt spid="17"/>
                                        </p:tgtEl>
                                        <p:attrNameLst>
                                          <p:attrName>ppt_x</p:attrName>
                                        </p:attrNameLst>
                                      </p:cBhvr>
                                      <p:tavLst>
                                        <p:tav tm="0">
                                          <p:val>
                                            <p:strVal val="#ppt_x"/>
                                          </p:val>
                                        </p:tav>
                                        <p:tav tm="100000">
                                          <p:val>
                                            <p:strVal val="#ppt_x"/>
                                          </p:val>
                                        </p:tav>
                                      </p:tavLst>
                                    </p:anim>
                                    <p:anim calcmode="lin" valueType="num">
                                      <p:cBhvr>
                                        <p:cTn id="4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fade">
                                      <p:cBhvr>
                                        <p:cTn id="54" dur="1000"/>
                                        <p:tgtEl>
                                          <p:spTgt spid="3"/>
                                        </p:tgtEl>
                                      </p:cBhvr>
                                    </p:animEffect>
                                    <p:anim calcmode="lin" valueType="num">
                                      <p:cBhvr>
                                        <p:cTn id="55" dur="1000" fill="hold"/>
                                        <p:tgtEl>
                                          <p:spTgt spid="3"/>
                                        </p:tgtEl>
                                        <p:attrNameLst>
                                          <p:attrName>ppt_x</p:attrName>
                                        </p:attrNameLst>
                                      </p:cBhvr>
                                      <p:tavLst>
                                        <p:tav tm="0">
                                          <p:val>
                                            <p:strVal val="#ppt_x"/>
                                          </p:val>
                                        </p:tav>
                                        <p:tav tm="100000">
                                          <p:val>
                                            <p:strVal val="#ppt_x"/>
                                          </p:val>
                                        </p:tav>
                                      </p:tavLst>
                                    </p:anim>
                                    <p:anim calcmode="lin" valueType="num">
                                      <p:cBhvr>
                                        <p:cTn id="5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additive="base">
                                        <p:cTn id="61" dur="500" fill="hold"/>
                                        <p:tgtEl>
                                          <p:spTgt spid="20"/>
                                        </p:tgtEl>
                                        <p:attrNameLst>
                                          <p:attrName>ppt_x</p:attrName>
                                        </p:attrNameLst>
                                      </p:cBhvr>
                                      <p:tavLst>
                                        <p:tav tm="0">
                                          <p:val>
                                            <p:strVal val="0-#ppt_w/2"/>
                                          </p:val>
                                        </p:tav>
                                        <p:tav tm="100000">
                                          <p:val>
                                            <p:strVal val="#ppt_x"/>
                                          </p:val>
                                        </p:tav>
                                      </p:tavLst>
                                    </p:anim>
                                    <p:anim calcmode="lin" valueType="num">
                                      <p:cBhvr additive="base">
                                        <p:cTn id="62" dur="500" fill="hold"/>
                                        <p:tgtEl>
                                          <p:spTgt spid="20"/>
                                        </p:tgtEl>
                                        <p:attrNameLst>
                                          <p:attrName>ppt_y</p:attrName>
                                        </p:attrNameLst>
                                      </p:cBhvr>
                                      <p:tavLst>
                                        <p:tav tm="0">
                                          <p:val>
                                            <p:strVal val="#ppt_y"/>
                                          </p:val>
                                        </p:tav>
                                        <p:tav tm="100000">
                                          <p:val>
                                            <p:strVal val="#ppt_y"/>
                                          </p:val>
                                        </p:tav>
                                      </p:tavLst>
                                    </p:anim>
                                  </p:childTnLst>
                                </p:cTn>
                              </p:par>
                              <p:par>
                                <p:cTn id="63" presetID="2" presetClass="entr" presetSubtype="8"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0-#ppt_w/2"/>
                                          </p:val>
                                        </p:tav>
                                        <p:tav tm="100000">
                                          <p:val>
                                            <p:strVal val="#ppt_x"/>
                                          </p:val>
                                        </p:tav>
                                      </p:tavLst>
                                    </p:anim>
                                    <p:anim calcmode="lin" valueType="num">
                                      <p:cBhvr additive="base">
                                        <p:cTn id="66"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1000"/>
                                        <p:tgtEl>
                                          <p:spTgt spid="18"/>
                                        </p:tgtEl>
                                      </p:cBhvr>
                                    </p:animEffect>
                                    <p:anim calcmode="lin" valueType="num">
                                      <p:cBhvr>
                                        <p:cTn id="72" dur="1000" fill="hold"/>
                                        <p:tgtEl>
                                          <p:spTgt spid="18"/>
                                        </p:tgtEl>
                                        <p:attrNameLst>
                                          <p:attrName>ppt_x</p:attrName>
                                        </p:attrNameLst>
                                      </p:cBhvr>
                                      <p:tavLst>
                                        <p:tav tm="0">
                                          <p:val>
                                            <p:strVal val="#ppt_x"/>
                                          </p:val>
                                        </p:tav>
                                        <p:tav tm="100000">
                                          <p:val>
                                            <p:strVal val="#ppt_x"/>
                                          </p:val>
                                        </p:tav>
                                      </p:tavLst>
                                    </p:anim>
                                    <p:anim calcmode="lin" valueType="num">
                                      <p:cBhvr>
                                        <p:cTn id="73" dur="1000" fill="hold"/>
                                        <p:tgtEl>
                                          <p:spTgt spid="18"/>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7"/>
                                        </p:tgtEl>
                                        <p:attrNameLst>
                                          <p:attrName>style.visibility</p:attrName>
                                        </p:attrNameLst>
                                      </p:cBhvr>
                                      <p:to>
                                        <p:strVal val="visible"/>
                                      </p:to>
                                    </p:set>
                                    <p:animEffect transition="in" filter="fade">
                                      <p:cBhvr>
                                        <p:cTn id="76" dur="1000"/>
                                        <p:tgtEl>
                                          <p:spTgt spid="7"/>
                                        </p:tgtEl>
                                      </p:cBhvr>
                                    </p:animEffect>
                                    <p:anim calcmode="lin" valueType="num">
                                      <p:cBhvr>
                                        <p:cTn id="77" dur="1000" fill="hold"/>
                                        <p:tgtEl>
                                          <p:spTgt spid="7"/>
                                        </p:tgtEl>
                                        <p:attrNameLst>
                                          <p:attrName>ppt_x</p:attrName>
                                        </p:attrNameLst>
                                      </p:cBhvr>
                                      <p:tavLst>
                                        <p:tav tm="0">
                                          <p:val>
                                            <p:strVal val="#ppt_x"/>
                                          </p:val>
                                        </p:tav>
                                        <p:tav tm="100000">
                                          <p:val>
                                            <p:strVal val="#ppt_x"/>
                                          </p:val>
                                        </p:tav>
                                      </p:tavLst>
                                    </p:anim>
                                    <p:anim calcmode="lin" valueType="num">
                                      <p:cBhvr>
                                        <p:cTn id="7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3" grpId="0" animBg="1"/>
      <p:bldP spid="16" grpId="0"/>
      <p:bldP spid="17" grpId="0" animBg="1"/>
      <p:bldP spid="18" grpId="0" animBg="1"/>
      <p:bldP spid="19" grpId="0" animBg="1"/>
      <p:bldP spid="20" grpId="0"/>
      <p:bldP spid="21" grpId="0" animBg="1"/>
      <p:bldP spid="22" grpId="0" animBg="1"/>
      <p:bldP spid="23"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5"/>
          <p:cNvSpPr>
            <a:spLocks noGrp="1"/>
          </p:cNvSpPr>
          <p:nvPr>
            <p:ph type="sldNum" sz="quarter" idx="4294967295"/>
          </p:nvPr>
        </p:nvSpPr>
        <p:spPr>
          <a:xfrm>
            <a:off x="8460432" y="6381328"/>
            <a:ext cx="432048" cy="391741"/>
          </a:xfrm>
          <a:noFill/>
        </p:spPr>
        <p:txBody>
          <a:bodyPr>
            <a:noAutofit/>
          </a:bodyPr>
          <a:lstStyle/>
          <a:p>
            <a:r>
              <a:rPr lang="en-US" altLang="zh-TW" sz="1400" dirty="0" smtClean="0">
                <a:solidFill>
                  <a:schemeClr val="tx2">
                    <a:lumMod val="75000"/>
                  </a:schemeClr>
                </a:solidFill>
              </a:rPr>
              <a:t>40</a:t>
            </a:r>
            <a:endParaRPr lang="en-US" altLang="zh-TW" sz="1400" dirty="0" smtClean="0">
              <a:solidFill>
                <a:schemeClr val="tx2">
                  <a:lumMod val="75000"/>
                </a:schemeClr>
              </a:solidFill>
            </a:endParaRPr>
          </a:p>
        </p:txBody>
      </p:sp>
      <p:sp>
        <p:nvSpPr>
          <p:cNvPr id="4" name="Rectangle 2"/>
          <p:cNvSpPr>
            <a:spLocks noGrp="1" noChangeArrowheads="1"/>
          </p:cNvSpPr>
          <p:nvPr>
            <p:ph type="title" idx="4294967295"/>
          </p:nvPr>
        </p:nvSpPr>
        <p:spPr>
          <a:xfrm>
            <a:off x="1537320" y="188640"/>
            <a:ext cx="5915000" cy="1143000"/>
          </a:xfrm>
        </p:spPr>
        <p:txBody>
          <a:bodyPr/>
          <a:lstStyle/>
          <a:p>
            <a:r>
              <a:rPr lang="en-US" altLang="zh-TW" dirty="0" smtClean="0">
                <a:latin typeface="Times New Roman" pitchFamily="18" charset="0"/>
                <a:ea typeface="標楷體" pitchFamily="65" charset="-120"/>
                <a:cs typeface="Times New Roman" pitchFamily="18" charset="0"/>
              </a:rPr>
              <a:t>Conclusion</a:t>
            </a:r>
            <a:endParaRPr lang="en-US" altLang="zh-TW" dirty="0">
              <a:latin typeface="Times New Roman" pitchFamily="18" charset="0"/>
              <a:ea typeface="標楷體" pitchFamily="65" charset="-120"/>
              <a:cs typeface="Times New Roman" pitchFamily="18" charset="0"/>
            </a:endParaRPr>
          </a:p>
        </p:txBody>
      </p:sp>
      <p:sp>
        <p:nvSpPr>
          <p:cNvPr id="6" name="文字方塊 5"/>
          <p:cNvSpPr txBox="1"/>
          <p:nvPr/>
        </p:nvSpPr>
        <p:spPr>
          <a:xfrm>
            <a:off x="252304" y="1628800"/>
            <a:ext cx="8496944" cy="707886"/>
          </a:xfrm>
          <a:prstGeom prst="rect">
            <a:avLst/>
          </a:prstGeom>
          <a:solidFill>
            <a:srgbClr val="92D050"/>
          </a:solidFill>
          <a:ln>
            <a:solidFill>
              <a:schemeClr val="accent2">
                <a:lumMod val="40000"/>
                <a:lumOff val="60000"/>
              </a:schemeClr>
            </a:solidFill>
          </a:ln>
        </p:spPr>
        <p:txBody>
          <a:bodyPr wrap="square" rtlCol="0">
            <a:spAutoFit/>
          </a:bodyPr>
          <a:lstStyle/>
          <a:p>
            <a:r>
              <a:rPr lang="en-US" altLang="zh-TW" sz="2000" dirty="0" smtClean="0">
                <a:latin typeface="標楷體"/>
                <a:ea typeface="標楷體"/>
              </a:rPr>
              <a:t>☆</a:t>
            </a:r>
            <a:r>
              <a:rPr lang="zh-TW" altLang="en-US" sz="2000" dirty="0" smtClean="0">
                <a:latin typeface="標楷體"/>
                <a:ea typeface="標楷體"/>
              </a:rPr>
              <a:t>實驗設計比非實驗設計更容易讓研究人員建立正在研究現像的因果解釋</a:t>
            </a:r>
            <a:endParaRPr lang="en-US" altLang="zh-TW" sz="2000" dirty="0" smtClean="0">
              <a:latin typeface="標楷體"/>
              <a:ea typeface="標楷體"/>
            </a:endParaRPr>
          </a:p>
          <a:p>
            <a:r>
              <a:rPr lang="zh-TW" altLang="en-US" sz="2000" b="1" dirty="0">
                <a:solidFill>
                  <a:schemeClr val="bg1"/>
                </a:solidFill>
                <a:latin typeface="標楷體"/>
                <a:ea typeface="標楷體"/>
              </a:rPr>
              <a:t> </a:t>
            </a:r>
            <a:r>
              <a:rPr lang="zh-TW" altLang="en-US" sz="2000" b="1" dirty="0" smtClean="0">
                <a:solidFill>
                  <a:schemeClr val="bg1"/>
                </a:solidFill>
                <a:latin typeface="標楷體"/>
                <a:ea typeface="標楷體"/>
              </a:rPr>
              <a:t> </a:t>
            </a:r>
            <a:r>
              <a:rPr lang="en-US" altLang="zh-TW" sz="2000" b="1" dirty="0" smtClean="0">
                <a:solidFill>
                  <a:schemeClr val="bg1"/>
                </a:solidFill>
                <a:latin typeface="標楷體"/>
                <a:ea typeface="標楷體"/>
              </a:rPr>
              <a:t>(</a:t>
            </a:r>
            <a:r>
              <a:rPr lang="zh-TW" altLang="en-US" sz="2000" b="1" dirty="0" smtClean="0">
                <a:solidFill>
                  <a:schemeClr val="bg1"/>
                </a:solidFill>
                <a:latin typeface="標楷體"/>
                <a:ea typeface="標楷體"/>
              </a:rPr>
              <a:t>允許</a:t>
            </a:r>
            <a:r>
              <a:rPr lang="zh-TW" altLang="en-US" sz="2000" b="1" dirty="0">
                <a:solidFill>
                  <a:schemeClr val="bg1"/>
                </a:solidFill>
                <a:latin typeface="標楷體"/>
                <a:ea typeface="標楷體"/>
              </a:rPr>
              <a:t>研究人員</a:t>
            </a:r>
            <a:r>
              <a:rPr lang="zh-TW" altLang="en-US" sz="2000" b="1" dirty="0" smtClean="0">
                <a:solidFill>
                  <a:schemeClr val="bg1"/>
                </a:solidFill>
                <a:latin typeface="標楷體"/>
                <a:ea typeface="標楷體"/>
              </a:rPr>
              <a:t>控制自變數</a:t>
            </a:r>
            <a:r>
              <a:rPr lang="en-US" altLang="zh-TW" sz="2000" b="1" dirty="0" smtClean="0">
                <a:solidFill>
                  <a:schemeClr val="bg1"/>
                </a:solidFill>
                <a:latin typeface="標楷體"/>
                <a:ea typeface="標楷體"/>
              </a:rPr>
              <a:t>(X))</a:t>
            </a:r>
            <a:endParaRPr lang="en-US" altLang="zh-TW" sz="2000" b="1" dirty="0" smtClean="0">
              <a:solidFill>
                <a:schemeClr val="bg1"/>
              </a:solidFill>
              <a:latin typeface="標楷體" pitchFamily="65" charset="-120"/>
              <a:ea typeface="標楷體" pitchFamily="65" charset="-120"/>
            </a:endParaRPr>
          </a:p>
        </p:txBody>
      </p:sp>
      <p:sp>
        <p:nvSpPr>
          <p:cNvPr id="7" name="文字方塊 6"/>
          <p:cNvSpPr txBox="1"/>
          <p:nvPr/>
        </p:nvSpPr>
        <p:spPr>
          <a:xfrm>
            <a:off x="251520" y="2636912"/>
            <a:ext cx="8496944" cy="707886"/>
          </a:xfrm>
          <a:prstGeom prst="rect">
            <a:avLst/>
          </a:prstGeom>
          <a:solidFill>
            <a:srgbClr val="92D050"/>
          </a:solidFill>
          <a:ln>
            <a:solidFill>
              <a:schemeClr val="accent2">
                <a:lumMod val="40000"/>
                <a:lumOff val="60000"/>
              </a:schemeClr>
            </a:solidFill>
          </a:ln>
        </p:spPr>
        <p:txBody>
          <a:bodyPr wrap="square" rtlCol="0">
            <a:spAutoFit/>
          </a:bodyPr>
          <a:lstStyle/>
          <a:p>
            <a:r>
              <a:rPr lang="en-US" altLang="zh-TW" sz="2000" dirty="0" smtClean="0">
                <a:latin typeface="標楷體"/>
                <a:ea typeface="標楷體"/>
              </a:rPr>
              <a:t>☆</a:t>
            </a:r>
            <a:r>
              <a:rPr lang="zh-TW" altLang="en-US" sz="2000" dirty="0" smtClean="0">
                <a:latin typeface="標楷體"/>
                <a:ea typeface="標楷體"/>
              </a:rPr>
              <a:t>實驗設計比非實驗設計有更強的內在效度，</a:t>
            </a:r>
            <a:r>
              <a:rPr lang="zh-TW" altLang="en-US" sz="2000" dirty="0" smtClean="0">
                <a:latin typeface="標楷體" pitchFamily="65" charset="-120"/>
                <a:ea typeface="標楷體" pitchFamily="65" charset="-120"/>
              </a:rPr>
              <a:t>非</a:t>
            </a:r>
            <a:r>
              <a:rPr lang="zh-TW" altLang="en-US" sz="2000" dirty="0">
                <a:latin typeface="標楷體" pitchFamily="65" charset="-120"/>
                <a:ea typeface="標楷體" pitchFamily="65" charset="-120"/>
              </a:rPr>
              <a:t>實驗設計</a:t>
            </a:r>
            <a:r>
              <a:rPr lang="zh-TW" altLang="zh-TW" sz="2000" dirty="0">
                <a:latin typeface="標楷體" pitchFamily="65" charset="-120"/>
                <a:ea typeface="標楷體" pitchFamily="65" charset="-120"/>
              </a:rPr>
              <a:t>可以有意義的</a:t>
            </a:r>
            <a:r>
              <a:rPr lang="zh-TW" altLang="zh-TW" sz="2000" dirty="0" smtClean="0">
                <a:latin typeface="標楷體" pitchFamily="65" charset="-120"/>
                <a:ea typeface="標楷體" pitchFamily="65" charset="-120"/>
              </a:rPr>
              <a:t>方</a:t>
            </a:r>
            <a:endParaRPr lang="en-US" altLang="zh-TW" sz="2000" dirty="0" smtClean="0">
              <a:latin typeface="標楷體" pitchFamily="65" charset="-120"/>
              <a:ea typeface="標楷體" pitchFamily="65" charset="-120"/>
            </a:endParaRPr>
          </a:p>
          <a:p>
            <a:r>
              <a:rPr lang="zh-TW" altLang="en-US" sz="2000" dirty="0">
                <a:latin typeface="標楷體" pitchFamily="65" charset="-120"/>
                <a:ea typeface="標楷體" pitchFamily="65" charset="-120"/>
              </a:rPr>
              <a:t> </a:t>
            </a:r>
            <a:r>
              <a:rPr lang="zh-TW" altLang="en-US" sz="2000" dirty="0" smtClean="0">
                <a:latin typeface="標楷體" pitchFamily="65" charset="-120"/>
                <a:ea typeface="標楷體" pitchFamily="65" charset="-120"/>
              </a:rPr>
              <a:t> </a:t>
            </a:r>
            <a:r>
              <a:rPr lang="zh-TW" altLang="zh-TW" sz="2000" dirty="0" smtClean="0">
                <a:latin typeface="標楷體" pitchFamily="65" charset="-120"/>
                <a:ea typeface="標楷體" pitchFamily="65" charset="-120"/>
              </a:rPr>
              <a:t>式</a:t>
            </a:r>
            <a:r>
              <a:rPr lang="zh-TW" altLang="zh-TW" sz="2000" dirty="0">
                <a:latin typeface="標楷體" pitchFamily="65" charset="-120"/>
                <a:ea typeface="標楷體" pitchFamily="65" charset="-120"/>
              </a:rPr>
              <a:t>和通常的</a:t>
            </a:r>
            <a:r>
              <a:rPr lang="zh-TW" altLang="zh-TW" sz="2000" dirty="0" smtClean="0">
                <a:latin typeface="標楷體" pitchFamily="65" charset="-120"/>
                <a:ea typeface="標楷體" pitchFamily="65" charset="-120"/>
              </a:rPr>
              <a:t>方式來</a:t>
            </a:r>
            <a:r>
              <a:rPr lang="zh-TW" altLang="zh-TW" sz="2000" dirty="0">
                <a:latin typeface="標楷體" pitchFamily="65" charset="-120"/>
                <a:ea typeface="標楷體" pitchFamily="65" charset="-120"/>
              </a:rPr>
              <a:t>測試的</a:t>
            </a:r>
            <a:r>
              <a:rPr lang="zh-TW" altLang="zh-TW" sz="2000" dirty="0" smtClean="0">
                <a:latin typeface="標楷體" pitchFamily="65" charset="-120"/>
                <a:ea typeface="標楷體" pitchFamily="65" charset="-120"/>
              </a:rPr>
              <a:t>假設</a:t>
            </a:r>
            <a:r>
              <a:rPr lang="zh-TW" altLang="en-US" sz="2000" dirty="0" smtClean="0">
                <a:latin typeface="標楷體" pitchFamily="65" charset="-120"/>
                <a:ea typeface="標楷體" pitchFamily="65" charset="-120"/>
              </a:rPr>
              <a:t>來</a:t>
            </a:r>
            <a:r>
              <a:rPr lang="zh-TW" altLang="zh-TW" sz="2000" dirty="0" smtClean="0">
                <a:latin typeface="標楷體" pitchFamily="65" charset="-120"/>
                <a:ea typeface="標楷體" pitchFamily="65" charset="-120"/>
              </a:rPr>
              <a:t>增</a:t>
            </a:r>
            <a:r>
              <a:rPr lang="zh-TW" altLang="en-US" sz="2000" dirty="0" smtClean="0">
                <a:latin typeface="標楷體" pitchFamily="65" charset="-120"/>
                <a:ea typeface="標楷體" pitchFamily="65" charset="-120"/>
              </a:rPr>
              <a:t>強</a:t>
            </a:r>
            <a:r>
              <a:rPr lang="zh-TW" altLang="zh-TW" sz="2000" dirty="0" smtClean="0">
                <a:latin typeface="標楷體" pitchFamily="65" charset="-120"/>
                <a:ea typeface="標楷體" pitchFamily="65" charset="-120"/>
              </a:rPr>
              <a:t>外部</a:t>
            </a:r>
            <a:r>
              <a:rPr lang="zh-TW" altLang="zh-TW" sz="2000" dirty="0">
                <a:latin typeface="標楷體" pitchFamily="65" charset="-120"/>
                <a:ea typeface="標楷體" pitchFamily="65" charset="-120"/>
              </a:rPr>
              <a:t>效度的結果</a:t>
            </a:r>
            <a:r>
              <a:rPr lang="zh-TW" altLang="zh-TW" sz="2000" dirty="0" smtClean="0">
                <a:latin typeface="標楷體" pitchFamily="65" charset="-120"/>
                <a:ea typeface="標楷體" pitchFamily="65" charset="-120"/>
              </a:rPr>
              <a:t>。</a:t>
            </a:r>
            <a:endParaRPr lang="en-US" altLang="zh-TW" sz="2000" b="1" dirty="0" smtClean="0">
              <a:solidFill>
                <a:schemeClr val="bg1"/>
              </a:solidFill>
              <a:latin typeface="標楷體" pitchFamily="65" charset="-120"/>
              <a:ea typeface="標楷體" pitchFamily="65" charset="-120"/>
            </a:endParaRPr>
          </a:p>
        </p:txBody>
      </p:sp>
      <p:sp>
        <p:nvSpPr>
          <p:cNvPr id="9" name="文字方塊 8"/>
          <p:cNvSpPr txBox="1"/>
          <p:nvPr/>
        </p:nvSpPr>
        <p:spPr>
          <a:xfrm>
            <a:off x="251520" y="3573016"/>
            <a:ext cx="8496944" cy="707886"/>
          </a:xfrm>
          <a:prstGeom prst="rect">
            <a:avLst/>
          </a:prstGeom>
          <a:solidFill>
            <a:srgbClr val="92D050"/>
          </a:solidFill>
          <a:ln>
            <a:solidFill>
              <a:schemeClr val="accent2">
                <a:lumMod val="40000"/>
                <a:lumOff val="60000"/>
              </a:schemeClr>
            </a:solidFill>
          </a:ln>
        </p:spPr>
        <p:txBody>
          <a:bodyPr wrap="square" rtlCol="0">
            <a:spAutoFit/>
          </a:bodyPr>
          <a:lstStyle/>
          <a:p>
            <a:r>
              <a:rPr lang="en-US" altLang="zh-TW" sz="2000" dirty="0" smtClean="0">
                <a:latin typeface="標楷體" pitchFamily="65" charset="-120"/>
                <a:ea typeface="標楷體" pitchFamily="65" charset="-120"/>
              </a:rPr>
              <a:t>☆</a:t>
            </a:r>
            <a:r>
              <a:rPr lang="zh-TW" altLang="en-US" sz="2000" dirty="0" smtClean="0">
                <a:latin typeface="標楷體" pitchFamily="65" charset="-120"/>
                <a:ea typeface="標楷體" pitchFamily="65" charset="-120"/>
              </a:rPr>
              <a:t>單一的研究無可避免受到內在與外在效度的威脅</a:t>
            </a:r>
            <a:r>
              <a:rPr lang="zh-TW" altLang="zh-TW" sz="2000" dirty="0" smtClean="0">
                <a:latin typeface="標楷體" pitchFamily="65" charset="-120"/>
                <a:ea typeface="標楷體" pitchFamily="65" charset="-120"/>
              </a:rPr>
              <a:t>。</a:t>
            </a:r>
            <a:r>
              <a:rPr lang="zh-TW" altLang="en-US" sz="2000" dirty="0" smtClean="0">
                <a:latin typeface="標楷體" pitchFamily="65" charset="-120"/>
                <a:ea typeface="標楷體" pitchFamily="65" charset="-120"/>
              </a:rPr>
              <a:t>研究人員通常會一起</a:t>
            </a:r>
            <a:endParaRPr lang="en-US" altLang="zh-TW" sz="2000" dirty="0" smtClean="0">
              <a:latin typeface="標楷體" pitchFamily="65" charset="-120"/>
              <a:ea typeface="標楷體" pitchFamily="65" charset="-120"/>
            </a:endParaRPr>
          </a:p>
          <a:p>
            <a:r>
              <a:rPr lang="zh-TW" altLang="en-US" sz="2000" dirty="0">
                <a:latin typeface="標楷體" pitchFamily="65" charset="-120"/>
                <a:ea typeface="標楷體" pitchFamily="65" charset="-120"/>
              </a:rPr>
              <a:t> </a:t>
            </a:r>
            <a:r>
              <a:rPr lang="zh-TW" altLang="en-US" sz="2000" dirty="0" smtClean="0">
                <a:latin typeface="標楷體" pitchFamily="65" charset="-120"/>
                <a:ea typeface="標楷體" pitchFamily="65" charset="-120"/>
              </a:rPr>
              <a:t> 使用使用多個方法來克服</a:t>
            </a:r>
            <a:r>
              <a:rPr lang="zh-TW" altLang="zh-TW" sz="2000" dirty="0" smtClean="0">
                <a:latin typeface="標楷體" pitchFamily="65" charset="-120"/>
                <a:ea typeface="標楷體" pitchFamily="65" charset="-120"/>
              </a:rPr>
              <a:t>。</a:t>
            </a:r>
            <a:endParaRPr lang="en-US" altLang="zh-TW" sz="2000" b="1" dirty="0">
              <a:solidFill>
                <a:schemeClr val="bg1"/>
              </a:solidFill>
              <a:latin typeface="標楷體" pitchFamily="65" charset="-120"/>
              <a:ea typeface="標楷體" pitchFamily="65" charset="-120"/>
            </a:endParaRPr>
          </a:p>
        </p:txBody>
      </p:sp>
      <p:sp>
        <p:nvSpPr>
          <p:cNvPr id="10" name="文字方塊 9"/>
          <p:cNvSpPr txBox="1"/>
          <p:nvPr/>
        </p:nvSpPr>
        <p:spPr>
          <a:xfrm>
            <a:off x="251520" y="4521314"/>
            <a:ext cx="8496944" cy="707886"/>
          </a:xfrm>
          <a:prstGeom prst="rect">
            <a:avLst/>
          </a:prstGeom>
          <a:solidFill>
            <a:srgbClr val="92D050"/>
          </a:solidFill>
          <a:ln>
            <a:solidFill>
              <a:schemeClr val="accent2">
                <a:lumMod val="40000"/>
                <a:lumOff val="60000"/>
              </a:schemeClr>
            </a:solidFill>
          </a:ln>
        </p:spPr>
        <p:txBody>
          <a:bodyPr wrap="square" rtlCol="0">
            <a:spAutoFit/>
          </a:bodyPr>
          <a:lstStyle/>
          <a:p>
            <a:r>
              <a:rPr lang="en-US" altLang="zh-TW" sz="2000" dirty="0" smtClean="0">
                <a:latin typeface="標楷體" pitchFamily="65" charset="-120"/>
                <a:ea typeface="標楷體" pitchFamily="65" charset="-120"/>
              </a:rPr>
              <a:t>☆</a:t>
            </a:r>
            <a:r>
              <a:rPr lang="zh-TW" altLang="en-US" sz="2000" dirty="0">
                <a:latin typeface="標楷體" pitchFamily="65" charset="-120"/>
                <a:ea typeface="標楷體" pitchFamily="65" charset="-120"/>
              </a:rPr>
              <a:t>也許，建構在一個</a:t>
            </a:r>
            <a:r>
              <a:rPr lang="zh-TW" altLang="en-US" sz="2000" dirty="0" smtClean="0">
                <a:latin typeface="標楷體" pitchFamily="65" charset="-120"/>
                <a:ea typeface="標楷體" pitchFamily="65" charset="-120"/>
              </a:rPr>
              <a:t>微弱</a:t>
            </a:r>
            <a:r>
              <a:rPr lang="zh-TW" altLang="en-US" sz="2000" dirty="0">
                <a:latin typeface="標楷體" pitchFamily="65" charset="-120"/>
                <a:ea typeface="標楷體" pitchFamily="65" charset="-120"/>
              </a:rPr>
              <a:t>設計基礎上的研究其結果可能會更</a:t>
            </a:r>
            <a:r>
              <a:rPr lang="zh-TW" altLang="en-US" sz="2000" dirty="0" smtClean="0">
                <a:latin typeface="標楷體" pitchFamily="65" charset="-120"/>
                <a:ea typeface="標楷體" pitchFamily="65" charset="-120"/>
              </a:rPr>
              <a:t>容易</a:t>
            </a:r>
            <a:r>
              <a:rPr lang="zh-TW" altLang="en-US" sz="2000" dirty="0">
                <a:latin typeface="標楷體" pitchFamily="65" charset="-120"/>
                <a:ea typeface="標楷體" pitchFamily="65" charset="-120"/>
              </a:rPr>
              <a:t>被接受</a:t>
            </a:r>
            <a:r>
              <a:rPr lang="zh-TW" altLang="en-US" sz="2000" dirty="0" smtClean="0">
                <a:latin typeface="標楷體" pitchFamily="65" charset="-120"/>
                <a:ea typeface="標楷體" pitchFamily="65" charset="-120"/>
              </a:rPr>
              <a:t>，</a:t>
            </a:r>
            <a:endParaRPr lang="en-US" altLang="zh-TW" sz="2000" dirty="0" smtClean="0">
              <a:latin typeface="標楷體" pitchFamily="65" charset="-120"/>
              <a:ea typeface="標楷體" pitchFamily="65" charset="-120"/>
            </a:endParaRPr>
          </a:p>
          <a:p>
            <a:r>
              <a:rPr lang="zh-TW" altLang="en-US" sz="2000" dirty="0">
                <a:latin typeface="標楷體" pitchFamily="65" charset="-120"/>
                <a:ea typeface="標楷體" pitchFamily="65" charset="-120"/>
              </a:rPr>
              <a:t> </a:t>
            </a:r>
            <a:r>
              <a:rPr lang="zh-TW" altLang="en-US" sz="2000" dirty="0" smtClean="0">
                <a:latin typeface="標楷體" pitchFamily="65" charset="-120"/>
                <a:ea typeface="標楷體" pitchFamily="65" charset="-120"/>
              </a:rPr>
              <a:t> 如果他們最後的證實</a:t>
            </a:r>
            <a:r>
              <a:rPr lang="zh-TW" altLang="en-US" sz="2000" dirty="0">
                <a:latin typeface="標楷體" pitchFamily="65" charset="-120"/>
                <a:ea typeface="標楷體" pitchFamily="65" charset="-120"/>
              </a:rPr>
              <a:t>是</a:t>
            </a:r>
            <a:r>
              <a:rPr lang="zh-TW" altLang="en-US" sz="2000" dirty="0" smtClean="0">
                <a:latin typeface="標楷體" pitchFamily="65" charset="-120"/>
                <a:ea typeface="標楷體" pitchFamily="65" charset="-120"/>
              </a:rPr>
              <a:t>採用和</a:t>
            </a:r>
            <a:r>
              <a:rPr lang="zh-TW" altLang="en-US" sz="2000" dirty="0">
                <a:latin typeface="標楷體" pitchFamily="65" charset="-120"/>
                <a:ea typeface="標楷體" pitchFamily="65" charset="-120"/>
              </a:rPr>
              <a:t>以往研究不同的設計方法。</a:t>
            </a:r>
            <a:endParaRPr lang="en-US" altLang="zh-TW" sz="2000" b="1" dirty="0" smtClean="0">
              <a:solidFill>
                <a:schemeClr val="bg1"/>
              </a:solidFill>
              <a:latin typeface="標楷體" pitchFamily="65" charset="-120"/>
              <a:ea typeface="標楷體" pitchFamily="65" charset="-120"/>
            </a:endParaRPr>
          </a:p>
        </p:txBody>
      </p:sp>
      <p:sp>
        <p:nvSpPr>
          <p:cNvPr id="11" name="文字方塊 10"/>
          <p:cNvSpPr txBox="1"/>
          <p:nvPr/>
        </p:nvSpPr>
        <p:spPr>
          <a:xfrm>
            <a:off x="251520" y="5478323"/>
            <a:ext cx="8496944" cy="830997"/>
          </a:xfrm>
          <a:prstGeom prst="rect">
            <a:avLst/>
          </a:prstGeom>
          <a:solidFill>
            <a:srgbClr val="0070C0"/>
          </a:solidFill>
          <a:ln>
            <a:solidFill>
              <a:schemeClr val="accent2">
                <a:lumMod val="40000"/>
                <a:lumOff val="60000"/>
              </a:schemeClr>
            </a:solidFill>
          </a:ln>
        </p:spPr>
        <p:txBody>
          <a:bodyPr wrap="square" rtlCol="0">
            <a:spAutoFit/>
          </a:bodyPr>
          <a:lstStyle/>
          <a:p>
            <a:r>
              <a:rPr lang="zh-TW" altLang="en-US" sz="2400" b="1" dirty="0" smtClean="0">
                <a:solidFill>
                  <a:schemeClr val="bg1"/>
                </a:solidFill>
                <a:latin typeface="標楷體" pitchFamily="65" charset="-120"/>
                <a:ea typeface="標楷體" pitchFamily="65" charset="-120"/>
              </a:rPr>
              <a:t>本章最後結論印證了郭老師</a:t>
            </a:r>
            <a:r>
              <a:rPr lang="zh-TW" altLang="en-US" sz="2400" b="1" dirty="0">
                <a:solidFill>
                  <a:schemeClr val="bg1"/>
                </a:solidFill>
                <a:latin typeface="標楷體" pitchFamily="65" charset="-120"/>
                <a:ea typeface="標楷體" pitchFamily="65" charset="-120"/>
              </a:rPr>
              <a:t>的</a:t>
            </a:r>
            <a:r>
              <a:rPr lang="zh-TW" altLang="en-US" sz="2400" b="1" dirty="0" smtClean="0">
                <a:solidFill>
                  <a:schemeClr val="bg1"/>
                </a:solidFill>
                <a:latin typeface="標楷體" pitchFamily="65" charset="-120"/>
                <a:ea typeface="標楷體" pitchFamily="65" charset="-120"/>
              </a:rPr>
              <a:t>大師理論</a:t>
            </a:r>
            <a:r>
              <a:rPr lang="en-US" altLang="zh-TW" sz="2400" b="1" dirty="0" smtClean="0">
                <a:solidFill>
                  <a:schemeClr val="bg1"/>
                </a:solidFill>
                <a:latin typeface="標楷體" pitchFamily="65" charset="-120"/>
                <a:ea typeface="標楷體" pitchFamily="65" charset="-120"/>
              </a:rPr>
              <a:t>-</a:t>
            </a:r>
            <a:r>
              <a:rPr lang="zh-TW" altLang="en-US" sz="2400" b="1" dirty="0" smtClean="0">
                <a:solidFill>
                  <a:schemeClr val="bg1"/>
                </a:solidFill>
                <a:latin typeface="標楷體" pitchFamily="65" charset="-120"/>
                <a:ea typeface="標楷體" pitchFamily="65" charset="-120"/>
              </a:rPr>
              <a:t> 大師是誰</a:t>
            </a:r>
            <a:r>
              <a:rPr lang="en-US" altLang="zh-TW" sz="2400" b="1" dirty="0" smtClean="0">
                <a:solidFill>
                  <a:schemeClr val="bg1"/>
                </a:solidFill>
                <a:latin typeface="標楷體" pitchFamily="65" charset="-120"/>
                <a:ea typeface="標楷體" pitchFamily="65" charset="-120"/>
              </a:rPr>
              <a:t>? </a:t>
            </a:r>
            <a:r>
              <a:rPr lang="zh-TW" altLang="en-US" sz="2400" b="1" dirty="0" smtClean="0">
                <a:solidFill>
                  <a:schemeClr val="bg1"/>
                </a:solidFill>
                <a:latin typeface="標楷體" pitchFamily="65" charset="-120"/>
                <a:ea typeface="標楷體" pitchFamily="65" charset="-120"/>
              </a:rPr>
              <a:t>大師不一定是對的</a:t>
            </a:r>
            <a:r>
              <a:rPr lang="en-US" altLang="zh-TW" sz="2400" b="1" dirty="0" smtClean="0">
                <a:solidFill>
                  <a:schemeClr val="bg1"/>
                </a:solidFill>
                <a:latin typeface="標楷體" pitchFamily="65" charset="-120"/>
                <a:ea typeface="標楷體" pitchFamily="65" charset="-120"/>
              </a:rPr>
              <a:t>?</a:t>
            </a:r>
            <a:r>
              <a:rPr lang="zh-TW" altLang="en-US" sz="2400" b="1" dirty="0" smtClean="0">
                <a:solidFill>
                  <a:schemeClr val="bg1"/>
                </a:solidFill>
                <a:latin typeface="標楷體" pitchFamily="65" charset="-120"/>
                <a:ea typeface="標楷體" pitchFamily="65" charset="-120"/>
              </a:rPr>
              <a:t>     </a:t>
            </a:r>
            <a:endParaRPr lang="en-US" altLang="zh-TW" sz="1600" b="1" dirty="0" smtClean="0">
              <a:solidFill>
                <a:schemeClr val="bg1"/>
              </a:solidFill>
              <a:latin typeface="標楷體" pitchFamily="65" charset="-120"/>
              <a:ea typeface="標楷體" pitchFamily="65" charset="-120"/>
            </a:endParaRPr>
          </a:p>
        </p:txBody>
      </p:sp>
    </p:spTree>
    <p:extLst>
      <p:ext uri="{BB962C8B-B14F-4D97-AF65-F5344CB8AC3E}">
        <p14:creationId xmlns:p14="http://schemas.microsoft.com/office/powerpoint/2010/main" val="124818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5"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2000"/>
                                        <p:tgtEl>
                                          <p:spTgt spid="11"/>
                                        </p:tgtEl>
                                      </p:cBhvr>
                                    </p:animEffect>
                                    <p:anim calcmode="lin" valueType="num">
                                      <p:cBhvr>
                                        <p:cTn id="36" dur="2000" fill="hold"/>
                                        <p:tgtEl>
                                          <p:spTgt spid="11"/>
                                        </p:tgtEl>
                                        <p:attrNameLst>
                                          <p:attrName>ppt_w</p:attrName>
                                        </p:attrNameLst>
                                      </p:cBhvr>
                                      <p:tavLst>
                                        <p:tav tm="0" fmla="#ppt_w*sin(2.5*pi*$)">
                                          <p:val>
                                            <p:fltVal val="0"/>
                                          </p:val>
                                        </p:tav>
                                        <p:tav tm="100000">
                                          <p:val>
                                            <p:fltVal val="1"/>
                                          </p:val>
                                        </p:tav>
                                      </p:tavLst>
                                    </p:anim>
                                    <p:anim calcmode="lin" valueType="num">
                                      <p:cBhvr>
                                        <p:cTn id="37"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p:cNvSpPr>
          <p:nvPr>
            <p:ph idx="1"/>
          </p:nvPr>
        </p:nvSpPr>
        <p:spPr>
          <a:xfrm>
            <a:off x="971600" y="1844824"/>
            <a:ext cx="7643192" cy="3456384"/>
          </a:xfrm>
        </p:spPr>
        <p:txBody>
          <a:bodyPr>
            <a:normAutofit/>
          </a:bodyPr>
          <a:lstStyle/>
          <a:p>
            <a:pPr marL="0" indent="0">
              <a:spcBef>
                <a:spcPts val="1800"/>
              </a:spcBef>
              <a:buClr>
                <a:srgbClr val="3333CC"/>
              </a:buClr>
              <a:buNone/>
            </a:pPr>
            <a:r>
              <a:rPr lang="zh-TW" altLang="en-US" dirty="0" smtClean="0"/>
              <a:t>　　</a:t>
            </a:r>
            <a:r>
              <a:rPr lang="en-US" altLang="zh-TW" dirty="0"/>
              <a:t>1</a:t>
            </a:r>
            <a:r>
              <a:rPr lang="zh-TW" altLang="en-US" dirty="0"/>
              <a:t>、</a:t>
            </a:r>
            <a:r>
              <a:rPr lang="en-US" altLang="zh-TW" dirty="0"/>
              <a:t>Experimentation</a:t>
            </a:r>
            <a:endParaRPr lang="zh-TW" altLang="en-US" dirty="0"/>
          </a:p>
          <a:p>
            <a:pPr marL="0" indent="0">
              <a:spcBef>
                <a:spcPts val="1800"/>
              </a:spcBef>
              <a:buClr>
                <a:srgbClr val="3333CC"/>
              </a:buClr>
              <a:buNone/>
            </a:pPr>
            <a:r>
              <a:rPr lang="zh-TW" altLang="en-US" dirty="0" smtClean="0"/>
              <a:t>        </a:t>
            </a:r>
            <a:r>
              <a:rPr lang="en-US" altLang="zh-TW" dirty="0" smtClean="0"/>
              <a:t>2</a:t>
            </a:r>
            <a:r>
              <a:rPr lang="zh-TW" altLang="en-US" dirty="0" smtClean="0"/>
              <a:t>、</a:t>
            </a:r>
            <a:r>
              <a:rPr lang="en-US" altLang="zh-TW" dirty="0" smtClean="0"/>
              <a:t>Experimentation </a:t>
            </a:r>
            <a:r>
              <a:rPr lang="en-US" altLang="zh-TW" dirty="0" err="1" smtClean="0"/>
              <a:t>Desings</a:t>
            </a:r>
            <a:endParaRPr lang="en-US" altLang="zh-TW" dirty="0" smtClean="0"/>
          </a:p>
          <a:p>
            <a:pPr marL="0" indent="0">
              <a:spcBef>
                <a:spcPts val="1800"/>
              </a:spcBef>
              <a:buClr>
                <a:srgbClr val="3333CC"/>
              </a:buClr>
              <a:buNone/>
            </a:pPr>
            <a:r>
              <a:rPr lang="zh-TW" altLang="en-US" dirty="0" smtClean="0"/>
              <a:t>        </a:t>
            </a:r>
            <a:r>
              <a:rPr lang="en-US" altLang="zh-TW" dirty="0" smtClean="0"/>
              <a:t>3</a:t>
            </a:r>
            <a:r>
              <a:rPr lang="zh-TW" altLang="en-US" dirty="0" smtClean="0"/>
              <a:t>、</a:t>
            </a:r>
            <a:r>
              <a:rPr lang="en-US" altLang="zh-TW" dirty="0" err="1" smtClean="0"/>
              <a:t>Nonexperimentation</a:t>
            </a:r>
            <a:r>
              <a:rPr lang="en-US" altLang="zh-TW" dirty="0" smtClean="0"/>
              <a:t> </a:t>
            </a:r>
            <a:r>
              <a:rPr lang="en-US" altLang="zh-TW" dirty="0" err="1" smtClean="0"/>
              <a:t>Desings</a:t>
            </a:r>
            <a:endParaRPr lang="zh-TW" altLang="en-US" dirty="0" smtClean="0"/>
          </a:p>
        </p:txBody>
      </p:sp>
      <p:sp>
        <p:nvSpPr>
          <p:cNvPr id="5" name="投影片編號版面配置區 5"/>
          <p:cNvSpPr>
            <a:spLocks noGrp="1"/>
          </p:cNvSpPr>
          <p:nvPr>
            <p:ph type="sldNum" sz="quarter" idx="4294967295"/>
          </p:nvPr>
        </p:nvSpPr>
        <p:spPr>
          <a:xfrm>
            <a:off x="8604448" y="6381328"/>
            <a:ext cx="365760" cy="391741"/>
          </a:xfrm>
          <a:noFill/>
        </p:spPr>
        <p:txBody>
          <a:bodyPr>
            <a:noAutofit/>
          </a:bodyPr>
          <a:lstStyle/>
          <a:p>
            <a:r>
              <a:rPr lang="en-US" altLang="zh-TW" sz="1400" dirty="0" smtClean="0">
                <a:solidFill>
                  <a:schemeClr val="tx2">
                    <a:lumMod val="75000"/>
                  </a:schemeClr>
                </a:solidFill>
              </a:rPr>
              <a:t>4</a:t>
            </a:r>
            <a:endParaRPr lang="en-US" altLang="zh-TW" sz="1400" dirty="0" smtClean="0">
              <a:solidFill>
                <a:schemeClr val="tx2">
                  <a:lumMod val="75000"/>
                </a:schemeClr>
              </a:solidFill>
            </a:endParaRPr>
          </a:p>
        </p:txBody>
      </p:sp>
      <p:sp>
        <p:nvSpPr>
          <p:cNvPr id="6" name="標題 5"/>
          <p:cNvSpPr>
            <a:spLocks noGrp="1"/>
          </p:cNvSpPr>
          <p:nvPr>
            <p:ph type="title" idx="4294967295"/>
          </p:nvPr>
        </p:nvSpPr>
        <p:spPr>
          <a:xfrm>
            <a:off x="683568" y="188640"/>
            <a:ext cx="7344816" cy="1143000"/>
          </a:xfrm>
        </p:spPr>
        <p:txBody>
          <a:bodyPr>
            <a:normAutofit/>
          </a:bodyPr>
          <a:lstStyle/>
          <a:p>
            <a:pPr algn="ctr"/>
            <a:r>
              <a:rPr lang="zh-TW" altLang="en-US" dirty="0" smtClean="0"/>
              <a:t>本章焦點</a:t>
            </a:r>
            <a:endParaRPr lang="zh-TW"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投影片編號版面配置區 5"/>
          <p:cNvSpPr>
            <a:spLocks noGrp="1"/>
          </p:cNvSpPr>
          <p:nvPr>
            <p:ph type="sldNum" sz="quarter" idx="4294967295"/>
          </p:nvPr>
        </p:nvSpPr>
        <p:spPr>
          <a:xfrm>
            <a:off x="460248" y="6356350"/>
            <a:ext cx="2133600" cy="365125"/>
          </a:xfrm>
        </p:spPr>
        <p:txBody>
          <a:bodyPr/>
          <a:lstStyle/>
          <a:p>
            <a:fld id="{72719158-DFC5-43DB-BE0D-26FB0285D4B9}" type="slidenum">
              <a:rPr lang="en-US" altLang="zh-TW"/>
              <a:pPr/>
              <a:t>5</a:t>
            </a:fld>
            <a:endParaRPr lang="en-US" altLang="zh-TW"/>
          </a:p>
        </p:txBody>
      </p:sp>
      <p:sp>
        <p:nvSpPr>
          <p:cNvPr id="41986" name="Rectangle 2"/>
          <p:cNvSpPr>
            <a:spLocks noGrp="1" noChangeArrowheads="1"/>
          </p:cNvSpPr>
          <p:nvPr>
            <p:ph type="title" idx="4294967295"/>
          </p:nvPr>
        </p:nvSpPr>
        <p:spPr>
          <a:xfrm>
            <a:off x="467544" y="116632"/>
            <a:ext cx="7416824" cy="1143000"/>
          </a:xfrm>
        </p:spPr>
        <p:txBody>
          <a:bodyPr>
            <a:normAutofit/>
          </a:bodyPr>
          <a:lstStyle/>
          <a:p>
            <a:pPr algn="ctr"/>
            <a:r>
              <a:rPr lang="en-US" altLang="zh-TW" sz="4000" dirty="0" smtClean="0">
                <a:latin typeface="Times New Roman" pitchFamily="18" charset="0"/>
                <a:cs typeface="Times New Roman" pitchFamily="18" charset="0"/>
              </a:rPr>
              <a:t>Experimentation</a:t>
            </a:r>
            <a:endParaRPr lang="zh-TW" altLang="en-US" sz="4000" dirty="0"/>
          </a:p>
        </p:txBody>
      </p:sp>
      <p:sp>
        <p:nvSpPr>
          <p:cNvPr id="41987" name="Rectangle 3"/>
          <p:cNvSpPr>
            <a:spLocks noGrp="1" noChangeArrowheads="1"/>
          </p:cNvSpPr>
          <p:nvPr>
            <p:ph type="body" idx="1"/>
          </p:nvPr>
        </p:nvSpPr>
        <p:spPr>
          <a:xfrm>
            <a:off x="683568" y="1556792"/>
            <a:ext cx="7992888" cy="2016224"/>
          </a:xfrm>
        </p:spPr>
        <p:txBody>
          <a:bodyPr>
            <a:normAutofit fontScale="92500" lnSpcReduction="10000"/>
          </a:bodyPr>
          <a:lstStyle/>
          <a:p>
            <a:pPr algn="just">
              <a:spcBef>
                <a:spcPts val="1200"/>
              </a:spcBef>
              <a:buFont typeface="Wingdings" pitchFamily="2" charset="2"/>
              <a:buChar char="Ø"/>
            </a:pPr>
            <a:r>
              <a:rPr lang="zh-TW" altLang="en-US" sz="2800" dirty="0" smtClean="0">
                <a:latin typeface="新細明體" pitchFamily="18" charset="-120"/>
                <a:ea typeface="新細明體" pitchFamily="18" charset="-120"/>
              </a:rPr>
              <a:t>實驗法</a:t>
            </a:r>
            <a:r>
              <a:rPr lang="en-US" altLang="zh-TW" sz="2800" dirty="0" smtClean="0">
                <a:latin typeface="新細明體" pitchFamily="18" charset="-120"/>
                <a:ea typeface="新細明體" pitchFamily="18" charset="-120"/>
              </a:rPr>
              <a:t>(experimentation)</a:t>
            </a:r>
            <a:r>
              <a:rPr lang="zh-TW" altLang="en-US" sz="2800" dirty="0" smtClean="0">
                <a:latin typeface="新細明體" pitchFamily="18" charset="-120"/>
                <a:ea typeface="新細明體" pitchFamily="18" charset="-120"/>
              </a:rPr>
              <a:t>：</a:t>
            </a:r>
            <a:endParaRPr lang="en-US" altLang="zh-TW" sz="2800" dirty="0" smtClean="0">
              <a:latin typeface="新細明體" pitchFamily="18" charset="-120"/>
              <a:ea typeface="新細明體" pitchFamily="18" charset="-120"/>
            </a:endParaRPr>
          </a:p>
          <a:p>
            <a:pPr algn="just">
              <a:spcBef>
                <a:spcPts val="1200"/>
              </a:spcBef>
              <a:buNone/>
            </a:pPr>
            <a:r>
              <a:rPr lang="zh-TW" altLang="en-US" sz="2800" dirty="0" smtClean="0">
                <a:solidFill>
                  <a:srgbClr val="002060"/>
                </a:solidFill>
                <a:latin typeface="新細明體" pitchFamily="18" charset="-120"/>
                <a:ea typeface="新細明體" pitchFamily="18" charset="-120"/>
              </a:rPr>
              <a:t>    </a:t>
            </a:r>
            <a:r>
              <a:rPr lang="zh-TW" altLang="en-US" sz="3000" dirty="0" smtClean="0">
                <a:solidFill>
                  <a:srgbClr val="002060"/>
                </a:solidFill>
                <a:latin typeface="標楷體" pitchFamily="65" charset="-120"/>
                <a:ea typeface="標楷體" pitchFamily="65" charset="-120"/>
              </a:rPr>
              <a:t>指在控制的情況下，操縱一個或以上的變數，以明確地測定這些變數之效果的研究程序。</a:t>
            </a:r>
            <a:endParaRPr lang="en-US" altLang="zh-TW" sz="3000" dirty="0" smtClean="0">
              <a:solidFill>
                <a:srgbClr val="002060"/>
              </a:solidFill>
              <a:latin typeface="標楷體" pitchFamily="65" charset="-120"/>
              <a:ea typeface="標楷體" pitchFamily="65" charset="-120"/>
            </a:endParaRPr>
          </a:p>
          <a:p>
            <a:pPr algn="just">
              <a:spcBef>
                <a:spcPts val="1200"/>
              </a:spcBef>
              <a:buFont typeface="Wingdings" pitchFamily="2" charset="2"/>
              <a:buChar char="Ø"/>
            </a:pPr>
            <a:r>
              <a:rPr lang="zh-TW" altLang="en-US" sz="2800" dirty="0" smtClean="0">
                <a:latin typeface="新細明體" pitchFamily="18" charset="-120"/>
                <a:ea typeface="新細明體" pitchFamily="18" charset="-120"/>
              </a:rPr>
              <a:t>實驗法之基本實施程序：</a:t>
            </a:r>
            <a:endParaRPr lang="zh-TW" altLang="en-US" sz="2800" dirty="0">
              <a:latin typeface="新細明體" pitchFamily="18" charset="-120"/>
              <a:ea typeface="新細明體" pitchFamily="18" charset="-120"/>
            </a:endParaRPr>
          </a:p>
        </p:txBody>
      </p:sp>
      <p:sp>
        <p:nvSpPr>
          <p:cNvPr id="6" name="圓角矩形 5"/>
          <p:cNvSpPr/>
          <p:nvPr/>
        </p:nvSpPr>
        <p:spPr>
          <a:xfrm>
            <a:off x="827584" y="3573016"/>
            <a:ext cx="7776864" cy="288032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marL="514350" lvl="0" indent="-514350" algn="just" fontAlgn="auto">
              <a:spcBef>
                <a:spcPct val="20000"/>
              </a:spcBef>
              <a:spcAft>
                <a:spcPts val="0"/>
              </a:spcAft>
              <a:buClr>
                <a:schemeClr val="tx2"/>
              </a:buClr>
              <a:buSzPct val="70000"/>
              <a:defRPr/>
            </a:pPr>
            <a:r>
              <a:rPr kumimoji="0" lang="en-US" altLang="zh-TW" sz="2400" dirty="0" smtClean="0">
                <a:latin typeface="標楷體" pitchFamily="65" charset="-120"/>
                <a:ea typeface="標楷體" pitchFamily="65" charset="-120"/>
              </a:rPr>
              <a:t>1.</a:t>
            </a:r>
            <a:r>
              <a:rPr kumimoji="0" lang="zh-TW" altLang="en-US" sz="2800" dirty="0" smtClean="0">
                <a:latin typeface="標楷體" pitchFamily="65" charset="-120"/>
                <a:ea typeface="標楷體" pitchFamily="65" charset="-120"/>
              </a:rPr>
              <a:t>將受試者分為</a:t>
            </a:r>
            <a:r>
              <a:rPr kumimoji="0" lang="zh-TW" altLang="en-US" sz="2800" dirty="0" smtClean="0">
                <a:solidFill>
                  <a:srgbClr val="FF0000"/>
                </a:solidFill>
                <a:latin typeface="標楷體" pitchFamily="65" charset="-120"/>
                <a:ea typeface="標楷體" pitchFamily="65" charset="-120"/>
              </a:rPr>
              <a:t>實驗組</a:t>
            </a:r>
            <a:r>
              <a:rPr kumimoji="0" lang="zh-TW" altLang="en-US" sz="2800" dirty="0" smtClean="0">
                <a:latin typeface="標楷體" pitchFamily="65" charset="-120"/>
                <a:ea typeface="標楷體" pitchFamily="65" charset="-120"/>
              </a:rPr>
              <a:t>及</a:t>
            </a:r>
            <a:r>
              <a:rPr kumimoji="0" lang="zh-TW" altLang="en-US" sz="2800" dirty="0" smtClean="0">
                <a:solidFill>
                  <a:srgbClr val="FF0000"/>
                </a:solidFill>
                <a:latin typeface="標楷體" pitchFamily="65" charset="-120"/>
                <a:ea typeface="標楷體" pitchFamily="65" charset="-120"/>
              </a:rPr>
              <a:t>控制組</a:t>
            </a:r>
            <a:r>
              <a:rPr kumimoji="0" lang="zh-TW" altLang="en-US" sz="2800" dirty="0" smtClean="0">
                <a:latin typeface="標楷體" pitchFamily="65" charset="-120"/>
                <a:ea typeface="標楷體" pitchFamily="65" charset="-120"/>
              </a:rPr>
              <a:t>。</a:t>
            </a:r>
            <a:endParaRPr kumimoji="0" lang="en-US" altLang="zh-TW" sz="2800" dirty="0" smtClean="0">
              <a:latin typeface="標楷體" pitchFamily="65" charset="-120"/>
              <a:ea typeface="標楷體" pitchFamily="65" charset="-120"/>
            </a:endParaRPr>
          </a:p>
          <a:p>
            <a:pPr marL="342900" lvl="0" indent="-342900" algn="just" fontAlgn="auto">
              <a:spcBef>
                <a:spcPct val="20000"/>
              </a:spcBef>
              <a:spcAft>
                <a:spcPts val="0"/>
              </a:spcAft>
              <a:buClr>
                <a:schemeClr val="tx2"/>
              </a:buClr>
              <a:buSzPct val="70000"/>
              <a:defRPr/>
            </a:pPr>
            <a:r>
              <a:rPr kumimoji="0" lang="en-US" altLang="zh-TW" sz="2800" dirty="0" smtClean="0">
                <a:latin typeface="標楷體" pitchFamily="65" charset="-120"/>
                <a:ea typeface="標楷體" pitchFamily="65" charset="-120"/>
              </a:rPr>
              <a:t>2.</a:t>
            </a:r>
            <a:r>
              <a:rPr kumimoji="0" lang="zh-TW" altLang="en-US" sz="2800" dirty="0" smtClean="0">
                <a:latin typeface="標楷體" pitchFamily="65" charset="-120"/>
                <a:ea typeface="標楷體" pitchFamily="65" charset="-120"/>
              </a:rPr>
              <a:t>對兩組皆施予前測。</a:t>
            </a:r>
          </a:p>
          <a:p>
            <a:pPr marL="342900" lvl="0" indent="-342900" algn="just" fontAlgn="auto">
              <a:spcBef>
                <a:spcPct val="20000"/>
              </a:spcBef>
              <a:spcAft>
                <a:spcPts val="0"/>
              </a:spcAft>
              <a:buClr>
                <a:schemeClr val="tx2"/>
              </a:buClr>
              <a:buSzPct val="70000"/>
              <a:defRPr/>
            </a:pPr>
            <a:r>
              <a:rPr kumimoji="0" lang="en-US" altLang="zh-TW" sz="2800" dirty="0" smtClean="0">
                <a:latin typeface="標楷體" pitchFamily="65" charset="-120"/>
                <a:ea typeface="標楷體" pitchFamily="65" charset="-120"/>
              </a:rPr>
              <a:t>3.</a:t>
            </a:r>
            <a:r>
              <a:rPr kumimoji="0" lang="zh-TW" altLang="en-US" sz="2800" dirty="0" smtClean="0">
                <a:latin typeface="標楷體" pitchFamily="65" charset="-120"/>
                <a:ea typeface="標楷體" pitchFamily="65" charset="-120"/>
              </a:rPr>
              <a:t>將實驗變項</a:t>
            </a:r>
            <a:r>
              <a:rPr kumimoji="0" lang="en-US" altLang="zh-TW" sz="2800" dirty="0" smtClean="0">
                <a:latin typeface="標楷體" pitchFamily="65" charset="-120"/>
                <a:ea typeface="標楷體" pitchFamily="65" charset="-120"/>
              </a:rPr>
              <a:t>(Treatment)</a:t>
            </a:r>
            <a:r>
              <a:rPr kumimoji="0" lang="zh-TW" altLang="en-US" sz="2800" dirty="0" smtClean="0">
                <a:latin typeface="標楷體" pitchFamily="65" charset="-120"/>
                <a:ea typeface="標楷體" pitchFamily="65" charset="-120"/>
              </a:rPr>
              <a:t>導入實驗組中。</a:t>
            </a:r>
          </a:p>
          <a:p>
            <a:pPr marL="342900" lvl="0" indent="-342900" algn="just" fontAlgn="auto">
              <a:spcBef>
                <a:spcPct val="20000"/>
              </a:spcBef>
              <a:spcAft>
                <a:spcPts val="0"/>
              </a:spcAft>
              <a:buClr>
                <a:schemeClr val="tx2"/>
              </a:buClr>
              <a:buSzPct val="70000"/>
              <a:defRPr/>
            </a:pPr>
            <a:r>
              <a:rPr kumimoji="0" lang="en-US" altLang="zh-TW" sz="2800" dirty="0" smtClean="0">
                <a:latin typeface="標楷體" pitchFamily="65" charset="-120"/>
                <a:ea typeface="標楷體" pitchFamily="65" charset="-120"/>
              </a:rPr>
              <a:t>4.</a:t>
            </a:r>
            <a:r>
              <a:rPr kumimoji="0" lang="zh-TW" altLang="en-US" sz="2800" dirty="0" smtClean="0">
                <a:latin typeface="標楷體" pitchFamily="65" charset="-120"/>
                <a:ea typeface="標楷體" pitchFamily="65" charset="-120"/>
              </a:rPr>
              <a:t>對兩組同時施行與前測相同的後測。</a:t>
            </a:r>
          </a:p>
          <a:p>
            <a:pPr marL="342900" lvl="0" indent="-342900" algn="just" fontAlgn="auto">
              <a:spcBef>
                <a:spcPct val="20000"/>
              </a:spcBef>
              <a:spcAft>
                <a:spcPts val="0"/>
              </a:spcAft>
              <a:buClr>
                <a:schemeClr val="tx2"/>
              </a:buClr>
              <a:buSzPct val="70000"/>
              <a:defRPr/>
            </a:pPr>
            <a:r>
              <a:rPr kumimoji="0" lang="en-US" altLang="zh-TW" sz="2800" dirty="0" smtClean="0">
                <a:latin typeface="標楷體" pitchFamily="65" charset="-120"/>
                <a:ea typeface="標楷體" pitchFamily="65" charset="-120"/>
              </a:rPr>
              <a:t>5.</a:t>
            </a:r>
            <a:r>
              <a:rPr kumimoji="0" lang="zh-TW" altLang="en-US" sz="2800" dirty="0" smtClean="0">
                <a:latin typeface="標楷體" pitchFamily="65" charset="-120"/>
                <a:ea typeface="標楷體" pitchFamily="65" charset="-120"/>
              </a:rPr>
              <a:t>比較後測的結果以判定實驗變項的影響是否存在。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460248" y="6356350"/>
            <a:ext cx="2133600" cy="365125"/>
          </a:xfrm>
        </p:spPr>
        <p:txBody>
          <a:bodyPr/>
          <a:lstStyle/>
          <a:p>
            <a:fld id="{740059BF-A6A1-4090-8415-93DB0BF20DDF}" type="slidenum">
              <a:rPr lang="en-US" altLang="zh-TW"/>
              <a:pPr/>
              <a:t>6</a:t>
            </a:fld>
            <a:endParaRPr lang="en-US" altLang="zh-TW" dirty="0"/>
          </a:p>
        </p:txBody>
      </p:sp>
      <p:sp>
        <p:nvSpPr>
          <p:cNvPr id="34818" name="Rectangle 2"/>
          <p:cNvSpPr>
            <a:spLocks noGrp="1" noChangeArrowheads="1"/>
          </p:cNvSpPr>
          <p:nvPr>
            <p:ph type="title" idx="4294967295"/>
          </p:nvPr>
        </p:nvSpPr>
        <p:spPr>
          <a:xfrm>
            <a:off x="457200" y="152400"/>
            <a:ext cx="8229600" cy="1143000"/>
          </a:xfrm>
        </p:spPr>
        <p:txBody>
          <a:bodyPr>
            <a:normAutofit/>
          </a:bodyPr>
          <a:lstStyle/>
          <a:p>
            <a:pPr algn="ctr"/>
            <a:r>
              <a:rPr lang="zh-TW" altLang="en-US" sz="4000" dirty="0" smtClean="0"/>
              <a:t>效度（</a:t>
            </a:r>
            <a:r>
              <a:rPr lang="en-US" altLang="zh-TW" sz="4000" dirty="0" smtClean="0"/>
              <a:t>validity</a:t>
            </a:r>
            <a:r>
              <a:rPr lang="zh-TW" altLang="en-US" sz="4000" dirty="0" smtClean="0"/>
              <a:t>）</a:t>
            </a:r>
            <a:endParaRPr lang="zh-TW" altLang="en-US" sz="4000" dirty="0"/>
          </a:p>
        </p:txBody>
      </p:sp>
      <p:sp>
        <p:nvSpPr>
          <p:cNvPr id="34819" name="Rectangle 3"/>
          <p:cNvSpPr>
            <a:spLocks noGrp="1" noChangeArrowheads="1"/>
          </p:cNvSpPr>
          <p:nvPr>
            <p:ph type="body" idx="1"/>
          </p:nvPr>
        </p:nvSpPr>
        <p:spPr>
          <a:xfrm>
            <a:off x="827584" y="1700808"/>
            <a:ext cx="7416824" cy="4392488"/>
          </a:xfrm>
        </p:spPr>
        <p:txBody>
          <a:bodyPr>
            <a:normAutofit/>
          </a:bodyPr>
          <a:lstStyle/>
          <a:p>
            <a:pPr marL="0" indent="0" algn="just">
              <a:spcBef>
                <a:spcPts val="1200"/>
              </a:spcBef>
              <a:buBlip>
                <a:blip r:embed="rId2"/>
              </a:buBlip>
            </a:pPr>
            <a:r>
              <a:rPr lang="zh-TW" altLang="en-US" sz="2800" b="1" dirty="0" smtClean="0">
                <a:latin typeface="新細明體" pitchFamily="18" charset="-120"/>
                <a:ea typeface="新細明體" pitchFamily="18" charset="-120"/>
              </a:rPr>
              <a:t>「</a:t>
            </a:r>
            <a:r>
              <a:rPr lang="zh-TW" altLang="en-US" sz="2800" b="1" dirty="0">
                <a:latin typeface="新細明體" pitchFamily="18" charset="-120"/>
                <a:ea typeface="新細明體" pitchFamily="18" charset="-120"/>
              </a:rPr>
              <a:t>效度</a:t>
            </a:r>
            <a:r>
              <a:rPr lang="zh-TW" altLang="en-US" sz="2800" b="1" dirty="0" smtClean="0">
                <a:latin typeface="新細明體" pitchFamily="18" charset="-120"/>
                <a:ea typeface="新細明體" pitchFamily="18" charset="-120"/>
              </a:rPr>
              <a:t>」：</a:t>
            </a:r>
            <a:endParaRPr lang="en-US" altLang="zh-TW" sz="2800" b="1" dirty="0" smtClean="0">
              <a:latin typeface="新細明體" pitchFamily="18" charset="-120"/>
              <a:ea typeface="新細明體" pitchFamily="18" charset="-120"/>
            </a:endParaRPr>
          </a:p>
          <a:p>
            <a:pPr marL="0" indent="0" algn="just">
              <a:spcBef>
                <a:spcPts val="1200"/>
              </a:spcBef>
              <a:buNone/>
            </a:pPr>
            <a:r>
              <a:rPr lang="zh-TW" altLang="en-US" sz="2800" dirty="0" smtClean="0">
                <a:solidFill>
                  <a:srgbClr val="002060"/>
                </a:solidFill>
                <a:latin typeface="標楷體" pitchFamily="65" charset="-120"/>
                <a:ea typeface="標楷體" pitchFamily="65" charset="-120"/>
              </a:rPr>
              <a:t>是指實驗研究中獲得正確答案的程度，可分為內在效度及外在效度二種。</a:t>
            </a:r>
            <a:endParaRPr lang="en-US" altLang="zh-TW" sz="2800" dirty="0" smtClean="0">
              <a:solidFill>
                <a:srgbClr val="002060"/>
              </a:solidFill>
              <a:latin typeface="標楷體" pitchFamily="65" charset="-120"/>
              <a:ea typeface="標楷體" pitchFamily="65" charset="-120"/>
            </a:endParaRPr>
          </a:p>
          <a:p>
            <a:pPr marL="0" indent="0" algn="just">
              <a:spcBef>
                <a:spcPts val="1200"/>
              </a:spcBef>
              <a:buFont typeface="Wingdings" pitchFamily="2" charset="2"/>
              <a:buChar char="Ø"/>
            </a:pPr>
            <a:r>
              <a:rPr lang="zh-TW" altLang="en-US" sz="2800" dirty="0" smtClean="0">
                <a:solidFill>
                  <a:srgbClr val="FF0000"/>
                </a:solidFill>
                <a:latin typeface="新細明體" pitchFamily="18" charset="-120"/>
                <a:ea typeface="新細明體" pitchFamily="18" charset="-120"/>
              </a:rPr>
              <a:t>內在效度</a:t>
            </a:r>
            <a:r>
              <a:rPr lang="zh-TW" altLang="en-US" sz="2800" dirty="0" smtClean="0">
                <a:latin typeface="新細明體" pitchFamily="18" charset="-120"/>
                <a:ea typeface="新細明體" pitchFamily="18" charset="-120"/>
              </a:rPr>
              <a:t>（</a:t>
            </a:r>
            <a:r>
              <a:rPr lang="en-US" altLang="zh-TW" sz="2800" dirty="0" smtClean="0">
                <a:latin typeface="新細明體" pitchFamily="18" charset="-120"/>
                <a:ea typeface="新細明體" pitchFamily="18" charset="-120"/>
              </a:rPr>
              <a:t>internal validity</a:t>
            </a:r>
            <a:r>
              <a:rPr lang="zh-TW" altLang="en-US" sz="2800" dirty="0" smtClean="0">
                <a:latin typeface="新細明體" pitchFamily="18" charset="-120"/>
                <a:ea typeface="新細明體" pitchFamily="18" charset="-120"/>
              </a:rPr>
              <a:t>）</a:t>
            </a:r>
            <a:r>
              <a:rPr lang="zh-TW" altLang="en-US" sz="2800" dirty="0" smtClean="0">
                <a:latin typeface="標楷體" pitchFamily="65" charset="-120"/>
                <a:ea typeface="標楷體" pitchFamily="65" charset="-120"/>
              </a:rPr>
              <a:t>是指一個研究設計能正確說明研究結果，或呈現自變項與依變項之因果關係的程度。</a:t>
            </a:r>
            <a:endParaRPr lang="en-US" altLang="zh-TW" sz="2800" dirty="0" smtClean="0">
              <a:latin typeface="標楷體" pitchFamily="65" charset="-120"/>
              <a:ea typeface="標楷體" pitchFamily="65" charset="-120"/>
            </a:endParaRPr>
          </a:p>
          <a:p>
            <a:pPr marL="0" indent="0" algn="just">
              <a:spcBef>
                <a:spcPts val="1200"/>
              </a:spcBef>
              <a:buFont typeface="Wingdings" pitchFamily="2" charset="2"/>
              <a:buChar char="Ø"/>
            </a:pPr>
            <a:r>
              <a:rPr lang="zh-TW" altLang="en-US" sz="2800" dirty="0" smtClean="0">
                <a:solidFill>
                  <a:srgbClr val="FF0000"/>
                </a:solidFill>
                <a:latin typeface="新細明體" pitchFamily="18" charset="-120"/>
                <a:ea typeface="新細明體" pitchFamily="18" charset="-120"/>
              </a:rPr>
              <a:t>外在效度</a:t>
            </a:r>
            <a:r>
              <a:rPr lang="zh-TW" altLang="en-US" sz="2800" dirty="0" smtClean="0">
                <a:latin typeface="新細明體" pitchFamily="18" charset="-120"/>
                <a:ea typeface="新細明體" pitchFamily="18" charset="-120"/>
              </a:rPr>
              <a:t>（</a:t>
            </a:r>
            <a:r>
              <a:rPr lang="en-US" altLang="zh-TW" sz="2800" dirty="0" smtClean="0">
                <a:latin typeface="新細明體" pitchFamily="18" charset="-120"/>
                <a:ea typeface="新細明體" pitchFamily="18" charset="-120"/>
              </a:rPr>
              <a:t>external validity</a:t>
            </a:r>
            <a:r>
              <a:rPr lang="zh-TW" altLang="en-US" sz="2800" dirty="0" smtClean="0">
                <a:latin typeface="新細明體" pitchFamily="18" charset="-120"/>
                <a:ea typeface="新細明體" pitchFamily="18" charset="-120"/>
              </a:rPr>
              <a:t>）</a:t>
            </a:r>
            <a:r>
              <a:rPr lang="zh-TW" altLang="en-US" sz="2800" dirty="0" smtClean="0">
                <a:latin typeface="標楷體" pitchFamily="65" charset="-120"/>
                <a:ea typeface="標楷體" pitchFamily="65" charset="-120"/>
              </a:rPr>
              <a:t>指一個研究之研究結果能普遍推論到母群體或其他相類似情境的程度。</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460248" y="6356350"/>
            <a:ext cx="2133600" cy="365125"/>
          </a:xfrm>
        </p:spPr>
        <p:txBody>
          <a:bodyPr/>
          <a:lstStyle/>
          <a:p>
            <a:fld id="{5CC6F7C7-5E55-485B-B9FC-4079EA3F195B}" type="slidenum">
              <a:rPr lang="en-US" altLang="zh-TW"/>
              <a:pPr/>
              <a:t>7</a:t>
            </a:fld>
            <a:endParaRPr lang="en-US" altLang="zh-TW"/>
          </a:p>
        </p:txBody>
      </p:sp>
      <p:sp>
        <p:nvSpPr>
          <p:cNvPr id="45058" name="Rectangle 2"/>
          <p:cNvSpPr>
            <a:spLocks noGrp="1" noChangeArrowheads="1"/>
          </p:cNvSpPr>
          <p:nvPr>
            <p:ph type="title" idx="4294967295"/>
          </p:nvPr>
        </p:nvSpPr>
        <p:spPr>
          <a:xfrm>
            <a:off x="457200" y="152400"/>
            <a:ext cx="8229600" cy="1143000"/>
          </a:xfrm>
        </p:spPr>
        <p:txBody>
          <a:bodyPr>
            <a:normAutofit/>
          </a:bodyPr>
          <a:lstStyle/>
          <a:p>
            <a:pPr algn="ctr"/>
            <a:r>
              <a:rPr lang="zh-TW" altLang="en-US" sz="4000" dirty="0"/>
              <a:t>實驗設計的效度</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628800"/>
            <a:ext cx="8295798"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42445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5"/>
          <p:cNvSpPr>
            <a:spLocks noGrp="1"/>
          </p:cNvSpPr>
          <p:nvPr>
            <p:ph type="sldNum" sz="quarter" idx="4294967295"/>
          </p:nvPr>
        </p:nvSpPr>
        <p:spPr>
          <a:xfrm>
            <a:off x="460248" y="6356350"/>
            <a:ext cx="2133600" cy="365125"/>
          </a:xfrm>
        </p:spPr>
        <p:txBody>
          <a:bodyPr/>
          <a:lstStyle/>
          <a:p>
            <a:fld id="{5CC6F7C7-5E55-485B-B9FC-4079EA3F195B}" type="slidenum">
              <a:rPr lang="en-US" altLang="zh-TW"/>
              <a:pPr/>
              <a:t>8</a:t>
            </a:fld>
            <a:endParaRPr lang="en-US" altLang="zh-TW"/>
          </a:p>
        </p:txBody>
      </p:sp>
      <p:sp>
        <p:nvSpPr>
          <p:cNvPr id="45058" name="Rectangle 2"/>
          <p:cNvSpPr>
            <a:spLocks noGrp="1" noChangeArrowheads="1"/>
          </p:cNvSpPr>
          <p:nvPr>
            <p:ph type="title" idx="4294967295"/>
          </p:nvPr>
        </p:nvSpPr>
        <p:spPr>
          <a:xfrm>
            <a:off x="457200" y="152400"/>
            <a:ext cx="8229600" cy="1143000"/>
          </a:xfrm>
        </p:spPr>
        <p:txBody>
          <a:bodyPr/>
          <a:lstStyle/>
          <a:p>
            <a:pPr algn="ctr"/>
            <a:r>
              <a:rPr lang="en-US" altLang="zh-TW" dirty="0" smtClean="0"/>
              <a:t>Q</a:t>
            </a:r>
            <a:r>
              <a:rPr lang="zh-TW" altLang="en-US" dirty="0" smtClean="0"/>
              <a:t> </a:t>
            </a:r>
            <a:r>
              <a:rPr lang="en-US" altLang="zh-TW" dirty="0" smtClean="0"/>
              <a:t> &amp;</a:t>
            </a:r>
            <a:r>
              <a:rPr lang="zh-TW" altLang="en-US" dirty="0" smtClean="0"/>
              <a:t>  </a:t>
            </a:r>
            <a:r>
              <a:rPr lang="en-US" altLang="zh-TW" dirty="0" smtClean="0"/>
              <a:t>A</a:t>
            </a:r>
            <a:endParaRPr lang="zh-TW" altLang="en-US" dirty="0"/>
          </a:p>
        </p:txBody>
      </p:sp>
      <p:sp>
        <p:nvSpPr>
          <p:cNvPr id="7" name="Rectangle 3"/>
          <p:cNvSpPr txBox="1">
            <a:spLocks noChangeArrowheads="1"/>
          </p:cNvSpPr>
          <p:nvPr/>
        </p:nvSpPr>
        <p:spPr>
          <a:xfrm>
            <a:off x="755576" y="2492896"/>
            <a:ext cx="7920880" cy="3672408"/>
          </a:xfrm>
          <a:prstGeom prst="rect">
            <a:avLst/>
          </a:prstGeom>
        </p:spPr>
        <p:txBody>
          <a:bodyPr vert="horz" lIns="91440" tIns="45720" rIns="91440" bIns="45720" rtlCol="0">
            <a:noAutofit/>
          </a:bodyPr>
          <a:lstStyle/>
          <a:p>
            <a:pPr lvl="0" algn="just" fontAlgn="auto">
              <a:spcBef>
                <a:spcPts val="1200"/>
              </a:spcBef>
              <a:spcAft>
                <a:spcPts val="0"/>
              </a:spcAft>
              <a:buClr>
                <a:schemeClr val="tx2"/>
              </a:buClr>
              <a:buSzPct val="70000"/>
              <a:buFont typeface="Wingdings" pitchFamily="2" charset="2"/>
              <a:buChar char="Ø"/>
            </a:pPr>
            <a:r>
              <a:rPr lang="zh-TW" altLang="en-US" sz="2800" dirty="0" smtClean="0"/>
              <a:t>一般來說，</a:t>
            </a:r>
            <a:r>
              <a:rPr lang="zh-TW" altLang="en-US" sz="2800" dirty="0" smtClean="0">
                <a:solidFill>
                  <a:srgbClr val="FF0000"/>
                </a:solidFill>
              </a:rPr>
              <a:t>研究者首先應重視內在效度</a:t>
            </a:r>
            <a:r>
              <a:rPr lang="zh-TW" altLang="en-US" sz="2800" dirty="0" smtClean="0"/>
              <a:t>。</a:t>
            </a:r>
            <a:endParaRPr lang="en-US" altLang="zh-TW" sz="2800" dirty="0" smtClean="0"/>
          </a:p>
          <a:p>
            <a:pPr lvl="0" algn="just" fontAlgn="auto">
              <a:spcBef>
                <a:spcPts val="1200"/>
              </a:spcBef>
              <a:spcAft>
                <a:spcPts val="0"/>
              </a:spcAft>
              <a:buClr>
                <a:schemeClr val="tx2"/>
              </a:buClr>
              <a:buSzPct val="70000"/>
              <a:buFont typeface="Wingdings" pitchFamily="2" charset="2"/>
              <a:buChar char="Ø"/>
            </a:pPr>
            <a:r>
              <a:rPr lang="zh-TW" altLang="en-US" sz="2800" dirty="0" smtClean="0"/>
              <a:t>因為一個實驗若沒有內在效度，則無法建立所要測量的因果關係，而一旦研究者無法確定因果關係，則所用來通則化的實驗結果，也只是一個不正確的結果，進一步來說，就算實驗結果無法加以通則化，只要實驗本身具有內在效度，就能增進我們對社會現象的了解。</a:t>
            </a:r>
            <a:endParaRPr kumimoji="0" lang="en-US" altLang="zh-TW" sz="2800" b="0" i="0" u="none" strike="noStrike" kern="1200" cap="none" spc="0" normalizeH="0" baseline="0" noProof="0" dirty="0">
              <a:ln>
                <a:noFill/>
              </a:ln>
              <a:solidFill>
                <a:schemeClr val="tx1"/>
              </a:solidFill>
              <a:effectLst/>
              <a:uLnTx/>
              <a:uFillTx/>
              <a:latin typeface="標楷體" pitchFamily="65" charset="-120"/>
              <a:ea typeface="標楷體" pitchFamily="65" charset="-120"/>
              <a:cs typeface="+mn-cs"/>
            </a:endParaRPr>
          </a:p>
        </p:txBody>
      </p:sp>
      <p:sp>
        <p:nvSpPr>
          <p:cNvPr id="8" name="文字方塊 7"/>
          <p:cNvSpPr txBox="1"/>
          <p:nvPr/>
        </p:nvSpPr>
        <p:spPr>
          <a:xfrm>
            <a:off x="1691680" y="1700808"/>
            <a:ext cx="6768752" cy="861774"/>
          </a:xfrm>
          <a:prstGeom prst="rect">
            <a:avLst/>
          </a:prstGeom>
          <a:noFill/>
        </p:spPr>
        <p:txBody>
          <a:bodyPr wrap="square" rtlCol="0">
            <a:spAutoFit/>
          </a:bodyPr>
          <a:lstStyle/>
          <a:p>
            <a:pPr lvl="0"/>
            <a:r>
              <a:rPr kumimoji="0" lang="zh-TW" altLang="en-US" sz="3200" dirty="0" smtClean="0">
                <a:solidFill>
                  <a:srgbClr val="3333CC"/>
                </a:solidFill>
                <a:latin typeface="標楷體" pitchFamily="65" charset="-120"/>
                <a:ea typeface="標楷體" pitchFamily="65" charset="-120"/>
              </a:rPr>
              <a:t>內在效度</a:t>
            </a:r>
            <a:r>
              <a:rPr kumimoji="0" lang="en-US" altLang="zh-TW" sz="3200" dirty="0" smtClean="0">
                <a:solidFill>
                  <a:srgbClr val="3333CC"/>
                </a:solidFill>
                <a:latin typeface="標楷體" pitchFamily="65" charset="-120"/>
                <a:ea typeface="標楷體" pitchFamily="65" charset="-120"/>
              </a:rPr>
              <a:t>VS</a:t>
            </a:r>
            <a:r>
              <a:rPr kumimoji="0" lang="zh-TW" altLang="en-US" sz="3200" dirty="0" smtClean="0">
                <a:solidFill>
                  <a:srgbClr val="3333CC"/>
                </a:solidFill>
                <a:latin typeface="標楷體" pitchFamily="65" charset="-120"/>
                <a:ea typeface="標楷體" pitchFamily="65" charset="-120"/>
              </a:rPr>
              <a:t>外在效度何者重要？</a:t>
            </a:r>
            <a:endParaRPr kumimoji="0" lang="en-US" altLang="zh-TW" sz="3200" dirty="0" smtClean="0">
              <a:solidFill>
                <a:srgbClr val="3333CC"/>
              </a:solidFill>
              <a:latin typeface="標楷體" pitchFamily="65" charset="-120"/>
              <a:ea typeface="標楷體" pitchFamily="65" charset="-120"/>
            </a:endParaRPr>
          </a:p>
          <a:p>
            <a:endParaRPr lang="zh-TW" altLang="en-US" dirty="0"/>
          </a:p>
        </p:txBody>
      </p:sp>
    </p:spTree>
    <p:extLst>
      <p:ext uri="{BB962C8B-B14F-4D97-AF65-F5344CB8AC3E}">
        <p14:creationId xmlns:p14="http://schemas.microsoft.com/office/powerpoint/2010/main" val="190424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高山峻嶺">
  <a:themeElements>
    <a:clrScheme name="高山峻嶺">
      <a:dk1>
        <a:srgbClr val="000000"/>
      </a:dk1>
      <a:lt1>
        <a:srgbClr val="FFFFFF"/>
      </a:lt1>
      <a:dk2>
        <a:srgbClr val="0536B3"/>
      </a:dk2>
      <a:lt2>
        <a:srgbClr val="7CB7F8"/>
      </a:lt2>
      <a:accent1>
        <a:srgbClr val="3F9EE4"/>
      </a:accent1>
      <a:accent2>
        <a:srgbClr val="77B559"/>
      </a:accent2>
      <a:accent3>
        <a:srgbClr val="E4A81B"/>
      </a:accent3>
      <a:accent4>
        <a:srgbClr val="108BB4"/>
      </a:accent4>
      <a:accent5>
        <a:srgbClr val="DA7328"/>
      </a:accent5>
      <a:accent6>
        <a:srgbClr val="AE589F"/>
      </a:accent6>
      <a:hlink>
        <a:srgbClr val="460245"/>
      </a:hlink>
      <a:folHlink>
        <a:srgbClr val="AC17D6"/>
      </a:folHlink>
    </a:clrScheme>
    <a:fontScheme name="高山峻嶺">
      <a:majorFont>
        <a:latin typeface="Gill Sans MT"/>
        <a:ea typeface=""/>
        <a:cs typeface=""/>
        <a:font script="Cyrl" typeface="Arial"/>
        <a:font script="Grek" typeface="Arial"/>
        <a:font script="Jpan" typeface="HG丸ｺﾞｼｯｸM-PRO"/>
        <a:font script="Hang" typeface="HY 헤드라인 M"/>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ill Sans MT"/>
        <a:ea typeface=""/>
        <a:cs typeface=""/>
        <a:font script="Cyrl" typeface="Arial"/>
        <a:font script="Grek" typeface="Arial"/>
        <a:font script="Jpan" typeface="HG丸ｺﾞｼｯｸM-PRO"/>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高山峻嶺">
      <a:fillStyleLst>
        <a:solidFill>
          <a:schemeClr val="phClr"/>
        </a:solidFill>
        <a:gradFill rotWithShape="1">
          <a:gsLst>
            <a:gs pos="0">
              <a:schemeClr val="phClr">
                <a:tint val="100000"/>
                <a:shade val="100000"/>
                <a:hueMod val="100000"/>
                <a:satMod val="100000"/>
              </a:schemeClr>
            </a:gs>
            <a:gs pos="50000">
              <a:schemeClr val="phClr">
                <a:tint val="25000"/>
                <a:shade val="100000"/>
                <a:hueMod val="100000"/>
                <a:satMod val="100000"/>
              </a:schemeClr>
            </a:gs>
            <a:gs pos="100000">
              <a:schemeClr val="phClr">
                <a:tint val="100000"/>
                <a:shade val="100000"/>
                <a:hueMod val="100000"/>
                <a:satMod val="100000"/>
              </a:schemeClr>
            </a:gs>
          </a:gsLst>
          <a:lin ang="5400000" scaled="1"/>
        </a:gradFill>
        <a:gradFill rotWithShape="1">
          <a:gsLst>
            <a:gs pos="0">
              <a:schemeClr val="phClr">
                <a:tint val="40000"/>
                <a:shade val="100000"/>
                <a:hueMod val="100000"/>
                <a:satMod val="100000"/>
              </a:schemeClr>
            </a:gs>
            <a:gs pos="30000">
              <a:schemeClr val="phClr">
                <a:tint val="100000"/>
                <a:shade val="100000"/>
                <a:hueMod val="100000"/>
                <a:satMod val="100000"/>
              </a:schemeClr>
            </a:gs>
            <a:gs pos="68000">
              <a:schemeClr val="phClr">
                <a:tint val="100000"/>
                <a:shade val="100000"/>
                <a:hueMod val="100000"/>
                <a:satMod val="100000"/>
              </a:schemeClr>
            </a:gs>
            <a:gs pos="100000">
              <a:schemeClr val="phClr">
                <a:tint val="40000"/>
                <a:shade val="100000"/>
                <a:hueMod val="100000"/>
                <a:satMod val="100000"/>
              </a:schemeClr>
            </a:gs>
          </a:gsLst>
          <a:lin ang="5400000" scaled="1"/>
        </a:grad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br" rotWithShape="0">
              <a:srgbClr val="000000">
                <a:alpha val="0"/>
              </a:srgbClr>
            </a:outerShdw>
          </a:effectLst>
        </a:effectStyle>
        <a:effectStyle>
          <a:effectLst>
            <a:outerShdw blurRad="38100" dist="25400" dir="5400000" algn="ctr" rotWithShape="0">
              <a:srgbClr val="EBE9ED">
                <a:alpha val="0"/>
              </a:srgbClr>
            </a:outerShdw>
          </a:effectLst>
          <a:scene3d>
            <a:camera prst="orthographicFront">
              <a:rot lat="0" lon="0" rev="0"/>
            </a:camera>
            <a:lightRig rig="glow" dir="b"/>
          </a:scene3d>
          <a:sp3d contourW="6350" prstMaterial="softEdge">
            <a:bevelT w="25400" h="25400"/>
            <a:contourClr>
              <a:schemeClr val="phClr">
                <a:tint val="90000"/>
                <a:shade val="100000"/>
                <a:hueMod val="100000"/>
                <a:satMod val="100000"/>
              </a:schemeClr>
            </a:contourClr>
          </a:sp3d>
        </a:effectStyle>
        <a:effectStyle>
          <a:effectLst>
            <a:reflection blurRad="12700" stA="40000" endPos="40000" dist="25400" dir="5400000" sy="-100000" rotWithShape="0"/>
          </a:effectLst>
          <a:scene3d>
            <a:camera prst="perspectiveFront"/>
            <a:lightRig rig="glow" dir="b"/>
          </a:scene3d>
          <a:sp3d contourW="6350" prstMaterial="softEdge">
            <a:bevelT w="50800" h="25400"/>
            <a:contourClr>
              <a:schemeClr val="phClr">
                <a:tint val="100000"/>
                <a:shade val="80000"/>
                <a:hueMod val="100000"/>
                <a:satMod val="100000"/>
              </a:schemeClr>
            </a:contourClr>
          </a:sp3d>
        </a:effectStyle>
      </a:effectStyleLst>
      <a:bgFillStyleLst>
        <a:solidFill>
          <a:schemeClr val="phClr"/>
        </a:solidFill>
        <a:gradFill rotWithShape="1">
          <a:gsLst>
            <a:gs pos="0">
              <a:schemeClr val="phClr">
                <a:shade val="40000"/>
                <a:satMod val="165000"/>
              </a:schemeClr>
            </a:gs>
            <a:gs pos="50000">
              <a:schemeClr val="phClr">
                <a:shade val="95000"/>
                <a:satMod val="100000"/>
              </a:schemeClr>
            </a:gs>
            <a:gs pos="100000">
              <a:schemeClr val="phClr">
                <a:tint val="10000"/>
                <a:satMod val="300000"/>
              </a:schemeClr>
            </a:gs>
          </a:gsLst>
          <a:lin ang="13000000" scaled="0"/>
        </a:gradFill>
        <a:blipFill>
          <a:blip xmlns:r="http://schemas.openxmlformats.org/officeDocument/2006/relationships" r:embed="rId1">
            <a:duotone>
              <a:schemeClr val="phClr">
                <a:shade val="75000"/>
              </a:schemeClr>
              <a:schemeClr val="phClr">
                <a:tint val="55000"/>
              </a:schemeClr>
            </a:duotone>
          </a:blip>
          <a:stretch/>
        </a:blipFill>
      </a:bgFillStyleLst>
    </a:fmtScheme>
  </a:themeElements>
  <a:objectDefaults/>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高山峻嶺</Template>
  <TotalTime>5469</TotalTime>
  <Words>3070</Words>
  <Application>Microsoft Office PowerPoint</Application>
  <PresentationFormat>如螢幕大小 (4:3)</PresentationFormat>
  <Paragraphs>513</Paragraphs>
  <Slides>41</Slides>
  <Notes>21</Notes>
  <HiddenSlides>0</HiddenSlides>
  <MMClips>0</MMClips>
  <ScaleCrop>false</ScaleCrop>
  <HeadingPairs>
    <vt:vector size="4" baseType="variant">
      <vt:variant>
        <vt:lpstr>佈景主題</vt:lpstr>
      </vt:variant>
      <vt:variant>
        <vt:i4>2</vt:i4>
      </vt:variant>
      <vt:variant>
        <vt:lpstr>投影片標題</vt:lpstr>
      </vt:variant>
      <vt:variant>
        <vt:i4>41</vt:i4>
      </vt:variant>
    </vt:vector>
  </HeadingPairs>
  <TitlesOfParts>
    <vt:vector size="43" baseType="lpstr">
      <vt:lpstr>高山峻嶺</vt:lpstr>
      <vt:lpstr>自訂設計</vt:lpstr>
      <vt:lpstr>社會科學研究方法 -Research Design</vt:lpstr>
      <vt:lpstr>研究設計(Research Design)</vt:lpstr>
      <vt:lpstr>研究設計常見的類型</vt:lpstr>
      <vt:lpstr>Q &amp; A</vt:lpstr>
      <vt:lpstr>本章焦點</vt:lpstr>
      <vt:lpstr>Experimentation</vt:lpstr>
      <vt:lpstr>效度（validity）</vt:lpstr>
      <vt:lpstr>實驗設計的效度</vt:lpstr>
      <vt:lpstr>Q  &amp;  A</vt:lpstr>
      <vt:lpstr> 影響內部效度的原因</vt:lpstr>
      <vt:lpstr> 影響內部效度的原因（續1）</vt:lpstr>
      <vt:lpstr>影響內部效度的原因（續2）</vt:lpstr>
      <vt:lpstr>如何提昇內部效度</vt:lpstr>
      <vt:lpstr>Experimentation Desings</vt:lpstr>
      <vt:lpstr>Simple Post-test Design</vt:lpstr>
      <vt:lpstr>Pre-test/ Post-test Design</vt:lpstr>
      <vt:lpstr>Time Series Design</vt:lpstr>
      <vt:lpstr>Multigroup Design</vt:lpstr>
      <vt:lpstr>Factorial Design</vt:lpstr>
      <vt:lpstr>Solomon Four-Group Design</vt:lpstr>
      <vt:lpstr>The New Jersey Income-Maintenance Field Experiment</vt:lpstr>
      <vt:lpstr>Nonexperimentation Desings</vt:lpstr>
      <vt:lpstr>Nonexperimental Designs</vt:lpstr>
      <vt:lpstr>Time Series Design</vt:lpstr>
      <vt:lpstr>PowerPoint 簡報</vt:lpstr>
      <vt:lpstr>PowerPoint 簡報</vt:lpstr>
      <vt:lpstr>PowerPoint 簡報</vt:lpstr>
      <vt:lpstr>PowerPoint 簡報</vt:lpstr>
      <vt:lpstr>PowerPoint 簡報</vt:lpstr>
      <vt:lpstr>PowerPoint 簡報</vt:lpstr>
      <vt:lpstr>Cross-sectional Design</vt:lpstr>
      <vt:lpstr>Cross-sectional Design</vt:lpstr>
      <vt:lpstr>Panel Study Design</vt:lpstr>
      <vt:lpstr>Case Study Design</vt:lpstr>
      <vt:lpstr>Case Study Design</vt:lpstr>
      <vt:lpstr>PowerPoint 簡報</vt:lpstr>
      <vt:lpstr>Conclusion</vt:lpstr>
      <vt:lpstr>Conclusion</vt:lpstr>
      <vt:lpstr>實驗與非實驗設計比較</vt:lpstr>
      <vt:lpstr>PowerPoint 簡報</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ycliang</dc:creator>
  <cp:lastModifiedBy>User</cp:lastModifiedBy>
  <cp:revision>477</cp:revision>
  <dcterms:created xsi:type="dcterms:W3CDTF">2011-12-06T00:20:58Z</dcterms:created>
  <dcterms:modified xsi:type="dcterms:W3CDTF">2012-10-29T08:39:16Z</dcterms:modified>
</cp:coreProperties>
</file>