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7" r:id="rId2"/>
    <p:sldId id="258" r:id="rId3"/>
    <p:sldId id="256" r:id="rId4"/>
    <p:sldId id="264" r:id="rId5"/>
    <p:sldId id="265" r:id="rId6"/>
    <p:sldId id="266" r:id="rId7"/>
    <p:sldId id="268" r:id="rId8"/>
    <p:sldId id="269" r:id="rId9"/>
    <p:sldId id="270" r:id="rId10"/>
    <p:sldId id="271" r:id="rId11"/>
    <p:sldId id="272" r:id="rId12"/>
    <p:sldId id="273" r:id="rId13"/>
    <p:sldId id="274" r:id="rId14"/>
    <p:sldId id="276" r:id="rId15"/>
    <p:sldId id="277" r:id="rId16"/>
    <p:sldId id="278" r:id="rId17"/>
    <p:sldId id="279" r:id="rId18"/>
    <p:sldId id="294" r:id="rId19"/>
    <p:sldId id="295" r:id="rId20"/>
    <p:sldId id="296" r:id="rId21"/>
    <p:sldId id="286" r:id="rId22"/>
    <p:sldId id="287" r:id="rId23"/>
    <p:sldId id="288" r:id="rId24"/>
    <p:sldId id="289" r:id="rId25"/>
    <p:sldId id="290" r:id="rId26"/>
    <p:sldId id="267" r:id="rId2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0916EBE-795A-45F2-B333-2C4AF3842ACE}">
          <p14:sldIdLst>
            <p14:sldId id="297"/>
            <p14:sldId id="258"/>
            <p14:sldId id="256"/>
            <p14:sldId id="264"/>
            <p14:sldId id="265"/>
          </p14:sldIdLst>
        </p14:section>
        <p14:section name="未命名的章節" id="{8ED0286B-3DAC-4869-A75F-CDF2917CB3E7}">
          <p14:sldIdLst>
            <p14:sldId id="266"/>
            <p14:sldId id="268"/>
            <p14:sldId id="269"/>
            <p14:sldId id="270"/>
            <p14:sldId id="271"/>
            <p14:sldId id="272"/>
            <p14:sldId id="273"/>
            <p14:sldId id="274"/>
            <p14:sldId id="276"/>
            <p14:sldId id="277"/>
            <p14:sldId id="278"/>
            <p14:sldId id="279"/>
            <p14:sldId id="294"/>
            <p14:sldId id="295"/>
            <p14:sldId id="296"/>
            <p14:sldId id="286"/>
            <p14:sldId id="287"/>
            <p14:sldId id="288"/>
            <p14:sldId id="289"/>
            <p14:sldId id="290"/>
            <p14:sldId id="267"/>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112A"/>
    <a:srgbClr val="E51533"/>
    <a:srgbClr val="EC6044"/>
    <a:srgbClr val="FDA091"/>
    <a:srgbClr val="F8F200"/>
    <a:srgbClr val="FFFB1D"/>
    <a:srgbClr val="FEBBB0"/>
    <a:srgbClr val="EFF33F"/>
    <a:srgbClr val="544542"/>
    <a:srgbClr val="C9C2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49" autoAdjust="0"/>
  </p:normalViewPr>
  <p:slideViewPr>
    <p:cSldViewPr snapToGrid="0">
      <p:cViewPr>
        <p:scale>
          <a:sx n="400" d="100"/>
          <a:sy n="400" d="100"/>
        </p:scale>
        <p:origin x="11124" y="6222"/>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2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1D7A49-B57F-45B1-B67C-3518F4F244AE}" type="datetimeFigureOut">
              <a:rPr lang="zh-TW" altLang="en-US" smtClean="0"/>
              <a:t>2014/10/12</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BAA91-4E6E-4C3C-9125-A9ABED4CF12C}" type="slidenum">
              <a:rPr lang="zh-TW" altLang="en-US" smtClean="0"/>
              <a:t>‹#›</a:t>
            </a:fld>
            <a:endParaRPr lang="zh-TW" altLang="en-US"/>
          </a:p>
        </p:txBody>
      </p:sp>
    </p:spTree>
    <p:extLst>
      <p:ext uri="{BB962C8B-B14F-4D97-AF65-F5344CB8AC3E}">
        <p14:creationId xmlns:p14="http://schemas.microsoft.com/office/powerpoint/2010/main" val="2815350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zh-TW" sz="280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3</a:t>
            </a:fld>
            <a:endParaRPr lang="zh-TW" altLang="en-US"/>
          </a:p>
        </p:txBody>
      </p:sp>
    </p:spTree>
    <p:extLst>
      <p:ext uri="{BB962C8B-B14F-4D97-AF65-F5344CB8AC3E}">
        <p14:creationId xmlns:p14="http://schemas.microsoft.com/office/powerpoint/2010/main" val="2605287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14</a:t>
            </a:fld>
            <a:endParaRPr lang="zh-TW" altLang="en-US"/>
          </a:p>
        </p:txBody>
      </p:sp>
    </p:spTree>
    <p:extLst>
      <p:ext uri="{BB962C8B-B14F-4D97-AF65-F5344CB8AC3E}">
        <p14:creationId xmlns:p14="http://schemas.microsoft.com/office/powerpoint/2010/main" val="171291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15</a:t>
            </a:fld>
            <a:endParaRPr lang="zh-TW" altLang="en-US"/>
          </a:p>
        </p:txBody>
      </p:sp>
    </p:spTree>
    <p:extLst>
      <p:ext uri="{BB962C8B-B14F-4D97-AF65-F5344CB8AC3E}">
        <p14:creationId xmlns:p14="http://schemas.microsoft.com/office/powerpoint/2010/main" val="4210621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16</a:t>
            </a:fld>
            <a:endParaRPr lang="zh-TW" altLang="en-US"/>
          </a:p>
        </p:txBody>
      </p:sp>
    </p:spTree>
    <p:extLst>
      <p:ext uri="{BB962C8B-B14F-4D97-AF65-F5344CB8AC3E}">
        <p14:creationId xmlns:p14="http://schemas.microsoft.com/office/powerpoint/2010/main" val="1260780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17</a:t>
            </a:fld>
            <a:endParaRPr lang="zh-TW" altLang="en-US"/>
          </a:p>
        </p:txBody>
      </p:sp>
    </p:spTree>
    <p:extLst>
      <p:ext uri="{BB962C8B-B14F-4D97-AF65-F5344CB8AC3E}">
        <p14:creationId xmlns:p14="http://schemas.microsoft.com/office/powerpoint/2010/main" val="2863710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1865925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4197771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1052730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社會經濟富英美色彩</a:t>
            </a:r>
            <a:endParaRPr lang="en-US" altLang="zh-TW" dirty="0" smtClean="0"/>
          </a:p>
          <a:p>
            <a:r>
              <a:rPr lang="zh-TW" altLang="en-US" dirty="0" smtClean="0"/>
              <a:t>皇室典範為英國</a:t>
            </a:r>
            <a:endParaRPr lang="en-US" altLang="zh-TW" dirty="0" smtClean="0"/>
          </a:p>
          <a:p>
            <a:r>
              <a:rPr lang="zh-TW" altLang="en-US" dirty="0" smtClean="0"/>
              <a:t>德國式的君主憲法</a:t>
            </a:r>
            <a:endParaRPr lang="en-US" altLang="zh-TW" dirty="0" smtClean="0"/>
          </a:p>
          <a:p>
            <a:endParaRPr lang="en-US" altLang="zh-TW" dirty="0" smtClean="0"/>
          </a:p>
          <a:p>
            <a:endParaRPr lang="en-US" altLang="zh-TW" dirty="0" smtClean="0"/>
          </a:p>
          <a:p>
            <a:r>
              <a:rPr lang="zh-TW" altLang="en-US" dirty="0" smtClean="0"/>
              <a:t>明治日本文化是外發的，並非像西洋文化自然低從內部孕育出來。</a:t>
            </a:r>
            <a:endParaRPr lang="zh-TW" altLang="en-US" dirty="0"/>
          </a:p>
        </p:txBody>
      </p:sp>
      <p:sp>
        <p:nvSpPr>
          <p:cNvPr id="4" name="投影片編號版面配置區 3"/>
          <p:cNvSpPr>
            <a:spLocks noGrp="1"/>
          </p:cNvSpPr>
          <p:nvPr>
            <p:ph type="sldNum" sz="quarter" idx="10"/>
          </p:nvPr>
        </p:nvSpPr>
        <p:spPr/>
        <p:txBody>
          <a:bodyPr/>
          <a:lstStyle/>
          <a:p>
            <a:fld id="{DCCE24AA-E73B-47C2-A4F7-2A4AC22AF719}" type="slidenum">
              <a:rPr lang="zh-TW" altLang="en-US" smtClean="0"/>
              <a:t>21</a:t>
            </a:fld>
            <a:endParaRPr lang="zh-TW" altLang="en-US"/>
          </a:p>
        </p:txBody>
      </p:sp>
    </p:spTree>
    <p:extLst>
      <p:ext uri="{BB962C8B-B14F-4D97-AF65-F5344CB8AC3E}">
        <p14:creationId xmlns:p14="http://schemas.microsoft.com/office/powerpoint/2010/main" val="4064456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吸收了西方文明半個世紀後，日本在物質精神上匯集為市民社會，在政治生活上形成大正民主浪潮。</a:t>
            </a:r>
            <a:endParaRPr lang="en-US" altLang="zh-TW" sz="1200" b="0" i="0" kern="1200" dirty="0" smtClean="0">
              <a:solidFill>
                <a:schemeClr val="tx1"/>
              </a:solidFill>
              <a:effectLst/>
              <a:latin typeface="+mn-lt"/>
              <a:ea typeface="+mn-ea"/>
              <a:cs typeface="+mn-cs"/>
            </a:endParaRPr>
          </a:p>
          <a:p>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關東大地震后，日本最流行的一句話就是：“一切都完了”。日本人對自身生存國土的安全感大大降低，危機意識再次爆發。他們時刻擔心自己所在的島嶼有一天會整個沉入海底，徹底覆亡，正如日本災難片</a:t>
            </a:r>
            <a:r>
              <a:rPr lang="en-US"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日本沉沒</a:t>
            </a:r>
            <a:r>
              <a:rPr lang="en-US"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所面臨的危機一樣。哪怕訴諸武力，也要開拓安全的生存空間，這日益上升為震后日本的全民意志，他們的目光第一個投向了大洋彼岸、歷來號稱地大物博的中國。這個由災難催生的國家，走向了侵略、擴張的不歸之路。</a:t>
            </a:r>
            <a:endParaRPr lang="zh-TW" altLang="en-US" dirty="0"/>
          </a:p>
        </p:txBody>
      </p:sp>
      <p:sp>
        <p:nvSpPr>
          <p:cNvPr id="4" name="投影片編號版面配置區 3"/>
          <p:cNvSpPr>
            <a:spLocks noGrp="1"/>
          </p:cNvSpPr>
          <p:nvPr>
            <p:ph type="sldNum" sz="quarter" idx="10"/>
          </p:nvPr>
        </p:nvSpPr>
        <p:spPr/>
        <p:txBody>
          <a:bodyPr/>
          <a:lstStyle/>
          <a:p>
            <a:fld id="{DCCE24AA-E73B-47C2-A4F7-2A4AC22AF719}" type="slidenum">
              <a:rPr lang="zh-TW" altLang="en-US" smtClean="0"/>
              <a:t>22</a:t>
            </a:fld>
            <a:endParaRPr lang="zh-TW" altLang="en-US"/>
          </a:p>
        </p:txBody>
      </p:sp>
    </p:spTree>
    <p:extLst>
      <p:ext uri="{BB962C8B-B14F-4D97-AF65-F5344CB8AC3E}">
        <p14:creationId xmlns:p14="http://schemas.microsoft.com/office/powerpoint/2010/main" val="1290931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23</a:t>
            </a:fld>
            <a:endParaRPr lang="zh-TW" altLang="en-US"/>
          </a:p>
        </p:txBody>
      </p:sp>
    </p:spTree>
    <p:extLst>
      <p:ext uri="{BB962C8B-B14F-4D97-AF65-F5344CB8AC3E}">
        <p14:creationId xmlns:p14="http://schemas.microsoft.com/office/powerpoint/2010/main" val="3521483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4</a:t>
            </a:fld>
            <a:endParaRPr lang="zh-TW" altLang="en-US"/>
          </a:p>
        </p:txBody>
      </p:sp>
    </p:spTree>
    <p:extLst>
      <p:ext uri="{BB962C8B-B14F-4D97-AF65-F5344CB8AC3E}">
        <p14:creationId xmlns:p14="http://schemas.microsoft.com/office/powerpoint/2010/main" val="32662323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國內一切經濟活動和民眾生活都納入國家統治的領域，把國民也投入到戰爭中。</a:t>
            </a:r>
            <a:endParaRPr lang="zh-TW" altLang="en-US" dirty="0"/>
          </a:p>
        </p:txBody>
      </p:sp>
      <p:sp>
        <p:nvSpPr>
          <p:cNvPr id="4" name="投影片編號版面配置區 3"/>
          <p:cNvSpPr>
            <a:spLocks noGrp="1"/>
          </p:cNvSpPr>
          <p:nvPr>
            <p:ph type="sldNum" sz="quarter" idx="10"/>
          </p:nvPr>
        </p:nvSpPr>
        <p:spPr/>
        <p:txBody>
          <a:bodyPr/>
          <a:lstStyle/>
          <a:p>
            <a:fld id="{DCCE24AA-E73B-47C2-A4F7-2A4AC22AF719}" type="slidenum">
              <a:rPr lang="zh-TW" altLang="en-US" smtClean="0"/>
              <a:t>24</a:t>
            </a:fld>
            <a:endParaRPr lang="zh-TW" altLang="en-US"/>
          </a:p>
        </p:txBody>
      </p:sp>
    </p:spTree>
    <p:extLst>
      <p:ext uri="{BB962C8B-B14F-4D97-AF65-F5344CB8AC3E}">
        <p14:creationId xmlns:p14="http://schemas.microsoft.com/office/powerpoint/2010/main" val="4259232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smtClean="0">
                <a:solidFill>
                  <a:schemeClr val="tx1"/>
                </a:solidFill>
                <a:effectLst/>
                <a:latin typeface="+mn-lt"/>
                <a:ea typeface="+mn-ea"/>
                <a:cs typeface="+mn-cs"/>
              </a:rPr>
              <a:t>國內一切經濟活動和民眾生活都納入國家統治的領域，把國民也投入到戰爭中。</a:t>
            </a:r>
            <a:endParaRPr lang="zh-TW" altLang="en-US" dirty="0"/>
          </a:p>
        </p:txBody>
      </p:sp>
      <p:sp>
        <p:nvSpPr>
          <p:cNvPr id="4" name="投影片編號版面配置區 3"/>
          <p:cNvSpPr>
            <a:spLocks noGrp="1"/>
          </p:cNvSpPr>
          <p:nvPr>
            <p:ph type="sldNum" sz="quarter" idx="10"/>
          </p:nvPr>
        </p:nvSpPr>
        <p:spPr/>
        <p:txBody>
          <a:bodyPr/>
          <a:lstStyle/>
          <a:p>
            <a:fld id="{DCCE24AA-E73B-47C2-A4F7-2A4AC22AF719}" type="slidenum">
              <a:rPr lang="zh-TW" altLang="en-US" smtClean="0"/>
              <a:t>25</a:t>
            </a:fld>
            <a:endParaRPr lang="zh-TW" altLang="en-US"/>
          </a:p>
        </p:txBody>
      </p:sp>
    </p:spTree>
    <p:extLst>
      <p:ext uri="{BB962C8B-B14F-4D97-AF65-F5344CB8AC3E}">
        <p14:creationId xmlns:p14="http://schemas.microsoft.com/office/powerpoint/2010/main" val="1519516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26</a:t>
            </a:fld>
            <a:endParaRPr lang="zh-TW" altLang="en-US"/>
          </a:p>
        </p:txBody>
      </p:sp>
    </p:spTree>
    <p:extLst>
      <p:ext uri="{BB962C8B-B14F-4D97-AF65-F5344CB8AC3E}">
        <p14:creationId xmlns:p14="http://schemas.microsoft.com/office/powerpoint/2010/main" val="413116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5</a:t>
            </a:fld>
            <a:endParaRPr lang="zh-TW" altLang="en-US"/>
          </a:p>
        </p:txBody>
      </p:sp>
    </p:spTree>
    <p:extLst>
      <p:ext uri="{BB962C8B-B14F-4D97-AF65-F5344CB8AC3E}">
        <p14:creationId xmlns:p14="http://schemas.microsoft.com/office/powerpoint/2010/main" val="649158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8</a:t>
            </a:fld>
            <a:endParaRPr lang="zh-TW" altLang="en-US"/>
          </a:p>
        </p:txBody>
      </p:sp>
    </p:spTree>
    <p:extLst>
      <p:ext uri="{BB962C8B-B14F-4D97-AF65-F5344CB8AC3E}">
        <p14:creationId xmlns:p14="http://schemas.microsoft.com/office/powerpoint/2010/main" val="894732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9</a:t>
            </a:fld>
            <a:endParaRPr lang="zh-TW" altLang="en-US"/>
          </a:p>
        </p:txBody>
      </p:sp>
    </p:spTree>
    <p:extLst>
      <p:ext uri="{BB962C8B-B14F-4D97-AF65-F5344CB8AC3E}">
        <p14:creationId xmlns:p14="http://schemas.microsoft.com/office/powerpoint/2010/main" val="1000654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10</a:t>
            </a:fld>
            <a:endParaRPr lang="zh-TW" altLang="en-US"/>
          </a:p>
        </p:txBody>
      </p:sp>
    </p:spTree>
    <p:extLst>
      <p:ext uri="{BB962C8B-B14F-4D97-AF65-F5344CB8AC3E}">
        <p14:creationId xmlns:p14="http://schemas.microsoft.com/office/powerpoint/2010/main" val="2764934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11</a:t>
            </a:fld>
            <a:endParaRPr lang="zh-TW" altLang="en-US"/>
          </a:p>
        </p:txBody>
      </p:sp>
    </p:spTree>
    <p:extLst>
      <p:ext uri="{BB962C8B-B14F-4D97-AF65-F5344CB8AC3E}">
        <p14:creationId xmlns:p14="http://schemas.microsoft.com/office/powerpoint/2010/main" val="1401538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12</a:t>
            </a:fld>
            <a:endParaRPr lang="zh-TW" altLang="en-US"/>
          </a:p>
        </p:txBody>
      </p:sp>
    </p:spTree>
    <p:extLst>
      <p:ext uri="{BB962C8B-B14F-4D97-AF65-F5344CB8AC3E}">
        <p14:creationId xmlns:p14="http://schemas.microsoft.com/office/powerpoint/2010/main" val="946655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06BAA91-4E6E-4C3C-9125-A9ABED4CF12C}" type="slidenum">
              <a:rPr lang="zh-TW" altLang="en-US" smtClean="0"/>
              <a:t>13</a:t>
            </a:fld>
            <a:endParaRPr lang="zh-TW" altLang="en-US"/>
          </a:p>
        </p:txBody>
      </p:sp>
    </p:spTree>
    <p:extLst>
      <p:ext uri="{BB962C8B-B14F-4D97-AF65-F5344CB8AC3E}">
        <p14:creationId xmlns:p14="http://schemas.microsoft.com/office/powerpoint/2010/main" val="1301103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1210252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2525416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528647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3514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36435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2476646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3813014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18171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3708849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2296950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42C04B9-337C-471A-AA14-22AE6D9ED939}" type="datetimeFigureOut">
              <a:rPr lang="zh-TW" altLang="en-US" smtClean="0"/>
              <a:t>2014/10/12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3629836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C04B9-337C-471A-AA14-22AE6D9ED939}" type="datetimeFigureOut">
              <a:rPr lang="zh-TW" altLang="en-US" smtClean="0"/>
              <a:t>2014/10/12</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D8449-F122-47D1-A293-2CB9CAD455CC}" type="slidenum">
              <a:rPr lang="zh-TW" altLang="en-US" smtClean="0"/>
              <a:t>‹#›</a:t>
            </a:fld>
            <a:endParaRPr lang="zh-TW" altLang="en-US"/>
          </a:p>
        </p:txBody>
      </p:sp>
    </p:spTree>
    <p:extLst>
      <p:ext uri="{BB962C8B-B14F-4D97-AF65-F5344CB8AC3E}">
        <p14:creationId xmlns:p14="http://schemas.microsoft.com/office/powerpoint/2010/main" val="1191624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內容版面配置區 2"/>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4603" y="-7271"/>
            <a:ext cx="12196601" cy="6860588"/>
          </a:xfrm>
        </p:spPr>
      </p:pic>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5" y="-7271"/>
            <a:ext cx="12192000" cy="6858000"/>
          </a:xfrm>
          <a:prstGeom prst="rect">
            <a:avLst/>
          </a:prstGeom>
        </p:spPr>
      </p:pic>
      <p:sp>
        <p:nvSpPr>
          <p:cNvPr id="9" name="矩形 8"/>
          <p:cNvSpPr/>
          <p:nvPr/>
        </p:nvSpPr>
        <p:spPr>
          <a:xfrm>
            <a:off x="0" y="2071897"/>
            <a:ext cx="12192000" cy="2699664"/>
          </a:xfrm>
          <a:prstGeom prst="rect">
            <a:avLst/>
          </a:prstGeom>
          <a:solidFill>
            <a:schemeClr val="bg1">
              <a:alpha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sp>
        <p:nvSpPr>
          <p:cNvPr id="12" name="矩形 11"/>
          <p:cNvSpPr/>
          <p:nvPr/>
        </p:nvSpPr>
        <p:spPr>
          <a:xfrm>
            <a:off x="128802" y="2828779"/>
            <a:ext cx="11470163" cy="1200329"/>
          </a:xfrm>
          <a:prstGeom prst="rect">
            <a:avLst/>
          </a:prstGeom>
          <a:noFill/>
          <a:ln>
            <a:noFill/>
          </a:ln>
        </p:spPr>
        <p:txBody>
          <a:bodyPr wrap="square">
            <a:spAutoFit/>
          </a:bodyPr>
          <a:lstStyle/>
          <a:p>
            <a:pPr algn="ctr" eaLnBrk="1" hangingPunct="1">
              <a:lnSpc>
                <a:spcPct val="90000"/>
              </a:lnSpc>
            </a:pPr>
            <a:r>
              <a:rPr lang="zh-TW" altLang="en-US" sz="8000" b="1" dirty="0">
                <a:latin typeface="微軟正黑體" pitchFamily="34" charset="-120"/>
                <a:ea typeface="微軟正黑體" pitchFamily="34" charset="-120"/>
              </a:rPr>
              <a:t>戰前與戰後日本社會總論</a:t>
            </a:r>
            <a:endParaRPr lang="en-US" altLang="zh-TW" sz="8000" b="1" dirty="0">
              <a:latin typeface="微軟正黑體" pitchFamily="34" charset="-120"/>
              <a:ea typeface="微軟正黑體" pitchFamily="34" charset="-120"/>
            </a:endParaRPr>
          </a:p>
        </p:txBody>
      </p:sp>
      <p:sp>
        <p:nvSpPr>
          <p:cNvPr id="13" name="文字方塊 12"/>
          <p:cNvSpPr txBox="1"/>
          <p:nvPr/>
        </p:nvSpPr>
        <p:spPr>
          <a:xfrm>
            <a:off x="6308034" y="4107947"/>
            <a:ext cx="5883965" cy="584775"/>
          </a:xfrm>
          <a:prstGeom prst="rect">
            <a:avLst/>
          </a:prstGeom>
          <a:noFill/>
        </p:spPr>
        <p:txBody>
          <a:bodyPr wrap="square" rtlCol="0">
            <a:spAutoFit/>
          </a:bodyPr>
          <a:lstStyle/>
          <a:p>
            <a:r>
              <a:rPr lang="zh-TW" altLang="en-US" sz="3200" b="1" dirty="0" smtClean="0">
                <a:solidFill>
                  <a:schemeClr val="tx1">
                    <a:lumMod val="50000"/>
                    <a:lumOff val="50000"/>
                  </a:schemeClr>
                </a:solidFill>
                <a:latin typeface="微軟正黑體" panose="020B0604030504040204" pitchFamily="34" charset="-120"/>
                <a:ea typeface="微軟正黑體" panose="020B0604030504040204" pitchFamily="34" charset="-120"/>
              </a:rPr>
              <a:t>簡煒峰</a:t>
            </a:r>
            <a:r>
              <a:rPr lang="zh-TW" altLang="en-US" sz="3200" b="1" dirty="0" smtClean="0">
                <a:solidFill>
                  <a:schemeClr val="tx1">
                    <a:lumMod val="50000"/>
                    <a:lumOff val="50000"/>
                  </a:schemeClr>
                </a:solidFill>
                <a:latin typeface="微軟正黑體" panose="020B0604030504040204" pitchFamily="34" charset="-120"/>
                <a:ea typeface="微軟正黑體" panose="020B0604030504040204" pitchFamily="34" charset="-120"/>
                <a:sym typeface="Wingdings 2" panose="05020102010507070707" pitchFamily="18" charset="2"/>
              </a:rPr>
              <a:t>洪偉庭</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sym typeface="Wingdings 2" panose="05020102010507070707" pitchFamily="18" charset="2"/>
              </a:rPr>
              <a:t></a:t>
            </a:r>
            <a:r>
              <a:rPr lang="zh-TW" altLang="en-US" sz="3200" b="1" dirty="0" smtClean="0">
                <a:solidFill>
                  <a:schemeClr val="tx1">
                    <a:lumMod val="50000"/>
                    <a:lumOff val="50000"/>
                  </a:schemeClr>
                </a:solidFill>
                <a:latin typeface="微軟正黑體" panose="020B0604030504040204" pitchFamily="34" charset="-120"/>
                <a:ea typeface="微軟正黑體" panose="020B0604030504040204" pitchFamily="34" charset="-120"/>
                <a:sym typeface="Wingdings 2" panose="05020102010507070707" pitchFamily="18" charset="2"/>
              </a:rPr>
              <a:t>林李青</a:t>
            </a:r>
            <a:r>
              <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sym typeface="Wingdings 2" panose="05020102010507070707" pitchFamily="18" charset="2"/>
              </a:rPr>
              <a:t></a:t>
            </a:r>
            <a:r>
              <a:rPr lang="zh-TW" altLang="en-US" sz="3200" b="1" dirty="0" smtClean="0">
                <a:solidFill>
                  <a:schemeClr val="tx1">
                    <a:lumMod val="50000"/>
                    <a:lumOff val="50000"/>
                  </a:schemeClr>
                </a:solidFill>
                <a:latin typeface="微軟正黑體" panose="020B0604030504040204" pitchFamily="34" charset="-120"/>
                <a:ea typeface="微軟正黑體" panose="020B0604030504040204" pitchFamily="34" charset="-120"/>
                <a:sym typeface="Wingdings 2" panose="05020102010507070707" pitchFamily="18" charset="2"/>
              </a:rPr>
              <a:t>林秉翰</a:t>
            </a:r>
            <a:endParaRPr lang="zh-TW" altLang="en-US" sz="32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pic>
        <p:nvPicPr>
          <p:cNvPr id="19" name="圖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8" y="-5334664"/>
            <a:ext cx="12192664" cy="12192664"/>
          </a:xfrm>
          <a:prstGeom prst="rect">
            <a:avLst/>
          </a:prstGeom>
        </p:spPr>
      </p:pic>
      <p:pic>
        <p:nvPicPr>
          <p:cNvPr id="7" name="圖片 6"/>
          <p:cNvPicPr>
            <a:picLocks noChangeAspect="1"/>
          </p:cNvPicPr>
          <p:nvPr/>
        </p:nvPicPr>
        <p:blipFill rotWithShape="1">
          <a:blip r:embed="rId6" cstate="print">
            <a:extLst>
              <a:ext uri="{28A0092B-C50C-407E-A947-70E740481C1C}">
                <a14:useLocalDpi xmlns:a14="http://schemas.microsoft.com/office/drawing/2010/main" val="0"/>
              </a:ext>
            </a:extLst>
          </a:blip>
          <a:srcRect l="52964" b="52715"/>
          <a:stretch/>
        </p:blipFill>
        <p:spPr>
          <a:xfrm>
            <a:off x="7194135" y="1"/>
            <a:ext cx="4997864" cy="2826190"/>
          </a:xfrm>
          <a:prstGeom prst="rect">
            <a:avLst/>
          </a:prstGeom>
        </p:spPr>
      </p:pic>
    </p:spTree>
    <p:extLst>
      <p:ext uri="{BB962C8B-B14F-4D97-AF65-F5344CB8AC3E}">
        <p14:creationId xmlns:p14="http://schemas.microsoft.com/office/powerpoint/2010/main" val="3997504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179122" y="63089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影響日本戰前經濟的兩個事件</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179122" y="1956459"/>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400" b="1" i="0" u="none" strike="noStrike" kern="1200" cap="none" spc="0" normalizeH="0" baseline="0" noProof="0" smtClean="0">
                <a:ln>
                  <a:noFill/>
                </a:ln>
                <a:solidFill>
                  <a:sysClr val="windowText" lastClr="000000"/>
                </a:solidFill>
                <a:effectLst/>
                <a:uLnTx/>
                <a:uFillTx/>
                <a:latin typeface="Calibri"/>
                <a:ea typeface="新細明體"/>
                <a:cs typeface="+mn-cs"/>
              </a:rPr>
              <a:t>1923</a:t>
            </a:r>
            <a:r>
              <a:rPr kumimoji="0" lang="zh-TW" altLang="en-US" sz="2400" b="1" i="0" u="none" strike="noStrike" kern="1200" cap="none" spc="0" normalizeH="0" baseline="0" noProof="0" smtClean="0">
                <a:ln>
                  <a:noFill/>
                </a:ln>
                <a:solidFill>
                  <a:sysClr val="windowText" lastClr="000000"/>
                </a:solidFill>
                <a:effectLst/>
                <a:uLnTx/>
                <a:uFillTx/>
                <a:latin typeface="Calibri"/>
                <a:ea typeface="新細明體"/>
                <a:cs typeface="+mn-cs"/>
              </a:rPr>
              <a:t>年日本關東大地震</a:t>
            </a:r>
            <a:endParaRPr kumimoji="0" lang="en-US" altLang="zh-TW" sz="2400" b="1"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工廠、機關和民房倒塌或者燒毀，金融機構及</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股票和商品交易陷於癱瘓</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400" b="1" i="0" u="none" strike="noStrike" kern="1200" cap="none" spc="0" normalizeH="0" baseline="0" noProof="0" smtClean="0">
                <a:ln>
                  <a:noFill/>
                </a:ln>
                <a:solidFill>
                  <a:sysClr val="windowText" lastClr="000000"/>
                </a:solidFill>
                <a:effectLst/>
                <a:uLnTx/>
                <a:uFillTx/>
                <a:latin typeface="Calibri"/>
                <a:ea typeface="新細明體"/>
                <a:cs typeface="+mn-cs"/>
              </a:rPr>
              <a:t>1930~1932</a:t>
            </a:r>
            <a:r>
              <a:rPr kumimoji="0" lang="zh-TW" altLang="en-US" sz="2400" b="1" i="0" u="none" strike="noStrike" kern="1200" cap="none" spc="0" normalizeH="0" baseline="0" noProof="0" smtClean="0">
                <a:ln>
                  <a:noFill/>
                </a:ln>
                <a:solidFill>
                  <a:sysClr val="windowText" lastClr="000000"/>
                </a:solidFill>
                <a:effectLst/>
                <a:uLnTx/>
                <a:uFillTx/>
                <a:latin typeface="Calibri"/>
                <a:ea typeface="新細明體"/>
                <a:cs typeface="+mn-cs"/>
              </a:rPr>
              <a:t>年昭和經濟危機</a:t>
            </a:r>
            <a:endParaRPr kumimoji="0" lang="en-US" altLang="zh-TW" sz="2400" b="1"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1929</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年經濟大恐慌波及到日本，而打擊了日本</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的進出口貿易</a:t>
            </a: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1989117" y="58883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戰後</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1999461" y="1726977"/>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重整復興時期</a:t>
            </a:r>
            <a:r>
              <a:rPr kumimoji="0" lang="en-US" sz="2400" b="0" i="0" u="none" strike="noStrike" kern="1200" cap="none" spc="0" normalizeH="0" baseline="0" noProof="0" dirty="0" smtClean="0">
                <a:ln>
                  <a:noFill/>
                </a:ln>
                <a:solidFill>
                  <a:sysClr val="windowText" lastClr="000000"/>
                </a:solidFill>
                <a:effectLst/>
                <a:uLnTx/>
                <a:uFillTx/>
                <a:latin typeface="Calibri"/>
                <a:ea typeface="+mn-ea"/>
                <a:cs typeface="+mn-cs"/>
              </a:rPr>
              <a:t>(1945</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r>
              <a:rPr kumimoji="0" lang="en-US" sz="2400" b="0" i="0" u="none" strike="noStrike" kern="1200" cap="none" spc="0" normalizeH="0" baseline="0" noProof="0" dirty="0" smtClean="0">
                <a:ln>
                  <a:noFill/>
                </a:ln>
                <a:solidFill>
                  <a:sysClr val="windowText" lastClr="000000"/>
                </a:solidFill>
                <a:effectLst/>
                <a:uLnTx/>
                <a:uFillTx/>
                <a:latin typeface="Calibri"/>
                <a:ea typeface="+mn-ea"/>
                <a:cs typeface="+mn-cs"/>
              </a:rPr>
              <a:t>1955)</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高成長時期</a:t>
            </a:r>
            <a:r>
              <a:rPr kumimoji="0" lang="en-US" sz="2400" b="0" i="0" u="none" strike="noStrike" kern="1200" cap="none" spc="0" normalizeH="0" baseline="0" noProof="0" dirty="0" smtClean="0">
                <a:ln>
                  <a:noFill/>
                </a:ln>
                <a:solidFill>
                  <a:sysClr val="windowText" lastClr="000000"/>
                </a:solidFill>
                <a:effectLst/>
                <a:uLnTx/>
                <a:uFillTx/>
                <a:latin typeface="Calibri"/>
                <a:ea typeface="+mn-ea"/>
                <a:cs typeface="+mn-cs"/>
              </a:rPr>
              <a:t>(1956</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r>
              <a:rPr kumimoji="0" lang="en-US" sz="2400" b="0" i="0" u="none" strike="noStrike" kern="1200" cap="none" spc="0" normalizeH="0" baseline="0" noProof="0" dirty="0" smtClean="0">
                <a:ln>
                  <a:noFill/>
                </a:ln>
                <a:solidFill>
                  <a:sysClr val="windowText" lastClr="000000"/>
                </a:solidFill>
                <a:effectLst/>
                <a:uLnTx/>
                <a:uFillTx/>
                <a:latin typeface="Calibri"/>
                <a:ea typeface="+mn-ea"/>
                <a:cs typeface="+mn-cs"/>
              </a:rPr>
              <a:t>1973)</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安定成長時期</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(1974~</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今</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
        <p:nvSpPr>
          <p:cNvPr id="15" name="標題 1"/>
          <p:cNvSpPr txBox="1">
            <a:spLocks/>
          </p:cNvSpPr>
          <p:nvPr/>
        </p:nvSpPr>
        <p:spPr>
          <a:xfrm>
            <a:off x="2113119" y="2961753"/>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4000" b="1" dirty="0" smtClean="0">
                <a:solidFill>
                  <a:prstClr val="black"/>
                </a:solidFill>
                <a:latin typeface="Calibri"/>
              </a:rPr>
              <a:t>重整復興時期</a:t>
            </a:r>
            <a:endParaRPr lang="zh-TW" altLang="en-US" sz="4000" b="1" dirty="0">
              <a:solidFill>
                <a:prstClr val="black"/>
              </a:solidFill>
              <a:latin typeface="Calibri"/>
            </a:endParaRPr>
          </a:p>
        </p:txBody>
      </p:sp>
      <p:sp>
        <p:nvSpPr>
          <p:cNvPr id="16" name="內容版面配置區 2"/>
          <p:cNvSpPr txBox="1">
            <a:spLocks/>
          </p:cNvSpPr>
          <p:nvPr/>
        </p:nvSpPr>
        <p:spPr>
          <a:xfrm>
            <a:off x="2113119" y="3989958"/>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prstClr val="black"/>
                </a:solidFill>
                <a:effectLst/>
                <a:uLnTx/>
                <a:uFillTx/>
                <a:latin typeface="Calibri"/>
                <a:ea typeface="新細明體"/>
                <a:cs typeface="+mn-cs"/>
              </a:rPr>
              <a:t>美國對日本的占領政策</a:t>
            </a:r>
            <a:endParaRPr kumimoji="0" lang="en-US" altLang="zh-TW" sz="2400" b="0" i="0" u="none" strike="noStrike" kern="1200" cap="none" spc="0" normalizeH="0" baseline="0" noProof="0" dirty="0" smtClean="0">
              <a:ln>
                <a:noFill/>
              </a:ln>
              <a:solidFill>
                <a:prstClr val="black"/>
              </a:solidFill>
              <a:effectLst/>
              <a:uLnTx/>
              <a:uFillTx/>
              <a:latin typeface="Calibri"/>
              <a:ea typeface="新細明體"/>
              <a:cs typeface="+mn-cs"/>
            </a:endParaRPr>
          </a:p>
          <a:p>
            <a:pPr lvl="1" indent="-342900">
              <a:buFont typeface="Arial" pitchFamily="34" charset="0"/>
              <a:buNone/>
            </a:pPr>
            <a:r>
              <a:rPr kumimoji="0" lang="zh-TW" altLang="en-US" sz="2400" b="0" i="0" u="none" strike="noStrike" kern="1200" cap="none" spc="0" normalizeH="0" baseline="0" noProof="0" dirty="0" smtClean="0">
                <a:ln>
                  <a:noFill/>
                </a:ln>
                <a:solidFill>
                  <a:prstClr val="black"/>
                </a:solidFill>
                <a:effectLst/>
                <a:uLnTx/>
                <a:uFillTx/>
                <a:latin typeface="Calibri"/>
                <a:ea typeface="新細明體"/>
                <a:cs typeface="+mn-cs"/>
              </a:rPr>
              <a:t>傾斜生產</a:t>
            </a:r>
            <a:r>
              <a:rPr kumimoji="0" lang="en-US" sz="2400" b="0" i="0" u="none" strike="noStrike" kern="1200" cap="none" spc="0" normalizeH="0" baseline="0" noProof="0" dirty="0" smtClean="0">
                <a:ln>
                  <a:noFill/>
                </a:ln>
                <a:solidFill>
                  <a:prstClr val="black"/>
                </a:solidFill>
                <a:effectLst/>
                <a:uLnTx/>
                <a:uFillTx/>
                <a:latin typeface="Calibri"/>
                <a:cs typeface="+mn-cs"/>
              </a:rPr>
              <a:t>:</a:t>
            </a:r>
            <a:endParaRPr kumimoji="0" lang="zh-TW" altLang="en-US" sz="2400" b="0" i="0" u="none" strike="noStrike" kern="1200" cap="none" spc="0" normalizeH="0" baseline="0" noProof="0" dirty="0" smtClean="0">
              <a:ln>
                <a:noFill/>
              </a:ln>
              <a:solidFill>
                <a:prstClr val="black"/>
              </a:solidFill>
              <a:effectLst/>
              <a:uLnTx/>
              <a:uFillTx/>
              <a:latin typeface="Calibri"/>
              <a:ea typeface="新細明體"/>
              <a:cs typeface="+mn-cs"/>
            </a:endParaRPr>
          </a:p>
          <a:p>
            <a:pPr lvl="1" indent="-342900">
              <a:buFont typeface="Arial" pitchFamily="34" charset="0"/>
              <a:buNone/>
            </a:pPr>
            <a:r>
              <a:rPr kumimoji="0" lang="zh-TW" altLang="en-US" sz="2400" b="0" i="0" u="none" strike="noStrike" kern="1200" cap="none" spc="0" normalizeH="0" baseline="0" noProof="0" dirty="0" smtClean="0">
                <a:ln>
                  <a:noFill/>
                </a:ln>
                <a:solidFill>
                  <a:prstClr val="black"/>
                </a:solidFill>
                <a:effectLst/>
                <a:uLnTx/>
                <a:uFillTx/>
                <a:latin typeface="Calibri"/>
                <a:ea typeface="新細明體"/>
                <a:cs typeface="+mn-cs"/>
              </a:rPr>
              <a:t>    發展煤炭生產，用生產出來的煤炭重點供應鋼鐵業，再用增產的鋼鐵加強煤炭業。目的是努力造成煤和鋼鐵擴大再生產的能力，並以此為依據，帶動整個經濟的恢復和發展</a:t>
            </a:r>
            <a:endParaRPr kumimoji="0" lang="en-US" altLang="zh-TW" sz="2400" b="0" i="0" u="none" strike="noStrike" kern="1200" cap="none" spc="0" normalizeH="0" baseline="0" noProof="0" dirty="0" smtClean="0">
              <a:ln>
                <a:noFill/>
              </a:ln>
              <a:solidFill>
                <a:prstClr val="black"/>
              </a:solidFill>
              <a:effectLst/>
              <a:uLnTx/>
              <a:uFillTx/>
              <a:latin typeface="Calibri"/>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189466" y="52289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重整復興時期</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189466" y="1603019"/>
            <a:ext cx="8229600" cy="525658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800" b="1" i="0" u="none" strike="noStrike" kern="1200" cap="none" spc="0" normalizeH="0" baseline="0" noProof="0" dirty="0" smtClean="0">
                <a:ln>
                  <a:noFill/>
                </a:ln>
                <a:solidFill>
                  <a:sysClr val="windowText" lastClr="000000"/>
                </a:solidFill>
                <a:effectLst/>
                <a:uLnTx/>
                <a:uFillTx/>
                <a:latin typeface="Calibri"/>
                <a:ea typeface="新細明體"/>
                <a:cs typeface="+mn-cs"/>
              </a:rPr>
              <a:t>農地改革</a:t>
            </a:r>
            <a:r>
              <a:rPr kumimoji="0" lang="en-US" altLang="zh-TW" sz="2800" b="1" i="0" u="none" strike="noStrike" kern="1200" cap="none" spc="0" normalizeH="0" baseline="0" noProof="0" dirty="0" smtClean="0">
                <a:ln>
                  <a:noFill/>
                </a:ln>
                <a:solidFill>
                  <a:sysClr val="windowText" lastClr="000000"/>
                </a:solidFill>
                <a:effectLst/>
                <a:uLnTx/>
                <a:uFillTx/>
                <a:latin typeface="Calibri"/>
                <a:ea typeface="新細明體"/>
                <a:cs typeface="+mn-cs"/>
              </a:rPr>
              <a:t>(1946~1949)</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第一次農地改革</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全國的佃耕地之中，不屬於住在當地地主的土地，必須全部賣給佃農，屬於住在當地地主的土地，超過五公頃的部份，必須賣給佃農。</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2.</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農地價格公定，地租改為錢納。</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40005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第二次農地改革</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在兩年之內，由政府強制收買全國地主的佃耕地</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只有住當地的地主可以保有一公頃之地。</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2.</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政府收買之佃耕地再以原價賣給佃農，並可分</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24</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期付款。</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3.</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剩下的佃耕地，地租由米納改為錢納。</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4.</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如無特殊理由，地主不可任意收回佃耕地。</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zh-TW" altLang="en-US" sz="20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3" name="矩形 12"/>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4" name="矩形 13"/>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21" name="標題 1"/>
          <p:cNvSpPr txBox="1">
            <a:spLocks/>
          </p:cNvSpPr>
          <p:nvPr/>
        </p:nvSpPr>
        <p:spPr>
          <a:xfrm>
            <a:off x="2155372" y="59896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重整復興時期</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22" name="內容版面配置區 2"/>
          <p:cNvSpPr txBox="1">
            <a:spLocks/>
          </p:cNvSpPr>
          <p:nvPr/>
        </p:nvSpPr>
        <p:spPr>
          <a:xfrm>
            <a:off x="2155372" y="192453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解散財閥</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zh-TW" altLang="en-US" sz="2000" b="0" i="0" u="none" strike="noStrike" kern="1200" cap="none" spc="0" normalizeH="0" baseline="0" noProof="0" dirty="0" smtClean="0">
                <a:ln>
                  <a:noFill/>
                </a:ln>
                <a:solidFill>
                  <a:sysClr val="windowText" lastClr="000000"/>
                </a:solidFill>
                <a:effectLst/>
                <a:uLnTx/>
                <a:uFillTx/>
                <a:latin typeface="Calibri"/>
                <a:ea typeface="新細明體"/>
                <a:cs typeface="+mn-cs"/>
              </a:rPr>
              <a:t>    </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舊財閥的解體，使新興企業有充分的自由發展空間</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勞動立法</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zh-TW" altLang="en-US" sz="2000" b="0" i="0" u="none" strike="noStrike" kern="1200" cap="none" spc="0" normalizeH="0" baseline="0" noProof="0" dirty="0" smtClean="0">
                <a:ln>
                  <a:noFill/>
                </a:ln>
                <a:solidFill>
                  <a:sysClr val="windowText" lastClr="000000"/>
                </a:solidFill>
                <a:effectLst/>
                <a:uLnTx/>
                <a:uFillTx/>
                <a:latin typeface="Calibri"/>
                <a:ea typeface="新細明體"/>
                <a:cs typeface="+mn-cs"/>
              </a:rPr>
              <a:t>    </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訂定「勞動基本法」、「勞動關係調整法」及「勞動工會法」使勞資雙方公平化</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朝鮮戰爭特需</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zh-TW" altLang="en-US" sz="2000" b="0" i="0" u="none" strike="noStrike" kern="1200" cap="none" spc="0" normalizeH="0" baseline="0" noProof="0" dirty="0" smtClean="0">
                <a:ln>
                  <a:noFill/>
                </a:ln>
                <a:solidFill>
                  <a:sysClr val="windowText" lastClr="000000"/>
                </a:solidFill>
                <a:effectLst/>
                <a:uLnTx/>
                <a:uFillTx/>
                <a:latin typeface="Calibri"/>
                <a:ea typeface="新細明體"/>
                <a:cs typeface="+mn-cs"/>
              </a:rPr>
              <a:t>    </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韓戰爆發南北韓進入交戰狀態。由於日本離韓國最近，盟軍在韓戰所需之物質，多半都得仰賴日本的供給。這些突然發生的大量需求就叫做特需，因此使日本的經濟起死回生</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(ex</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汽車產業</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endPar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7" name="標題 1"/>
          <p:cNvSpPr txBox="1">
            <a:spLocks/>
          </p:cNvSpPr>
          <p:nvPr/>
        </p:nvSpPr>
        <p:spPr>
          <a:xfrm>
            <a:off x="2095995" y="59527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高成長時期</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8" name="內容版面配置區 2"/>
          <p:cNvSpPr txBox="1">
            <a:spLocks/>
          </p:cNvSpPr>
          <p:nvPr/>
        </p:nvSpPr>
        <p:spPr>
          <a:xfrm>
            <a:off x="2095995" y="1920834"/>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1956</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年日本實際國民生產總值每年平均增長</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10</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％以上，工業增長率則平均達</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13.6</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在高成長時期，日本工業生產增長</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8.6</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倍，對外貿易從</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1965</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年開始出現順差，到</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1973</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年</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8</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年中增長</a:t>
            </a: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3.5</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倍，日本一躍成為僅次于美國的第二經濟大國</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TW" altLang="en-US" sz="32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3883041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1981200" y="41714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高成長時期</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1981200" y="1742704"/>
            <a:ext cx="8229600" cy="4972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國民所得倍增計畫</a:t>
            </a:r>
            <a:r>
              <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rPr>
              <a:t>(</a:t>
            </a:r>
            <a:r>
              <a:rPr kumimoji="0" lang="en-US" sz="2400" b="1" i="0" u="none" strike="noStrike" kern="1200" cap="none" spc="0" normalizeH="0" baseline="0" noProof="0" dirty="0" smtClean="0">
                <a:ln>
                  <a:noFill/>
                </a:ln>
                <a:solidFill>
                  <a:sysClr val="windowText" lastClr="000000"/>
                </a:solidFill>
                <a:effectLst/>
                <a:uLnTx/>
                <a:uFillTx/>
                <a:latin typeface="Calibri"/>
                <a:cs typeface="+mn-cs"/>
              </a:rPr>
              <a:t>1961</a:t>
            </a:r>
            <a:r>
              <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rPr>
              <a:t>〜</a:t>
            </a:r>
            <a:r>
              <a:rPr kumimoji="0" lang="en-US" sz="2400" b="1" i="0" u="none" strike="noStrike" kern="1200" cap="none" spc="0" normalizeH="0" baseline="0" noProof="0" dirty="0" smtClean="0">
                <a:ln>
                  <a:noFill/>
                </a:ln>
                <a:solidFill>
                  <a:sysClr val="windowText" lastClr="000000"/>
                </a:solidFill>
                <a:effectLst/>
                <a:uLnTx/>
                <a:uFillTx/>
                <a:latin typeface="Calibri"/>
                <a:cs typeface="+mn-cs"/>
              </a:rPr>
              <a:t>1970</a:t>
            </a:r>
            <a:r>
              <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    </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1960</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年池田勇人內閣制定並實施的</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個長期經濟發展計畫，希望用</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10</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年的時間讓日本的國民生產總值</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(GDP)</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增加一倍</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(26</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兆日圓</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400" b="1" i="0" u="none" strike="noStrike" kern="1200" cap="none" spc="0" normalizeH="0" baseline="0" noProof="0" dirty="0" smtClean="0">
                <a:ln>
                  <a:noFill/>
                </a:ln>
                <a:solidFill>
                  <a:sysClr val="windowText" lastClr="000000"/>
                </a:solidFill>
                <a:effectLst/>
                <a:uLnTx/>
                <a:uFillTx/>
                <a:latin typeface="Calibri"/>
                <a:ea typeface="新細明體"/>
                <a:cs typeface="+mn-cs"/>
              </a:rPr>
              <a:t>計畫內容：</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en-US" altLang="zh-TW" sz="2000" b="0" i="0" u="none" strike="noStrike" kern="1200" cap="none" spc="0" normalizeH="0" baseline="0" noProof="0" dirty="0" smtClean="0">
                <a:ln>
                  <a:noFill/>
                </a:ln>
                <a:solidFill>
                  <a:sysClr val="windowText" lastClr="000000"/>
                </a:solidFill>
                <a:effectLst/>
                <a:uLnTx/>
                <a:uFillTx/>
                <a:latin typeface="Calibri"/>
                <a:ea typeface="新細明體"/>
                <a:cs typeface="+mn-cs"/>
              </a:rPr>
              <a:t>1.</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經濟分為民間部門與公共部門，並明確規定政府的責任為擴充港灣、都市計劃、國民住宅等之社會資本，以及充實社會保障</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2.</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加強教育的訓練，並提高科學技術的水準</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lvl="1" indent="-342900">
              <a:buFont typeface="Arial" pitchFamily="34" charset="0"/>
              <a:buNone/>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3.</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縮小各階層間的所得差距</a:t>
            </a:r>
            <a:b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b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3883041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274124" y="457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安定成長時期</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274124" y="1613539"/>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defRPr/>
            </a:pPr>
            <a:r>
              <a:rPr lang="zh-TW" altLang="en-US" sz="2400" b="1" dirty="0"/>
              <a:t>發生事件</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1973</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年</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10</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月「第四次中東戰爭」爆發後，引發了「第二次世界石油危機」以及</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1974</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年，西方世界爆發經濟危機，日本經濟進入安定成長時期</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1985</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年的廣場協議造成日圓大幅升值，日圓急劇升值造成日本生產力低落以及房地產價格飆漲，造成泡沫</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經濟</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0" lvl="0" indent="0">
              <a:buNone/>
              <a:defRPr/>
            </a:pPr>
            <a:r>
              <a:rPr lang="zh-TW" altLang="en-US" sz="2400" b="1" dirty="0"/>
              <a:t>主要特徵</a:t>
            </a:r>
            <a:endParaRPr kumimoji="0" lang="en-US" altLang="zh-TW" sz="2400" b="1" i="0" u="none" strike="noStrike" kern="1200" cap="none" spc="0" normalizeH="0" baseline="0" noProof="0" dirty="0" smtClean="0">
              <a:ln>
                <a:noFill/>
              </a:ln>
              <a:solidFill>
                <a:sysClr val="windowText" lastClr="000000"/>
              </a:solidFill>
              <a:effectLst/>
              <a:uLnTx/>
              <a:uFillTx/>
              <a:latin typeface="Calibri"/>
              <a:ea typeface="新細明體"/>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產業轉型，用消耗資源少、附加產值高的知識密集型產業取代大量消耗資源、消耗勞動和產生公害的重、化工業</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把能耗高、污染環境的產業轉移到發展中國家去</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大力扶植汽車、電子、精密機械、航空、原子能等工業部門的發展</a:t>
            </a: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3883041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226623" y="77763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戰後日本經濟高速增長的原因</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226623" y="210319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1.</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戰前日本資本主義的長期發展，為戰後日本經濟迅速發展打下基礎</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2.</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戰後相對和平、穩定的國際國內環境，而且有了美國的幫助下，使日本經濟的高速發展</a:t>
            </a:r>
            <a:endPar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TW" sz="2400" b="0" i="0" u="none" strike="noStrike" kern="1200" cap="none" spc="0" normalizeH="0" baseline="0" noProof="0" smtClean="0">
                <a:ln>
                  <a:noFill/>
                </a:ln>
                <a:solidFill>
                  <a:sysClr val="windowText" lastClr="000000"/>
                </a:solidFill>
                <a:effectLst/>
                <a:uLnTx/>
                <a:uFillTx/>
                <a:latin typeface="Calibri"/>
                <a:ea typeface="新細明體"/>
                <a:cs typeface="+mn-cs"/>
              </a:rPr>
              <a:t>3.</a:t>
            </a: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日本民族積極學習和引進外國先進技術及管理經驗等優良傳統</a:t>
            </a: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3883041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標題 1"/>
          <p:cNvSpPr>
            <a:spLocks noGrp="1"/>
          </p:cNvSpPr>
          <p:nvPr>
            <p:ph type="ctrTitle"/>
          </p:nvPr>
        </p:nvSpPr>
        <p:spPr/>
        <p:txBody>
          <a:bodyPr/>
          <a:lstStyle/>
          <a:p>
            <a:endParaRPr lang="zh-TW" altLang="en-US" smtClean="0"/>
          </a:p>
        </p:txBody>
      </p:sp>
      <p:sp>
        <p:nvSpPr>
          <p:cNvPr id="19458" name="副標題 2"/>
          <p:cNvSpPr>
            <a:spLocks noGrp="1"/>
          </p:cNvSpPr>
          <p:nvPr>
            <p:ph type="subTitle" idx="1"/>
          </p:nvPr>
        </p:nvSpPr>
        <p:spPr/>
        <p:txBody>
          <a:bodyPr/>
          <a:lstStyle/>
          <a:p>
            <a:endParaRPr lang="zh-TW" altLang="en-US" smtClean="0"/>
          </a:p>
        </p:txBody>
      </p:sp>
      <p:pic>
        <p:nvPicPr>
          <p:cNvPr id="19459"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0" y="0"/>
            <a:ext cx="1611313" cy="6858000"/>
          </a:xfrm>
          <a:prstGeom prst="rect">
            <a:avLst/>
          </a:prstGeom>
          <a:solidFill>
            <a:schemeClr val="accent4">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五邊形 8"/>
          <p:cNvSpPr/>
          <p:nvPr/>
        </p:nvSpPr>
        <p:spPr>
          <a:xfrm rot="5400000">
            <a:off x="-613568" y="621506"/>
            <a:ext cx="2838450" cy="1611313"/>
          </a:xfrm>
          <a:prstGeom prst="homePlate">
            <a:avLst>
              <a:gd name="adj" fmla="val 4938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五邊形 7"/>
          <p:cNvSpPr/>
          <p:nvPr/>
        </p:nvSpPr>
        <p:spPr>
          <a:xfrm rot="5400000">
            <a:off x="-535781" y="543719"/>
            <a:ext cx="2682875" cy="1611313"/>
          </a:xfrm>
          <a:prstGeom prst="homePlate">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9463" name="矩形 10"/>
          <p:cNvSpPr>
            <a:spLocks noChangeArrowheads="1"/>
          </p:cNvSpPr>
          <p:nvPr/>
        </p:nvSpPr>
        <p:spPr bwMode="auto">
          <a:xfrm>
            <a:off x="371475" y="293688"/>
            <a:ext cx="768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5400" b="1" dirty="0">
                <a:solidFill>
                  <a:prstClr val="black"/>
                </a:solidFill>
                <a:latin typeface="微軟正黑體" panose="020B0604030504040204" pitchFamily="34" charset="-120"/>
                <a:ea typeface="微軟正黑體" panose="020B0604030504040204" pitchFamily="34" charset="-120"/>
              </a:rPr>
              <a:t>科技</a:t>
            </a:r>
            <a:endParaRPr kumimoji="0" lang="en-US" altLang="zh-TW" sz="5400" b="1" dirty="0">
              <a:solidFill>
                <a:prstClr val="black"/>
              </a:solidFill>
              <a:latin typeface="微軟正黑體" panose="020B0604030504040204" pitchFamily="34" charset="-120"/>
              <a:ea typeface="微軟正黑體" panose="020B0604030504040204" pitchFamily="34" charset="-120"/>
            </a:endParaRPr>
          </a:p>
        </p:txBody>
      </p:sp>
      <p:sp>
        <p:nvSpPr>
          <p:cNvPr id="19466" name="文字方塊 5"/>
          <p:cNvSpPr txBox="1">
            <a:spLocks noChangeArrowheads="1"/>
          </p:cNvSpPr>
          <p:nvPr/>
        </p:nvSpPr>
        <p:spPr bwMode="auto">
          <a:xfrm>
            <a:off x="1982788" y="509588"/>
            <a:ext cx="90297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200" b="1" dirty="0">
                <a:solidFill>
                  <a:prstClr val="black"/>
                </a:solidFill>
                <a:latin typeface="微軟正黑體" panose="020B0604030504040204" pitchFamily="34" charset="-120"/>
                <a:ea typeface="微軟正黑體" panose="020B0604030504040204" pitchFamily="34" charset="-120"/>
              </a:rPr>
              <a:t>電信發展</a:t>
            </a:r>
            <a:r>
              <a:rPr kumimoji="0" lang="en-US" altLang="zh-TW" sz="3200" b="1" dirty="0">
                <a:solidFill>
                  <a:prstClr val="black"/>
                </a:solidFill>
                <a:latin typeface="微軟正黑體" panose="020B0604030504040204" pitchFamily="34" charset="-120"/>
                <a:ea typeface="微軟正黑體" panose="020B0604030504040204" pitchFamily="34" charset="-120"/>
              </a:rPr>
              <a:t>:</a:t>
            </a:r>
          </a:p>
          <a:p>
            <a:r>
              <a:rPr kumimoji="0" lang="en-US" altLang="zh-TW" sz="2400" dirty="0">
                <a:solidFill>
                  <a:prstClr val="black"/>
                </a:solidFill>
                <a:latin typeface="Arial" panose="020B0604020202020204" pitchFamily="34" charset="0"/>
              </a:rPr>
              <a:t>1868—</a:t>
            </a:r>
            <a:r>
              <a:rPr kumimoji="0" lang="zh-TW" altLang="en-US" sz="2400" dirty="0">
                <a:solidFill>
                  <a:prstClr val="black"/>
                </a:solidFill>
                <a:latin typeface="Arial" panose="020B0604020202020204" pitchFamily="34" charset="0"/>
              </a:rPr>
              <a:t>東京與橫濱之間的電信</a:t>
            </a:r>
            <a:r>
              <a:rPr kumimoji="0" lang="en-US" altLang="zh-TW" sz="2400" dirty="0">
                <a:solidFill>
                  <a:prstClr val="black"/>
                </a:solidFill>
                <a:latin typeface="Arial" panose="020B0604020202020204" pitchFamily="34" charset="0"/>
              </a:rPr>
              <a:t>.</a:t>
            </a:r>
            <a:endParaRPr kumimoji="0" lang="en-US" altLang="zh-TW" sz="2400" dirty="0">
              <a:solidFill>
                <a:prstClr val="black"/>
              </a:solidFill>
              <a:latin typeface="微軟正黑體" panose="020B0604030504040204" pitchFamily="34" charset="-120"/>
              <a:ea typeface="微軟正黑體" panose="020B0604030504040204" pitchFamily="34" charset="-120"/>
            </a:endParaRPr>
          </a:p>
          <a:p>
            <a:r>
              <a:rPr kumimoji="0" lang="en-US" altLang="zh-TW" sz="2400" dirty="0">
                <a:solidFill>
                  <a:prstClr val="black"/>
                </a:solidFill>
                <a:latin typeface="Arial" panose="020B0604020202020204" pitchFamily="34" charset="0"/>
              </a:rPr>
              <a:t>1878—</a:t>
            </a:r>
            <a:r>
              <a:rPr kumimoji="0" lang="zh-TW" altLang="en-US" sz="2400" dirty="0">
                <a:solidFill>
                  <a:prstClr val="black"/>
                </a:solidFill>
                <a:latin typeface="Arial" panose="020B0604020202020204" pitchFamily="34" charset="0"/>
              </a:rPr>
              <a:t>允許民間使用電信</a:t>
            </a:r>
            <a:r>
              <a:rPr kumimoji="0" lang="en-US" altLang="zh-TW" sz="2400" dirty="0">
                <a:solidFill>
                  <a:prstClr val="black"/>
                </a:solidFill>
                <a:latin typeface="Arial" panose="020B0604020202020204" pitchFamily="34" charset="0"/>
              </a:rPr>
              <a:t>,</a:t>
            </a:r>
            <a:r>
              <a:rPr kumimoji="0" lang="zh-TW" altLang="en-US" sz="2400" dirty="0">
                <a:solidFill>
                  <a:prstClr val="black"/>
                </a:solidFill>
                <a:latin typeface="Arial" panose="020B0604020202020204" pitchFamily="34" charset="0"/>
              </a:rPr>
              <a:t>使通信業發達</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1887—</a:t>
            </a:r>
            <a:r>
              <a:rPr kumimoji="0" lang="zh-TW" altLang="en-US" sz="2400" dirty="0">
                <a:solidFill>
                  <a:prstClr val="black"/>
                </a:solidFill>
                <a:latin typeface="Arial" panose="020B0604020202020204" pitchFamily="34" charset="0"/>
              </a:rPr>
              <a:t>成立日本電力事業</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1909—</a:t>
            </a:r>
            <a:r>
              <a:rPr kumimoji="0" lang="zh-TW" altLang="en-US" sz="2400" dirty="0">
                <a:solidFill>
                  <a:prstClr val="black"/>
                </a:solidFill>
                <a:latin typeface="Arial" panose="020B0604020202020204" pitchFamily="34" charset="0"/>
              </a:rPr>
              <a:t>電力取代蒸氣</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1907—</a:t>
            </a:r>
            <a:r>
              <a:rPr kumimoji="0" lang="zh-TW" altLang="en-US" sz="2400" dirty="0">
                <a:solidFill>
                  <a:prstClr val="black"/>
                </a:solidFill>
                <a:latin typeface="Arial" panose="020B0604020202020204" pitchFamily="34" charset="0"/>
              </a:rPr>
              <a:t>發電所已達四百零四所</a:t>
            </a:r>
            <a:r>
              <a:rPr kumimoji="0" lang="en-US" altLang="zh-TW" sz="2400" dirty="0">
                <a:solidFill>
                  <a:prstClr val="black"/>
                </a:solidFill>
                <a:latin typeface="Arial" panose="020B0604020202020204" pitchFamily="34" charset="0"/>
              </a:rPr>
              <a:t>.</a:t>
            </a:r>
            <a:endParaRPr kumimoji="0" lang="en-US" altLang="zh-TW" sz="24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smtClean="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a:p>
            <a:r>
              <a:rPr kumimoji="0" lang="zh-TW" altLang="en-US" sz="3200" b="1" dirty="0" smtClean="0">
                <a:solidFill>
                  <a:prstClr val="black"/>
                </a:solidFill>
                <a:latin typeface="微軟正黑體" panose="020B0604030504040204" pitchFamily="34" charset="-120"/>
                <a:ea typeface="微軟正黑體" panose="020B0604030504040204" pitchFamily="34" charset="-120"/>
              </a:rPr>
              <a:t>鐵路</a:t>
            </a:r>
            <a:r>
              <a:rPr kumimoji="0" lang="zh-TW" altLang="en-US" sz="3200" b="1" dirty="0">
                <a:solidFill>
                  <a:prstClr val="black"/>
                </a:solidFill>
                <a:latin typeface="微軟正黑體" panose="020B0604030504040204" pitchFamily="34" charset="-120"/>
                <a:ea typeface="微軟正黑體" panose="020B0604030504040204" pitchFamily="34" charset="-120"/>
              </a:rPr>
              <a:t>發展</a:t>
            </a:r>
            <a:r>
              <a:rPr kumimoji="0" lang="en-US" altLang="zh-TW" sz="3200" b="1" dirty="0">
                <a:solidFill>
                  <a:prstClr val="black"/>
                </a:solidFill>
                <a:latin typeface="微軟正黑體" panose="020B0604030504040204" pitchFamily="34" charset="-120"/>
                <a:ea typeface="微軟正黑體" panose="020B0604030504040204" pitchFamily="34" charset="-120"/>
              </a:rPr>
              <a:t>:</a:t>
            </a:r>
          </a:p>
          <a:p>
            <a:r>
              <a:rPr kumimoji="0" lang="en-US" altLang="zh-TW" sz="2400" dirty="0">
                <a:solidFill>
                  <a:prstClr val="black"/>
                </a:solidFill>
                <a:latin typeface="Arial" panose="020B0604020202020204" pitchFamily="34" charset="0"/>
              </a:rPr>
              <a:t>1882—</a:t>
            </a:r>
            <a:r>
              <a:rPr kumimoji="0" lang="zh-TW" altLang="en-US" sz="2400" dirty="0">
                <a:solidFill>
                  <a:prstClr val="black"/>
                </a:solidFill>
                <a:latin typeface="Arial" panose="020B0604020202020204" pitchFamily="34" charset="0"/>
              </a:rPr>
              <a:t>成立日本鐵路公司</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1891—</a:t>
            </a:r>
            <a:r>
              <a:rPr kumimoji="0" lang="zh-TW" altLang="en-US" sz="2400" dirty="0">
                <a:solidFill>
                  <a:prstClr val="black"/>
                </a:solidFill>
                <a:latin typeface="Arial" panose="020B0604020202020204" pitchFamily="34" charset="0"/>
              </a:rPr>
              <a:t>完成東京</a:t>
            </a:r>
            <a:r>
              <a:rPr kumimoji="0" lang="en-US" altLang="zh-TW" sz="2400" dirty="0">
                <a:solidFill>
                  <a:prstClr val="black"/>
                </a:solidFill>
                <a:latin typeface="Arial" panose="020B0604020202020204" pitchFamily="34" charset="0"/>
              </a:rPr>
              <a:t>,</a:t>
            </a:r>
            <a:r>
              <a:rPr kumimoji="0" lang="zh-TW" altLang="en-US" sz="2400" dirty="0">
                <a:solidFill>
                  <a:prstClr val="black"/>
                </a:solidFill>
                <a:latin typeface="Arial" panose="020B0604020202020204" pitchFamily="34" charset="0"/>
              </a:rPr>
              <a:t>青森間的鐵路</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1906—</a:t>
            </a:r>
            <a:r>
              <a:rPr kumimoji="0" lang="zh-TW" altLang="en-US" sz="2400" dirty="0">
                <a:solidFill>
                  <a:prstClr val="black"/>
                </a:solidFill>
                <a:latin typeface="Arial" panose="020B0604020202020204" pitchFamily="34" charset="0"/>
              </a:rPr>
              <a:t>鐵路國有法實施</a:t>
            </a:r>
            <a:r>
              <a:rPr kumimoji="0" lang="en-US" altLang="zh-TW" sz="2400" dirty="0">
                <a:solidFill>
                  <a:prstClr val="black"/>
                </a:solidFill>
                <a:latin typeface="Arial" panose="020B0604020202020204" pitchFamily="34" charset="0"/>
              </a:rPr>
              <a:t>.</a:t>
            </a:r>
            <a:endParaRPr kumimoji="0" lang="en-US" altLang="zh-TW" sz="24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p:txBody>
      </p:sp>
      <p:sp>
        <p:nvSpPr>
          <p:cNvPr id="19467" name="文字方塊 4"/>
          <p:cNvSpPr txBox="1">
            <a:spLocks noChangeArrowheads="1"/>
          </p:cNvSpPr>
          <p:nvPr/>
        </p:nvSpPr>
        <p:spPr bwMode="auto">
          <a:xfrm>
            <a:off x="90488" y="2995613"/>
            <a:ext cx="1343025"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600" b="1" dirty="0">
                <a:solidFill>
                  <a:prstClr val="black"/>
                </a:solidFill>
                <a:latin typeface="微軟正黑體" panose="020B0604030504040204" pitchFamily="34" charset="-120"/>
                <a:ea typeface="微軟正黑體" panose="020B0604030504040204" pitchFamily="34" charset="-120"/>
              </a:rPr>
              <a:t>      </a:t>
            </a:r>
            <a:r>
              <a:rPr kumimoji="0" lang="en-US" altLang="zh-TW" sz="2800" b="1" dirty="0">
                <a:solidFill>
                  <a:prstClr val="black"/>
                </a:solidFill>
                <a:latin typeface="微軟正黑體" panose="020B0604030504040204" pitchFamily="34" charset="-120"/>
                <a:ea typeface="微軟正黑體" panose="020B0604030504040204" pitchFamily="34" charset="-120"/>
              </a:rPr>
              <a:t>-</a:t>
            </a:r>
            <a:r>
              <a:rPr kumimoji="0" lang="zh-TW" altLang="en-US" sz="2800" b="1" dirty="0">
                <a:solidFill>
                  <a:prstClr val="black"/>
                </a:solidFill>
                <a:latin typeface="微軟正黑體" panose="020B0604030504040204" pitchFamily="34" charset="-120"/>
                <a:ea typeface="微軟正黑體" panose="020B0604030504040204" pitchFamily="34" charset="-120"/>
              </a:rPr>
              <a:t>戰前科技發展</a:t>
            </a:r>
            <a:r>
              <a:rPr kumimoji="0" lang="en-US" altLang="zh-TW" sz="2800" b="1" dirty="0">
                <a:solidFill>
                  <a:prstClr val="black"/>
                </a:solidFill>
                <a:latin typeface="微軟正黑體" panose="020B0604030504040204" pitchFamily="34" charset="-120"/>
                <a:ea typeface="微軟正黑體" panose="020B0604030504040204" pitchFamily="34" charset="-120"/>
              </a:rPr>
              <a:t>-</a:t>
            </a:r>
          </a:p>
          <a:p>
            <a:r>
              <a:rPr kumimoji="0" lang="zh-TW" altLang="en-US" sz="4000" b="1" dirty="0">
                <a:solidFill>
                  <a:prstClr val="black"/>
                </a:solidFill>
                <a:latin typeface="微軟正黑體" panose="020B0604030504040204" pitchFamily="34" charset="-120"/>
                <a:ea typeface="微軟正黑體" panose="020B0604030504040204" pitchFamily="34" charset="-120"/>
              </a:rPr>
              <a:t>明治大正時期</a:t>
            </a:r>
            <a:endParaRPr kumimoji="0" lang="en-US" altLang="zh-TW" sz="4000" b="1"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6601429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ctrTitle" idx="4294967295"/>
          </p:nvPr>
        </p:nvSpPr>
        <p:spPr>
          <a:xfrm>
            <a:off x="1524000" y="1122363"/>
            <a:ext cx="9144000" cy="2387600"/>
          </a:xfrm>
        </p:spPr>
        <p:txBody>
          <a:bodyPr anchor="b"/>
          <a:lstStyle/>
          <a:p>
            <a:pPr algn="ctr"/>
            <a:endParaRPr lang="zh-TW" altLang="en-US" sz="6000" smtClean="0"/>
          </a:p>
        </p:txBody>
      </p:sp>
      <p:sp>
        <p:nvSpPr>
          <p:cNvPr id="30723" name="副標題 2"/>
          <p:cNvSpPr>
            <a:spLocks noGrp="1"/>
          </p:cNvSpPr>
          <p:nvPr>
            <p:ph type="subTitle" idx="4294967295"/>
          </p:nvPr>
        </p:nvSpPr>
        <p:spPr>
          <a:xfrm>
            <a:off x="1524000" y="3602038"/>
            <a:ext cx="9144000" cy="1655762"/>
          </a:xfrm>
        </p:spPr>
        <p:txBody>
          <a:bodyPr/>
          <a:lstStyle/>
          <a:p>
            <a:pPr marL="0" indent="0" algn="ctr">
              <a:buFont typeface="Arial" panose="020B0604020202020204" pitchFamily="34" charset="0"/>
              <a:buNone/>
            </a:pPr>
            <a:endParaRPr lang="zh-TW" altLang="en-US" sz="2400" smtClean="0"/>
          </a:p>
        </p:txBody>
      </p:sp>
      <p:pic>
        <p:nvPicPr>
          <p:cNvPr id="30724"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0" y="0"/>
            <a:ext cx="1611313" cy="6858000"/>
          </a:xfrm>
          <a:prstGeom prst="rect">
            <a:avLst/>
          </a:prstGeom>
          <a:solidFill>
            <a:schemeClr val="accent4">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五邊形 8"/>
          <p:cNvSpPr/>
          <p:nvPr/>
        </p:nvSpPr>
        <p:spPr>
          <a:xfrm rot="5400000">
            <a:off x="-613568" y="621506"/>
            <a:ext cx="2838450" cy="1611313"/>
          </a:xfrm>
          <a:prstGeom prst="homePlate">
            <a:avLst>
              <a:gd name="adj" fmla="val 4938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五邊形 7"/>
          <p:cNvSpPr/>
          <p:nvPr/>
        </p:nvSpPr>
        <p:spPr>
          <a:xfrm rot="5400000">
            <a:off x="-535781" y="543719"/>
            <a:ext cx="2682875" cy="1611313"/>
          </a:xfrm>
          <a:prstGeom prst="homePlate">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728" name="矩形 10"/>
          <p:cNvSpPr>
            <a:spLocks noChangeArrowheads="1"/>
          </p:cNvSpPr>
          <p:nvPr/>
        </p:nvSpPr>
        <p:spPr bwMode="auto">
          <a:xfrm>
            <a:off x="371475" y="293688"/>
            <a:ext cx="768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5400" b="1">
                <a:solidFill>
                  <a:prstClr val="black"/>
                </a:solidFill>
                <a:latin typeface="微軟正黑體" panose="020B0604030504040204" pitchFamily="34" charset="-120"/>
                <a:ea typeface="微軟正黑體" panose="020B0604030504040204" pitchFamily="34" charset="-120"/>
              </a:rPr>
              <a:t>科技</a:t>
            </a:r>
            <a:endParaRPr kumimoji="0" lang="en-US" altLang="zh-TW" sz="5400" b="1">
              <a:solidFill>
                <a:prstClr val="black"/>
              </a:solidFill>
              <a:latin typeface="微軟正黑體" panose="020B0604030504040204" pitchFamily="34" charset="-120"/>
              <a:ea typeface="微軟正黑體" panose="020B0604030504040204" pitchFamily="34" charset="-120"/>
            </a:endParaRPr>
          </a:p>
        </p:txBody>
      </p:sp>
      <p:sp>
        <p:nvSpPr>
          <p:cNvPr id="30729" name="文字方塊 5"/>
          <p:cNvSpPr txBox="1">
            <a:spLocks noChangeArrowheads="1"/>
          </p:cNvSpPr>
          <p:nvPr/>
        </p:nvSpPr>
        <p:spPr bwMode="auto">
          <a:xfrm>
            <a:off x="1982788" y="509588"/>
            <a:ext cx="90297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200" b="1" dirty="0">
                <a:solidFill>
                  <a:prstClr val="black"/>
                </a:solidFill>
                <a:latin typeface="Arial" panose="020B0604020202020204" pitchFamily="34" charset="0"/>
              </a:rPr>
              <a:t>輕、重工業發展</a:t>
            </a:r>
            <a:r>
              <a:rPr kumimoji="0" lang="en-US" altLang="zh-TW" sz="3200" b="1"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1870—</a:t>
            </a:r>
            <a:r>
              <a:rPr kumimoji="0" lang="zh-TW" altLang="en-US" sz="2400" dirty="0">
                <a:solidFill>
                  <a:prstClr val="black"/>
                </a:solidFill>
                <a:latin typeface="Arial" panose="020B0604020202020204" pitchFamily="34" charset="0"/>
              </a:rPr>
              <a:t>工部省</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1897—</a:t>
            </a:r>
            <a:r>
              <a:rPr kumimoji="0" lang="zh-TW" altLang="en-US" sz="2400" dirty="0">
                <a:solidFill>
                  <a:prstClr val="black"/>
                </a:solidFill>
                <a:latin typeface="Arial" panose="020B0604020202020204" pitchFamily="34" charset="0"/>
              </a:rPr>
              <a:t>國營八幡煉鋼廠建立</a:t>
            </a:r>
            <a:r>
              <a:rPr kumimoji="0" lang="en-US" altLang="zh-TW" sz="2400" dirty="0">
                <a:solidFill>
                  <a:prstClr val="black"/>
                </a:solidFill>
                <a:latin typeface="Arial" panose="020B0604020202020204" pitchFamily="34" charset="0"/>
              </a:rPr>
              <a:t>.</a:t>
            </a:r>
          </a:p>
          <a:p>
            <a:r>
              <a:rPr kumimoji="0" lang="en-US" altLang="zh-TW" sz="2400" dirty="0">
                <a:solidFill>
                  <a:prstClr val="black"/>
                </a:solidFill>
                <a:latin typeface="Arial" panose="020B0604020202020204" pitchFamily="34" charset="0"/>
              </a:rPr>
              <a:t>1906— </a:t>
            </a:r>
            <a:r>
              <a:rPr kumimoji="0" lang="zh-TW" altLang="en-US" sz="2400" dirty="0">
                <a:solidFill>
                  <a:prstClr val="black"/>
                </a:solidFill>
                <a:latin typeface="Arial" panose="020B0604020202020204" pitchFamily="34" charset="0"/>
              </a:rPr>
              <a:t>自製汽車、貨車、火車頭</a:t>
            </a:r>
            <a:r>
              <a:rPr kumimoji="0" lang="en-US" altLang="zh-TW" sz="2400" dirty="0">
                <a:solidFill>
                  <a:prstClr val="black"/>
                </a:solidFill>
                <a:latin typeface="Arial" panose="020B0604020202020204" pitchFamily="34" charset="0"/>
              </a:rPr>
              <a:t>.</a:t>
            </a:r>
            <a:endParaRPr kumimoji="0" lang="zh-TW" altLang="en-US" sz="24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smtClean="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a:p>
            <a:r>
              <a:rPr kumimoji="0" lang="zh-TW" altLang="en-US" sz="3200" b="1" dirty="0" smtClean="0">
                <a:solidFill>
                  <a:prstClr val="black"/>
                </a:solidFill>
                <a:latin typeface="微軟正黑體" panose="020B0604030504040204" pitchFamily="34" charset="-120"/>
                <a:ea typeface="微軟正黑體" panose="020B0604030504040204" pitchFamily="34" charset="-120"/>
              </a:rPr>
              <a:t>戰爭</a:t>
            </a:r>
            <a:r>
              <a:rPr kumimoji="0" lang="zh-TW" altLang="en-US" sz="3200" b="1" dirty="0">
                <a:solidFill>
                  <a:prstClr val="black"/>
                </a:solidFill>
                <a:latin typeface="微軟正黑體" panose="020B0604030504040204" pitchFamily="34" charset="-120"/>
                <a:ea typeface="微軟正黑體" panose="020B0604030504040204" pitchFamily="34" charset="-120"/>
              </a:rPr>
              <a:t>影響</a:t>
            </a:r>
            <a:r>
              <a:rPr kumimoji="0" lang="en-US" altLang="zh-TW" sz="3200" b="1" dirty="0">
                <a:solidFill>
                  <a:prstClr val="black"/>
                </a:solidFill>
                <a:latin typeface="微軟正黑體" panose="020B0604030504040204" pitchFamily="34" charset="-120"/>
                <a:ea typeface="微軟正黑體" panose="020B0604030504040204" pitchFamily="34" charset="-120"/>
              </a:rPr>
              <a:t>:</a:t>
            </a:r>
          </a:p>
          <a:p>
            <a:r>
              <a:rPr kumimoji="0" lang="en-US" altLang="zh-TW" sz="2400" dirty="0">
                <a:solidFill>
                  <a:prstClr val="black"/>
                </a:solidFill>
                <a:latin typeface="Arial" panose="020B0604020202020204" pitchFamily="34" charset="0"/>
              </a:rPr>
              <a:t>1894—</a:t>
            </a:r>
            <a:r>
              <a:rPr kumimoji="0" lang="zh-TW" altLang="en-US" sz="2400" dirty="0">
                <a:solidFill>
                  <a:prstClr val="black"/>
                </a:solidFill>
                <a:latin typeface="Arial" panose="020B0604020202020204" pitchFamily="34" charset="0"/>
              </a:rPr>
              <a:t>甲午戰爭</a:t>
            </a:r>
          </a:p>
          <a:p>
            <a:r>
              <a:rPr kumimoji="0" lang="en-US" altLang="zh-TW" sz="2400" dirty="0">
                <a:solidFill>
                  <a:prstClr val="black"/>
                </a:solidFill>
                <a:latin typeface="Arial" panose="020B0604020202020204" pitchFamily="34" charset="0"/>
              </a:rPr>
              <a:t>1904—</a:t>
            </a:r>
            <a:r>
              <a:rPr kumimoji="0" lang="zh-TW" altLang="en-US" sz="2400" dirty="0">
                <a:solidFill>
                  <a:prstClr val="black"/>
                </a:solidFill>
                <a:latin typeface="Arial" panose="020B0604020202020204" pitchFamily="34" charset="0"/>
              </a:rPr>
              <a:t>日俄戰爭</a:t>
            </a:r>
          </a:p>
          <a:p>
            <a:r>
              <a:rPr kumimoji="0" lang="en-US" altLang="zh-TW" sz="2400" dirty="0">
                <a:solidFill>
                  <a:prstClr val="black"/>
                </a:solidFill>
                <a:latin typeface="Arial" panose="020B0604020202020204" pitchFamily="34" charset="0"/>
              </a:rPr>
              <a:t>1914—</a:t>
            </a:r>
            <a:r>
              <a:rPr kumimoji="0" lang="zh-TW" altLang="en-US" sz="2400" dirty="0">
                <a:solidFill>
                  <a:prstClr val="black"/>
                </a:solidFill>
                <a:latin typeface="Arial" panose="020B0604020202020204" pitchFamily="34" charset="0"/>
              </a:rPr>
              <a:t>第一次世界大戰</a:t>
            </a:r>
            <a:endParaRPr kumimoji="0" lang="en-US" altLang="zh-TW" sz="24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p:txBody>
      </p:sp>
      <p:sp>
        <p:nvSpPr>
          <p:cNvPr id="30730" name="文字方塊 4"/>
          <p:cNvSpPr txBox="1">
            <a:spLocks noChangeArrowheads="1"/>
          </p:cNvSpPr>
          <p:nvPr/>
        </p:nvSpPr>
        <p:spPr bwMode="auto">
          <a:xfrm>
            <a:off x="90488" y="2995613"/>
            <a:ext cx="1343025"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600" b="1">
                <a:solidFill>
                  <a:prstClr val="black"/>
                </a:solidFill>
                <a:latin typeface="微軟正黑體" panose="020B0604030504040204" pitchFamily="34" charset="-120"/>
                <a:ea typeface="微軟正黑體" panose="020B0604030504040204" pitchFamily="34" charset="-120"/>
              </a:rPr>
              <a:t>      </a:t>
            </a:r>
            <a:r>
              <a:rPr kumimoji="0" lang="en-US" altLang="zh-TW" sz="2800" b="1">
                <a:solidFill>
                  <a:prstClr val="black"/>
                </a:solidFill>
                <a:latin typeface="微軟正黑體" panose="020B0604030504040204" pitchFamily="34" charset="-120"/>
                <a:ea typeface="微軟正黑體" panose="020B0604030504040204" pitchFamily="34" charset="-120"/>
              </a:rPr>
              <a:t>-</a:t>
            </a:r>
            <a:r>
              <a:rPr kumimoji="0" lang="zh-TW" altLang="en-US" sz="2800" b="1">
                <a:solidFill>
                  <a:prstClr val="black"/>
                </a:solidFill>
                <a:latin typeface="微軟正黑體" panose="020B0604030504040204" pitchFamily="34" charset="-120"/>
                <a:ea typeface="微軟正黑體" panose="020B0604030504040204" pitchFamily="34" charset="-120"/>
              </a:rPr>
              <a:t>戰前科技發展</a:t>
            </a:r>
            <a:r>
              <a:rPr kumimoji="0" lang="en-US" altLang="zh-TW" sz="2800" b="1">
                <a:solidFill>
                  <a:prstClr val="black"/>
                </a:solidFill>
                <a:latin typeface="微軟正黑體" panose="020B0604030504040204" pitchFamily="34" charset="-120"/>
                <a:ea typeface="微軟正黑體" panose="020B0604030504040204" pitchFamily="34" charset="-120"/>
              </a:rPr>
              <a:t>-</a:t>
            </a:r>
          </a:p>
          <a:p>
            <a:r>
              <a:rPr kumimoji="0" lang="zh-TW" altLang="en-US" sz="4000" b="1">
                <a:solidFill>
                  <a:prstClr val="black"/>
                </a:solidFill>
                <a:latin typeface="微軟正黑體" panose="020B0604030504040204" pitchFamily="34" charset="-120"/>
                <a:ea typeface="微軟正黑體" panose="020B0604030504040204" pitchFamily="34" charset="-120"/>
              </a:rPr>
              <a:t>明治大正時期</a:t>
            </a:r>
            <a:endParaRPr kumimoji="0" lang="en-US" altLang="zh-TW" sz="4000" b="1">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7854113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9877280" y="-1"/>
            <a:ext cx="2314720" cy="6857999"/>
          </a:xfrm>
          <a:prstGeom prst="rect">
            <a:avLst/>
          </a:prstGeom>
          <a:solidFill>
            <a:srgbClr val="FEB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p:cNvSpPr/>
          <p:nvPr/>
        </p:nvSpPr>
        <p:spPr>
          <a:xfrm>
            <a:off x="7425428" y="16506"/>
            <a:ext cx="2314720" cy="685799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p:cNvSpPr/>
          <p:nvPr/>
        </p:nvSpPr>
        <p:spPr>
          <a:xfrm>
            <a:off x="4985096" y="16506"/>
            <a:ext cx="2314720" cy="68579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p:cNvSpPr/>
          <p:nvPr/>
        </p:nvSpPr>
        <p:spPr>
          <a:xfrm>
            <a:off x="2539004" y="0"/>
            <a:ext cx="2314720" cy="685799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p:cNvSpPr txBox="1"/>
          <p:nvPr/>
        </p:nvSpPr>
        <p:spPr>
          <a:xfrm rot="16200000">
            <a:off x="-587081" y="2184016"/>
            <a:ext cx="3416320" cy="1200329"/>
          </a:xfrm>
          <a:prstGeom prst="rect">
            <a:avLst/>
          </a:prstGeom>
          <a:noFill/>
        </p:spPr>
        <p:txBody>
          <a:bodyPr wrap="none" rtlCol="0">
            <a:spAutoFit/>
          </a:bodyPr>
          <a:lstStyle/>
          <a:p>
            <a:r>
              <a:rPr lang="en-US" altLang="zh-TW" sz="72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C</a:t>
            </a:r>
            <a:r>
              <a:rPr lang="en-US" altLang="zh-TW" sz="7200"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ontent</a:t>
            </a:r>
            <a:endParaRPr lang="zh-TW" altLang="en-US" sz="72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22" name="文字方塊 21"/>
          <p:cNvSpPr txBox="1"/>
          <p:nvPr/>
        </p:nvSpPr>
        <p:spPr>
          <a:xfrm>
            <a:off x="3141778" y="2708659"/>
            <a:ext cx="1107996" cy="2308324"/>
          </a:xfrm>
          <a:prstGeom prst="rect">
            <a:avLst/>
          </a:prstGeom>
          <a:noFill/>
        </p:spPr>
        <p:txBody>
          <a:bodyPr wrap="none" rtlCol="0">
            <a:spAutoFit/>
          </a:bodyPr>
          <a:lstStyle/>
          <a:p>
            <a:r>
              <a:rPr lang="zh-TW" altLang="en-US" sz="7200" b="1" dirty="0" smtClean="0">
                <a:latin typeface="微軟正黑體" panose="020B0604030504040204" pitchFamily="34" charset="-120"/>
                <a:ea typeface="微軟正黑體" panose="020B0604030504040204" pitchFamily="34" charset="-120"/>
              </a:rPr>
              <a:t>政</a:t>
            </a:r>
            <a:endParaRPr lang="en-US" altLang="zh-TW" sz="7200" b="1" dirty="0" smtClean="0">
              <a:latin typeface="微軟正黑體" panose="020B0604030504040204" pitchFamily="34" charset="-120"/>
              <a:ea typeface="微軟正黑體" panose="020B0604030504040204" pitchFamily="34" charset="-120"/>
            </a:endParaRPr>
          </a:p>
          <a:p>
            <a:r>
              <a:rPr lang="zh-TW" altLang="en-US" sz="7200" b="1" dirty="0" smtClean="0">
                <a:latin typeface="微軟正黑體" panose="020B0604030504040204" pitchFamily="34" charset="-120"/>
                <a:ea typeface="微軟正黑體" panose="020B0604030504040204" pitchFamily="34" charset="-120"/>
              </a:rPr>
              <a:t>治</a:t>
            </a:r>
            <a:endParaRPr lang="zh-TW" altLang="en-US" sz="7200" b="1" dirty="0">
              <a:latin typeface="微軟正黑體" panose="020B0604030504040204" pitchFamily="34" charset="-120"/>
              <a:ea typeface="微軟正黑體" panose="020B0604030504040204" pitchFamily="34" charset="-120"/>
            </a:endParaRPr>
          </a:p>
        </p:txBody>
      </p:sp>
      <p:pic>
        <p:nvPicPr>
          <p:cNvPr id="25" name="圖片 24"/>
          <p:cNvPicPr>
            <a:picLocks noChangeAspect="1"/>
          </p:cNvPicPr>
          <p:nvPr/>
        </p:nvPicPr>
        <p:blipFill rotWithShape="1">
          <a:blip r:embed="rId2" cstate="print">
            <a:extLst>
              <a:ext uri="{28A0092B-C50C-407E-A947-70E740481C1C}">
                <a14:useLocalDpi xmlns:a14="http://schemas.microsoft.com/office/drawing/2010/main" val="0"/>
              </a:ext>
            </a:extLst>
          </a:blip>
          <a:srcRect l="-232" t="74149" r="232" b="-4115"/>
          <a:stretch/>
        </p:blipFill>
        <p:spPr>
          <a:xfrm>
            <a:off x="-48617" y="5090490"/>
            <a:ext cx="12192000" cy="2055044"/>
          </a:xfrm>
          <a:prstGeom prst="rect">
            <a:avLst/>
          </a:prstGeom>
        </p:spPr>
      </p:pic>
      <p:sp>
        <p:nvSpPr>
          <p:cNvPr id="29" name="矩形 28"/>
          <p:cNvSpPr/>
          <p:nvPr/>
        </p:nvSpPr>
        <p:spPr>
          <a:xfrm>
            <a:off x="2543588" y="634118"/>
            <a:ext cx="2314132" cy="1739844"/>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sz="8000" b="1" dirty="0" smtClean="0">
                <a:latin typeface="Arial Unicode MS" panose="020B0604020202020204" pitchFamily="34" charset="-120"/>
                <a:ea typeface="Arial Unicode MS" panose="020B0604020202020204" pitchFamily="34" charset="-120"/>
                <a:cs typeface="Arial Unicode MS" panose="020B0604020202020204" pitchFamily="34" charset="-120"/>
              </a:rPr>
              <a:t>1</a:t>
            </a:r>
            <a:endParaRPr lang="zh-TW" altLang="en-US" sz="8000" b="1"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1" name="矩形 30"/>
          <p:cNvSpPr/>
          <p:nvPr/>
        </p:nvSpPr>
        <p:spPr>
          <a:xfrm>
            <a:off x="4984508" y="987662"/>
            <a:ext cx="2314132" cy="1739844"/>
          </a:xfrm>
          <a:prstGeom prst="rect">
            <a:avLst/>
          </a:prstGeom>
          <a:solidFill>
            <a:schemeClr val="accent6">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sz="8000" dirty="0" smtClean="0">
                <a:latin typeface="Arial Unicode MS" panose="020B0604020202020204" pitchFamily="34" charset="-120"/>
                <a:ea typeface="Arial Unicode MS" panose="020B0604020202020204" pitchFamily="34" charset="-120"/>
                <a:cs typeface="Arial Unicode MS" panose="020B0604020202020204" pitchFamily="34" charset="-120"/>
              </a:rPr>
              <a:t>2</a:t>
            </a:r>
            <a:endParaRPr lang="zh-TW" altLang="en-US" sz="80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2" name="矩形 31"/>
          <p:cNvSpPr/>
          <p:nvPr/>
        </p:nvSpPr>
        <p:spPr>
          <a:xfrm>
            <a:off x="7431188" y="1288346"/>
            <a:ext cx="2314132" cy="1739844"/>
          </a:xfrm>
          <a:prstGeom prst="rect">
            <a:avLst/>
          </a:prstGeom>
          <a:solidFill>
            <a:srgbClr val="F8F2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sz="8000" dirty="0" smtClean="0">
                <a:latin typeface="Arial Unicode MS" panose="020B0604020202020204" pitchFamily="34" charset="-120"/>
                <a:ea typeface="Arial Unicode MS" panose="020B0604020202020204" pitchFamily="34" charset="-120"/>
                <a:cs typeface="Arial Unicode MS" panose="020B0604020202020204" pitchFamily="34" charset="-120"/>
              </a:rPr>
              <a:t>3</a:t>
            </a:r>
            <a:endParaRPr lang="zh-TW" altLang="en-US" sz="80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3" name="矩形 32"/>
          <p:cNvSpPr/>
          <p:nvPr/>
        </p:nvSpPr>
        <p:spPr>
          <a:xfrm>
            <a:off x="9870058" y="1618642"/>
            <a:ext cx="2314132" cy="1739844"/>
          </a:xfrm>
          <a:prstGeom prst="rect">
            <a:avLst/>
          </a:prstGeom>
          <a:solidFill>
            <a:srgbClr val="EC604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sz="8000" dirty="0" smtClean="0">
                <a:latin typeface="Arial Unicode MS" panose="020B0604020202020204" pitchFamily="34" charset="-120"/>
                <a:ea typeface="Arial Unicode MS" panose="020B0604020202020204" pitchFamily="34" charset="-120"/>
                <a:cs typeface="Arial Unicode MS" panose="020B0604020202020204" pitchFamily="34" charset="-120"/>
              </a:rPr>
              <a:t>4</a:t>
            </a:r>
            <a:endParaRPr lang="zh-TW" altLang="en-US" sz="80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24" name="圖片 23"/>
          <p:cNvPicPr>
            <a:picLocks noChangeAspect="1"/>
          </p:cNvPicPr>
          <p:nvPr/>
        </p:nvPicPr>
        <p:blipFill rotWithShape="1">
          <a:blip r:embed="rId2" cstate="print">
            <a:extLst>
              <a:ext uri="{28A0092B-C50C-407E-A947-70E740481C1C}">
                <a14:useLocalDpi xmlns:a14="http://schemas.microsoft.com/office/drawing/2010/main" val="0"/>
              </a:ext>
            </a:extLst>
          </a:blip>
          <a:srcRect b="73746"/>
          <a:stretch/>
        </p:blipFill>
        <p:spPr>
          <a:xfrm>
            <a:off x="0" y="1"/>
            <a:ext cx="12192000" cy="1800520"/>
          </a:xfrm>
          <a:prstGeom prst="rect">
            <a:avLst/>
          </a:prstGeom>
        </p:spPr>
      </p:pic>
      <p:sp>
        <p:nvSpPr>
          <p:cNvPr id="35" name="文字方塊 34"/>
          <p:cNvSpPr txBox="1"/>
          <p:nvPr/>
        </p:nvSpPr>
        <p:spPr>
          <a:xfrm>
            <a:off x="5591632" y="3023843"/>
            <a:ext cx="1107996" cy="2308324"/>
          </a:xfrm>
          <a:prstGeom prst="rect">
            <a:avLst/>
          </a:prstGeom>
          <a:noFill/>
        </p:spPr>
        <p:txBody>
          <a:bodyPr wrap="none" rtlCol="0">
            <a:spAutoFit/>
          </a:bodyPr>
          <a:lstStyle/>
          <a:p>
            <a:r>
              <a:rPr lang="zh-TW" altLang="en-US" sz="7200" b="1" dirty="0" smtClean="0">
                <a:latin typeface="微軟正黑體" panose="020B0604030504040204" pitchFamily="34" charset="-120"/>
                <a:ea typeface="微軟正黑體" panose="020B0604030504040204" pitchFamily="34" charset="-120"/>
              </a:rPr>
              <a:t>經</a:t>
            </a:r>
            <a:endParaRPr lang="en-US" altLang="zh-TW" sz="7200" b="1" dirty="0" smtClean="0">
              <a:latin typeface="微軟正黑體" panose="020B0604030504040204" pitchFamily="34" charset="-120"/>
              <a:ea typeface="微軟正黑體" panose="020B0604030504040204" pitchFamily="34" charset="-120"/>
            </a:endParaRPr>
          </a:p>
          <a:p>
            <a:r>
              <a:rPr lang="zh-TW" altLang="en-US" sz="7200" b="1" dirty="0" smtClean="0">
                <a:latin typeface="微軟正黑體" panose="020B0604030504040204" pitchFamily="34" charset="-120"/>
                <a:ea typeface="微軟正黑體" panose="020B0604030504040204" pitchFamily="34" charset="-120"/>
              </a:rPr>
              <a:t>濟</a:t>
            </a:r>
            <a:endParaRPr lang="en-US" altLang="zh-TW" sz="7200" b="1" dirty="0" smtClean="0">
              <a:latin typeface="微軟正黑體" panose="020B0604030504040204" pitchFamily="34" charset="-120"/>
              <a:ea typeface="微軟正黑體" panose="020B0604030504040204" pitchFamily="34" charset="-120"/>
            </a:endParaRPr>
          </a:p>
        </p:txBody>
      </p:sp>
      <p:sp>
        <p:nvSpPr>
          <p:cNvPr id="36" name="文字方塊 35"/>
          <p:cNvSpPr txBox="1"/>
          <p:nvPr/>
        </p:nvSpPr>
        <p:spPr>
          <a:xfrm>
            <a:off x="8034550" y="3297265"/>
            <a:ext cx="1107996" cy="2308324"/>
          </a:xfrm>
          <a:prstGeom prst="rect">
            <a:avLst/>
          </a:prstGeom>
          <a:noFill/>
        </p:spPr>
        <p:txBody>
          <a:bodyPr wrap="none" rtlCol="0">
            <a:spAutoFit/>
          </a:bodyPr>
          <a:lstStyle/>
          <a:p>
            <a:r>
              <a:rPr lang="zh-TW" altLang="en-US" sz="7200" b="1" dirty="0" smtClean="0">
                <a:latin typeface="微軟正黑體" panose="020B0604030504040204" pitchFamily="34" charset="-120"/>
                <a:ea typeface="微軟正黑體" panose="020B0604030504040204" pitchFamily="34" charset="-120"/>
              </a:rPr>
              <a:t>科</a:t>
            </a:r>
            <a:endParaRPr lang="en-US" altLang="zh-TW" sz="7200" b="1" dirty="0" smtClean="0">
              <a:latin typeface="微軟正黑體" panose="020B0604030504040204" pitchFamily="34" charset="-120"/>
              <a:ea typeface="微軟正黑體" panose="020B0604030504040204" pitchFamily="34" charset="-120"/>
            </a:endParaRPr>
          </a:p>
          <a:p>
            <a:r>
              <a:rPr lang="zh-TW" altLang="en-US" sz="7200" b="1" dirty="0" smtClean="0">
                <a:latin typeface="微軟正黑體" panose="020B0604030504040204" pitchFamily="34" charset="-120"/>
                <a:ea typeface="微軟正黑體" panose="020B0604030504040204" pitchFamily="34" charset="-120"/>
              </a:rPr>
              <a:t>技</a:t>
            </a:r>
            <a:endParaRPr lang="en-US" altLang="zh-TW" sz="7200" b="1" dirty="0" smtClean="0">
              <a:latin typeface="微軟正黑體" panose="020B0604030504040204" pitchFamily="34" charset="-120"/>
              <a:ea typeface="微軟正黑體" panose="020B0604030504040204" pitchFamily="34" charset="-120"/>
            </a:endParaRPr>
          </a:p>
        </p:txBody>
      </p:sp>
      <p:sp>
        <p:nvSpPr>
          <p:cNvPr id="37" name="文字方塊 36"/>
          <p:cNvSpPr txBox="1"/>
          <p:nvPr/>
        </p:nvSpPr>
        <p:spPr>
          <a:xfrm>
            <a:off x="10480642" y="3593746"/>
            <a:ext cx="1107996" cy="2308324"/>
          </a:xfrm>
          <a:prstGeom prst="rect">
            <a:avLst/>
          </a:prstGeom>
          <a:noFill/>
        </p:spPr>
        <p:txBody>
          <a:bodyPr wrap="none" rtlCol="0">
            <a:spAutoFit/>
          </a:bodyPr>
          <a:lstStyle/>
          <a:p>
            <a:r>
              <a:rPr lang="zh-TW" altLang="en-US" sz="7200" b="1" dirty="0" smtClean="0">
                <a:latin typeface="微軟正黑體" panose="020B0604030504040204" pitchFamily="34" charset="-120"/>
                <a:ea typeface="微軟正黑體" panose="020B0604030504040204" pitchFamily="34" charset="-120"/>
              </a:rPr>
              <a:t>文</a:t>
            </a:r>
            <a:endParaRPr lang="en-US" altLang="zh-TW" sz="7200" b="1" dirty="0" smtClean="0">
              <a:latin typeface="微軟正黑體" panose="020B0604030504040204" pitchFamily="34" charset="-120"/>
              <a:ea typeface="微軟正黑體" panose="020B0604030504040204" pitchFamily="34" charset="-120"/>
            </a:endParaRPr>
          </a:p>
          <a:p>
            <a:r>
              <a:rPr lang="zh-TW" altLang="en-US" sz="7200" b="1" dirty="0" smtClean="0">
                <a:latin typeface="微軟正黑體" panose="020B0604030504040204" pitchFamily="34" charset="-120"/>
                <a:ea typeface="微軟正黑體" panose="020B0604030504040204" pitchFamily="34" charset="-120"/>
              </a:rPr>
              <a:t>化</a:t>
            </a:r>
            <a:endParaRPr lang="en-US" altLang="zh-TW" sz="7200" b="1"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4962590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標題 1"/>
          <p:cNvSpPr>
            <a:spLocks noGrp="1"/>
          </p:cNvSpPr>
          <p:nvPr>
            <p:ph type="ctrTitle" idx="4294967295"/>
          </p:nvPr>
        </p:nvSpPr>
        <p:spPr>
          <a:xfrm>
            <a:off x="1524000" y="1122363"/>
            <a:ext cx="9144000" cy="2387600"/>
          </a:xfrm>
        </p:spPr>
        <p:txBody>
          <a:bodyPr anchor="b"/>
          <a:lstStyle/>
          <a:p>
            <a:pPr algn="ctr"/>
            <a:endParaRPr lang="zh-TW" altLang="en-US" sz="6000" smtClean="0"/>
          </a:p>
        </p:txBody>
      </p:sp>
      <p:sp>
        <p:nvSpPr>
          <p:cNvPr id="31747" name="副標題 2"/>
          <p:cNvSpPr>
            <a:spLocks noGrp="1"/>
          </p:cNvSpPr>
          <p:nvPr>
            <p:ph type="subTitle" idx="4294967295"/>
          </p:nvPr>
        </p:nvSpPr>
        <p:spPr>
          <a:xfrm>
            <a:off x="1524000" y="3602038"/>
            <a:ext cx="9144000" cy="1655762"/>
          </a:xfrm>
        </p:spPr>
        <p:txBody>
          <a:bodyPr/>
          <a:lstStyle/>
          <a:p>
            <a:pPr marL="0" indent="0" algn="ctr">
              <a:buFont typeface="Arial" panose="020B0604020202020204" pitchFamily="34" charset="0"/>
              <a:buNone/>
            </a:pPr>
            <a:endParaRPr lang="zh-TW" altLang="en-US" sz="2400" smtClean="0"/>
          </a:p>
        </p:txBody>
      </p:sp>
      <p:pic>
        <p:nvPicPr>
          <p:cNvPr id="31748" name="圖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0" y="0"/>
            <a:ext cx="1611313" cy="6858000"/>
          </a:xfrm>
          <a:prstGeom prst="rect">
            <a:avLst/>
          </a:prstGeom>
          <a:solidFill>
            <a:schemeClr val="accent4">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五邊形 8"/>
          <p:cNvSpPr/>
          <p:nvPr/>
        </p:nvSpPr>
        <p:spPr>
          <a:xfrm rot="5400000">
            <a:off x="-613568" y="621506"/>
            <a:ext cx="2838450" cy="1611313"/>
          </a:xfrm>
          <a:prstGeom prst="homePlate">
            <a:avLst>
              <a:gd name="adj" fmla="val 4938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五邊形 7"/>
          <p:cNvSpPr/>
          <p:nvPr/>
        </p:nvSpPr>
        <p:spPr>
          <a:xfrm rot="5400000">
            <a:off x="-535781" y="543719"/>
            <a:ext cx="2682875" cy="1611313"/>
          </a:xfrm>
          <a:prstGeom prst="homePlate">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1752" name="矩形 10"/>
          <p:cNvSpPr>
            <a:spLocks noChangeArrowheads="1"/>
          </p:cNvSpPr>
          <p:nvPr/>
        </p:nvSpPr>
        <p:spPr bwMode="auto">
          <a:xfrm>
            <a:off x="371475" y="293688"/>
            <a:ext cx="768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5400" b="1">
                <a:solidFill>
                  <a:prstClr val="black"/>
                </a:solidFill>
                <a:latin typeface="微軟正黑體" panose="020B0604030504040204" pitchFamily="34" charset="-120"/>
                <a:ea typeface="微軟正黑體" panose="020B0604030504040204" pitchFamily="34" charset="-120"/>
              </a:rPr>
              <a:t>科技</a:t>
            </a:r>
            <a:endParaRPr kumimoji="0" lang="en-US" altLang="zh-TW" sz="5400" b="1">
              <a:solidFill>
                <a:prstClr val="black"/>
              </a:solidFill>
              <a:latin typeface="微軟正黑體" panose="020B0604030504040204" pitchFamily="34" charset="-120"/>
              <a:ea typeface="微軟正黑體" panose="020B0604030504040204" pitchFamily="34" charset="-120"/>
            </a:endParaRPr>
          </a:p>
        </p:txBody>
      </p:sp>
      <p:sp>
        <p:nvSpPr>
          <p:cNvPr id="31753" name="文字方塊 5"/>
          <p:cNvSpPr txBox="1">
            <a:spLocks noChangeArrowheads="1"/>
          </p:cNvSpPr>
          <p:nvPr/>
        </p:nvSpPr>
        <p:spPr bwMode="auto">
          <a:xfrm>
            <a:off x="1982788" y="509588"/>
            <a:ext cx="9029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endParaRPr kumimoji="0" lang="zh-TW" altLang="en-US" sz="3200" dirty="0">
              <a:solidFill>
                <a:prstClr val="black"/>
              </a:solidFill>
              <a:latin typeface="微軟正黑體" panose="020B0604030504040204" pitchFamily="34" charset="-120"/>
              <a:ea typeface="微軟正黑體" panose="020B0604030504040204" pitchFamily="34" charset="-120"/>
            </a:endParaRPr>
          </a:p>
          <a:p>
            <a:endParaRPr kumimoji="0" lang="en-US" altLang="zh-TW" sz="3200" dirty="0">
              <a:solidFill>
                <a:prstClr val="black"/>
              </a:solidFill>
              <a:latin typeface="微軟正黑體" panose="020B0604030504040204" pitchFamily="34" charset="-120"/>
              <a:ea typeface="微軟正黑體" panose="020B0604030504040204" pitchFamily="34" charset="-120"/>
            </a:endParaRPr>
          </a:p>
        </p:txBody>
      </p:sp>
      <p:sp>
        <p:nvSpPr>
          <p:cNvPr id="31754" name="文字方塊 4"/>
          <p:cNvSpPr txBox="1">
            <a:spLocks noChangeArrowheads="1"/>
          </p:cNvSpPr>
          <p:nvPr/>
        </p:nvSpPr>
        <p:spPr bwMode="auto">
          <a:xfrm>
            <a:off x="79296" y="2995613"/>
            <a:ext cx="1354217" cy="325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600" b="1" dirty="0">
                <a:solidFill>
                  <a:prstClr val="black"/>
                </a:solidFill>
                <a:latin typeface="微軟正黑體" panose="020B0604030504040204" pitchFamily="34" charset="-120"/>
                <a:ea typeface="微軟正黑體" panose="020B0604030504040204" pitchFamily="34" charset="-120"/>
              </a:rPr>
              <a:t>      </a:t>
            </a:r>
            <a:r>
              <a:rPr kumimoji="0" lang="en-US" altLang="zh-TW" sz="2800" b="1" dirty="0" smtClean="0">
                <a:solidFill>
                  <a:prstClr val="black"/>
                </a:solidFill>
                <a:latin typeface="微軟正黑體" panose="020B0604030504040204" pitchFamily="34" charset="-120"/>
                <a:ea typeface="微軟正黑體" panose="020B0604030504040204" pitchFamily="34" charset="-120"/>
              </a:rPr>
              <a:t>-</a:t>
            </a:r>
            <a:r>
              <a:rPr kumimoji="0" lang="zh-TW" altLang="en-US" sz="2800" b="1" dirty="0" smtClean="0">
                <a:solidFill>
                  <a:prstClr val="black"/>
                </a:solidFill>
                <a:latin typeface="微軟正黑體" panose="020B0604030504040204" pitchFamily="34" charset="-120"/>
                <a:ea typeface="微軟正黑體" panose="020B0604030504040204" pitchFamily="34" charset="-120"/>
              </a:rPr>
              <a:t>美國間接占</a:t>
            </a:r>
            <a:r>
              <a:rPr kumimoji="0" lang="zh-TW" altLang="en-US" sz="2800" b="1" dirty="0">
                <a:solidFill>
                  <a:prstClr val="black"/>
                </a:solidFill>
                <a:latin typeface="微軟正黑體" panose="020B0604030504040204" pitchFamily="34" charset="-120"/>
                <a:ea typeface="微軟正黑體" panose="020B0604030504040204" pitchFamily="34" charset="-120"/>
              </a:rPr>
              <a:t>領</a:t>
            </a:r>
            <a:r>
              <a:rPr kumimoji="0" lang="en-US" altLang="zh-TW" sz="2800" b="1" dirty="0" smtClean="0">
                <a:solidFill>
                  <a:prstClr val="black"/>
                </a:solidFill>
                <a:latin typeface="微軟正黑體" panose="020B0604030504040204" pitchFamily="34" charset="-120"/>
                <a:ea typeface="微軟正黑體" panose="020B0604030504040204" pitchFamily="34" charset="-120"/>
              </a:rPr>
              <a:t>-</a:t>
            </a:r>
            <a:endParaRPr kumimoji="0" lang="en-US" altLang="zh-TW" sz="2800" b="1" dirty="0">
              <a:solidFill>
                <a:prstClr val="black"/>
              </a:solidFill>
              <a:latin typeface="微軟正黑體" panose="020B0604030504040204" pitchFamily="34" charset="-120"/>
              <a:ea typeface="微軟正黑體" panose="020B0604030504040204" pitchFamily="34" charset="-120"/>
            </a:endParaRPr>
          </a:p>
          <a:p>
            <a:r>
              <a:rPr kumimoji="0" lang="zh-TW" altLang="en-US" sz="4000" b="1" dirty="0">
                <a:solidFill>
                  <a:prstClr val="black"/>
                </a:solidFill>
                <a:latin typeface="微軟正黑體" panose="020B0604030504040204" pitchFamily="34" charset="-120"/>
                <a:ea typeface="微軟正黑體" panose="020B0604030504040204" pitchFamily="34" charset="-120"/>
              </a:rPr>
              <a:t>昭和時期</a:t>
            </a:r>
            <a:endParaRPr kumimoji="0" lang="en-US" altLang="zh-TW" sz="4000" b="1" dirty="0">
              <a:solidFill>
                <a:prstClr val="black"/>
              </a:solidFill>
              <a:latin typeface="微軟正黑體" panose="020B0604030504040204" pitchFamily="34" charset="-120"/>
              <a:ea typeface="微軟正黑體" panose="020B0604030504040204" pitchFamily="34" charset="-120"/>
            </a:endParaRPr>
          </a:p>
        </p:txBody>
      </p:sp>
      <p:sp>
        <p:nvSpPr>
          <p:cNvPr id="11" name="文字方塊 5"/>
          <p:cNvSpPr txBox="1">
            <a:spLocks noChangeArrowheads="1"/>
          </p:cNvSpPr>
          <p:nvPr/>
        </p:nvSpPr>
        <p:spPr bwMode="auto">
          <a:xfrm>
            <a:off x="1982788" y="509588"/>
            <a:ext cx="9029700" cy="467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kumimoji="0" lang="zh-TW" altLang="en-US" sz="3200" b="1" dirty="0" smtClean="0">
                <a:solidFill>
                  <a:prstClr val="black"/>
                </a:solidFill>
                <a:latin typeface="Arial" panose="020B0604020202020204" pitchFamily="34" charset="0"/>
              </a:rPr>
              <a:t>實物</a:t>
            </a:r>
            <a:r>
              <a:rPr kumimoji="0" lang="zh-TW" altLang="en-US" sz="3200" b="1" dirty="0">
                <a:solidFill>
                  <a:prstClr val="black"/>
                </a:solidFill>
                <a:latin typeface="Arial" panose="020B0604020202020204" pitchFamily="34" charset="0"/>
              </a:rPr>
              <a:t>賠償</a:t>
            </a:r>
            <a:r>
              <a:rPr kumimoji="0" lang="zh-TW" altLang="en-US" sz="3200" b="1" dirty="0" smtClean="0">
                <a:solidFill>
                  <a:prstClr val="black"/>
                </a:solidFill>
                <a:latin typeface="Arial" panose="020B0604020202020204" pitchFamily="34" charset="0"/>
              </a:rPr>
              <a:t>方式</a:t>
            </a:r>
            <a:r>
              <a:rPr kumimoji="0" lang="en-US" altLang="zh-TW" sz="3200" b="1" dirty="0" smtClean="0">
                <a:solidFill>
                  <a:prstClr val="black"/>
                </a:solidFill>
                <a:latin typeface="Arial" panose="020B0604020202020204" pitchFamily="34" charset="0"/>
              </a:rPr>
              <a:t>:</a:t>
            </a:r>
            <a:endParaRPr kumimoji="0" lang="en-US" altLang="zh-TW" sz="3200" b="1" dirty="0">
              <a:solidFill>
                <a:prstClr val="black"/>
              </a:solidFill>
              <a:latin typeface="Arial" panose="020B0604020202020204" pitchFamily="34" charset="0"/>
            </a:endParaRPr>
          </a:p>
          <a:p>
            <a:r>
              <a:rPr kumimoji="0" lang="zh-TW" altLang="en-US" sz="2400" dirty="0" smtClean="0">
                <a:solidFill>
                  <a:prstClr val="black"/>
                </a:solidFill>
                <a:latin typeface="Arial" panose="020B0604020202020204" pitchFamily="34" charset="0"/>
              </a:rPr>
              <a:t>戰爭器材工業全部拆除</a:t>
            </a:r>
            <a:r>
              <a:rPr kumimoji="0" lang="en-US" altLang="zh-TW" sz="2400" dirty="0" smtClean="0">
                <a:solidFill>
                  <a:prstClr val="black"/>
                </a:solidFill>
                <a:latin typeface="Arial" panose="020B0604020202020204" pitchFamily="34" charset="0"/>
              </a:rPr>
              <a:t>、</a:t>
            </a:r>
            <a:r>
              <a:rPr kumimoji="0" lang="zh-TW" altLang="en-US" sz="2400" dirty="0" smtClean="0">
                <a:solidFill>
                  <a:prstClr val="black"/>
                </a:solidFill>
                <a:latin typeface="Arial" panose="020B0604020202020204" pitchFamily="34" charset="0"/>
              </a:rPr>
              <a:t>重工業部分賠償其餘拆除</a:t>
            </a:r>
            <a:r>
              <a:rPr kumimoji="0" lang="en-US" altLang="zh-TW" sz="2400" dirty="0" smtClean="0">
                <a:solidFill>
                  <a:prstClr val="black"/>
                </a:solidFill>
                <a:latin typeface="Arial" panose="020B0604020202020204" pitchFamily="34" charset="0"/>
              </a:rPr>
              <a:t>、</a:t>
            </a:r>
            <a:r>
              <a:rPr kumimoji="0" lang="zh-TW" altLang="en-US" sz="2400" dirty="0" smtClean="0">
                <a:solidFill>
                  <a:prstClr val="black"/>
                </a:solidFill>
                <a:latin typeface="Arial" panose="020B0604020202020204" pitchFamily="34" charset="0"/>
              </a:rPr>
              <a:t>基本工業保留</a:t>
            </a:r>
            <a:endParaRPr kumimoji="0" lang="en-US" altLang="zh-TW" sz="2400" dirty="0" smtClean="0">
              <a:solidFill>
                <a:prstClr val="black"/>
              </a:solidFill>
              <a:latin typeface="Arial" panose="020B0604020202020204" pitchFamily="34" charset="0"/>
            </a:endParaRPr>
          </a:p>
          <a:p>
            <a:endParaRPr kumimoji="0" lang="en-US" altLang="zh-TW" sz="3200" dirty="0">
              <a:solidFill>
                <a:prstClr val="black"/>
              </a:solidFill>
              <a:latin typeface="Arial" panose="020B0604020202020204" pitchFamily="34" charset="0"/>
            </a:endParaRPr>
          </a:p>
          <a:p>
            <a:r>
              <a:rPr kumimoji="0" lang="zh-TW" altLang="en-US" sz="3200" b="1" dirty="0" smtClean="0">
                <a:solidFill>
                  <a:prstClr val="black"/>
                </a:solidFill>
                <a:latin typeface="Arial" panose="020B0604020202020204" pitchFamily="34" charset="0"/>
              </a:rPr>
              <a:t>解除日本武裝</a:t>
            </a:r>
            <a:r>
              <a:rPr kumimoji="0" lang="en-US" altLang="zh-TW" sz="3200" b="1" dirty="0" smtClean="0">
                <a:solidFill>
                  <a:prstClr val="black"/>
                </a:solidFill>
                <a:latin typeface="Arial" panose="020B0604020202020204" pitchFamily="34" charset="0"/>
              </a:rPr>
              <a:t>:</a:t>
            </a:r>
          </a:p>
          <a:p>
            <a:r>
              <a:rPr kumimoji="0" lang="zh-TW" altLang="en-US" sz="2400" dirty="0" smtClean="0">
                <a:solidFill>
                  <a:prstClr val="black"/>
                </a:solidFill>
                <a:latin typeface="Arial" panose="020B0604020202020204" pitchFamily="34" charset="0"/>
              </a:rPr>
              <a:t>禁止軍事科學研究與軍需生產</a:t>
            </a:r>
            <a:endParaRPr kumimoji="0" lang="en-US" altLang="zh-TW" sz="2400" dirty="0" smtClean="0">
              <a:solidFill>
                <a:prstClr val="black"/>
              </a:solidFill>
              <a:latin typeface="Arial" panose="020B0604020202020204" pitchFamily="34" charset="0"/>
            </a:endParaRPr>
          </a:p>
          <a:p>
            <a:endParaRPr kumimoji="0" lang="en-US" altLang="zh-TW" sz="3200" dirty="0" smtClean="0">
              <a:solidFill>
                <a:prstClr val="black"/>
              </a:solidFill>
              <a:latin typeface="Arial" panose="020B0604020202020204" pitchFamily="34" charset="0"/>
            </a:endParaRPr>
          </a:p>
          <a:p>
            <a:r>
              <a:rPr kumimoji="0" lang="zh-TW" altLang="en-US" sz="3200" b="1" dirty="0" smtClean="0">
                <a:solidFill>
                  <a:prstClr val="black"/>
                </a:solidFill>
                <a:latin typeface="Arial" panose="020B0604020202020204" pitchFamily="34" charset="0"/>
              </a:rPr>
              <a:t>美蘇冷戰</a:t>
            </a:r>
            <a:r>
              <a:rPr kumimoji="0" lang="zh-TW" altLang="en-US" sz="3200" b="1" dirty="0" smtClean="0">
                <a:solidFill>
                  <a:prstClr val="black"/>
                </a:solidFill>
                <a:latin typeface="新細明體" panose="02020500000000000000" pitchFamily="18" charset="-120"/>
              </a:rPr>
              <a:t>、韓戰影響</a:t>
            </a:r>
            <a:r>
              <a:rPr kumimoji="0" lang="en-US" altLang="zh-TW" sz="3200" b="1" dirty="0" smtClean="0">
                <a:solidFill>
                  <a:prstClr val="black"/>
                </a:solidFill>
                <a:latin typeface="新細明體" panose="02020500000000000000" pitchFamily="18" charset="-120"/>
              </a:rPr>
              <a:t>:</a:t>
            </a:r>
            <a:endParaRPr kumimoji="0" lang="en-US" altLang="zh-TW" b="1" dirty="0" smtClean="0">
              <a:solidFill>
                <a:prstClr val="black"/>
              </a:solidFill>
              <a:latin typeface="Arial" panose="020B0604020202020204" pitchFamily="34" charset="0"/>
            </a:endParaRPr>
          </a:p>
          <a:p>
            <a:r>
              <a:rPr kumimoji="0" lang="zh-TW" altLang="en-US" sz="2400" dirty="0" smtClean="0">
                <a:solidFill>
                  <a:prstClr val="black"/>
                </a:solidFill>
                <a:latin typeface="Arial" panose="020B0604020202020204" pitchFamily="34" charset="0"/>
              </a:rPr>
              <a:t>成立警察預備隊</a:t>
            </a:r>
            <a:endParaRPr kumimoji="0" lang="en-US" altLang="zh-TW" sz="2400" dirty="0" smtClean="0">
              <a:solidFill>
                <a:prstClr val="black"/>
              </a:solidFill>
              <a:latin typeface="Arial" panose="020B0604020202020204" pitchFamily="34" charset="0"/>
            </a:endParaRPr>
          </a:p>
          <a:p>
            <a:r>
              <a:rPr kumimoji="0" lang="en-US" altLang="zh-TW" sz="2400" dirty="0" smtClean="0">
                <a:solidFill>
                  <a:prstClr val="black"/>
                </a:solidFill>
                <a:latin typeface="Arial" panose="020B0604020202020204" pitchFamily="34" charset="0"/>
              </a:rPr>
              <a:t>“</a:t>
            </a:r>
            <a:r>
              <a:rPr kumimoji="0" lang="zh-TW" altLang="en-US" sz="2400" dirty="0" smtClean="0">
                <a:solidFill>
                  <a:prstClr val="black"/>
                </a:solidFill>
                <a:latin typeface="Arial" panose="020B0604020202020204" pitchFamily="34" charset="0"/>
              </a:rPr>
              <a:t>特需景氣</a:t>
            </a:r>
            <a:r>
              <a:rPr kumimoji="0" lang="en-US" altLang="zh-TW" sz="2400" dirty="0" smtClean="0">
                <a:solidFill>
                  <a:prstClr val="black"/>
                </a:solidFill>
                <a:latin typeface="Arial" panose="020B0604020202020204" pitchFamily="34" charset="0"/>
              </a:rPr>
              <a:t>”,</a:t>
            </a:r>
            <a:r>
              <a:rPr kumimoji="0" lang="zh-TW" altLang="en-US" sz="2400" dirty="0" smtClean="0">
                <a:solidFill>
                  <a:prstClr val="black"/>
                </a:solidFill>
                <a:latin typeface="Arial" panose="020B0604020202020204" pitchFamily="34" charset="0"/>
              </a:rPr>
              <a:t>日本產業發展</a:t>
            </a:r>
            <a:endParaRPr kumimoji="0" lang="en-US" altLang="zh-TW" sz="2400" dirty="0" smtClean="0">
              <a:solidFill>
                <a:prstClr val="black"/>
              </a:solidFill>
              <a:latin typeface="Arial" panose="020B0604020202020204" pitchFamily="34" charset="0"/>
            </a:endParaRPr>
          </a:p>
          <a:p>
            <a:endParaRPr kumimoji="0" lang="en-US" altLang="zh-TW" sz="2400" dirty="0" smtClean="0">
              <a:solidFill>
                <a:prstClr val="black"/>
              </a:solidFill>
              <a:latin typeface="Arial" panose="020B0604020202020204" pitchFamily="34" charset="0"/>
            </a:endParaRPr>
          </a:p>
          <a:p>
            <a:endParaRPr kumimoji="0" lang="en-US" altLang="zh-TW" dirty="0">
              <a:solidFill>
                <a:prstClr val="black"/>
              </a:solidFill>
              <a:latin typeface="Arial" panose="020B0604020202020204" pitchFamily="34" charset="0"/>
            </a:endParaRPr>
          </a:p>
        </p:txBody>
      </p:sp>
    </p:spTree>
    <p:extLst>
      <p:ext uri="{BB962C8B-B14F-4D97-AF65-F5344CB8AC3E}">
        <p14:creationId xmlns:p14="http://schemas.microsoft.com/office/powerpoint/2010/main" val="243448008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854"/>
            <a:ext cx="12192000" cy="6858000"/>
          </a:xfrm>
          <a:prstGeom prst="rect">
            <a:avLst/>
          </a:prstGeom>
        </p:spPr>
      </p:pic>
      <p:sp>
        <p:nvSpPr>
          <p:cNvPr id="7" name="矩形 6"/>
          <p:cNvSpPr/>
          <p:nvPr/>
        </p:nvSpPr>
        <p:spPr>
          <a:xfrm>
            <a:off x="0" y="0"/>
            <a:ext cx="1611984" cy="6857999"/>
          </a:xfrm>
          <a:prstGeom prst="rect">
            <a:avLst/>
          </a:prstGeom>
          <a:solidFill>
            <a:srgbClr val="FDA09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E51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文</a:t>
            </a:r>
            <a:r>
              <a:rPr lang="zh-TW" altLang="en-US" sz="5400" b="1" dirty="0">
                <a:latin typeface="微軟正黑體" panose="020B0604030504040204" pitchFamily="34" charset="-120"/>
                <a:ea typeface="微軟正黑體" panose="020B0604030504040204" pitchFamily="34" charset="-120"/>
              </a:rPr>
              <a:t>化</a:t>
            </a:r>
            <a:endParaRPr lang="en-US" altLang="zh-TW" sz="5400" b="1" dirty="0">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78606" y="2995418"/>
            <a:ext cx="1354217" cy="3250249"/>
          </a:xfrm>
          <a:prstGeom prst="rect">
            <a:avLst/>
          </a:prstGeom>
          <a:noFill/>
        </p:spPr>
        <p:txBody>
          <a:bodyPr vert="eaVert" wrap="none" rtlCol="0">
            <a:spAutoFit/>
          </a:bodyPr>
          <a:lstStyle/>
          <a:p>
            <a:r>
              <a:rPr lang="zh-TW" altLang="en-US" sz="3600" b="1" dirty="0">
                <a:latin typeface="微軟正黑體" panose="020B0604030504040204" pitchFamily="34" charset="-120"/>
                <a:ea typeface="微軟正黑體" panose="020B0604030504040204" pitchFamily="34" charset="-120"/>
              </a:rPr>
              <a:t> </a:t>
            </a:r>
            <a:r>
              <a:rPr lang="zh-TW" altLang="en-US" sz="3600" b="1" dirty="0" smtClean="0">
                <a:latin typeface="微軟正黑體" panose="020B0604030504040204" pitchFamily="34" charset="-120"/>
                <a:ea typeface="微軟正黑體" panose="020B0604030504040204" pitchFamily="34" charset="-120"/>
              </a:rPr>
              <a:t>     </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汲取西方文化</a:t>
            </a:r>
            <a:r>
              <a:rPr lang="en-US" altLang="zh-TW" sz="2800" b="1" dirty="0" smtClean="0">
                <a:latin typeface="微軟正黑體" panose="020B0604030504040204" pitchFamily="34" charset="-120"/>
                <a:ea typeface="微軟正黑體" panose="020B0604030504040204" pitchFamily="34" charset="-120"/>
              </a:rPr>
              <a:t>-</a:t>
            </a:r>
          </a:p>
          <a:p>
            <a:r>
              <a:rPr lang="zh-TW" altLang="en-US" sz="4000" b="1" dirty="0">
                <a:latin typeface="微軟正黑體" panose="020B0604030504040204" pitchFamily="34" charset="-120"/>
                <a:ea typeface="微軟正黑體" panose="020B0604030504040204" pitchFamily="34" charset="-120"/>
              </a:rPr>
              <a:t>明治</a:t>
            </a:r>
            <a:r>
              <a:rPr lang="zh-TW" altLang="en-US" sz="4000" b="1" dirty="0" smtClean="0">
                <a:latin typeface="微軟正黑體" panose="020B0604030504040204" pitchFamily="34" charset="-120"/>
                <a:ea typeface="微軟正黑體" panose="020B0604030504040204" pitchFamily="34" charset="-120"/>
              </a:rPr>
              <a:t>時期</a:t>
            </a:r>
            <a:endParaRPr lang="en-US" altLang="zh-TW" sz="4000" b="1"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1983556" y="509141"/>
            <a:ext cx="9029700" cy="5509200"/>
          </a:xfrm>
          <a:prstGeom prst="rect">
            <a:avLst/>
          </a:prstGeom>
          <a:noFill/>
        </p:spPr>
        <p:txBody>
          <a:bodyPr wrap="square" rtlCol="0">
            <a:spAutoFit/>
          </a:bodyPr>
          <a:lstStyle/>
          <a:p>
            <a:r>
              <a:rPr lang="zh-TW" altLang="en-US" sz="3200" dirty="0">
                <a:latin typeface="微軟正黑體" panose="020B0604030504040204" pitchFamily="34" charset="-120"/>
                <a:ea typeface="微軟正黑體" panose="020B0604030504040204" pitchFamily="34" charset="-120"/>
              </a:rPr>
              <a:t>富國強兵、殖產興業、文明開化</a:t>
            </a:r>
            <a:endParaRPr lang="en-US" altLang="zh-TW" sz="3200" dirty="0" smtClean="0">
              <a:latin typeface="微軟正黑體" panose="020B0604030504040204" pitchFamily="34" charset="-120"/>
              <a:ea typeface="微軟正黑體" panose="020B0604030504040204" pitchFamily="34" charset="-120"/>
            </a:endParaRPr>
          </a:p>
          <a:p>
            <a:endParaRPr lang="en-US" altLang="zh-TW" sz="3200" b="1" dirty="0">
              <a:latin typeface="微軟正黑體" panose="020B0604030504040204" pitchFamily="34" charset="-120"/>
              <a:ea typeface="微軟正黑體" panose="020B0604030504040204" pitchFamily="34" charset="-120"/>
            </a:endParaRPr>
          </a:p>
          <a:p>
            <a:r>
              <a:rPr lang="zh-TW" altLang="en-US" sz="3200" b="1" dirty="0" smtClean="0">
                <a:latin typeface="微軟正黑體" panose="020B0604030504040204" pitchFamily="34" charset="-120"/>
                <a:ea typeface="微軟正黑體" panose="020B0604030504040204" pitchFamily="34" charset="-120"/>
              </a:rPr>
              <a:t>社會文化</a:t>
            </a:r>
            <a:r>
              <a:rPr lang="en-US" altLang="zh-TW" sz="3200" b="1" dirty="0" smtClean="0">
                <a:latin typeface="微軟正黑體" panose="020B0604030504040204" pitchFamily="34" charset="-120"/>
                <a:ea typeface="微軟正黑體" panose="020B0604030504040204" pitchFamily="34" charset="-120"/>
              </a:rPr>
              <a:t>:</a:t>
            </a:r>
            <a:r>
              <a:rPr lang="zh-TW" altLang="en-US" sz="3200" b="1" dirty="0" smtClean="0">
                <a:latin typeface="微軟正黑體" panose="020B0604030504040204" pitchFamily="34" charset="-120"/>
                <a:ea typeface="微軟正黑體" panose="020B0604030504040204" pitchFamily="34" charset="-120"/>
              </a:rPr>
              <a:t> </a:t>
            </a:r>
            <a:endParaRPr lang="en-US" altLang="zh-TW" sz="3200" b="1" dirty="0" smtClean="0">
              <a:latin typeface="微軟正黑體" panose="020B0604030504040204" pitchFamily="34" charset="-120"/>
              <a:ea typeface="微軟正黑體" panose="020B0604030504040204" pitchFamily="34" charset="-120"/>
            </a:endParaRPr>
          </a:p>
          <a:p>
            <a:r>
              <a:rPr lang="zh-TW" altLang="en-US" sz="3200" dirty="0" smtClean="0">
                <a:latin typeface="微軟正黑體" panose="020B0604030504040204" pitchFamily="34" charset="-120"/>
                <a:ea typeface="微軟正黑體" panose="020B0604030504040204" pitchFamily="34" charset="-120"/>
              </a:rPr>
              <a:t>提倡學習西方文化及習慣</a:t>
            </a:r>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守時、衛生等概念與西式</a:t>
            </a:r>
            <a:r>
              <a:rPr lang="zh-TW" altLang="en-US" sz="3200" dirty="0" smtClean="0">
                <a:latin typeface="微軟正黑體" panose="020B0604030504040204" pitchFamily="34" charset="-120"/>
                <a:ea typeface="微軟正黑體" panose="020B0604030504040204" pitchFamily="34" charset="-120"/>
              </a:rPr>
              <a:t>禮儀</a:t>
            </a:r>
            <a:r>
              <a:rPr lang="en-US" altLang="zh-TW" sz="3200" dirty="0" smtClean="0">
                <a:latin typeface="微軟正黑體" panose="020B0604030504040204" pitchFamily="34" charset="-120"/>
                <a:ea typeface="微軟正黑體" panose="020B0604030504040204" pitchFamily="34" charset="-120"/>
              </a:rPr>
              <a:t>)</a:t>
            </a:r>
          </a:p>
          <a:p>
            <a:endParaRPr lang="en-US" altLang="zh-TW" sz="3200" dirty="0">
              <a:latin typeface="微軟正黑體" panose="020B0604030504040204" pitchFamily="34" charset="-120"/>
              <a:ea typeface="微軟正黑體" panose="020B0604030504040204" pitchFamily="34" charset="-120"/>
            </a:endParaRPr>
          </a:p>
          <a:p>
            <a:r>
              <a:rPr lang="zh-TW" altLang="en-US" sz="3200" b="1" dirty="0" smtClean="0">
                <a:latin typeface="微軟正黑體" panose="020B0604030504040204" pitchFamily="34" charset="-120"/>
                <a:ea typeface="微軟正黑體" panose="020B0604030504040204" pitchFamily="34" charset="-120"/>
              </a:rPr>
              <a:t>教育</a:t>
            </a:r>
            <a:r>
              <a:rPr lang="en-US" altLang="zh-TW" sz="3200" b="1" dirty="0" smtClean="0">
                <a:latin typeface="微軟正黑體" panose="020B0604030504040204" pitchFamily="34" charset="-120"/>
                <a:ea typeface="微軟正黑體" panose="020B0604030504040204" pitchFamily="34" charset="-120"/>
              </a:rPr>
              <a:t>:</a:t>
            </a:r>
          </a:p>
          <a:p>
            <a:r>
              <a:rPr lang="zh-TW" altLang="en-US" sz="3200" dirty="0" smtClean="0">
                <a:latin typeface="微軟正黑體" panose="020B0604030504040204" pitchFamily="34" charset="-120"/>
                <a:ea typeface="微軟正黑體" panose="020B0604030504040204" pitchFamily="34" charset="-120"/>
              </a:rPr>
              <a:t>頒布</a:t>
            </a:r>
            <a:r>
              <a:rPr lang="zh-TW" altLang="en-US" sz="3200" dirty="0">
                <a:latin typeface="微軟正黑體" panose="020B0604030504040204" pitchFamily="34" charset="-120"/>
                <a:ea typeface="微軟正黑體" panose="020B0604030504040204" pitchFamily="34" charset="-120"/>
              </a:rPr>
              <a:t>「教育敕語」，灌輸孝道、忠君愛國等思想。</a:t>
            </a:r>
            <a:endParaRPr lang="en-US" altLang="zh-TW" sz="3200" dirty="0">
              <a:latin typeface="微軟正黑體" panose="020B0604030504040204" pitchFamily="34" charset="-120"/>
              <a:ea typeface="微軟正黑體" panose="020B0604030504040204" pitchFamily="34" charset="-120"/>
            </a:endParaRPr>
          </a:p>
          <a:p>
            <a:endParaRPr lang="en-US" altLang="zh-TW" sz="3200" dirty="0" smtClean="0">
              <a:latin typeface="微軟正黑體" panose="020B0604030504040204" pitchFamily="34" charset="-120"/>
              <a:ea typeface="微軟正黑體" panose="020B0604030504040204" pitchFamily="34" charset="-120"/>
            </a:endParaRPr>
          </a:p>
          <a:p>
            <a:endParaRPr lang="en-US" altLang="zh-TW"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留學生到英、美、法、德等先進國家</a:t>
            </a:r>
            <a:r>
              <a:rPr lang="zh-TW" altLang="en-US" sz="3200" dirty="0" smtClean="0">
                <a:latin typeface="微軟正黑體" panose="020B0604030504040204" pitchFamily="34" charset="-120"/>
                <a:ea typeface="微軟正黑體" panose="020B0604030504040204" pitchFamily="34" charset="-120"/>
              </a:rPr>
              <a:t>留學。</a:t>
            </a:r>
            <a:endParaRPr lang="en-US" altLang="zh-TW" sz="3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48672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rgbClr val="FDA09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E51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文</a:t>
            </a:r>
            <a:r>
              <a:rPr lang="zh-TW" altLang="en-US" sz="5400" b="1" dirty="0">
                <a:latin typeface="微軟正黑體" panose="020B0604030504040204" pitchFamily="34" charset="-120"/>
                <a:ea typeface="微軟正黑體" panose="020B0604030504040204" pitchFamily="34" charset="-120"/>
              </a:rPr>
              <a:t>化</a:t>
            </a:r>
            <a:endParaRPr lang="en-US" altLang="zh-TW" sz="5400" b="1" dirty="0">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78606" y="2995418"/>
            <a:ext cx="1354217" cy="3250249"/>
          </a:xfrm>
          <a:prstGeom prst="rect">
            <a:avLst/>
          </a:prstGeom>
          <a:noFill/>
        </p:spPr>
        <p:txBody>
          <a:bodyPr vert="eaVert" wrap="none" rtlCol="0">
            <a:spAutoFit/>
          </a:bodyPr>
          <a:lstStyle/>
          <a:p>
            <a:r>
              <a:rPr lang="zh-TW" altLang="en-US" sz="3600" b="1" dirty="0" smtClean="0">
                <a:latin typeface="微軟正黑體" panose="020B0604030504040204" pitchFamily="34" charset="-120"/>
                <a:ea typeface="微軟正黑體" panose="020B0604030504040204" pitchFamily="34" charset="-120"/>
              </a:rPr>
              <a:t>      </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民主主義</a:t>
            </a:r>
            <a:r>
              <a:rPr lang="zh-TW" altLang="en-US" sz="2800" b="1" dirty="0" smtClean="0">
                <a:latin typeface="微軟正黑體" panose="020B0604030504040204" pitchFamily="34" charset="-120"/>
                <a:ea typeface="微軟正黑體" panose="020B0604030504040204" pitchFamily="34" charset="-120"/>
              </a:rPr>
              <a:t>風潮</a:t>
            </a:r>
            <a:r>
              <a:rPr lang="en-US" altLang="zh-TW" sz="2800" b="1" dirty="0" smtClean="0">
                <a:latin typeface="微軟正黑體" panose="020B0604030504040204" pitchFamily="34" charset="-120"/>
                <a:ea typeface="微軟正黑體" panose="020B0604030504040204" pitchFamily="34" charset="-120"/>
              </a:rPr>
              <a:t>-</a:t>
            </a:r>
          </a:p>
          <a:p>
            <a:r>
              <a:rPr lang="zh-TW" altLang="en-US" sz="4000" b="1" dirty="0" smtClean="0">
                <a:latin typeface="微軟正黑體" panose="020B0604030504040204" pitchFamily="34" charset="-120"/>
                <a:ea typeface="微軟正黑體" panose="020B0604030504040204" pitchFamily="34" charset="-120"/>
              </a:rPr>
              <a:t>大</a:t>
            </a:r>
            <a:r>
              <a:rPr lang="zh-TW" altLang="en-US" sz="4000" b="1" dirty="0">
                <a:latin typeface="微軟正黑體" panose="020B0604030504040204" pitchFamily="34" charset="-120"/>
                <a:ea typeface="微軟正黑體" panose="020B0604030504040204" pitchFamily="34" charset="-120"/>
              </a:rPr>
              <a:t>正</a:t>
            </a:r>
            <a:r>
              <a:rPr lang="zh-TW" altLang="en-US" sz="4000" b="1" dirty="0" smtClean="0">
                <a:latin typeface="微軟正黑體" panose="020B0604030504040204" pitchFamily="34" charset="-120"/>
                <a:ea typeface="微軟正黑體" panose="020B0604030504040204" pitchFamily="34" charset="-120"/>
              </a:rPr>
              <a:t>時期</a:t>
            </a:r>
            <a:endParaRPr lang="en-US" altLang="zh-TW" sz="4000" b="1"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2146169" y="733485"/>
            <a:ext cx="8521831" cy="4339650"/>
          </a:xfrm>
          <a:prstGeom prst="rect">
            <a:avLst/>
          </a:prstGeom>
          <a:noFill/>
        </p:spPr>
        <p:txBody>
          <a:bodyPr wrap="square" rtlCol="0">
            <a:spAutoFit/>
          </a:bodyPr>
          <a:lstStyle/>
          <a:p>
            <a:r>
              <a:rPr lang="en-US" altLang="zh-TW" sz="2800" b="1" dirty="0" smtClean="0">
                <a:latin typeface="微軟正黑體" panose="020B0604030504040204" pitchFamily="34" charset="-120"/>
                <a:ea typeface="微軟正黑體" panose="020B0604030504040204" pitchFamily="34" charset="-120"/>
              </a:rPr>
              <a:t>1.</a:t>
            </a:r>
            <a:r>
              <a:rPr lang="zh-TW" altLang="en-US" sz="2800" b="1" dirty="0" smtClean="0">
                <a:latin typeface="微軟正黑體" panose="020B0604030504040204" pitchFamily="34" charset="-120"/>
                <a:ea typeface="微軟正黑體" panose="020B0604030504040204" pitchFamily="34" charset="-120"/>
              </a:rPr>
              <a:t>宣揚個人主義、理性主義。</a:t>
            </a:r>
            <a:endParaRPr lang="en-US" altLang="zh-TW" sz="2800" b="1" dirty="0" smtClean="0">
              <a:latin typeface="微軟正黑體" panose="020B0604030504040204" pitchFamily="34" charset="-120"/>
              <a:ea typeface="微軟正黑體" panose="020B0604030504040204" pitchFamily="34" charset="-120"/>
            </a:endParaRPr>
          </a:p>
          <a:p>
            <a:endParaRPr lang="en-US" altLang="zh-TW" sz="2800" b="1" dirty="0" smtClean="0">
              <a:latin typeface="微軟正黑體" panose="020B0604030504040204" pitchFamily="34" charset="-120"/>
              <a:ea typeface="微軟正黑體" panose="020B0604030504040204" pitchFamily="34" charset="-120"/>
            </a:endParaRPr>
          </a:p>
          <a:p>
            <a:endParaRPr lang="en-US" altLang="zh-TW" sz="2800" b="1" dirty="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2.</a:t>
            </a:r>
            <a:r>
              <a:rPr lang="zh-TW" altLang="en-US" sz="2800" b="1" dirty="0" smtClean="0">
                <a:latin typeface="微軟正黑體" panose="020B0604030504040204" pitchFamily="34" charset="-120"/>
                <a:ea typeface="微軟正黑體" panose="020B0604030504040204" pitchFamily="34" charset="-120"/>
              </a:rPr>
              <a:t>風氣</a:t>
            </a:r>
            <a:r>
              <a:rPr lang="zh-TW" altLang="en-US" sz="2800" b="1" dirty="0">
                <a:latin typeface="微軟正黑體" panose="020B0604030504040204" pitchFamily="34" charset="-120"/>
                <a:ea typeface="微軟正黑體" panose="020B0604030504040204" pitchFamily="34" charset="-120"/>
              </a:rPr>
              <a:t>相對開放</a:t>
            </a:r>
            <a:r>
              <a:rPr lang="zh-TW" altLang="en-US" sz="2800" b="1" dirty="0" smtClean="0">
                <a:latin typeface="微軟正黑體" panose="020B0604030504040204" pitchFamily="34" charset="-120"/>
                <a:ea typeface="微軟正黑體" panose="020B0604030504040204" pitchFamily="34" charset="-120"/>
              </a:rPr>
              <a:t>多元，大眾</a:t>
            </a:r>
            <a:r>
              <a:rPr lang="zh-TW" altLang="en-US" sz="2800" b="1" dirty="0">
                <a:latin typeface="微軟正黑體" panose="020B0604030504040204" pitchFamily="34" charset="-120"/>
                <a:ea typeface="微軟正黑體" panose="020B0604030504040204" pitchFamily="34" charset="-120"/>
              </a:rPr>
              <a:t>文化的拓展，電影、廣播、登山、</a:t>
            </a:r>
            <a:r>
              <a:rPr lang="zh-TW" altLang="en-US" sz="2800" b="1" dirty="0" smtClean="0">
                <a:latin typeface="微軟正黑體" panose="020B0604030504040204" pitchFamily="34" charset="-120"/>
                <a:ea typeface="微軟正黑體" panose="020B0604030504040204" pitchFamily="34" charset="-120"/>
              </a:rPr>
              <a:t>海水浴，</a:t>
            </a:r>
            <a:r>
              <a:rPr lang="zh-TW" altLang="en-US" sz="2800" b="1" dirty="0">
                <a:latin typeface="微軟正黑體" panose="020B0604030504040204" pitchFamily="34" charset="-120"/>
                <a:ea typeface="微軟正黑體" panose="020B0604030504040204" pitchFamily="34" charset="-120"/>
              </a:rPr>
              <a:t>成為</a:t>
            </a:r>
            <a:r>
              <a:rPr lang="zh-TW" altLang="en-US" sz="2800" b="1" dirty="0" smtClean="0">
                <a:latin typeface="微軟正黑體" panose="020B0604030504040204" pitchFamily="34" charset="-120"/>
                <a:ea typeface="微軟正黑體" panose="020B0604030504040204" pitchFamily="34" charset="-120"/>
              </a:rPr>
              <a:t>一般大</a:t>
            </a:r>
            <a:r>
              <a:rPr lang="zh-TW" altLang="en-US" sz="2800" b="1" dirty="0">
                <a:latin typeface="微軟正黑體" panose="020B0604030504040204" pitchFamily="34" charset="-120"/>
                <a:ea typeface="微軟正黑體" panose="020B0604030504040204" pitchFamily="34" charset="-120"/>
              </a:rPr>
              <a:t>眾</a:t>
            </a:r>
            <a:r>
              <a:rPr lang="zh-TW" altLang="en-US" sz="2800" b="1" dirty="0" smtClean="0">
                <a:latin typeface="微軟正黑體" panose="020B0604030504040204" pitchFamily="34" charset="-120"/>
                <a:ea typeface="微軟正黑體" panose="020B0604030504040204" pitchFamily="34" charset="-120"/>
              </a:rPr>
              <a:t>的</a:t>
            </a:r>
            <a:r>
              <a:rPr lang="zh-TW" altLang="en-US" sz="2800" b="1" dirty="0">
                <a:latin typeface="微軟正黑體" panose="020B0604030504040204" pitchFamily="34" charset="-120"/>
                <a:ea typeface="微軟正黑體" panose="020B0604030504040204" pitchFamily="34" charset="-120"/>
              </a:rPr>
              <a:t>娛樂</a:t>
            </a:r>
            <a:r>
              <a:rPr lang="zh-TW" altLang="en-US" sz="2800" b="1" dirty="0" smtClean="0">
                <a:latin typeface="微軟正黑體" panose="020B0604030504040204" pitchFamily="34" charset="-120"/>
                <a:ea typeface="微軟正黑體" panose="020B0604030504040204" pitchFamily="34" charset="-120"/>
              </a:rPr>
              <a:t>活動。</a:t>
            </a:r>
            <a:endParaRPr lang="en-US" altLang="zh-TW" sz="2800" b="1" dirty="0" smtClean="0">
              <a:latin typeface="微軟正黑體" panose="020B0604030504040204" pitchFamily="34" charset="-120"/>
              <a:ea typeface="微軟正黑體" panose="020B0604030504040204" pitchFamily="34" charset="-120"/>
            </a:endParaRPr>
          </a:p>
          <a:p>
            <a:endParaRPr lang="en-US" altLang="zh-TW" sz="2800" b="1" dirty="0" smtClean="0">
              <a:latin typeface="微軟正黑體" panose="020B0604030504040204" pitchFamily="34" charset="-120"/>
              <a:ea typeface="微軟正黑體" panose="020B0604030504040204" pitchFamily="34" charset="-120"/>
            </a:endParaRPr>
          </a:p>
          <a:p>
            <a:endParaRPr lang="en-US" altLang="zh-TW" sz="2800" b="1" dirty="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3.</a:t>
            </a:r>
            <a:r>
              <a:rPr lang="zh-TW" altLang="en-US" sz="2800" b="1" dirty="0" smtClean="0">
                <a:latin typeface="微軟正黑體" panose="020B0604030504040204" pitchFamily="34" charset="-120"/>
                <a:ea typeface="微軟正黑體" panose="020B0604030504040204" pitchFamily="34" charset="-120"/>
              </a:rPr>
              <a:t>中產階級興起，反對軍閥官僚專制，要求實現政黨政治。</a:t>
            </a:r>
            <a:endParaRPr lang="en-US" altLang="zh-TW" sz="2800" b="1" dirty="0" smtClean="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2146169" y="5073135"/>
            <a:ext cx="9443329" cy="1661993"/>
          </a:xfrm>
          <a:prstGeom prst="rect">
            <a:avLst/>
          </a:prstGeom>
          <a:solidFill>
            <a:schemeClr val="accent4">
              <a:lumMod val="60000"/>
              <a:lumOff val="40000"/>
            </a:schemeClr>
          </a:solidFill>
        </p:spPr>
        <p:txBody>
          <a:bodyPr wrap="square" rtlCol="0">
            <a:spAutoFit/>
          </a:bodyPr>
          <a:lstStyle/>
          <a:p>
            <a:r>
              <a:rPr lang="zh-TW" altLang="en-US" sz="2800" b="1" dirty="0" smtClean="0">
                <a:latin typeface="微軟正黑體" panose="020B0604030504040204" pitchFamily="34" charset="-120"/>
                <a:ea typeface="微軟正黑體" panose="020B0604030504040204" pitchFamily="34" charset="-120"/>
              </a:rPr>
              <a:t>文化</a:t>
            </a:r>
            <a:r>
              <a:rPr lang="zh-TW" altLang="en-US" sz="2800" b="1" dirty="0">
                <a:latin typeface="微軟正黑體" panose="020B0604030504040204" pitchFamily="34" charset="-120"/>
                <a:ea typeface="微軟正黑體" panose="020B0604030504040204" pitchFamily="34" charset="-120"/>
              </a:rPr>
              <a:t>的表象下潛藏社會矛盾壓力，以一九二三年九月一日的</a:t>
            </a:r>
            <a:r>
              <a:rPr lang="zh-TW" altLang="en-US" sz="2800" b="1" dirty="0" smtClean="0">
                <a:latin typeface="微軟正黑體" panose="020B0604030504040204" pitchFamily="34" charset="-120"/>
                <a:ea typeface="微軟正黑體" panose="020B0604030504040204" pitchFamily="34" charset="-120"/>
              </a:rPr>
              <a:t>關東大地震</a:t>
            </a:r>
            <a:r>
              <a:rPr lang="zh-TW" altLang="en-US" sz="2800" b="1" dirty="0">
                <a:latin typeface="微軟正黑體" panose="020B0604030504040204" pitchFamily="34" charset="-120"/>
                <a:ea typeface="微軟正黑體" panose="020B0604030504040204" pitchFamily="34" charset="-120"/>
              </a:rPr>
              <a:t>為契機</a:t>
            </a:r>
            <a:r>
              <a:rPr lang="zh-TW" altLang="en-US" sz="2800" b="1" dirty="0" smtClean="0">
                <a:latin typeface="微軟正黑體" panose="020B0604030504040204" pitchFamily="34" charset="-120"/>
                <a:ea typeface="微軟正黑體" panose="020B0604030504040204" pitchFamily="34" charset="-120"/>
              </a:rPr>
              <a:t>，引爆不安</a:t>
            </a:r>
            <a:r>
              <a:rPr lang="zh-TW" altLang="en-US" sz="2800" b="1" dirty="0">
                <a:latin typeface="微軟正黑體" panose="020B0604030504040204" pitchFamily="34" charset="-120"/>
                <a:ea typeface="微軟正黑體" panose="020B0604030504040204" pitchFamily="34" charset="-120"/>
              </a:rPr>
              <a:t>意識，也逐步將日本推向</a:t>
            </a:r>
            <a:r>
              <a:rPr lang="zh-TW" altLang="en-US" sz="2800" b="1" dirty="0" smtClean="0">
                <a:latin typeface="微軟正黑體" panose="020B0604030504040204" pitchFamily="34" charset="-120"/>
                <a:ea typeface="微軟正黑體" panose="020B0604030504040204" pitchFamily="34" charset="-120"/>
              </a:rPr>
              <a:t>軍國主義</a:t>
            </a:r>
            <a:r>
              <a:rPr lang="zh-TW" altLang="en-US" sz="2800" b="1" dirty="0">
                <a:latin typeface="微軟正黑體" panose="020B0604030504040204" pitchFamily="34" charset="-120"/>
                <a:ea typeface="微軟正黑體" panose="020B0604030504040204" pitchFamily="34" charset="-120"/>
              </a:rPr>
              <a:t>的道路。</a:t>
            </a:r>
            <a:endParaRPr lang="en-US" altLang="zh-TW" sz="2800" b="1"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2185290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rgbClr val="FDA09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E51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文</a:t>
            </a:r>
            <a:r>
              <a:rPr lang="zh-TW" altLang="en-US" sz="5400" b="1" dirty="0">
                <a:latin typeface="微軟正黑體" panose="020B0604030504040204" pitchFamily="34" charset="-120"/>
                <a:ea typeface="微軟正黑體" panose="020B0604030504040204" pitchFamily="34" charset="-120"/>
              </a:rPr>
              <a:t>化</a:t>
            </a:r>
            <a:endParaRPr lang="en-US" altLang="zh-TW" sz="5400" b="1" dirty="0">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78606" y="2995418"/>
            <a:ext cx="1354217" cy="2891176"/>
          </a:xfrm>
          <a:prstGeom prst="rect">
            <a:avLst/>
          </a:prstGeom>
          <a:noFill/>
        </p:spPr>
        <p:txBody>
          <a:bodyPr vert="eaVert" wrap="none" rtlCol="0">
            <a:spAutoFit/>
          </a:bodyPr>
          <a:lstStyle/>
          <a:p>
            <a:r>
              <a:rPr lang="zh-TW" altLang="en-US" sz="3600" b="1" dirty="0" smtClean="0">
                <a:latin typeface="微軟正黑體" panose="020B0604030504040204" pitchFamily="34" charset="-120"/>
                <a:ea typeface="微軟正黑體" panose="020B0604030504040204" pitchFamily="34" charset="-120"/>
              </a:rPr>
              <a:t>      </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白樺派文學</a:t>
            </a:r>
            <a:r>
              <a:rPr lang="en-US" altLang="zh-TW" sz="2800" b="1" dirty="0" smtClean="0">
                <a:latin typeface="微軟正黑體" panose="020B0604030504040204" pitchFamily="34" charset="-120"/>
                <a:ea typeface="微軟正黑體" panose="020B0604030504040204" pitchFamily="34" charset="-120"/>
              </a:rPr>
              <a:t>-</a:t>
            </a:r>
          </a:p>
          <a:p>
            <a:r>
              <a:rPr lang="zh-TW" altLang="en-US" sz="4000" b="1" dirty="0" smtClean="0">
                <a:latin typeface="微軟正黑體" panose="020B0604030504040204" pitchFamily="34" charset="-120"/>
                <a:ea typeface="微軟正黑體" panose="020B0604030504040204" pitchFamily="34" charset="-120"/>
              </a:rPr>
              <a:t>大</a:t>
            </a:r>
            <a:r>
              <a:rPr lang="zh-TW" altLang="en-US" sz="4000" b="1" dirty="0">
                <a:latin typeface="微軟正黑體" panose="020B0604030504040204" pitchFamily="34" charset="-120"/>
                <a:ea typeface="微軟正黑體" panose="020B0604030504040204" pitchFamily="34" charset="-120"/>
              </a:rPr>
              <a:t>正</a:t>
            </a:r>
            <a:r>
              <a:rPr lang="zh-TW" altLang="en-US" sz="4000" b="1" dirty="0" smtClean="0">
                <a:latin typeface="微軟正黑體" panose="020B0604030504040204" pitchFamily="34" charset="-120"/>
                <a:ea typeface="微軟正黑體" panose="020B0604030504040204" pitchFamily="34" charset="-120"/>
              </a:rPr>
              <a:t>時期</a:t>
            </a:r>
            <a:endParaRPr lang="en-US" altLang="zh-TW" sz="4000" b="1"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1983556" y="808281"/>
            <a:ext cx="8901260" cy="5386090"/>
          </a:xfrm>
          <a:prstGeom prst="rect">
            <a:avLst/>
          </a:prstGeom>
          <a:noFill/>
        </p:spPr>
        <p:txBody>
          <a:bodyPr wrap="square" rtlCol="0">
            <a:spAutoFit/>
          </a:bodyPr>
          <a:lstStyle/>
          <a:p>
            <a:endParaRPr lang="en-US" altLang="zh-CN" sz="2400" b="1" dirty="0" smtClean="0">
              <a:latin typeface="微軟正黑體" panose="020B0604030504040204" pitchFamily="34" charset="-120"/>
              <a:ea typeface="微軟正黑體" panose="020B0604030504040204" pitchFamily="34" charset="-120"/>
            </a:endParaRPr>
          </a:p>
          <a:p>
            <a:r>
              <a:rPr lang="zh-CN" altLang="en-US" sz="2800" b="1" dirty="0" smtClean="0">
                <a:latin typeface="微軟正黑體" panose="020B0604030504040204" pitchFamily="34" charset="-120"/>
                <a:ea typeface="微軟正黑體" panose="020B0604030504040204" pitchFamily="34" charset="-120"/>
              </a:rPr>
              <a:t>反映</a:t>
            </a:r>
            <a:r>
              <a:rPr lang="zh-CN" altLang="en-US" sz="2800" b="1" dirty="0">
                <a:latin typeface="微軟正黑體" panose="020B0604030504040204" pitchFamily="34" charset="-120"/>
                <a:ea typeface="微軟正黑體" panose="020B0604030504040204" pitchFamily="34" charset="-120"/>
              </a:rPr>
              <a:t>了</a:t>
            </a:r>
            <a:r>
              <a:rPr lang="en-US" altLang="zh-CN" sz="2800" b="1" dirty="0">
                <a:latin typeface="微軟正黑體" panose="020B0604030504040204" pitchFamily="34" charset="-120"/>
                <a:ea typeface="微軟正黑體" panose="020B0604030504040204" pitchFamily="34" charset="-120"/>
              </a:rPr>
              <a:t>1905</a:t>
            </a:r>
            <a:r>
              <a:rPr lang="zh-CN" altLang="en-US" sz="2800" b="1" dirty="0">
                <a:latin typeface="微軟正黑體" panose="020B0604030504040204" pitchFamily="34" charset="-120"/>
                <a:ea typeface="微軟正黑體" panose="020B0604030504040204" pitchFamily="34" charset="-120"/>
              </a:rPr>
              <a:t>年日</a:t>
            </a:r>
            <a:r>
              <a:rPr lang="zh-CN" altLang="en-US" sz="2800" b="1" dirty="0" smtClean="0">
                <a:latin typeface="微軟正黑體" panose="020B0604030504040204" pitchFamily="34" charset="-120"/>
                <a:ea typeface="微軟正黑體" panose="020B0604030504040204" pitchFamily="34" charset="-120"/>
              </a:rPr>
              <a:t>俄</a:t>
            </a:r>
            <a:r>
              <a:rPr lang="zh-TW" altLang="en-US" sz="2800" b="1" dirty="0" smtClean="0">
                <a:latin typeface="微軟正黑體" panose="020B0604030504040204" pitchFamily="34" charset="-120"/>
                <a:ea typeface="微軟正黑體" panose="020B0604030504040204" pitchFamily="34" charset="-120"/>
              </a:rPr>
              <a:t>戰後</a:t>
            </a:r>
            <a:r>
              <a:rPr lang="zh-CN" altLang="en-US" sz="2800" b="1" dirty="0" smtClean="0">
                <a:latin typeface="微軟正黑體" panose="020B0604030504040204" pitchFamily="34" charset="-120"/>
                <a:ea typeface="微軟正黑體" panose="020B0604030504040204" pitchFamily="34" charset="-120"/>
              </a:rPr>
              <a:t>日本阶</a:t>
            </a:r>
            <a:r>
              <a:rPr lang="zh-TW" altLang="en-US" sz="2800" b="1" dirty="0" smtClean="0">
                <a:latin typeface="微軟正黑體" panose="020B0604030504040204" pitchFamily="34" charset="-120"/>
                <a:ea typeface="微軟正黑體" panose="020B0604030504040204" pitchFamily="34" charset="-120"/>
              </a:rPr>
              <a:t>資產</a:t>
            </a:r>
            <a:r>
              <a:rPr lang="zh-TW" altLang="en-US" sz="2800" b="1" dirty="0">
                <a:latin typeface="微軟正黑體" panose="020B0604030504040204" pitchFamily="34" charset="-120"/>
                <a:ea typeface="微軟正黑體" panose="020B0604030504040204" pitchFamily="34" charset="-120"/>
              </a:rPr>
              <a:t>階級</a:t>
            </a:r>
            <a:r>
              <a:rPr lang="zh-CN" altLang="en-US" sz="2800" b="1" dirty="0" smtClean="0">
                <a:latin typeface="微軟正黑體" panose="020B0604030504040204" pitchFamily="34" charset="-120"/>
                <a:ea typeface="微軟正黑體" panose="020B0604030504040204" pitchFamily="34" charset="-120"/>
              </a:rPr>
              <a:t>年</a:t>
            </a:r>
            <a:r>
              <a:rPr lang="zh-TW" altLang="en-US" sz="2800" b="1" dirty="0" smtClean="0">
                <a:latin typeface="微軟正黑體" panose="020B0604030504040204" pitchFamily="34" charset="-120"/>
                <a:ea typeface="微軟正黑體" panose="020B0604030504040204" pitchFamily="34" charset="-120"/>
              </a:rPr>
              <a:t>輕一代</a:t>
            </a:r>
            <a:r>
              <a:rPr lang="zh-CN" altLang="en-US" sz="2800" b="1" dirty="0" smtClean="0">
                <a:latin typeface="微軟正黑體" panose="020B0604030504040204" pitchFamily="34" charset="-120"/>
                <a:ea typeface="微軟正黑體" panose="020B0604030504040204" pitchFamily="34" charset="-120"/>
              </a:rPr>
              <a:t>的思想</a:t>
            </a:r>
            <a:r>
              <a:rPr lang="zh-CN" altLang="en-US" sz="2400" b="1" dirty="0" smtClean="0">
                <a:latin typeface="微軟正黑體" panose="020B0604030504040204" pitchFamily="34" charset="-120"/>
                <a:ea typeface="微軟正黑體" panose="020B0604030504040204" pitchFamily="34" charset="-120"/>
              </a:rPr>
              <a:t>。</a:t>
            </a:r>
            <a:endParaRPr lang="en-US" altLang="zh-CN" sz="2400" b="1" dirty="0" smtClean="0">
              <a:latin typeface="微軟正黑體" panose="020B0604030504040204" pitchFamily="34" charset="-120"/>
              <a:ea typeface="微軟正黑體" panose="020B0604030504040204" pitchFamily="34" charset="-120"/>
            </a:endParaRPr>
          </a:p>
          <a:p>
            <a:endParaRPr lang="en-US" altLang="zh-TW" sz="2400" b="1" dirty="0" smtClean="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a:p>
            <a:r>
              <a:rPr lang="zh-TW" altLang="en-US" sz="2800" b="1" dirty="0" smtClean="0">
                <a:latin typeface="微軟正黑體" panose="020B0604030504040204" pitchFamily="34" charset="-120"/>
                <a:ea typeface="微軟正黑體" panose="020B0604030504040204" pitchFamily="34" charset="-120"/>
              </a:rPr>
              <a:t>風格</a:t>
            </a:r>
            <a:r>
              <a:rPr lang="en-US" altLang="zh-TW" sz="2800" b="1" dirty="0">
                <a:latin typeface="微軟正黑體" panose="020B0604030504040204" pitchFamily="34" charset="-120"/>
                <a:ea typeface="微軟正黑體" panose="020B0604030504040204" pitchFamily="34" charset="-120"/>
              </a:rPr>
              <a:t>:</a:t>
            </a:r>
            <a:endParaRPr lang="en-US" altLang="zh-CN" sz="2800" b="1" dirty="0" smtClean="0">
              <a:latin typeface="微軟正黑體" panose="020B0604030504040204" pitchFamily="34" charset="-120"/>
              <a:ea typeface="微軟正黑體" panose="020B0604030504040204" pitchFamily="34" charset="-120"/>
            </a:endParaRPr>
          </a:p>
          <a:p>
            <a:r>
              <a:rPr lang="zh-CN" altLang="en-US" sz="2800" dirty="0" smtClean="0">
                <a:latin typeface="微軟正黑體" panose="020B0604030504040204" pitchFamily="34" charset="-120"/>
                <a:ea typeface="微軟正黑體" panose="020B0604030504040204" pitchFamily="34" charset="-120"/>
              </a:rPr>
              <a:t>白</a:t>
            </a:r>
            <a:r>
              <a:rPr lang="zh-TW" altLang="en-US" sz="2800" dirty="0" smtClean="0">
                <a:latin typeface="微軟正黑體" panose="020B0604030504040204" pitchFamily="34" charset="-120"/>
                <a:ea typeface="微軟正黑體" panose="020B0604030504040204" pitchFamily="34" charset="-120"/>
              </a:rPr>
              <a:t>樺</a:t>
            </a:r>
            <a:r>
              <a:rPr lang="zh-TW" altLang="en-US" sz="2800" dirty="0">
                <a:latin typeface="微軟正黑體" panose="020B0604030504040204" pitchFamily="34" charset="-120"/>
                <a:ea typeface="微軟正黑體" panose="020B0604030504040204" pitchFamily="34" charset="-120"/>
              </a:rPr>
              <a:t>流派</a:t>
            </a:r>
            <a:r>
              <a:rPr lang="zh-CN" altLang="en-US" sz="2800" dirty="0" smtClean="0">
                <a:latin typeface="微軟正黑體" panose="020B0604030504040204" pitchFamily="34" charset="-120"/>
                <a:ea typeface="微軟正黑體" panose="020B0604030504040204" pitchFamily="34" charset="-120"/>
              </a:rPr>
              <a:t>是</a:t>
            </a:r>
            <a:r>
              <a:rPr lang="zh-CN" altLang="en-US" sz="2800" dirty="0">
                <a:latin typeface="微軟正黑體" panose="020B0604030504040204" pitchFamily="34" charset="-120"/>
                <a:ea typeface="微軟正黑體" panose="020B0604030504040204" pitchFamily="34" charset="-120"/>
              </a:rPr>
              <a:t>尊重自然的意志和</a:t>
            </a:r>
            <a:r>
              <a:rPr lang="zh-CN" altLang="en-US" sz="2800" dirty="0" smtClean="0">
                <a:latin typeface="微軟正黑體" panose="020B0604030504040204" pitchFamily="34" charset="-120"/>
                <a:ea typeface="微軟正黑體" panose="020B0604030504040204" pitchFamily="34" charset="-120"/>
              </a:rPr>
              <a:t>人</a:t>
            </a:r>
            <a:r>
              <a:rPr lang="zh-TW" altLang="en-US" sz="2800" dirty="0" smtClean="0">
                <a:latin typeface="微軟正黑體" panose="020B0604030504040204" pitchFamily="34" charset="-120"/>
                <a:ea typeface="微軟正黑體" panose="020B0604030504040204" pitchFamily="34" charset="-120"/>
              </a:rPr>
              <a:t>類</a:t>
            </a:r>
            <a:r>
              <a:rPr lang="zh-CN" altLang="en-US" sz="2800" dirty="0" smtClean="0">
                <a:latin typeface="微軟正黑體" panose="020B0604030504040204" pitchFamily="34" charset="-120"/>
                <a:ea typeface="微軟正黑體" panose="020B0604030504040204" pitchFamily="34" charset="-120"/>
              </a:rPr>
              <a:t>的</a:t>
            </a:r>
            <a:r>
              <a:rPr lang="zh-CN" altLang="en-US" sz="2800" dirty="0">
                <a:latin typeface="微軟正黑體" panose="020B0604030504040204" pitchFamily="34" charset="-120"/>
                <a:ea typeface="微軟正黑體" panose="020B0604030504040204" pitchFamily="34" charset="-120"/>
              </a:rPr>
              <a:t>意志，</a:t>
            </a:r>
            <a:r>
              <a:rPr lang="zh-CN" altLang="en-US" sz="2800" dirty="0" smtClean="0">
                <a:latin typeface="微軟正黑體" panose="020B0604030504040204" pitchFamily="34" charset="-120"/>
                <a:ea typeface="微軟正黑體" panose="020B0604030504040204" pitchFamily="34" charset="-120"/>
              </a:rPr>
              <a:t>探</a:t>
            </a:r>
            <a:r>
              <a:rPr lang="zh-TW" altLang="en-US" sz="2800" dirty="0" smtClean="0">
                <a:latin typeface="微軟正黑體" panose="020B0604030504040204" pitchFamily="34" charset="-120"/>
                <a:ea typeface="微軟正黑體" panose="020B0604030504040204" pitchFamily="34" charset="-120"/>
              </a:rPr>
              <a:t>索個</a:t>
            </a:r>
            <a:r>
              <a:rPr lang="zh-CN" altLang="en-US" sz="2800" dirty="0" smtClean="0">
                <a:latin typeface="微軟正黑體" panose="020B0604030504040204" pitchFamily="34" charset="-120"/>
                <a:ea typeface="微軟正黑體" panose="020B0604030504040204" pitchFamily="34" charset="-120"/>
              </a:rPr>
              <a:t>人</a:t>
            </a:r>
            <a:r>
              <a:rPr lang="zh-TW" altLang="en-US" sz="2800" dirty="0" smtClean="0">
                <a:latin typeface="微軟正黑體" panose="020B0604030504040204" pitchFamily="34" charset="-120"/>
                <a:ea typeface="微軟正黑體" panose="020B0604030504040204" pitchFamily="34" charset="-120"/>
              </a:rPr>
              <a:t>應該</a:t>
            </a:r>
            <a:r>
              <a:rPr lang="zh-CN" altLang="en-US" sz="2800" dirty="0" smtClean="0">
                <a:latin typeface="微軟正黑體" panose="020B0604030504040204" pitchFamily="34" charset="-120"/>
                <a:ea typeface="微軟正黑體" panose="020B0604030504040204" pitchFamily="34" charset="-120"/>
              </a:rPr>
              <a:t>怎</a:t>
            </a:r>
            <a:r>
              <a:rPr lang="zh-TW" altLang="en-US" sz="2800" dirty="0">
                <a:latin typeface="微軟正黑體" panose="020B0604030504040204" pitchFamily="34" charset="-120"/>
                <a:ea typeface="微軟正黑體" panose="020B0604030504040204" pitchFamily="34" charset="-120"/>
              </a:rPr>
              <a:t>樣</a:t>
            </a:r>
            <a:r>
              <a:rPr lang="zh-CN" altLang="en-US" sz="2800" dirty="0" smtClean="0">
                <a:latin typeface="微軟正黑體" panose="020B0604030504040204" pitchFamily="34" charset="-120"/>
                <a:ea typeface="微軟正黑體" panose="020B0604030504040204" pitchFamily="34" charset="-120"/>
              </a:rPr>
              <a:t>生活。</a:t>
            </a:r>
            <a:endParaRPr lang="en-US" altLang="zh-CN" sz="2800" dirty="0" smtClean="0">
              <a:latin typeface="微軟正黑體" panose="020B0604030504040204" pitchFamily="34" charset="-120"/>
              <a:ea typeface="微軟正黑體" panose="020B0604030504040204" pitchFamily="34" charset="-120"/>
            </a:endParaRPr>
          </a:p>
          <a:p>
            <a:endParaRPr lang="en-US" altLang="zh-TW" sz="2400" b="1" dirty="0" smtClean="0">
              <a:latin typeface="微軟正黑體" panose="020B0604030504040204" pitchFamily="34" charset="-120"/>
              <a:ea typeface="微軟正黑體" panose="020B0604030504040204" pitchFamily="34" charset="-120"/>
            </a:endParaRPr>
          </a:p>
          <a:p>
            <a:endParaRPr lang="en-US" altLang="zh-TW" sz="2400" b="1" dirty="0" smtClean="0">
              <a:latin typeface="微軟正黑體" panose="020B0604030504040204" pitchFamily="34" charset="-120"/>
              <a:ea typeface="微軟正黑體" panose="020B0604030504040204" pitchFamily="34" charset="-120"/>
            </a:endParaRPr>
          </a:p>
          <a:p>
            <a:r>
              <a:rPr lang="zh-TW" altLang="en-US" sz="2800" b="1" dirty="0" smtClean="0">
                <a:latin typeface="微軟正黑體" panose="020B0604030504040204" pitchFamily="34" charset="-120"/>
                <a:ea typeface="微軟正黑體" panose="020B0604030504040204" pitchFamily="34" charset="-120"/>
              </a:rPr>
              <a:t>影響</a:t>
            </a:r>
            <a:r>
              <a:rPr lang="en-US" altLang="zh-TW" sz="2800" b="1" dirty="0" smtClean="0">
                <a:latin typeface="微軟正黑體" panose="020B0604030504040204" pitchFamily="34" charset="-120"/>
                <a:ea typeface="微軟正黑體" panose="020B0604030504040204" pitchFamily="34" charset="-120"/>
              </a:rPr>
              <a:t>:</a:t>
            </a:r>
          </a:p>
          <a:p>
            <a:r>
              <a:rPr lang="zh-TW" altLang="en-US" sz="2800" dirty="0" smtClean="0">
                <a:latin typeface="微軟正黑體" panose="020B0604030504040204" pitchFamily="34" charset="-120"/>
                <a:ea typeface="微軟正黑體" panose="020B0604030504040204" pitchFamily="34" charset="-120"/>
              </a:rPr>
              <a:t>從</a:t>
            </a:r>
            <a:r>
              <a:rPr lang="zh-CN" altLang="en-US" sz="2800" dirty="0" smtClean="0">
                <a:latin typeface="微軟正黑體" panose="020B0604030504040204" pitchFamily="34" charset="-120"/>
                <a:ea typeface="微軟正黑體" panose="020B0604030504040204" pitchFamily="34" charset="-120"/>
              </a:rPr>
              <a:t>各</a:t>
            </a:r>
            <a:r>
              <a:rPr lang="zh-TW" altLang="en-US" sz="2800" dirty="0" smtClean="0">
                <a:latin typeface="微軟正黑體" panose="020B0604030504040204" pitchFamily="34" charset="-120"/>
                <a:ea typeface="微軟正黑體" panose="020B0604030504040204" pitchFamily="34" charset="-120"/>
              </a:rPr>
              <a:t>種舊</a:t>
            </a:r>
            <a:r>
              <a:rPr lang="zh-TW" altLang="en-US" sz="2800" dirty="0">
                <a:latin typeface="微軟正黑體" panose="020B0604030504040204" pitchFamily="34" charset="-120"/>
                <a:ea typeface="微軟正黑體" panose="020B0604030504040204" pitchFamily="34" charset="-120"/>
              </a:rPr>
              <a:t>傳統</a:t>
            </a:r>
            <a:r>
              <a:rPr lang="zh-CN" altLang="en-US" sz="2800" dirty="0" smtClean="0">
                <a:latin typeface="微軟正黑體" panose="020B0604030504040204" pitchFamily="34" charset="-120"/>
                <a:ea typeface="微軟正黑體" panose="020B0604030504040204" pitchFamily="34" charset="-120"/>
              </a:rPr>
              <a:t>的</a:t>
            </a:r>
            <a:r>
              <a:rPr lang="zh-CN" altLang="en-US" sz="2800" dirty="0">
                <a:latin typeface="微軟正黑體" panose="020B0604030504040204" pitchFamily="34" charset="-120"/>
                <a:ea typeface="微軟正黑體" panose="020B0604030504040204" pitchFamily="34" charset="-120"/>
              </a:rPr>
              <a:t>束缚中解放出来，在作品的</a:t>
            </a:r>
            <a:r>
              <a:rPr lang="zh-CN" altLang="en-US" sz="2800" dirty="0" smtClean="0">
                <a:latin typeface="微軟正黑體" panose="020B0604030504040204" pitchFamily="34" charset="-120"/>
                <a:ea typeface="微軟正黑體" panose="020B0604030504040204" pitchFamily="34" charset="-120"/>
              </a:rPr>
              <a:t>形式</a:t>
            </a:r>
            <a:r>
              <a:rPr lang="zh-TW" altLang="en-US" sz="2800" dirty="0" smtClean="0">
                <a:latin typeface="微軟正黑體" panose="020B0604030504040204" pitchFamily="34" charset="-120"/>
                <a:ea typeface="微軟正黑體" panose="020B0604030504040204" pitchFamily="34" charset="-120"/>
              </a:rPr>
              <a:t>與</a:t>
            </a:r>
            <a:r>
              <a:rPr lang="zh-CN" altLang="en-US" sz="2800" dirty="0" smtClean="0">
                <a:latin typeface="微軟正黑體" panose="020B0604030504040204" pitchFamily="34" charset="-120"/>
                <a:ea typeface="微軟正黑體" panose="020B0604030504040204" pitchFamily="34" charset="-120"/>
              </a:rPr>
              <a:t>表</a:t>
            </a:r>
            <a:r>
              <a:rPr lang="zh-TW" altLang="en-US" sz="2800" dirty="0">
                <a:latin typeface="微軟正黑體" panose="020B0604030504040204" pitchFamily="34" charset="-120"/>
                <a:ea typeface="微軟正黑體" panose="020B0604030504040204" pitchFamily="34" charset="-120"/>
              </a:rPr>
              <a:t>現</a:t>
            </a:r>
            <a:r>
              <a:rPr lang="zh-CN" altLang="en-US" sz="2800" dirty="0" smtClean="0">
                <a:latin typeface="微軟正黑體" panose="020B0604030504040204" pitchFamily="34" charset="-120"/>
                <a:ea typeface="微軟正黑體" panose="020B0604030504040204" pitchFamily="34" charset="-120"/>
              </a:rPr>
              <a:t>方法</a:t>
            </a:r>
            <a:r>
              <a:rPr lang="zh-CN" altLang="en-US" sz="2800" dirty="0">
                <a:latin typeface="微軟正黑體" panose="020B0604030504040204" pitchFamily="34" charset="-120"/>
                <a:ea typeface="微軟正黑體" panose="020B0604030504040204" pitchFamily="34" charset="-120"/>
              </a:rPr>
              <a:t>上</a:t>
            </a:r>
            <a:r>
              <a:rPr lang="zh-CN" altLang="en-US" sz="2800" dirty="0" smtClean="0">
                <a:latin typeface="微軟正黑體" panose="020B0604030504040204" pitchFamily="34" charset="-120"/>
                <a:ea typeface="微軟正黑體" panose="020B0604030504040204" pitchFamily="34" charset="-120"/>
              </a:rPr>
              <a:t>有</a:t>
            </a:r>
            <a:r>
              <a:rPr lang="zh-TW" altLang="en-US" sz="2800" dirty="0" smtClean="0">
                <a:latin typeface="微軟正黑體" panose="020B0604030504040204" pitchFamily="34" charset="-120"/>
                <a:ea typeface="微軟正黑體" panose="020B0604030504040204" pitchFamily="34" charset="-120"/>
              </a:rPr>
              <a:t>許</a:t>
            </a:r>
            <a:r>
              <a:rPr lang="zh-CN" altLang="en-US" sz="2800" dirty="0" smtClean="0">
                <a:latin typeface="微軟正黑體" panose="020B0604030504040204" pitchFamily="34" charset="-120"/>
                <a:ea typeface="微軟正黑體" panose="020B0604030504040204" pitchFamily="34" charset="-120"/>
              </a:rPr>
              <a:t>多</a:t>
            </a:r>
            <a:r>
              <a:rPr lang="zh-TW" altLang="en-US" sz="2800" dirty="0" smtClean="0">
                <a:latin typeface="微軟正黑體" panose="020B0604030504040204" pitchFamily="34" charset="-120"/>
                <a:ea typeface="微軟正黑體" panose="020B0604030504040204" pitchFamily="34" charset="-120"/>
              </a:rPr>
              <a:t>創</a:t>
            </a:r>
            <a:r>
              <a:rPr lang="zh-CN" altLang="en-US" sz="2800" dirty="0" smtClean="0">
                <a:latin typeface="微軟正黑體" panose="020B0604030504040204" pitchFamily="34" charset="-120"/>
                <a:ea typeface="微軟正黑體" panose="020B0604030504040204" pitchFamily="34" charset="-120"/>
              </a:rPr>
              <a:t>新</a:t>
            </a:r>
            <a:r>
              <a:rPr lang="zh-TW" altLang="en-US" sz="2800" dirty="0" smtClean="0">
                <a:latin typeface="微軟正黑體" panose="020B0604030504040204" pitchFamily="34" charset="-120"/>
                <a:ea typeface="微軟正黑體" panose="020B0604030504040204" pitchFamily="34" charset="-120"/>
              </a:rPr>
              <a:t>。影響超出文壇，在教育界甚至社會上產生廣泛而深刻的影響。 </a:t>
            </a:r>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54929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164"/>
            <a:ext cx="12192000" cy="6858000"/>
          </a:xfrm>
          <a:prstGeom prst="rect">
            <a:avLst/>
          </a:prstGeom>
        </p:spPr>
      </p:pic>
      <p:sp>
        <p:nvSpPr>
          <p:cNvPr id="7" name="矩形 6"/>
          <p:cNvSpPr/>
          <p:nvPr/>
        </p:nvSpPr>
        <p:spPr>
          <a:xfrm>
            <a:off x="0" y="0"/>
            <a:ext cx="1611984" cy="6857999"/>
          </a:xfrm>
          <a:prstGeom prst="rect">
            <a:avLst/>
          </a:prstGeom>
          <a:solidFill>
            <a:srgbClr val="FDA09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E51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文</a:t>
            </a:r>
            <a:r>
              <a:rPr lang="zh-TW" altLang="en-US" sz="5400" b="1" dirty="0">
                <a:latin typeface="微軟正黑體" panose="020B0604030504040204" pitchFamily="34" charset="-120"/>
                <a:ea typeface="微軟正黑體" panose="020B0604030504040204" pitchFamily="34" charset="-120"/>
              </a:rPr>
              <a:t>化</a:t>
            </a:r>
            <a:endParaRPr lang="en-US" altLang="zh-TW" sz="5400" b="1"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405880" y="2976564"/>
            <a:ext cx="800219" cy="3170099"/>
          </a:xfrm>
          <a:prstGeom prst="rect">
            <a:avLst/>
          </a:prstGeom>
          <a:noFill/>
        </p:spPr>
        <p:txBody>
          <a:bodyPr vert="eaVert" wrap="none" rtlCol="0">
            <a:spAutoFit/>
          </a:bodyPr>
          <a:lstStyle/>
          <a:p>
            <a:r>
              <a:rPr lang="zh-TW" altLang="en-US" sz="4000" b="1" dirty="0" smtClean="0">
                <a:latin typeface="微軟正黑體" panose="020B0604030504040204" pitchFamily="34" charset="-120"/>
                <a:ea typeface="微軟正黑體" panose="020B0604030504040204" pitchFamily="34" charset="-120"/>
              </a:rPr>
              <a:t>戰後文化復興</a:t>
            </a:r>
            <a:endParaRPr lang="en-US" altLang="zh-TW" sz="4000" b="1" dirty="0">
              <a:latin typeface="微軟正黑體" panose="020B0604030504040204" pitchFamily="34" charset="-120"/>
              <a:ea typeface="微軟正黑體" panose="020B0604030504040204" pitchFamily="34" charset="-120"/>
            </a:endParaRPr>
          </a:p>
        </p:txBody>
      </p:sp>
      <p:sp>
        <p:nvSpPr>
          <p:cNvPr id="13" name="圓角矩形 12"/>
          <p:cNvSpPr/>
          <p:nvPr/>
        </p:nvSpPr>
        <p:spPr>
          <a:xfrm>
            <a:off x="2165554" y="315163"/>
            <a:ext cx="3799002" cy="2479675"/>
          </a:xfrm>
          <a:prstGeom prst="roundRect">
            <a:avLst/>
          </a:prstGeom>
          <a:solidFill>
            <a:schemeClr val="accent1">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2540745" y="455994"/>
            <a:ext cx="3002745" cy="2246769"/>
          </a:xfrm>
          <a:prstGeom prst="rect">
            <a:avLst/>
          </a:prstGeom>
          <a:noFill/>
        </p:spPr>
        <p:txBody>
          <a:bodyPr wrap="none" rtlCol="0">
            <a:spAutoFit/>
          </a:bodyPr>
          <a:lstStyle/>
          <a:p>
            <a:r>
              <a:rPr lang="en-US" altLang="zh-TW" sz="2800" b="1" dirty="0" smtClean="0">
                <a:latin typeface="微軟正黑體" panose="020B0604030504040204" pitchFamily="34" charset="-120"/>
                <a:ea typeface="微軟正黑體" panose="020B0604030504040204" pitchFamily="34" charset="-120"/>
              </a:rPr>
              <a:t>1.</a:t>
            </a:r>
            <a:r>
              <a:rPr lang="zh-TW" altLang="en-US" sz="2800" b="1" dirty="0" smtClean="0">
                <a:latin typeface="微軟正黑體" panose="020B0604030504040204" pitchFamily="34" charset="-120"/>
                <a:ea typeface="微軟正黑體" panose="020B0604030504040204" pitchFamily="34" charset="-120"/>
              </a:rPr>
              <a:t>解放婦女</a:t>
            </a:r>
            <a:endParaRPr lang="en-US" altLang="zh-TW" sz="2800" b="1" dirty="0" smtClean="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2.</a:t>
            </a:r>
            <a:r>
              <a:rPr lang="zh-TW" altLang="en-US" sz="2800" b="1" dirty="0" smtClean="0">
                <a:latin typeface="微軟正黑體" panose="020B0604030504040204" pitchFamily="34" charset="-120"/>
                <a:ea typeface="微軟正黑體" panose="020B0604030504040204" pitchFamily="34" charset="-120"/>
              </a:rPr>
              <a:t>助長勞工組織</a:t>
            </a:r>
            <a:endParaRPr lang="en-US" altLang="zh-TW" sz="2800" b="1" dirty="0" smtClean="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3.</a:t>
            </a:r>
            <a:r>
              <a:rPr lang="zh-TW" altLang="en-US" sz="2800" b="1" dirty="0" smtClean="0">
                <a:latin typeface="微軟正黑體" panose="020B0604030504040204" pitchFamily="34" charset="-120"/>
                <a:ea typeface="微軟正黑體" panose="020B0604030504040204" pitchFamily="34" charset="-120"/>
              </a:rPr>
              <a:t>教育自由主義化</a:t>
            </a:r>
            <a:endParaRPr lang="en-US" altLang="zh-TW" sz="2800" b="1" dirty="0" smtClean="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4.</a:t>
            </a:r>
            <a:r>
              <a:rPr lang="zh-TW" altLang="en-US" sz="2800" b="1" dirty="0" smtClean="0">
                <a:latin typeface="微軟正黑體" panose="020B0604030504040204" pitchFamily="34" charset="-120"/>
                <a:ea typeface="微軟正黑體" panose="020B0604030504040204" pitchFamily="34" charset="-120"/>
              </a:rPr>
              <a:t>解放專制政治</a:t>
            </a:r>
            <a:endParaRPr lang="en-US" altLang="zh-TW" sz="2800" b="1" dirty="0" smtClean="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5.</a:t>
            </a:r>
            <a:r>
              <a:rPr lang="zh-TW" altLang="en-US" sz="2800" b="1" dirty="0">
                <a:latin typeface="微軟正黑體" panose="020B0604030504040204" pitchFamily="34" charset="-120"/>
                <a:ea typeface="微軟正黑體" panose="020B0604030504040204" pitchFamily="34" charset="-120"/>
              </a:rPr>
              <a:t>民</a:t>
            </a:r>
            <a:r>
              <a:rPr lang="zh-TW" altLang="en-US" sz="2800" b="1" dirty="0" smtClean="0">
                <a:latin typeface="微軟正黑體" panose="020B0604030504040204" pitchFamily="34" charset="-120"/>
                <a:ea typeface="微軟正黑體" panose="020B0604030504040204" pitchFamily="34" charset="-120"/>
              </a:rPr>
              <a:t>主經濟化</a:t>
            </a:r>
            <a:endParaRPr lang="zh-TW" altLang="en-US" sz="2800" b="1" dirty="0">
              <a:latin typeface="微軟正黑體" panose="020B0604030504040204" pitchFamily="34" charset="-120"/>
              <a:ea typeface="微軟正黑體" panose="020B0604030504040204" pitchFamily="34" charset="-120"/>
            </a:endParaRPr>
          </a:p>
        </p:txBody>
      </p:sp>
      <p:sp>
        <p:nvSpPr>
          <p:cNvPr id="14" name="向下箭號 13"/>
          <p:cNvSpPr/>
          <p:nvPr/>
        </p:nvSpPr>
        <p:spPr>
          <a:xfrm rot="16200000">
            <a:off x="6475176" y="1017673"/>
            <a:ext cx="952107" cy="1074654"/>
          </a:xfrm>
          <a:prstGeom prst="downArrow">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圓角矩形 14"/>
          <p:cNvSpPr/>
          <p:nvPr/>
        </p:nvSpPr>
        <p:spPr>
          <a:xfrm>
            <a:off x="7872700" y="598909"/>
            <a:ext cx="2576660" cy="839485"/>
          </a:xfrm>
          <a:prstGeom prst="roundRect">
            <a:avLst/>
          </a:prstGeom>
          <a:ln w="285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400" b="1" dirty="0" smtClean="0">
                <a:solidFill>
                  <a:schemeClr val="tx1"/>
                </a:solidFill>
                <a:latin typeface="微軟正黑體" panose="020B0604030504040204" pitchFamily="34" charset="-120"/>
                <a:ea typeface="微軟正黑體" panose="020B0604030504040204" pitchFamily="34" charset="-120"/>
              </a:rPr>
              <a:t>近代化</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7937903" y="1788237"/>
            <a:ext cx="2576660" cy="839485"/>
          </a:xfrm>
          <a:prstGeom prst="roundRect">
            <a:avLst/>
          </a:prstGeom>
          <a:ln w="285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400" b="1" dirty="0" smtClean="0">
                <a:solidFill>
                  <a:schemeClr val="tx1"/>
                </a:solidFill>
                <a:latin typeface="微軟正黑體" panose="020B0604030504040204" pitchFamily="34" charset="-120"/>
                <a:ea typeface="微軟正黑體" panose="020B0604030504040204" pitchFamily="34" charset="-120"/>
              </a:rPr>
              <a:t>弱體化</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17" name="圓角矩形 16"/>
          <p:cNvSpPr/>
          <p:nvPr/>
        </p:nvSpPr>
        <p:spPr>
          <a:xfrm>
            <a:off x="7937903" y="1790500"/>
            <a:ext cx="2576660" cy="839485"/>
          </a:xfrm>
          <a:prstGeom prst="roundRect">
            <a:avLst/>
          </a:prstGeom>
          <a:solidFill>
            <a:srgbClr val="E51533"/>
          </a:solidFill>
          <a:ln w="285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2400" b="1" dirty="0" smtClean="0">
                <a:solidFill>
                  <a:schemeClr val="tx1"/>
                </a:solidFill>
                <a:latin typeface="微軟正黑體" panose="020B0604030504040204" pitchFamily="34" charset="-120"/>
                <a:ea typeface="微軟正黑體" panose="020B0604030504040204" pitchFamily="34" charset="-120"/>
              </a:rPr>
              <a:t>自</a:t>
            </a:r>
            <a:r>
              <a:rPr lang="zh-TW" altLang="en-US" sz="2400" b="1" dirty="0">
                <a:solidFill>
                  <a:schemeClr val="tx1"/>
                </a:solidFill>
                <a:latin typeface="微軟正黑體" panose="020B0604030504040204" pitchFamily="34" charset="-120"/>
                <a:ea typeface="微軟正黑體" panose="020B0604030504040204" pitchFamily="34" charset="-120"/>
              </a:rPr>
              <a:t>立</a:t>
            </a:r>
            <a:r>
              <a:rPr lang="zh-TW" altLang="en-US" sz="2400" b="1" dirty="0" smtClean="0">
                <a:solidFill>
                  <a:schemeClr val="tx1"/>
                </a:solidFill>
                <a:latin typeface="微軟正黑體" panose="020B0604030504040204" pitchFamily="34" charset="-120"/>
                <a:ea typeface="微軟正黑體" panose="020B0604030504040204" pitchFamily="34" charset="-120"/>
              </a:rPr>
              <a:t>化</a:t>
            </a:r>
            <a:endParaRPr lang="zh-TW" altLang="en-US" sz="2400" b="1" dirty="0">
              <a:solidFill>
                <a:schemeClr val="tx1"/>
              </a:solidFill>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2165554" y="3768199"/>
            <a:ext cx="9068585" cy="2985433"/>
          </a:xfrm>
          <a:prstGeom prst="rect">
            <a:avLst/>
          </a:prstGeom>
          <a:noFill/>
        </p:spPr>
        <p:txBody>
          <a:bodyPr wrap="square" rtlCol="0">
            <a:spAutoFit/>
          </a:bodyPr>
          <a:lstStyle/>
          <a:p>
            <a:r>
              <a:rPr lang="en-US" altLang="zh-TW" sz="2800" b="1" dirty="0" smtClean="0">
                <a:latin typeface="微軟正黑體" panose="020B0604030504040204" pitchFamily="34" charset="-120"/>
                <a:ea typeface="微軟正黑體" panose="020B0604030504040204" pitchFamily="34" charset="-120"/>
              </a:rPr>
              <a:t>1.</a:t>
            </a:r>
            <a:r>
              <a:rPr lang="zh-TW" altLang="en-US" sz="2800" b="1" dirty="0" smtClean="0">
                <a:latin typeface="微軟正黑體" panose="020B0604030504040204" pitchFamily="34" charset="-120"/>
                <a:ea typeface="微軟正黑體" panose="020B0604030504040204" pitchFamily="34" charset="-120"/>
              </a:rPr>
              <a:t>出版活動復甦</a:t>
            </a:r>
            <a:endParaRPr lang="en-US" altLang="zh-TW" sz="2800" b="1" dirty="0" smtClean="0">
              <a:latin typeface="微軟正黑體" panose="020B0604030504040204" pitchFamily="34" charset="-120"/>
              <a:ea typeface="微軟正黑體" panose="020B0604030504040204" pitchFamily="34" charset="-120"/>
            </a:endParaRPr>
          </a:p>
          <a:p>
            <a:r>
              <a:rPr lang="zh-TW" altLang="en-US" sz="2800" dirty="0" smtClean="0">
                <a:latin typeface="微軟正黑體" panose="020B0604030504040204" pitchFamily="34" charset="-120"/>
                <a:ea typeface="微軟正黑體" panose="020B0604030504040204" pitchFamily="34" charset="-120"/>
              </a:rPr>
              <a:t>言論思想獲得解放，雜誌、報紙陸續復刊。</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b="1" dirty="0">
              <a:latin typeface="微軟正黑體" panose="020B0604030504040204" pitchFamily="34" charset="-120"/>
              <a:ea typeface="微軟正黑體" panose="020B0604030504040204" pitchFamily="34" charset="-120"/>
            </a:endParaRPr>
          </a:p>
          <a:p>
            <a:r>
              <a:rPr lang="en-US" altLang="zh-TW" sz="2800" b="1" dirty="0" smtClean="0">
                <a:latin typeface="微軟正黑體" panose="020B0604030504040204" pitchFamily="34" charset="-120"/>
                <a:ea typeface="微軟正黑體" panose="020B0604030504040204" pitchFamily="34" charset="-120"/>
              </a:rPr>
              <a:t>2.</a:t>
            </a:r>
            <a:r>
              <a:rPr lang="zh-TW" altLang="en-US" sz="2800" b="1" dirty="0" smtClean="0">
                <a:latin typeface="微軟正黑體" panose="020B0604030504040204" pitchFamily="34" charset="-120"/>
                <a:ea typeface="微軟正黑體" panose="020B0604030504040204" pitchFamily="34" charset="-120"/>
              </a:rPr>
              <a:t>價值觀多樣化</a:t>
            </a:r>
            <a:endParaRPr lang="en-US" altLang="zh-TW" sz="2800" b="1" dirty="0" smtClean="0">
              <a:latin typeface="微軟正黑體" panose="020B0604030504040204" pitchFamily="34" charset="-120"/>
              <a:ea typeface="微軟正黑體" panose="020B0604030504040204" pitchFamily="34" charset="-120"/>
            </a:endParaRPr>
          </a:p>
          <a:p>
            <a:r>
              <a:rPr lang="zh-TW" altLang="en-US" sz="2800" dirty="0" smtClean="0">
                <a:latin typeface="微軟正黑體" panose="020B0604030504040204" pitchFamily="34" charset="-120"/>
                <a:ea typeface="微軟正黑體" panose="020B0604030504040204" pitchFamily="34" charset="-120"/>
              </a:rPr>
              <a:t>隨著上述傳播媒介盛行，各界人士參與出版活動，以致各式思想並存。</a:t>
            </a:r>
            <a:endParaRPr lang="en-US" altLang="zh-TW" sz="2800" dirty="0" smtClean="0">
              <a:latin typeface="微軟正黑體" panose="020B0604030504040204" pitchFamily="34" charset="-120"/>
              <a:ea typeface="微軟正黑體" panose="020B0604030504040204" pitchFamily="34" charset="-120"/>
            </a:endParaRPr>
          </a:p>
          <a:p>
            <a:endParaRPr lang="zh-TW" altLang="en-US" sz="2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39951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rgbClr val="FDA09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E51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文</a:t>
            </a:r>
            <a:r>
              <a:rPr lang="zh-TW" altLang="en-US" sz="5400" b="1" dirty="0">
                <a:latin typeface="微軟正黑體" panose="020B0604030504040204" pitchFamily="34" charset="-120"/>
                <a:ea typeface="微軟正黑體" panose="020B0604030504040204" pitchFamily="34" charset="-120"/>
              </a:rPr>
              <a:t>化</a:t>
            </a:r>
            <a:endParaRPr lang="en-US" altLang="zh-TW" sz="5400" b="1"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405880" y="2976564"/>
            <a:ext cx="800219" cy="2144177"/>
          </a:xfrm>
          <a:prstGeom prst="rect">
            <a:avLst/>
          </a:prstGeom>
          <a:noFill/>
        </p:spPr>
        <p:txBody>
          <a:bodyPr vert="eaVert" wrap="none" rtlCol="0">
            <a:spAutoFit/>
          </a:bodyPr>
          <a:lstStyle/>
          <a:p>
            <a:r>
              <a:rPr lang="zh-TW" altLang="en-US" sz="4000" b="1" dirty="0" smtClean="0">
                <a:latin typeface="微軟正黑體" panose="020B0604030504040204" pitchFamily="34" charset="-120"/>
                <a:ea typeface="微軟正黑體" panose="020B0604030504040204" pitchFamily="34" charset="-120"/>
              </a:rPr>
              <a:t>戰後文學</a:t>
            </a:r>
            <a:endParaRPr lang="en-US" altLang="zh-TW" sz="4000" b="1" dirty="0">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2202730" y="1478379"/>
            <a:ext cx="8465270" cy="4247317"/>
          </a:xfrm>
          <a:prstGeom prst="rect">
            <a:avLst/>
          </a:prstGeom>
          <a:noFill/>
        </p:spPr>
        <p:txBody>
          <a:bodyPr wrap="square" rtlCol="0">
            <a:spAutoFit/>
          </a:bodyPr>
          <a:lstStyle/>
          <a:p>
            <a:r>
              <a:rPr lang="en-US" altLang="zh-TW" sz="3600" b="1" dirty="0" smtClean="0">
                <a:latin typeface="微軟正黑體" panose="020B0604030504040204" pitchFamily="34" charset="-120"/>
                <a:ea typeface="微軟正黑體" panose="020B0604030504040204" pitchFamily="34" charset="-120"/>
              </a:rPr>
              <a:t>1.</a:t>
            </a:r>
            <a:r>
              <a:rPr lang="zh-TW" altLang="en-US" sz="3600" b="1" dirty="0">
                <a:latin typeface="微軟正黑體" panose="020B0604030504040204" pitchFamily="34" charset="-120"/>
                <a:ea typeface="微軟正黑體" panose="020B0604030504040204" pitchFamily="34" charset="-120"/>
              </a:rPr>
              <a:t>戰</a:t>
            </a:r>
            <a:r>
              <a:rPr lang="zh-TW" altLang="en-US" sz="3600" b="1" dirty="0" smtClean="0">
                <a:latin typeface="微軟正黑體" panose="020B0604030504040204" pitchFamily="34" charset="-120"/>
                <a:ea typeface="微軟正黑體" panose="020B0604030504040204" pitchFamily="34" charset="-120"/>
              </a:rPr>
              <a:t>派前文學</a:t>
            </a:r>
            <a:r>
              <a:rPr lang="en-US" altLang="zh-TW" sz="3600" b="1" dirty="0" smtClean="0">
                <a:latin typeface="微軟正黑體" panose="020B0604030504040204" pitchFamily="34" charset="-120"/>
                <a:ea typeface="微軟正黑體" panose="020B0604030504040204" pitchFamily="34" charset="-120"/>
              </a:rPr>
              <a:t>:</a:t>
            </a:r>
            <a:r>
              <a:rPr lang="zh-TW" altLang="en-US" sz="3600" b="1" dirty="0" smtClean="0">
                <a:latin typeface="微軟正黑體" panose="020B0604030504040204" pitchFamily="34" charset="-120"/>
                <a:ea typeface="微軟正黑體" panose="020B0604030504040204" pitchFamily="34" charset="-120"/>
              </a:rPr>
              <a:t>  既有文學的延長。</a:t>
            </a:r>
            <a:endParaRPr lang="en-US" altLang="zh-TW" sz="3600" b="1" dirty="0" smtClean="0">
              <a:latin typeface="微軟正黑體" panose="020B0604030504040204" pitchFamily="34" charset="-120"/>
              <a:ea typeface="微軟正黑體" panose="020B0604030504040204" pitchFamily="34" charset="-120"/>
            </a:endParaRPr>
          </a:p>
          <a:p>
            <a:endParaRPr lang="en-US" altLang="zh-TW" sz="3600" b="1" dirty="0" smtClean="0">
              <a:latin typeface="微軟正黑體" panose="020B0604030504040204" pitchFamily="34" charset="-120"/>
              <a:ea typeface="微軟正黑體" panose="020B0604030504040204" pitchFamily="34" charset="-120"/>
            </a:endParaRPr>
          </a:p>
          <a:p>
            <a:endParaRPr lang="en-US" altLang="zh-TW" sz="3600" b="1" dirty="0">
              <a:latin typeface="微軟正黑體" panose="020B0604030504040204" pitchFamily="34" charset="-120"/>
              <a:ea typeface="微軟正黑體" panose="020B0604030504040204" pitchFamily="34" charset="-120"/>
            </a:endParaRPr>
          </a:p>
          <a:p>
            <a:r>
              <a:rPr lang="en-US" altLang="zh-TW" sz="3600" b="1" dirty="0" smtClean="0">
                <a:latin typeface="微軟正黑體" panose="020B0604030504040204" pitchFamily="34" charset="-120"/>
                <a:ea typeface="微軟正黑體" panose="020B0604030504040204" pitchFamily="34" charset="-120"/>
              </a:rPr>
              <a:t>2.</a:t>
            </a:r>
            <a:r>
              <a:rPr lang="zh-TW" altLang="en-US" sz="3600" b="1" dirty="0" smtClean="0">
                <a:latin typeface="微軟正黑體" panose="020B0604030504040204" pitchFamily="34" charset="-120"/>
                <a:ea typeface="微軟正黑體" panose="020B0604030504040204" pitchFamily="34" charset="-120"/>
              </a:rPr>
              <a:t>戰後派文學</a:t>
            </a:r>
            <a:r>
              <a:rPr lang="en-US" altLang="zh-TW" sz="3600" b="1" dirty="0" smtClean="0">
                <a:latin typeface="微軟正黑體" panose="020B0604030504040204" pitchFamily="34" charset="-120"/>
                <a:ea typeface="微軟正黑體" panose="020B0604030504040204" pitchFamily="34" charset="-120"/>
              </a:rPr>
              <a:t>:</a:t>
            </a:r>
            <a:r>
              <a:rPr lang="zh-TW" altLang="en-US" sz="3600" b="1" dirty="0" smtClean="0">
                <a:latin typeface="微軟正黑體" panose="020B0604030504040204" pitchFamily="34" charset="-120"/>
                <a:ea typeface="微軟正黑體" panose="020B0604030504040204" pitchFamily="34" charset="-120"/>
              </a:rPr>
              <a:t>  否定傳統文學並追求新文學樣式。</a:t>
            </a:r>
            <a:endParaRPr lang="en-US" altLang="zh-TW" sz="3600" b="1" dirty="0" smtClean="0">
              <a:latin typeface="微軟正黑體" panose="020B0604030504040204" pitchFamily="34" charset="-120"/>
              <a:ea typeface="微軟正黑體" panose="020B0604030504040204" pitchFamily="34" charset="-120"/>
            </a:endParaRPr>
          </a:p>
          <a:p>
            <a:endParaRPr lang="en-US" altLang="zh-TW" sz="3600" b="1" dirty="0">
              <a:latin typeface="微軟正黑體" panose="020B0604030504040204" pitchFamily="34" charset="-120"/>
              <a:ea typeface="微軟正黑體" panose="020B0604030504040204" pitchFamily="34" charset="-120"/>
            </a:endParaRPr>
          </a:p>
          <a:p>
            <a:r>
              <a:rPr lang="en-US" altLang="zh-TW" sz="3600" b="1" dirty="0" smtClean="0">
                <a:latin typeface="微軟正黑體" panose="020B0604030504040204" pitchFamily="34" charset="-120"/>
                <a:ea typeface="微軟正黑體" panose="020B0604030504040204" pitchFamily="34" charset="-120"/>
              </a:rPr>
              <a:t>3.</a:t>
            </a:r>
            <a:r>
              <a:rPr lang="zh-TW" altLang="en-US" sz="3600" b="1" dirty="0" smtClean="0">
                <a:latin typeface="微軟正黑體" panose="020B0604030504040204" pitchFamily="34" charset="-120"/>
                <a:ea typeface="微軟正黑體" panose="020B0604030504040204" pitchFamily="34" charset="-120"/>
              </a:rPr>
              <a:t>民主主義文學</a:t>
            </a:r>
            <a:r>
              <a:rPr lang="en-US" altLang="zh-TW" sz="3600" b="1" dirty="0" smtClean="0">
                <a:latin typeface="微軟正黑體" panose="020B0604030504040204" pitchFamily="34" charset="-120"/>
                <a:ea typeface="微軟正黑體" panose="020B0604030504040204" pitchFamily="34" charset="-120"/>
              </a:rPr>
              <a:t>:</a:t>
            </a:r>
            <a:r>
              <a:rPr lang="zh-TW" altLang="en-US" sz="3600" b="1" dirty="0" smtClean="0">
                <a:latin typeface="微軟正黑體" panose="020B0604030504040204" pitchFamily="34" charset="-120"/>
                <a:ea typeface="微軟正黑體" panose="020B0604030504040204" pitchFamily="34" charset="-120"/>
              </a:rPr>
              <a:t>  繼承無產階級文學。 </a:t>
            </a:r>
            <a:endParaRPr lang="zh-TW" altLang="zh-TW" sz="3600" b="1"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868528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p:cNvSpPr txBox="1"/>
          <p:nvPr/>
        </p:nvSpPr>
        <p:spPr>
          <a:xfrm>
            <a:off x="488524" y="638651"/>
            <a:ext cx="1620957" cy="523220"/>
          </a:xfrm>
          <a:prstGeom prst="rect">
            <a:avLst/>
          </a:prstGeom>
          <a:noFill/>
        </p:spPr>
        <p:txBody>
          <a:bodyPr wrap="none" rtlCol="0">
            <a:spAutoFit/>
          </a:bodyPr>
          <a:lstStyle/>
          <a:p>
            <a:r>
              <a:rPr lang="zh-TW" altLang="en-US" sz="2800" dirty="0" smtClean="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參考書</a:t>
            </a:r>
            <a:r>
              <a:rPr lang="zh-TW" altLang="en-US" sz="2800" dirty="0">
                <a:solidFill>
                  <a:schemeClr val="accent5">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rPr>
              <a:t>目</a:t>
            </a:r>
          </a:p>
        </p:txBody>
      </p:sp>
      <p:pic>
        <p:nvPicPr>
          <p:cNvPr id="25" name="圖片 24"/>
          <p:cNvPicPr>
            <a:picLocks noChangeAspect="1"/>
          </p:cNvPicPr>
          <p:nvPr/>
        </p:nvPicPr>
        <p:blipFill rotWithShape="1">
          <a:blip r:embed="rId3" cstate="print">
            <a:extLst>
              <a:ext uri="{28A0092B-C50C-407E-A947-70E740481C1C}">
                <a14:useLocalDpi xmlns:a14="http://schemas.microsoft.com/office/drawing/2010/main" val="0"/>
              </a:ext>
            </a:extLst>
          </a:blip>
          <a:srcRect l="-232" t="74149" r="232" b="-4115"/>
          <a:stretch/>
        </p:blipFill>
        <p:spPr>
          <a:xfrm>
            <a:off x="-48617" y="5090490"/>
            <a:ext cx="12192000" cy="2055044"/>
          </a:xfrm>
          <a:prstGeom prst="rect">
            <a:avLst/>
          </a:prstGeom>
        </p:spPr>
      </p:pic>
      <p:pic>
        <p:nvPicPr>
          <p:cNvPr id="24" name="圖片 23"/>
          <p:cNvPicPr>
            <a:picLocks noChangeAspect="1"/>
          </p:cNvPicPr>
          <p:nvPr/>
        </p:nvPicPr>
        <p:blipFill rotWithShape="1">
          <a:blip r:embed="rId3" cstate="print">
            <a:extLst>
              <a:ext uri="{28A0092B-C50C-407E-A947-70E740481C1C}">
                <a14:useLocalDpi xmlns:a14="http://schemas.microsoft.com/office/drawing/2010/main" val="0"/>
              </a:ext>
            </a:extLst>
          </a:blip>
          <a:srcRect b="73746"/>
          <a:stretch/>
        </p:blipFill>
        <p:spPr>
          <a:xfrm>
            <a:off x="0" y="1"/>
            <a:ext cx="12192000" cy="1800520"/>
          </a:xfrm>
          <a:prstGeom prst="rect">
            <a:avLst/>
          </a:prstGeom>
        </p:spPr>
      </p:pic>
      <p:sp>
        <p:nvSpPr>
          <p:cNvPr id="2" name="文字方塊 1"/>
          <p:cNvSpPr txBox="1"/>
          <p:nvPr/>
        </p:nvSpPr>
        <p:spPr>
          <a:xfrm>
            <a:off x="488524" y="1800521"/>
            <a:ext cx="9185528" cy="3416320"/>
          </a:xfrm>
          <a:prstGeom prst="rect">
            <a:avLst/>
          </a:prstGeom>
          <a:noFill/>
        </p:spPr>
        <p:txBody>
          <a:bodyPr wrap="none" rtlCol="0">
            <a:spAutoFit/>
          </a:bodyPr>
          <a:lstStyle/>
          <a:p>
            <a:r>
              <a:rPr lang="zh-TW" altLang="en-US" sz="2400" dirty="0" smtClean="0"/>
              <a:t>政治：</a:t>
            </a:r>
            <a:r>
              <a:rPr lang="en-US" altLang="zh-TW" sz="2400" dirty="0" smtClean="0"/>
              <a:t>《</a:t>
            </a:r>
            <a:r>
              <a:rPr lang="zh-TW" altLang="en-US" sz="2400" dirty="0" smtClean="0"/>
              <a:t>日本剖析</a:t>
            </a:r>
            <a:r>
              <a:rPr lang="en-US" altLang="zh-TW" sz="2400" dirty="0" smtClean="0"/>
              <a:t>》</a:t>
            </a:r>
            <a:r>
              <a:rPr lang="zh-TW" altLang="en-US" sz="2400" b="1" dirty="0"/>
              <a:t>致良日語工作</a:t>
            </a:r>
            <a:r>
              <a:rPr lang="zh-TW" altLang="en-US" sz="2400" dirty="0"/>
              <a:t>室</a:t>
            </a:r>
            <a:r>
              <a:rPr lang="zh-TW" altLang="en-US" sz="2400" dirty="0" smtClean="0"/>
              <a:t>編譯（</a:t>
            </a:r>
            <a:r>
              <a:rPr lang="en-US" altLang="zh-TW" sz="2400" dirty="0" smtClean="0"/>
              <a:t>2006</a:t>
            </a:r>
            <a:r>
              <a:rPr lang="zh-TW" altLang="en-US" sz="2400" dirty="0" smtClean="0"/>
              <a:t>）</a:t>
            </a:r>
            <a:endParaRPr lang="en-US" altLang="zh-TW" sz="2400" dirty="0" smtClean="0"/>
          </a:p>
          <a:p>
            <a:pPr lvl="2"/>
            <a:r>
              <a:rPr lang="en-US" altLang="zh-TW" sz="2400" dirty="0" smtClean="0"/>
              <a:t>《</a:t>
            </a:r>
            <a:r>
              <a:rPr lang="zh-TW" altLang="en-US" sz="2400" dirty="0"/>
              <a:t>日本政治制度</a:t>
            </a:r>
            <a:r>
              <a:rPr lang="en-US" altLang="zh-TW" sz="2400" dirty="0" smtClean="0"/>
              <a:t>》</a:t>
            </a:r>
            <a:r>
              <a:rPr lang="zh-TW" altLang="en-US" sz="2400" b="1" dirty="0" smtClean="0"/>
              <a:t>許介鱗</a:t>
            </a:r>
            <a:r>
              <a:rPr lang="zh-TW" altLang="en-US" sz="2400" dirty="0" smtClean="0"/>
              <a:t>、</a:t>
            </a:r>
            <a:r>
              <a:rPr lang="zh-TW" altLang="en-US" sz="2400" b="1" dirty="0" smtClean="0"/>
              <a:t>楊鈞池</a:t>
            </a:r>
            <a:r>
              <a:rPr lang="zh-TW" altLang="en-US" sz="2400" dirty="0" smtClean="0"/>
              <a:t>著（</a:t>
            </a:r>
            <a:r>
              <a:rPr lang="en-US" altLang="zh-TW" sz="2400" dirty="0" smtClean="0"/>
              <a:t>2006</a:t>
            </a:r>
            <a:r>
              <a:rPr lang="zh-TW" altLang="en-US" sz="2400" dirty="0" smtClean="0"/>
              <a:t>）</a:t>
            </a:r>
            <a:endParaRPr lang="en-US" altLang="zh-TW" sz="2400" dirty="0" smtClean="0"/>
          </a:p>
          <a:p>
            <a:pPr lvl="2"/>
            <a:r>
              <a:rPr lang="en-US" altLang="zh-TW" sz="2400" dirty="0"/>
              <a:t>《</a:t>
            </a:r>
            <a:r>
              <a:rPr lang="zh-TW" altLang="en-US" sz="2400" dirty="0"/>
              <a:t>近代日本政治史</a:t>
            </a:r>
            <a:r>
              <a:rPr lang="en-US" altLang="zh-TW" sz="2400" dirty="0"/>
              <a:t>》</a:t>
            </a:r>
            <a:r>
              <a:rPr lang="zh-TW" altLang="en-US" sz="2400" b="1" dirty="0"/>
              <a:t>坂野潤治</a:t>
            </a:r>
            <a:r>
              <a:rPr lang="zh-TW" altLang="en-US" sz="2400" dirty="0"/>
              <a:t>著</a:t>
            </a:r>
            <a:r>
              <a:rPr lang="en-US" altLang="zh-TW" sz="2400" dirty="0">
                <a:latin typeface="新細明體"/>
              </a:rPr>
              <a:t>；</a:t>
            </a:r>
            <a:r>
              <a:rPr lang="zh-TW" altLang="en-US" sz="2400" b="1" dirty="0">
                <a:latin typeface="新細明體"/>
              </a:rPr>
              <a:t>鍾淑敏</a:t>
            </a:r>
            <a:r>
              <a:rPr lang="zh-TW" altLang="en-US" sz="2400" dirty="0">
                <a:latin typeface="新細明體"/>
              </a:rPr>
              <a:t>譯（</a:t>
            </a:r>
            <a:r>
              <a:rPr lang="en-US" altLang="zh-TW" sz="2400" dirty="0"/>
              <a:t>2008</a:t>
            </a:r>
            <a:r>
              <a:rPr lang="zh-TW" altLang="en-US" sz="2400" dirty="0" smtClean="0"/>
              <a:t>）</a:t>
            </a:r>
            <a:endParaRPr lang="en-US" altLang="zh-TW" sz="2400" dirty="0" smtClean="0"/>
          </a:p>
          <a:p>
            <a:pPr lvl="2"/>
            <a:r>
              <a:rPr lang="en-US" altLang="zh-TW" sz="2400" dirty="0"/>
              <a:t>《</a:t>
            </a:r>
            <a:r>
              <a:rPr lang="zh-TW" altLang="en-US" sz="2400" dirty="0" smtClean="0"/>
              <a:t>圖解</a:t>
            </a:r>
            <a:r>
              <a:rPr lang="zh-TW" altLang="en-US" sz="2400" dirty="0"/>
              <a:t>日本史</a:t>
            </a:r>
            <a:r>
              <a:rPr lang="en-US" altLang="zh-TW" sz="2400" dirty="0"/>
              <a:t>》【</a:t>
            </a:r>
            <a:r>
              <a:rPr lang="zh-TW" altLang="en-US" sz="2400" dirty="0"/>
              <a:t>修訂版</a:t>
            </a:r>
            <a:r>
              <a:rPr lang="en-US" altLang="zh-TW" sz="2400" dirty="0"/>
              <a:t>】</a:t>
            </a:r>
            <a:r>
              <a:rPr lang="zh-TW" altLang="en-US" sz="2400" b="1" dirty="0"/>
              <a:t>武光誠</a:t>
            </a:r>
            <a:r>
              <a:rPr lang="zh-TW" altLang="en-US" sz="2400" dirty="0"/>
              <a:t>監製</a:t>
            </a:r>
            <a:r>
              <a:rPr lang="en-US" altLang="zh-TW" sz="2400" dirty="0">
                <a:latin typeface="新細明體"/>
              </a:rPr>
              <a:t>；</a:t>
            </a:r>
            <a:r>
              <a:rPr lang="zh-TW" altLang="en-US" sz="2400" dirty="0"/>
              <a:t> </a:t>
            </a:r>
            <a:r>
              <a:rPr lang="zh-TW" altLang="en-US" sz="2400" b="1" dirty="0"/>
              <a:t>陳念雍</a:t>
            </a:r>
            <a:r>
              <a:rPr lang="zh-TW" altLang="en-US" sz="2400" dirty="0"/>
              <a:t>譯</a:t>
            </a:r>
            <a:r>
              <a:rPr lang="zh-TW" altLang="en-US" sz="2400" dirty="0">
                <a:latin typeface="新細明體"/>
              </a:rPr>
              <a:t>（</a:t>
            </a:r>
            <a:r>
              <a:rPr lang="en-US" altLang="zh-TW" sz="2400" dirty="0"/>
              <a:t>2014</a:t>
            </a:r>
            <a:r>
              <a:rPr lang="zh-TW" altLang="en-US" sz="2400" dirty="0"/>
              <a:t>）</a:t>
            </a:r>
            <a:endParaRPr lang="en-US" altLang="zh-TW" sz="2400" dirty="0"/>
          </a:p>
          <a:p>
            <a:r>
              <a:rPr lang="zh-TW" altLang="en-US" sz="2400" dirty="0" smtClean="0"/>
              <a:t>經濟：</a:t>
            </a:r>
            <a:r>
              <a:rPr lang="en-US" altLang="zh-TW" sz="2400" dirty="0" smtClean="0"/>
              <a:t>《</a:t>
            </a:r>
            <a:r>
              <a:rPr lang="zh-TW" altLang="en-US" sz="2400" dirty="0" smtClean="0"/>
              <a:t>日本</a:t>
            </a:r>
            <a:r>
              <a:rPr lang="zh-TW" altLang="en-US" sz="2400" dirty="0"/>
              <a:t>戰後經濟</a:t>
            </a:r>
            <a:r>
              <a:rPr lang="zh-TW" altLang="en-US" sz="2400" dirty="0" smtClean="0"/>
              <a:t>史</a:t>
            </a:r>
            <a:r>
              <a:rPr lang="en-US" altLang="zh-TW" sz="2400" dirty="0"/>
              <a:t>》</a:t>
            </a:r>
            <a:r>
              <a:rPr lang="zh-TW" altLang="en-US" sz="2400" dirty="0" smtClean="0"/>
              <a:t> </a:t>
            </a:r>
            <a:r>
              <a:rPr lang="zh-TW" altLang="en-US" sz="2400" b="1" dirty="0" smtClean="0"/>
              <a:t>呂</a:t>
            </a:r>
            <a:r>
              <a:rPr lang="zh-TW" altLang="en-US" sz="2400" b="1" dirty="0"/>
              <a:t>理州</a:t>
            </a:r>
            <a:r>
              <a:rPr lang="zh-TW" altLang="en-US" sz="2400" dirty="0"/>
              <a:t> 著 （ </a:t>
            </a:r>
            <a:r>
              <a:rPr lang="en-US" altLang="zh-TW" sz="2400" dirty="0" smtClean="0"/>
              <a:t>1989</a:t>
            </a:r>
            <a:r>
              <a:rPr lang="zh-TW" altLang="en-US" sz="2400" dirty="0"/>
              <a:t> ）</a:t>
            </a:r>
            <a:endParaRPr lang="en-US" altLang="zh-TW" sz="2400" dirty="0" smtClean="0"/>
          </a:p>
          <a:p>
            <a:r>
              <a:rPr lang="zh-TW" altLang="en-US" sz="2400" dirty="0" smtClean="0"/>
              <a:t>科技：</a:t>
            </a:r>
            <a:r>
              <a:rPr lang="en-US" altLang="zh-TW" sz="2400" dirty="0"/>
              <a:t>《</a:t>
            </a:r>
            <a:r>
              <a:rPr lang="zh-TW" altLang="en-US" sz="2400" dirty="0"/>
              <a:t>日本近代史</a:t>
            </a:r>
            <a:r>
              <a:rPr lang="en-US" altLang="zh-TW" sz="2400" dirty="0"/>
              <a:t>》</a:t>
            </a:r>
            <a:r>
              <a:rPr lang="zh-TW" altLang="en-US" sz="2400" dirty="0"/>
              <a:t> </a:t>
            </a:r>
            <a:r>
              <a:rPr lang="zh-TW" altLang="en-US" sz="2400" b="1" dirty="0"/>
              <a:t>林明德</a:t>
            </a:r>
            <a:r>
              <a:rPr lang="zh-TW" altLang="en-US" sz="2400" dirty="0"/>
              <a:t>著（</a:t>
            </a:r>
            <a:r>
              <a:rPr lang="en-US" altLang="zh-TW" sz="2400" dirty="0"/>
              <a:t>2006</a:t>
            </a:r>
            <a:r>
              <a:rPr lang="zh-TW" altLang="en-US" sz="2400" dirty="0" smtClean="0"/>
              <a:t>）</a:t>
            </a:r>
            <a:endParaRPr lang="en-US" altLang="zh-TW" sz="2400" dirty="0" smtClean="0"/>
          </a:p>
          <a:p>
            <a:r>
              <a:rPr lang="zh-TW" altLang="en-US" sz="2400" dirty="0" smtClean="0"/>
              <a:t>文化：</a:t>
            </a:r>
            <a:r>
              <a:rPr lang="en-US" altLang="zh-TW" sz="2400" dirty="0" smtClean="0"/>
              <a:t>《</a:t>
            </a:r>
            <a:r>
              <a:rPr lang="zh-TW" altLang="en-US" sz="2400" dirty="0" smtClean="0"/>
              <a:t>近代日本與文化</a:t>
            </a:r>
            <a:r>
              <a:rPr lang="zh-TW" altLang="en-US" sz="2400" dirty="0"/>
              <a:t>思想</a:t>
            </a:r>
            <a:r>
              <a:rPr lang="en-US" altLang="zh-TW" sz="2400" dirty="0" smtClean="0"/>
              <a:t>》</a:t>
            </a:r>
            <a:r>
              <a:rPr lang="zh-TW" altLang="en-US" sz="2400" dirty="0" smtClean="0"/>
              <a:t> </a:t>
            </a:r>
            <a:r>
              <a:rPr lang="zh-TW" altLang="en-US" sz="2400" b="1" dirty="0" smtClean="0"/>
              <a:t>周佳榮</a:t>
            </a:r>
            <a:r>
              <a:rPr lang="zh-TW" altLang="en-US" sz="2400" dirty="0" smtClean="0"/>
              <a:t>著（</a:t>
            </a:r>
            <a:r>
              <a:rPr lang="en-US" altLang="zh-TW" sz="2400" dirty="0" smtClean="0"/>
              <a:t>1985</a:t>
            </a:r>
            <a:r>
              <a:rPr lang="zh-TW" altLang="en-US" sz="2400" dirty="0" smtClean="0"/>
              <a:t>）</a:t>
            </a:r>
            <a:endParaRPr lang="en-US" altLang="zh-TW" sz="2400" dirty="0" smtClean="0"/>
          </a:p>
          <a:p>
            <a:endParaRPr lang="en-US" altLang="zh-TW" sz="2400" dirty="0"/>
          </a:p>
          <a:p>
            <a:r>
              <a:rPr lang="zh-TW" altLang="en-US" sz="2400" dirty="0" smtClean="0"/>
              <a:t>均有參考 維基百科、各類網路資料</a:t>
            </a:r>
            <a:endParaRPr lang="zh-TW" altLang="en-US" sz="2400" dirty="0"/>
          </a:p>
        </p:txBody>
      </p:sp>
    </p:spTree>
    <p:extLst>
      <p:ext uri="{BB962C8B-B14F-4D97-AF65-F5344CB8AC3E}">
        <p14:creationId xmlns:p14="http://schemas.microsoft.com/office/powerpoint/2010/main" val="191116860"/>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2" y="-1"/>
            <a:ext cx="12192000" cy="6858000"/>
          </a:xfrm>
          <a:prstGeom prst="rect">
            <a:avLst/>
          </a:prstGeom>
        </p:spPr>
      </p:pic>
      <p:sp>
        <p:nvSpPr>
          <p:cNvPr id="7" name="矩形 6"/>
          <p:cNvSpPr/>
          <p:nvPr/>
        </p:nvSpPr>
        <p:spPr>
          <a:xfrm>
            <a:off x="0" y="0"/>
            <a:ext cx="1611984" cy="6857999"/>
          </a:xfrm>
          <a:prstGeom prst="rect">
            <a:avLst/>
          </a:prstGeom>
          <a:solidFill>
            <a:schemeClr val="accent5">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 name="群組 9"/>
          <p:cNvGrpSpPr/>
          <p:nvPr/>
        </p:nvGrpSpPr>
        <p:grpSpPr>
          <a:xfrm>
            <a:off x="-2" y="7164"/>
            <a:ext cx="1611985" cy="2839731"/>
            <a:chOff x="-1" y="7164"/>
            <a:chExt cx="1440730" cy="2413717"/>
          </a:xfrm>
        </p:grpSpPr>
        <p:sp>
          <p:nvSpPr>
            <p:cNvPr id="9" name="五邊形 8"/>
            <p:cNvSpPr/>
            <p:nvPr/>
          </p:nvSpPr>
          <p:spPr>
            <a:xfrm rot="5400000">
              <a:off x="-486207" y="493945"/>
              <a:ext cx="2413143" cy="1440729"/>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420282" y="427445"/>
              <a:ext cx="2281291" cy="1440730"/>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矩形 10"/>
          <p:cNvSpPr/>
          <p:nvPr/>
        </p:nvSpPr>
        <p:spPr>
          <a:xfrm>
            <a:off x="371573" y="293305"/>
            <a:ext cx="768284" cy="1754326"/>
          </a:xfrm>
          <a:prstGeom prst="rect">
            <a:avLst/>
          </a:prstGeom>
        </p:spPr>
        <p:txBody>
          <a:bodyPr wrap="square">
            <a:spAutoFit/>
          </a:bodyPr>
          <a:lstStyle/>
          <a:p>
            <a:r>
              <a:rPr lang="zh-TW" altLang="en-US" sz="5400" b="1" dirty="0">
                <a:latin typeface="微軟正黑體" panose="020B0604030504040204" pitchFamily="34" charset="-120"/>
                <a:ea typeface="微軟正黑體" panose="020B0604030504040204" pitchFamily="34" charset="-120"/>
              </a:rPr>
              <a:t>政</a:t>
            </a:r>
            <a:endParaRPr lang="en-US" altLang="zh-TW" sz="5400" b="1" dirty="0">
              <a:latin typeface="微軟正黑體" panose="020B0604030504040204" pitchFamily="34" charset="-120"/>
              <a:ea typeface="微軟正黑體" panose="020B0604030504040204" pitchFamily="34" charset="-120"/>
            </a:endParaRPr>
          </a:p>
          <a:p>
            <a:r>
              <a:rPr lang="zh-TW" altLang="en-US" sz="5400" b="1" dirty="0">
                <a:latin typeface="微軟正黑體" panose="020B0604030504040204" pitchFamily="34" charset="-120"/>
                <a:ea typeface="微軟正黑體" panose="020B0604030504040204" pitchFamily="34" charset="-120"/>
              </a:rPr>
              <a:t>治</a:t>
            </a:r>
          </a:p>
        </p:txBody>
      </p:sp>
      <p:sp>
        <p:nvSpPr>
          <p:cNvPr id="12" name="矩形 11"/>
          <p:cNvSpPr/>
          <p:nvPr/>
        </p:nvSpPr>
        <p:spPr>
          <a:xfrm>
            <a:off x="47919" y="3412408"/>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a:t>
            </a:r>
            <a:endParaRPr lang="zh-TW" altLang="en-US" sz="5400" b="1" dirty="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3035808" y="2042802"/>
            <a:ext cx="6793992" cy="1200329"/>
          </a:xfrm>
          <a:prstGeom prst="rect">
            <a:avLst/>
          </a:prstGeom>
          <a:noFill/>
        </p:spPr>
        <p:txBody>
          <a:bodyPr wrap="square" rtlCol="0">
            <a:spAutoFit/>
          </a:bodyPr>
          <a:lstStyle/>
          <a:p>
            <a:r>
              <a:rPr lang="zh-TW" altLang="zh-TW" sz="2400" dirty="0"/>
              <a:t>明治晚期的日俄戰爭</a:t>
            </a:r>
            <a:r>
              <a:rPr lang="zh-TW" altLang="zh-TW" sz="2400" dirty="0" smtClean="0"/>
              <a:t>使得</a:t>
            </a:r>
            <a:r>
              <a:rPr lang="zh-TW" altLang="en-US" sz="2400" dirty="0" smtClean="0"/>
              <a:t>                          </a:t>
            </a:r>
            <a:r>
              <a:rPr lang="zh-TW" altLang="zh-TW" sz="2400" dirty="0" smtClean="0"/>
              <a:t>，</a:t>
            </a:r>
            <a:r>
              <a:rPr lang="zh-TW" altLang="zh-TW" sz="2400" dirty="0"/>
              <a:t>特別是連年的海外軍事活動，使得政府財政</a:t>
            </a:r>
            <a:r>
              <a:rPr lang="zh-TW" altLang="zh-TW" sz="2400" dirty="0" smtClean="0"/>
              <a:t>困難</a:t>
            </a:r>
            <a:r>
              <a:rPr lang="zh-TW" altLang="en-US" sz="2400" dirty="0" smtClean="0"/>
              <a:t>。</a:t>
            </a:r>
            <a:endParaRPr lang="en-US" altLang="zh-TW" sz="2400" dirty="0" smtClean="0"/>
          </a:p>
          <a:p>
            <a:endParaRPr lang="zh-TW" altLang="en-US" sz="2400" dirty="0"/>
          </a:p>
        </p:txBody>
      </p:sp>
      <p:sp>
        <p:nvSpPr>
          <p:cNvPr id="15" name="文字方塊 14"/>
          <p:cNvSpPr txBox="1"/>
          <p:nvPr/>
        </p:nvSpPr>
        <p:spPr>
          <a:xfrm>
            <a:off x="6432804" y="2042802"/>
            <a:ext cx="3479292" cy="461665"/>
          </a:xfrm>
          <a:prstGeom prst="rect">
            <a:avLst/>
          </a:prstGeom>
          <a:noFill/>
        </p:spPr>
        <p:txBody>
          <a:bodyPr wrap="square" rtlCol="0">
            <a:spAutoFit/>
          </a:bodyPr>
          <a:lstStyle/>
          <a:p>
            <a:r>
              <a:rPr lang="zh-TW" altLang="zh-TW" sz="2400" b="1" dirty="0">
                <a:solidFill>
                  <a:srgbClr val="FF0000"/>
                </a:solidFill>
              </a:rPr>
              <a:t>政府支出增加</a:t>
            </a:r>
            <a:endParaRPr lang="zh-TW" altLang="en-US" sz="2400" dirty="0"/>
          </a:p>
        </p:txBody>
      </p:sp>
      <p:sp>
        <p:nvSpPr>
          <p:cNvPr id="16" name="文字方塊 15"/>
          <p:cNvSpPr txBox="1"/>
          <p:nvPr/>
        </p:nvSpPr>
        <p:spPr>
          <a:xfrm>
            <a:off x="3136392" y="2504467"/>
            <a:ext cx="6364224" cy="830997"/>
          </a:xfrm>
          <a:prstGeom prst="rect">
            <a:avLst/>
          </a:prstGeom>
          <a:noFill/>
        </p:spPr>
        <p:txBody>
          <a:bodyPr wrap="square" rtlCol="0">
            <a:spAutoFit/>
          </a:bodyPr>
          <a:lstStyle/>
          <a:p>
            <a:r>
              <a:rPr lang="zh-TW" altLang="zh-TW" sz="2400" b="1" dirty="0"/>
              <a:t>日俄戰爭費超過十五億元並導致將近十二萬人戰死、殘疾。</a:t>
            </a:r>
            <a:endParaRPr lang="zh-TW" altLang="en-US" sz="2400" b="1" dirty="0"/>
          </a:p>
        </p:txBody>
      </p:sp>
      <p:sp>
        <p:nvSpPr>
          <p:cNvPr id="17" name="文字方塊 16"/>
          <p:cNvSpPr txBox="1"/>
          <p:nvPr/>
        </p:nvSpPr>
        <p:spPr>
          <a:xfrm>
            <a:off x="3086100" y="2504467"/>
            <a:ext cx="6464808" cy="1200329"/>
          </a:xfrm>
          <a:prstGeom prst="rect">
            <a:avLst/>
          </a:prstGeom>
          <a:noFill/>
        </p:spPr>
        <p:txBody>
          <a:bodyPr wrap="square" rtlCol="0">
            <a:spAutoFit/>
          </a:bodyPr>
          <a:lstStyle/>
          <a:p>
            <a:r>
              <a:rPr lang="en-US" altLang="zh-TW" sz="2400" dirty="0"/>
              <a:t>1912</a:t>
            </a:r>
            <a:r>
              <a:rPr lang="zh-TW" altLang="en-US" sz="2400" dirty="0"/>
              <a:t>年西園寺內閣</a:t>
            </a:r>
            <a:r>
              <a:rPr lang="zh-TW" altLang="en-US" sz="2400" dirty="0" smtClean="0"/>
              <a:t>因                   拒絕</a:t>
            </a:r>
            <a:r>
              <a:rPr lang="zh-TW" altLang="en-US" sz="2400" dirty="0"/>
              <a:t>陸軍擴軍要求，陸軍大臣上原勇作向天皇提出辭呈，因無法找出陸相後繼人選</a:t>
            </a:r>
            <a:r>
              <a:rPr lang="zh-TW" altLang="en-US" sz="2400" dirty="0" smtClean="0"/>
              <a:t>，                                      </a:t>
            </a:r>
            <a:r>
              <a:rPr lang="zh-TW" altLang="en-US" dirty="0" smtClean="0"/>
              <a:t>。</a:t>
            </a:r>
            <a:endParaRPr lang="zh-TW" altLang="en-US" dirty="0"/>
          </a:p>
        </p:txBody>
      </p:sp>
      <p:sp>
        <p:nvSpPr>
          <p:cNvPr id="18" name="文字方塊 17"/>
          <p:cNvSpPr txBox="1"/>
          <p:nvPr/>
        </p:nvSpPr>
        <p:spPr>
          <a:xfrm>
            <a:off x="6096000" y="3243845"/>
            <a:ext cx="5517823" cy="461665"/>
          </a:xfrm>
          <a:prstGeom prst="rect">
            <a:avLst/>
          </a:prstGeom>
          <a:noFill/>
        </p:spPr>
        <p:txBody>
          <a:bodyPr wrap="square" rtlCol="0">
            <a:spAutoFit/>
          </a:bodyPr>
          <a:lstStyle/>
          <a:p>
            <a:r>
              <a:rPr lang="zh-TW" altLang="en-US" sz="2400" dirty="0"/>
              <a:t>西園寺內閣總辭</a:t>
            </a:r>
            <a:r>
              <a:rPr lang="zh-TW" altLang="en-US" sz="2400" dirty="0" smtClean="0"/>
              <a:t>下台</a:t>
            </a:r>
            <a:endParaRPr lang="zh-TW" altLang="en-US" sz="2400" dirty="0"/>
          </a:p>
        </p:txBody>
      </p:sp>
      <p:sp>
        <p:nvSpPr>
          <p:cNvPr id="19" name="文字方塊 18"/>
          <p:cNvSpPr txBox="1"/>
          <p:nvPr/>
        </p:nvSpPr>
        <p:spPr>
          <a:xfrm>
            <a:off x="5849710" y="2504467"/>
            <a:ext cx="2667786" cy="461665"/>
          </a:xfrm>
          <a:prstGeom prst="rect">
            <a:avLst/>
          </a:prstGeom>
          <a:noFill/>
        </p:spPr>
        <p:txBody>
          <a:bodyPr wrap="square" rtlCol="0">
            <a:spAutoFit/>
          </a:bodyPr>
          <a:lstStyle/>
          <a:p>
            <a:r>
              <a:rPr lang="zh-TW" altLang="en-US" sz="2400" b="1" dirty="0">
                <a:solidFill>
                  <a:srgbClr val="FF0000"/>
                </a:solidFill>
              </a:rPr>
              <a:t>預算問題</a:t>
            </a:r>
            <a:endParaRPr lang="zh-TW" altLang="en-US" sz="2400" dirty="0"/>
          </a:p>
        </p:txBody>
      </p:sp>
      <p:sp>
        <p:nvSpPr>
          <p:cNvPr id="20" name="文字方塊 19"/>
          <p:cNvSpPr txBox="1"/>
          <p:nvPr/>
        </p:nvSpPr>
        <p:spPr>
          <a:xfrm>
            <a:off x="3086100" y="2662817"/>
            <a:ext cx="6626666" cy="1569660"/>
          </a:xfrm>
          <a:prstGeom prst="rect">
            <a:avLst/>
          </a:prstGeom>
          <a:noFill/>
        </p:spPr>
        <p:txBody>
          <a:bodyPr wrap="square" rtlCol="0">
            <a:spAutoFit/>
          </a:bodyPr>
          <a:lstStyle/>
          <a:p>
            <a:pPr marL="342900" lvl="0" indent="-342900">
              <a:buFont typeface="+mj-lt"/>
              <a:buAutoNum type="arabicPeriod"/>
            </a:pPr>
            <a:r>
              <a:rPr lang="zh-TW" altLang="zh-TW" sz="2400" dirty="0" smtClean="0"/>
              <a:t>陸軍</a:t>
            </a:r>
            <a:r>
              <a:rPr lang="zh-TW" altLang="zh-TW" sz="2400" dirty="0"/>
              <a:t>要求增設兩個師團 。</a:t>
            </a:r>
          </a:p>
          <a:p>
            <a:pPr marL="342900" indent="-342900">
              <a:buFont typeface="+mj-lt"/>
              <a:buAutoNum type="arabicPeriod"/>
            </a:pPr>
            <a:r>
              <a:rPr lang="zh-TW" altLang="zh-TW" sz="2400" dirty="0" smtClean="0"/>
              <a:t>政</a:t>
            </a:r>
            <a:r>
              <a:rPr lang="zh-TW" altLang="zh-TW" sz="2400" dirty="0"/>
              <a:t>友會積極政策要求 。</a:t>
            </a:r>
          </a:p>
          <a:p>
            <a:pPr marL="342900" indent="-342900">
              <a:buFont typeface="+mj-lt"/>
              <a:buAutoNum type="arabicPeriod"/>
            </a:pPr>
            <a:r>
              <a:rPr lang="zh-TW" altLang="zh-TW" sz="2400" dirty="0" smtClean="0"/>
              <a:t>實業界</a:t>
            </a:r>
            <a:r>
              <a:rPr lang="zh-TW" altLang="zh-TW" sz="2400" dirty="0"/>
              <a:t>與都市中間市民歡迎內閣在行政整理計畫第一個推出營業稅以下的減稅措施。</a:t>
            </a:r>
            <a:endParaRPr lang="zh-TW" altLang="en-US" sz="2400" dirty="0"/>
          </a:p>
        </p:txBody>
      </p:sp>
      <p:sp>
        <p:nvSpPr>
          <p:cNvPr id="21" name="文字方塊 20"/>
          <p:cNvSpPr txBox="1"/>
          <p:nvPr/>
        </p:nvSpPr>
        <p:spPr>
          <a:xfrm>
            <a:off x="4093967" y="2494882"/>
            <a:ext cx="4449074" cy="461665"/>
          </a:xfrm>
          <a:prstGeom prst="rect">
            <a:avLst/>
          </a:prstGeom>
          <a:noFill/>
        </p:spPr>
        <p:txBody>
          <a:bodyPr wrap="square" rtlCol="0">
            <a:spAutoFit/>
          </a:bodyPr>
          <a:lstStyle/>
          <a:p>
            <a:r>
              <a:rPr lang="zh-TW" altLang="zh-TW" sz="2400" b="1" dirty="0"/>
              <a:t>第一次憲政擁護運動</a:t>
            </a:r>
            <a:endParaRPr lang="zh-TW" altLang="en-US" sz="2400" dirty="0"/>
          </a:p>
        </p:txBody>
      </p:sp>
      <p:sp>
        <p:nvSpPr>
          <p:cNvPr id="22" name="文字方塊 21"/>
          <p:cNvSpPr txBox="1"/>
          <p:nvPr/>
        </p:nvSpPr>
        <p:spPr>
          <a:xfrm>
            <a:off x="3136392" y="3104631"/>
            <a:ext cx="6576374" cy="3416320"/>
          </a:xfrm>
          <a:prstGeom prst="rect">
            <a:avLst/>
          </a:prstGeom>
          <a:noFill/>
        </p:spPr>
        <p:txBody>
          <a:bodyPr wrap="square" rtlCol="0">
            <a:spAutoFit/>
          </a:bodyPr>
          <a:lstStyle/>
          <a:p>
            <a:r>
              <a:rPr lang="zh-TW" altLang="en-US" sz="2400" dirty="0" smtClean="0"/>
              <a:t>此時依舊是</a:t>
            </a:r>
            <a:r>
              <a:rPr lang="zh-TW" altLang="en-US" sz="2400" b="1" dirty="0">
                <a:solidFill>
                  <a:srgbClr val="FF0000"/>
                </a:solidFill>
              </a:rPr>
              <a:t> </a:t>
            </a:r>
            <a:r>
              <a:rPr lang="zh-TW" altLang="en-US" sz="2400" b="1" dirty="0" smtClean="0">
                <a:solidFill>
                  <a:srgbClr val="FF0000"/>
                </a:solidFill>
              </a:rPr>
              <a:t>                </a:t>
            </a:r>
            <a:r>
              <a:rPr lang="zh-TW" altLang="en-US" sz="2400" dirty="0" smtClean="0"/>
              <a:t>，</a:t>
            </a:r>
            <a:r>
              <a:rPr lang="zh-TW" altLang="zh-TW" sz="2400" dirty="0" smtClean="0"/>
              <a:t>桂</a:t>
            </a:r>
            <a:r>
              <a:rPr lang="zh-TW" altLang="zh-TW" sz="2400" dirty="0"/>
              <a:t>太</a:t>
            </a:r>
            <a:r>
              <a:rPr lang="zh-TW" altLang="zh-TW" sz="2400" dirty="0" smtClean="0"/>
              <a:t>郎</a:t>
            </a:r>
            <a:r>
              <a:rPr lang="zh-TW" altLang="en-US" sz="2400" dirty="0" smtClean="0"/>
              <a:t>自己組織</a:t>
            </a:r>
            <a:r>
              <a:rPr lang="zh-TW" altLang="zh-TW" sz="2400" dirty="0" smtClean="0"/>
              <a:t>第三</a:t>
            </a:r>
            <a:r>
              <a:rPr lang="zh-TW" altLang="zh-TW" sz="2400" dirty="0"/>
              <a:t>次桂太郎內閣，此事引起大眾反感。</a:t>
            </a:r>
            <a:r>
              <a:rPr lang="en-US" altLang="zh-TW" sz="2400" dirty="0"/>
              <a:t>1913</a:t>
            </a:r>
            <a:r>
              <a:rPr lang="zh-TW" altLang="zh-TW" sz="2400" dirty="0"/>
              <a:t>年</a:t>
            </a:r>
            <a:r>
              <a:rPr lang="en-US" altLang="zh-TW" sz="2400" dirty="0"/>
              <a:t>2</a:t>
            </a:r>
            <a:r>
              <a:rPr lang="zh-TW" altLang="zh-TW" sz="2400" dirty="0"/>
              <a:t>月</a:t>
            </a:r>
            <a:r>
              <a:rPr lang="en-US" altLang="zh-TW" sz="2400" dirty="0"/>
              <a:t>5</a:t>
            </a:r>
            <a:r>
              <a:rPr lang="zh-TW" altLang="zh-TW" sz="2400" dirty="0"/>
              <a:t>日政友會的尾崎行雄與犬養毅對桂內閣提出不信任</a:t>
            </a:r>
            <a:r>
              <a:rPr lang="zh-TW" altLang="zh-TW" sz="2400" dirty="0" smtClean="0"/>
              <a:t>案</a:t>
            </a:r>
            <a:r>
              <a:rPr lang="zh-TW" altLang="en-US" sz="2400" dirty="0" smtClean="0"/>
              <a:t>，</a:t>
            </a:r>
            <a:r>
              <a:rPr lang="zh-TW" altLang="zh-TW" sz="2400" dirty="0" smtClean="0"/>
              <a:t>桂</a:t>
            </a:r>
            <a:r>
              <a:rPr lang="zh-TW" altLang="zh-TW" sz="2400" dirty="0"/>
              <a:t>為了避開不信任動議，命令議會暫停，引起了民眾的公憤</a:t>
            </a:r>
            <a:r>
              <a:rPr lang="zh-TW" altLang="zh-TW" sz="2400" dirty="0" smtClean="0"/>
              <a:t>。凝聚一</a:t>
            </a:r>
            <a:r>
              <a:rPr lang="zh-TW" altLang="zh-TW" sz="2400" dirty="0"/>
              <a:t>股「打破閥族、擁護憲政」的浪潮</a:t>
            </a:r>
            <a:r>
              <a:rPr lang="zh-TW" altLang="zh-TW" sz="2400" dirty="0" smtClean="0"/>
              <a:t>，民</a:t>
            </a:r>
            <a:r>
              <a:rPr lang="zh-TW" altLang="en-US" sz="2400" dirty="0" smtClean="0"/>
              <a:t>眾</a:t>
            </a:r>
            <a:r>
              <a:rPr lang="zh-TW" altLang="zh-TW" sz="2400" dirty="0" smtClean="0"/>
              <a:t>開始</a:t>
            </a:r>
            <a:r>
              <a:rPr lang="zh-TW" altLang="zh-TW" sz="2400" dirty="0"/>
              <a:t>襲擊國民新聞社、警察和議會邸宅，桂</a:t>
            </a:r>
            <a:r>
              <a:rPr lang="zh-TW" altLang="zh-TW" sz="2400" dirty="0" smtClean="0"/>
              <a:t>內閣在</a:t>
            </a:r>
            <a:r>
              <a:rPr lang="en-US" altLang="zh-TW" sz="2400" dirty="0"/>
              <a:t>1913</a:t>
            </a:r>
            <a:r>
              <a:rPr lang="zh-TW" altLang="zh-TW" sz="2400" dirty="0"/>
              <a:t>年</a:t>
            </a:r>
            <a:r>
              <a:rPr lang="en-US" altLang="zh-TW" sz="2400" dirty="0"/>
              <a:t>2</a:t>
            </a:r>
            <a:r>
              <a:rPr lang="zh-TW" altLang="zh-TW" sz="2400" dirty="0"/>
              <a:t>月</a:t>
            </a:r>
            <a:r>
              <a:rPr lang="en-US" altLang="zh-TW" sz="2400" dirty="0"/>
              <a:t>11</a:t>
            </a:r>
            <a:r>
              <a:rPr lang="zh-TW" altLang="zh-TW" sz="2400" dirty="0"/>
              <a:t>日被迫請辭。</a:t>
            </a:r>
          </a:p>
          <a:p>
            <a:endParaRPr lang="zh-TW" altLang="en-US" sz="2400" dirty="0"/>
          </a:p>
        </p:txBody>
      </p:sp>
      <p:sp>
        <p:nvSpPr>
          <p:cNvPr id="24" name="矩形 23"/>
          <p:cNvSpPr/>
          <p:nvPr/>
        </p:nvSpPr>
        <p:spPr>
          <a:xfrm>
            <a:off x="4679466" y="3104631"/>
            <a:ext cx="2864333" cy="461665"/>
          </a:xfrm>
          <a:prstGeom prst="rect">
            <a:avLst/>
          </a:prstGeom>
        </p:spPr>
        <p:txBody>
          <a:bodyPr wrap="square">
            <a:spAutoFit/>
          </a:bodyPr>
          <a:lstStyle/>
          <a:p>
            <a:r>
              <a:rPr lang="zh-TW" altLang="en-US" sz="2400" b="1" dirty="0" smtClean="0">
                <a:solidFill>
                  <a:srgbClr val="FF0000"/>
                </a:solidFill>
              </a:rPr>
              <a:t>藩閥</a:t>
            </a:r>
            <a:r>
              <a:rPr lang="zh-TW" altLang="en-US" sz="2400" b="1" dirty="0">
                <a:solidFill>
                  <a:srgbClr val="FF0000"/>
                </a:solidFill>
              </a:rPr>
              <a:t>政治</a:t>
            </a:r>
            <a:endParaRPr lang="zh-TW" altLang="en-US" sz="2400" dirty="0"/>
          </a:p>
        </p:txBody>
      </p:sp>
      <p:sp>
        <p:nvSpPr>
          <p:cNvPr id="26" name="矩形 25"/>
          <p:cNvSpPr/>
          <p:nvPr/>
        </p:nvSpPr>
        <p:spPr>
          <a:xfrm>
            <a:off x="3035808" y="3816979"/>
            <a:ext cx="6437706" cy="1569660"/>
          </a:xfrm>
          <a:prstGeom prst="rect">
            <a:avLst/>
          </a:prstGeom>
        </p:spPr>
        <p:txBody>
          <a:bodyPr wrap="square">
            <a:spAutoFit/>
          </a:bodyPr>
          <a:lstStyle/>
          <a:p>
            <a:r>
              <a:rPr lang="zh-TW" altLang="en-US" sz="2400" dirty="0"/>
              <a:t>日本的政治被稱為元老的九人</a:t>
            </a:r>
            <a:r>
              <a:rPr lang="en-US" altLang="zh-TW" sz="2400" dirty="0"/>
              <a:t>2</a:t>
            </a:r>
            <a:r>
              <a:rPr lang="zh-TW" altLang="en-US" sz="2400" dirty="0"/>
              <a:t>所支配，法律上無明文規定，但是內閣總理大臣的人選是先經過元老們討論，由</a:t>
            </a:r>
            <a:r>
              <a:rPr lang="zh-TW" altLang="en-US" sz="2400" dirty="0" smtClean="0"/>
              <a:t>元民眾老</a:t>
            </a:r>
            <a:r>
              <a:rPr lang="zh-TW" altLang="en-US" sz="2400" dirty="0"/>
              <a:t>向天皇推薦，再由天皇向總理大臣授命組閣。</a:t>
            </a:r>
          </a:p>
        </p:txBody>
      </p:sp>
      <p:sp>
        <p:nvSpPr>
          <p:cNvPr id="27" name="矩形 26"/>
          <p:cNvSpPr/>
          <p:nvPr/>
        </p:nvSpPr>
        <p:spPr>
          <a:xfrm>
            <a:off x="3035808" y="3566296"/>
            <a:ext cx="6676958" cy="1200329"/>
          </a:xfrm>
          <a:prstGeom prst="rect">
            <a:avLst/>
          </a:prstGeom>
        </p:spPr>
        <p:txBody>
          <a:bodyPr wrap="square">
            <a:spAutoFit/>
          </a:bodyPr>
          <a:lstStyle/>
          <a:p>
            <a:r>
              <a:rPr lang="zh-TW" altLang="en-US" sz="2400" dirty="0"/>
              <a:t>第一次世界大戰，歐洲先進國家需要日本的輕重工業的輸出，相較於日俄戰爭後良好的經濟環境下，</a:t>
            </a:r>
            <a:r>
              <a:rPr lang="en-US" altLang="zh-TW" sz="2400" dirty="0"/>
              <a:t>1918</a:t>
            </a:r>
            <a:r>
              <a:rPr lang="zh-TW" altLang="en-US" sz="2400" dirty="0"/>
              <a:t>年原敬組織了</a:t>
            </a:r>
            <a:r>
              <a:rPr lang="zh-TW" altLang="en-US" sz="2400" dirty="0" smtClean="0"/>
              <a:t>日本                                   。</a:t>
            </a:r>
            <a:endParaRPr lang="zh-TW" altLang="en-US" sz="2400" dirty="0"/>
          </a:p>
        </p:txBody>
      </p:sp>
      <p:sp>
        <p:nvSpPr>
          <p:cNvPr id="28" name="矩形 27"/>
          <p:cNvSpPr/>
          <p:nvPr/>
        </p:nvSpPr>
        <p:spPr>
          <a:xfrm>
            <a:off x="6676185" y="4304960"/>
            <a:ext cx="2646878" cy="461665"/>
          </a:xfrm>
          <a:prstGeom prst="rect">
            <a:avLst/>
          </a:prstGeom>
        </p:spPr>
        <p:txBody>
          <a:bodyPr wrap="none">
            <a:spAutoFit/>
          </a:bodyPr>
          <a:lstStyle/>
          <a:p>
            <a:r>
              <a:rPr lang="zh-TW" altLang="en-US" sz="2400" dirty="0"/>
              <a:t>第一次的政黨政府</a:t>
            </a:r>
          </a:p>
        </p:txBody>
      </p:sp>
      <p:sp>
        <p:nvSpPr>
          <p:cNvPr id="29" name="矩形 28"/>
          <p:cNvSpPr/>
          <p:nvPr/>
        </p:nvSpPr>
        <p:spPr>
          <a:xfrm>
            <a:off x="805990" y="3012298"/>
            <a:ext cx="768284" cy="2554545"/>
          </a:xfrm>
          <a:prstGeom prst="rect">
            <a:avLst/>
          </a:prstGeom>
        </p:spPr>
        <p:txBody>
          <a:bodyPr wrap="square">
            <a:spAutoFit/>
          </a:bodyPr>
          <a:lstStyle/>
          <a:p>
            <a:r>
              <a:rPr lang="zh-TW" altLang="en-US" sz="4000" dirty="0" smtClean="0">
                <a:latin typeface="微軟正黑體" panose="020B0604030504040204" pitchFamily="34" charset="-120"/>
                <a:ea typeface="微軟正黑體" panose="020B0604030504040204" pitchFamily="34" charset="-120"/>
              </a:rPr>
              <a:t>大正時期</a:t>
            </a:r>
            <a:endParaRPr lang="zh-TW" altLang="en-US" sz="4000" dirty="0">
              <a:latin typeface="微軟正黑體" panose="020B0604030504040204" pitchFamily="34" charset="-120"/>
              <a:ea typeface="微軟正黑體" panose="020B0604030504040204" pitchFamily="34" charset="-120"/>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88616" y="2083920"/>
            <a:ext cx="2507755" cy="32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1868" y="2096311"/>
            <a:ext cx="2381250"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50908" y="2105086"/>
            <a:ext cx="2585455" cy="32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515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50" presetClass="path" presetSubtype="0" accel="50000" decel="50000" fill="hold" grpId="0" nodeType="withEffect">
                                  <p:stCondLst>
                                    <p:cond delay="0"/>
                                  </p:stCondLst>
                                  <p:iterate type="lt">
                                    <p:tmPct val="0"/>
                                  </p:iterate>
                                  <p:childTnLst>
                                    <p:animMotion origin="layout" path="M 2.89398E-6 -1.48148E-6 L -0.06825 -1.48148E-6 C -0.09886 -1.48148E-6 -0.13624 -0.03426 -0.13624 -0.0618 L -0.13624 -0.12338 " pathEditMode="relative" rAng="0" ptsTypes="FfFF">
                                      <p:cBhvr>
                                        <p:cTn id="9" dur="1000" fill="hold"/>
                                        <p:tgtEl>
                                          <p:spTgt spid="15"/>
                                        </p:tgtEl>
                                        <p:attrNameLst>
                                          <p:attrName>ppt_x</p:attrName>
                                          <p:attrName>ppt_y</p:attrName>
                                        </p:attrNameLst>
                                      </p:cBhvr>
                                      <p:rCtr x="-6812" y="-6181"/>
                                    </p:animMotion>
                                  </p:childTnLst>
                                </p:cTn>
                              </p:par>
                              <p:par>
                                <p:cTn id="10" presetID="28" presetClass="emph" presetSubtype="0" fill="hold" grpId="1" nodeType="withEffect">
                                  <p:stCondLst>
                                    <p:cond delay="0"/>
                                  </p:stCondLst>
                                  <p:iterate type="lt">
                                    <p:tmPct val="10000"/>
                                  </p:iterate>
                                  <p:childTnLst>
                                    <p:animClr clrSpc="rgb" dir="cw">
                                      <p:cBhvr override="childStyle">
                                        <p:cTn id="11" dur="500" fill="hold"/>
                                        <p:tgtEl>
                                          <p:spTgt spid="15"/>
                                        </p:tgtEl>
                                        <p:attrNameLst>
                                          <p:attrName>style.color</p:attrName>
                                        </p:attrNameLst>
                                      </p:cBhvr>
                                      <p:to>
                                        <a:srgbClr val="FF0000"/>
                                      </p:to>
                                    </p:animClr>
                                    <p:animClr clrSpc="rgb" dir="cw">
                                      <p:cBhvr>
                                        <p:cTn id="12" dur="500" fill="hold"/>
                                        <p:tgtEl>
                                          <p:spTgt spid="15"/>
                                        </p:tgtEl>
                                        <p:attrNameLst>
                                          <p:attrName>fillcolor</p:attrName>
                                        </p:attrNameLst>
                                      </p:cBhvr>
                                      <p:to>
                                        <a:srgbClr val="FF0000"/>
                                      </p:to>
                                    </p:animClr>
                                    <p:set>
                                      <p:cBhvr>
                                        <p:cTn id="13" dur="500" fill="hold"/>
                                        <p:tgtEl>
                                          <p:spTgt spid="15"/>
                                        </p:tgtEl>
                                        <p:attrNameLst>
                                          <p:attrName>fill.type</p:attrName>
                                        </p:attrNameLst>
                                      </p:cBhvr>
                                      <p:to>
                                        <p:strVal val="solid"/>
                                      </p:to>
                                    </p:set>
                                    <p:anim to="1.5" calcmode="lin" valueType="num">
                                      <p:cBhvr override="childStyle">
                                        <p:cTn id="14" dur="500" fill="hold"/>
                                        <p:tgtEl>
                                          <p:spTgt spid="15"/>
                                        </p:tgtEl>
                                        <p:attrNameLst>
                                          <p:attrName>style.fontSize</p:attrName>
                                        </p:attrNameLst>
                                      </p:cBhvr>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fade">
                                      <p:cBhvr>
                                        <p:cTn id="18" dur="500"/>
                                        <p:tgtEl>
                                          <p:spTgt spid="1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6">
                                            <p:txEl>
                                              <p:pRg st="0" end="0"/>
                                            </p:txEl>
                                          </p:spTgt>
                                        </p:tgtEl>
                                      </p:cBhvr>
                                    </p:animEffect>
                                    <p:set>
                                      <p:cBhvr>
                                        <p:cTn id="23" dur="1" fill="hold">
                                          <p:stCondLst>
                                            <p:cond delay="499"/>
                                          </p:stCondLst>
                                        </p:cTn>
                                        <p:tgtEl>
                                          <p:spTgt spid="16">
                                            <p:txEl>
                                              <p:pRg st="0" end="0"/>
                                            </p:txEl>
                                          </p:spTgt>
                                        </p:tgtEl>
                                        <p:attrNameLst>
                                          <p:attrName>style.visibility</p:attrName>
                                        </p:attrNameLst>
                                      </p:cBhvr>
                                      <p:to>
                                        <p:strVal val="hidden"/>
                                      </p:to>
                                    </p:set>
                                  </p:childTnLst>
                                </p:cTn>
                              </p:par>
                              <p:par>
                                <p:cTn id="24" presetID="42" presetClass="path" presetSubtype="0" accel="50000" decel="50000" fill="hold" grpId="2" nodeType="withEffect">
                                  <p:stCondLst>
                                    <p:cond delay="0"/>
                                  </p:stCondLst>
                                  <p:iterate type="lt">
                                    <p:tmPct val="0"/>
                                  </p:iterate>
                                  <p:childTnLst>
                                    <p:animMotion origin="layout" path="M -0.13624 -0.12338 L -0.35244 -0.12523 " pathEditMode="relative" rAng="0" ptsTypes="AA">
                                      <p:cBhvr>
                                        <p:cTn id="25" dur="1000" fill="hold"/>
                                        <p:tgtEl>
                                          <p:spTgt spid="15"/>
                                        </p:tgtEl>
                                        <p:attrNameLst>
                                          <p:attrName>ppt_x</p:attrName>
                                          <p:attrName>ppt_y</p:attrName>
                                        </p:attrNameLst>
                                      </p:cBhvr>
                                      <p:rCtr x="-10810" y="-93"/>
                                    </p:animMotion>
                                  </p:childTnLst>
                                </p:cTn>
                              </p:par>
                              <p:par>
                                <p:cTn id="26" presetID="3" presetClass="emph" presetSubtype="2" fill="hold" grpId="3" nodeType="withEffect">
                                  <p:stCondLst>
                                    <p:cond delay="0"/>
                                  </p:stCondLst>
                                  <p:iterate type="lt">
                                    <p:tmPct val="0"/>
                                  </p:iterate>
                                  <p:childTnLst>
                                    <p:animClr clrSpc="rgb" dir="cw">
                                      <p:cBhvr override="childStyle">
                                        <p:cTn id="27" dur="500" fill="hold"/>
                                        <p:tgtEl>
                                          <p:spTgt spid="15"/>
                                        </p:tgtEl>
                                        <p:attrNameLst>
                                          <p:attrName>style.color</p:attrName>
                                        </p:attrNameLst>
                                      </p:cBhvr>
                                      <p:to>
                                        <a:srgbClr val="000000"/>
                                      </p:to>
                                    </p:animClr>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iterate type="lt">
                                    <p:tmPct val="0"/>
                                  </p:iterate>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iterate type="lt">
                                    <p:tmPct val="0"/>
                                  </p:iterate>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1027"/>
                                        </p:tgtEl>
                                        <p:attrNameLst>
                                          <p:attrName>style.visibility</p:attrName>
                                        </p:attrNameLst>
                                      </p:cBhvr>
                                      <p:to>
                                        <p:strVal val="visible"/>
                                      </p:to>
                                    </p:set>
                                    <p:animEffect transition="in" filter="fade">
                                      <p:cBhvr>
                                        <p:cTn id="40" dur="500"/>
                                        <p:tgtEl>
                                          <p:spTgt spid="1027"/>
                                        </p:tgtEl>
                                      </p:cBhvr>
                                    </p:animEffect>
                                  </p:childTnLst>
                                </p:cTn>
                              </p:par>
                            </p:childTnLst>
                          </p:cTn>
                        </p:par>
                      </p:childTnLst>
                    </p:cTn>
                  </p:par>
                  <p:par>
                    <p:cTn id="41" fill="hold">
                      <p:stCondLst>
                        <p:cond delay="indefinite"/>
                      </p:stCondLst>
                      <p:childTnLst>
                        <p:par>
                          <p:cTn id="42" fill="hold">
                            <p:stCondLst>
                              <p:cond delay="0"/>
                            </p:stCondLst>
                            <p:childTnLst>
                              <p:par>
                                <p:cTn id="43" presetID="28" presetClass="emph" presetSubtype="0" fill="hold" grpId="1" nodeType="clickEffect">
                                  <p:stCondLst>
                                    <p:cond delay="0"/>
                                  </p:stCondLst>
                                  <p:iterate type="lt">
                                    <p:tmPct val="10000"/>
                                  </p:iterate>
                                  <p:childTnLst>
                                    <p:animClr clrSpc="rgb" dir="cw">
                                      <p:cBhvr override="childStyle">
                                        <p:cTn id="44" dur="500" fill="hold"/>
                                        <p:tgtEl>
                                          <p:spTgt spid="19"/>
                                        </p:tgtEl>
                                        <p:attrNameLst>
                                          <p:attrName>style.color</p:attrName>
                                        </p:attrNameLst>
                                      </p:cBhvr>
                                      <p:to>
                                        <a:srgbClr val="FF0000"/>
                                      </p:to>
                                    </p:animClr>
                                    <p:animClr clrSpc="rgb" dir="cw">
                                      <p:cBhvr>
                                        <p:cTn id="45" dur="500" fill="hold"/>
                                        <p:tgtEl>
                                          <p:spTgt spid="19"/>
                                        </p:tgtEl>
                                        <p:attrNameLst>
                                          <p:attrName>fillcolor</p:attrName>
                                        </p:attrNameLst>
                                      </p:cBhvr>
                                      <p:to>
                                        <a:srgbClr val="FF0000"/>
                                      </p:to>
                                    </p:animClr>
                                    <p:set>
                                      <p:cBhvr>
                                        <p:cTn id="46" dur="500" fill="hold"/>
                                        <p:tgtEl>
                                          <p:spTgt spid="19"/>
                                        </p:tgtEl>
                                        <p:attrNameLst>
                                          <p:attrName>fill.type</p:attrName>
                                        </p:attrNameLst>
                                      </p:cBhvr>
                                      <p:to>
                                        <p:strVal val="solid"/>
                                      </p:to>
                                    </p:set>
                                    <p:anim to="1.5" calcmode="lin" valueType="num">
                                      <p:cBhvr override="childStyle">
                                        <p:cTn id="47" dur="500" fill="hold"/>
                                        <p:tgtEl>
                                          <p:spTgt spid="19"/>
                                        </p:tgtEl>
                                        <p:attrNameLst>
                                          <p:attrName>style.fontSize</p:attrName>
                                        </p:attrNameLst>
                                      </p:cBhvr>
                                    </p:anim>
                                  </p:childTnLst>
                                </p:cTn>
                              </p:par>
                              <p:par>
                                <p:cTn id="48" presetID="50" presetClass="path" presetSubtype="0" accel="50000" decel="50000" fill="hold" grpId="2" nodeType="withEffect">
                                  <p:stCondLst>
                                    <p:cond delay="0"/>
                                  </p:stCondLst>
                                  <p:iterate type="lt">
                                    <p:tmPct val="0"/>
                                  </p:iterate>
                                  <p:childTnLst>
                                    <p:animMotion origin="layout" path="M 3.8161E-6 4.18922E-6 L -0.02892 4.18922E-6 C -0.04181 4.18922E-6 -0.0577 -0.03123 -0.0577 -0.05645 L -0.0577 -0.11266 " pathEditMode="relative" rAng="0" ptsTypes="FfFF">
                                      <p:cBhvr>
                                        <p:cTn id="49" dur="1000" fill="hold"/>
                                        <p:tgtEl>
                                          <p:spTgt spid="19"/>
                                        </p:tgtEl>
                                        <p:attrNameLst>
                                          <p:attrName>ppt_x</p:attrName>
                                          <p:attrName>ppt_y</p:attrName>
                                        </p:attrNameLst>
                                      </p:cBhvr>
                                      <p:rCtr x="-2891" y="-5644"/>
                                    </p:animMotion>
                                  </p:childTnLst>
                                </p:cTn>
                              </p:par>
                              <p:par>
                                <p:cTn id="50" presetID="10" presetClass="exit" presetSubtype="0" fill="hold" grpId="1" nodeType="withEffect">
                                  <p:stCondLst>
                                    <p:cond delay="0"/>
                                  </p:stCondLst>
                                  <p:childTnLst>
                                    <p:animEffect transition="out" filter="fade">
                                      <p:cBhvr>
                                        <p:cTn id="51" dur="500"/>
                                        <p:tgtEl>
                                          <p:spTgt spid="17"/>
                                        </p:tgtEl>
                                      </p:cBhvr>
                                    </p:animEffect>
                                    <p:set>
                                      <p:cBhvr>
                                        <p:cTn id="52" dur="1" fill="hold">
                                          <p:stCondLst>
                                            <p:cond delay="499"/>
                                          </p:stCondLst>
                                        </p:cTn>
                                        <p:tgtEl>
                                          <p:spTgt spid="17"/>
                                        </p:tgtEl>
                                        <p:attrNameLst>
                                          <p:attrName>style.visibility</p:attrName>
                                        </p:attrNameLst>
                                      </p:cBhvr>
                                      <p:to>
                                        <p:strVal val="hidden"/>
                                      </p:to>
                                    </p:set>
                                  </p:childTnLst>
                                </p:cTn>
                              </p:par>
                              <p:par>
                                <p:cTn id="53" presetID="10" presetClass="exit" presetSubtype="0" fill="hold" grpId="1" nodeType="withEffect">
                                  <p:stCondLst>
                                    <p:cond delay="0"/>
                                  </p:stCondLst>
                                  <p:iterate type="lt">
                                    <p:tmPct val="0"/>
                                  </p:iterate>
                                  <p:childTnLst>
                                    <p:animEffect transition="out" filter="fade">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027"/>
                                        </p:tgtEl>
                                      </p:cBhvr>
                                    </p:animEffect>
                                    <p:set>
                                      <p:cBhvr>
                                        <p:cTn id="58" dur="1" fill="hold">
                                          <p:stCondLst>
                                            <p:cond delay="499"/>
                                          </p:stCondLst>
                                        </p:cTn>
                                        <p:tgtEl>
                                          <p:spTgt spid="1027"/>
                                        </p:tgtEl>
                                        <p:attrNameLst>
                                          <p:attrName>style.visibility</p:attrName>
                                        </p:attrNameLst>
                                      </p:cBhvr>
                                      <p:to>
                                        <p:strVal val="hidden"/>
                                      </p:to>
                                    </p:se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par>
                                <p:cTn id="68" presetID="10" presetClass="exit" presetSubtype="0" fill="hold" grpId="3" nodeType="withEffect">
                                  <p:stCondLst>
                                    <p:cond delay="0"/>
                                  </p:stCondLst>
                                  <p:iterate type="lt">
                                    <p:tmPct val="0"/>
                                  </p:iterate>
                                  <p:childTnLst>
                                    <p:animEffect transition="out" filter="fade">
                                      <p:cBhvr>
                                        <p:cTn id="69" dur="500"/>
                                        <p:tgtEl>
                                          <p:spTgt spid="19"/>
                                        </p:tgtEl>
                                      </p:cBhvr>
                                    </p:animEffect>
                                    <p:set>
                                      <p:cBhvr>
                                        <p:cTn id="70" dur="1" fill="hold">
                                          <p:stCondLst>
                                            <p:cond delay="499"/>
                                          </p:stCondLst>
                                        </p:cTn>
                                        <p:tgtEl>
                                          <p:spTgt spid="19"/>
                                        </p:tgtEl>
                                        <p:attrNameLst>
                                          <p:attrName>style.visibility</p:attrName>
                                        </p:attrNameLst>
                                      </p:cBhvr>
                                      <p:to>
                                        <p:strVal val="hidden"/>
                                      </p:to>
                                    </p:set>
                                  </p:childTnLst>
                                </p:cTn>
                              </p:par>
                            </p:childTnLst>
                          </p:cTn>
                        </p:par>
                        <p:par>
                          <p:cTn id="71" fill="hold">
                            <p:stCondLst>
                              <p:cond delay="500"/>
                            </p:stCondLst>
                            <p:childTnLst>
                              <p:par>
                                <p:cTn id="72" presetID="15" presetClass="emph" presetSubtype="0" grpId="2" nodeType="afterEffect">
                                  <p:stCondLst>
                                    <p:cond delay="0"/>
                                  </p:stCondLst>
                                  <p:iterate type="lt">
                                    <p:tmAbs val="25"/>
                                  </p:iterate>
                                  <p:childTnLst>
                                    <p:set>
                                      <p:cBhvr override="childStyle">
                                        <p:cTn id="73" dur="indefinite"/>
                                        <p:tgtEl>
                                          <p:spTgt spid="18"/>
                                        </p:tgtEl>
                                        <p:attrNameLst>
                                          <p:attrName>style.fontWeight</p:attrName>
                                        </p:attrNameLst>
                                      </p:cBhvr>
                                      <p:to>
                                        <p:strVal val="bold"/>
                                      </p:to>
                                    </p:set>
                                  </p:childTnLst>
                                </p:cTn>
                              </p:par>
                              <p:par>
                                <p:cTn id="74" presetID="10" presetClass="entr" presetSubtype="0" fill="hold" grpId="3" nodeType="withEffect">
                                  <p:stCondLst>
                                    <p:cond delay="0"/>
                                  </p:stCondLst>
                                  <p:iterate type="lt">
                                    <p:tmPct val="0"/>
                                  </p:iterate>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par>
                                <p:cTn id="77" presetID="42" presetClass="path" presetSubtype="0" accel="50000" decel="50000" fill="hold" grpId="4" nodeType="withEffect">
                                  <p:stCondLst>
                                    <p:cond delay="0"/>
                                  </p:stCondLst>
                                  <p:iterate type="lt">
                                    <p:tmPct val="0"/>
                                  </p:iterate>
                                  <p:childTnLst>
                                    <p:animMotion origin="layout" path="M -1.27377E-6 -2.31321E-9 L -0.3273 -0.22508 " pathEditMode="relative" rAng="0" ptsTypes="AA">
                                      <p:cBhvr>
                                        <p:cTn id="78" dur="1000" fill="hold"/>
                                        <p:tgtEl>
                                          <p:spTgt spid="18"/>
                                        </p:tgtEl>
                                        <p:attrNameLst>
                                          <p:attrName>ppt_x</p:attrName>
                                          <p:attrName>ppt_y</p:attrName>
                                        </p:attrNameLst>
                                      </p:cBhvr>
                                      <p:rCtr x="-16371" y="-11265"/>
                                    </p:animMotion>
                                  </p:childTnLst>
                                </p:cTn>
                              </p:par>
                              <p:par>
                                <p:cTn id="79" presetID="28" presetClass="emph" presetSubtype="0" fill="hold" grpId="5" nodeType="withEffect">
                                  <p:stCondLst>
                                    <p:cond delay="0"/>
                                  </p:stCondLst>
                                  <p:iterate type="lt">
                                    <p:tmPct val="10000"/>
                                  </p:iterate>
                                  <p:childTnLst>
                                    <p:animClr clrSpc="rgb" dir="cw">
                                      <p:cBhvr override="childStyle">
                                        <p:cTn id="80" dur="500" fill="hold"/>
                                        <p:tgtEl>
                                          <p:spTgt spid="18"/>
                                        </p:tgtEl>
                                        <p:attrNameLst>
                                          <p:attrName>style.color</p:attrName>
                                        </p:attrNameLst>
                                      </p:cBhvr>
                                      <p:to>
                                        <a:srgbClr val="000000"/>
                                      </p:to>
                                    </p:animClr>
                                    <p:animClr clrSpc="rgb" dir="cw">
                                      <p:cBhvr>
                                        <p:cTn id="81" dur="500" fill="hold"/>
                                        <p:tgtEl>
                                          <p:spTgt spid="18"/>
                                        </p:tgtEl>
                                        <p:attrNameLst>
                                          <p:attrName>fillcolor</p:attrName>
                                        </p:attrNameLst>
                                      </p:cBhvr>
                                      <p:to>
                                        <a:srgbClr val="000000"/>
                                      </p:to>
                                    </p:animClr>
                                    <p:set>
                                      <p:cBhvr>
                                        <p:cTn id="82" dur="500" fill="hold"/>
                                        <p:tgtEl>
                                          <p:spTgt spid="18"/>
                                        </p:tgtEl>
                                        <p:attrNameLst>
                                          <p:attrName>fill.type</p:attrName>
                                        </p:attrNameLst>
                                      </p:cBhvr>
                                      <p:to>
                                        <p:strVal val="solid"/>
                                      </p:to>
                                    </p:set>
                                    <p:anim to="1.5" calcmode="lin" valueType="num">
                                      <p:cBhvr override="childStyle">
                                        <p:cTn id="83" dur="500" fill="hold"/>
                                        <p:tgtEl>
                                          <p:spTgt spid="18"/>
                                        </p:tgtEl>
                                        <p:attrNameLst>
                                          <p:attrName>style.fontSize</p:attrName>
                                        </p:attrNameLst>
                                      </p:cBhvr>
                                    </p:anim>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iterate type="lt">
                                    <p:tmPct val="0"/>
                                  </p:iterate>
                                  <p:childTnLst>
                                    <p:set>
                                      <p:cBhvr>
                                        <p:cTn id="87" dur="1" fill="hold">
                                          <p:stCondLst>
                                            <p:cond delay="0"/>
                                          </p:stCondLst>
                                        </p:cTn>
                                        <p:tgtEl>
                                          <p:spTgt spid="21"/>
                                        </p:tgtEl>
                                        <p:attrNameLst>
                                          <p:attrName>style.visibility</p:attrName>
                                        </p:attrNameLst>
                                      </p:cBhvr>
                                      <p:to>
                                        <p:strVal val="visible"/>
                                      </p:to>
                                    </p:set>
                                    <p:animEffect transition="in" filter="fade">
                                      <p:cBhvr>
                                        <p:cTn id="88" dur="500"/>
                                        <p:tgtEl>
                                          <p:spTgt spid="21"/>
                                        </p:tgtEl>
                                      </p:cBhvr>
                                    </p:animEffect>
                                  </p:childTnLst>
                                </p:cTn>
                              </p:par>
                              <p:par>
                                <p:cTn id="89" presetID="10" presetClass="entr" presetSubtype="0" fill="hold" nodeType="withEffect">
                                  <p:stCondLst>
                                    <p:cond delay="0"/>
                                  </p:stCondLst>
                                  <p:childTnLst>
                                    <p:set>
                                      <p:cBhvr>
                                        <p:cTn id="90" dur="1" fill="hold">
                                          <p:stCondLst>
                                            <p:cond delay="0"/>
                                          </p:stCondLst>
                                        </p:cTn>
                                        <p:tgtEl>
                                          <p:spTgt spid="1028"/>
                                        </p:tgtEl>
                                        <p:attrNameLst>
                                          <p:attrName>style.visibility</p:attrName>
                                        </p:attrNameLst>
                                      </p:cBhvr>
                                      <p:to>
                                        <p:strVal val="visible"/>
                                      </p:to>
                                    </p:set>
                                    <p:animEffect transition="in" filter="fade">
                                      <p:cBhvr>
                                        <p:cTn id="91" dur="500"/>
                                        <p:tgtEl>
                                          <p:spTgt spid="1028"/>
                                        </p:tgtEl>
                                      </p:cBhvr>
                                    </p:animEffect>
                                  </p:childTnLst>
                                </p:cTn>
                              </p:par>
                              <p:par>
                                <p:cTn id="92" presetID="28" presetClass="emph" presetSubtype="0" fill="hold" grpId="1" nodeType="withEffect">
                                  <p:stCondLst>
                                    <p:cond delay="0"/>
                                  </p:stCondLst>
                                  <p:iterate type="lt">
                                    <p:tmPct val="10000"/>
                                  </p:iterate>
                                  <p:childTnLst>
                                    <p:animClr clrSpc="rgb" dir="cw">
                                      <p:cBhvr override="childStyle">
                                        <p:cTn id="93" dur="500" fill="hold"/>
                                        <p:tgtEl>
                                          <p:spTgt spid="21"/>
                                        </p:tgtEl>
                                        <p:attrNameLst>
                                          <p:attrName>style.color</p:attrName>
                                        </p:attrNameLst>
                                      </p:cBhvr>
                                      <p:to>
                                        <a:srgbClr val="000000"/>
                                      </p:to>
                                    </p:animClr>
                                    <p:animClr clrSpc="rgb" dir="cw">
                                      <p:cBhvr>
                                        <p:cTn id="94" dur="500" fill="hold"/>
                                        <p:tgtEl>
                                          <p:spTgt spid="21"/>
                                        </p:tgtEl>
                                        <p:attrNameLst>
                                          <p:attrName>fillcolor</p:attrName>
                                        </p:attrNameLst>
                                      </p:cBhvr>
                                      <p:to>
                                        <a:srgbClr val="000000"/>
                                      </p:to>
                                    </p:animClr>
                                    <p:set>
                                      <p:cBhvr>
                                        <p:cTn id="95" dur="500" fill="hold"/>
                                        <p:tgtEl>
                                          <p:spTgt spid="21"/>
                                        </p:tgtEl>
                                        <p:attrNameLst>
                                          <p:attrName>fill.type</p:attrName>
                                        </p:attrNameLst>
                                      </p:cBhvr>
                                      <p:to>
                                        <p:strVal val="solid"/>
                                      </p:to>
                                    </p:set>
                                    <p:anim to="1.5" calcmode="lin" valueType="num">
                                      <p:cBhvr override="childStyle">
                                        <p:cTn id="96" dur="500" fill="hold"/>
                                        <p:tgtEl>
                                          <p:spTgt spid="21"/>
                                        </p:tgtEl>
                                        <p:attrNameLst>
                                          <p:attrName>style.fontSize</p:attrName>
                                        </p:attrNameLst>
                                      </p:cBhvr>
                                    </p:anim>
                                  </p:childTnLst>
                                </p:cTn>
                              </p:par>
                            </p:childTnLst>
                          </p:cTn>
                        </p:par>
                        <p:par>
                          <p:cTn id="97" fill="hold">
                            <p:stCondLst>
                              <p:cond delay="900"/>
                            </p:stCondLst>
                            <p:childTnLst>
                              <p:par>
                                <p:cTn id="98" presetID="10" presetClass="entr" presetSubtype="0" fill="hold" grpId="0" nodeType="after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par>
                                <p:cTn id="101" presetID="10" presetClass="entr" presetSubtype="0" fill="hold" grpId="3" nodeType="withEffect">
                                  <p:stCondLst>
                                    <p:cond delay="0"/>
                                  </p:stCondLst>
                                  <p:iterate type="lt">
                                    <p:tmPct val="0"/>
                                  </p:iterate>
                                  <p:childTnLst>
                                    <p:set>
                                      <p:cBhvr>
                                        <p:cTn id="102" dur="1" fill="hold">
                                          <p:stCondLst>
                                            <p:cond delay="0"/>
                                          </p:stCondLst>
                                        </p:cTn>
                                        <p:tgtEl>
                                          <p:spTgt spid="24"/>
                                        </p:tgtEl>
                                        <p:attrNameLst>
                                          <p:attrName>style.visibility</p:attrName>
                                        </p:attrNameLst>
                                      </p:cBhvr>
                                      <p:to>
                                        <p:strVal val="visible"/>
                                      </p:to>
                                    </p:set>
                                    <p:animEffect transition="in" filter="fade">
                                      <p:cBhvr>
                                        <p:cTn id="103" dur="500"/>
                                        <p:tgtEl>
                                          <p:spTgt spid="24"/>
                                        </p:tgtEl>
                                      </p:cBhvr>
                                    </p:animEffect>
                                  </p:childTnLst>
                                </p:cTn>
                              </p:par>
                            </p:childTnLst>
                          </p:cTn>
                        </p:par>
                      </p:childTnLst>
                    </p:cTn>
                  </p:par>
                  <p:par>
                    <p:cTn id="104" fill="hold">
                      <p:stCondLst>
                        <p:cond delay="indefinite"/>
                      </p:stCondLst>
                      <p:childTnLst>
                        <p:par>
                          <p:cTn id="105" fill="hold">
                            <p:stCondLst>
                              <p:cond delay="0"/>
                            </p:stCondLst>
                            <p:childTnLst>
                              <p:par>
                                <p:cTn id="106" presetID="42" presetClass="path" presetSubtype="0" accel="50000" decel="50000" fill="hold" grpId="2" nodeType="clickEffect">
                                  <p:stCondLst>
                                    <p:cond delay="0"/>
                                  </p:stCondLst>
                                  <p:iterate type="lt">
                                    <p:tmPct val="0"/>
                                  </p:iterate>
                                  <p:childTnLst>
                                    <p:animMotion origin="layout" path="M -4.15733E-6 2.11427E-6 L -0.16462 -0.03447 " pathEditMode="relative" rAng="0" ptsTypes="AA">
                                      <p:cBhvr>
                                        <p:cTn id="107" dur="1000" fill="hold"/>
                                        <p:tgtEl>
                                          <p:spTgt spid="21"/>
                                        </p:tgtEl>
                                        <p:attrNameLst>
                                          <p:attrName>ppt_x</p:attrName>
                                          <p:attrName>ppt_y</p:attrName>
                                        </p:attrNameLst>
                                      </p:cBhvr>
                                      <p:rCtr x="-8231" y="-1735"/>
                                    </p:animMotion>
                                  </p:childTnLst>
                                </p:cTn>
                              </p:par>
                              <p:par>
                                <p:cTn id="108" presetID="10" presetClass="exit" presetSubtype="0" fill="hold" grpId="1" nodeType="withEffect">
                                  <p:stCondLst>
                                    <p:cond delay="0"/>
                                  </p:stCondLst>
                                  <p:childTnLst>
                                    <p:animEffect transition="out" filter="fade">
                                      <p:cBhvr>
                                        <p:cTn id="109" dur="500"/>
                                        <p:tgtEl>
                                          <p:spTgt spid="22"/>
                                        </p:tgtEl>
                                      </p:cBhvr>
                                    </p:animEffect>
                                    <p:set>
                                      <p:cBhvr>
                                        <p:cTn id="110" dur="1" fill="hold">
                                          <p:stCondLst>
                                            <p:cond delay="499"/>
                                          </p:stCondLst>
                                        </p:cTn>
                                        <p:tgtEl>
                                          <p:spTgt spid="22"/>
                                        </p:tgtEl>
                                        <p:attrNameLst>
                                          <p:attrName>style.visibility</p:attrName>
                                        </p:attrNameLst>
                                      </p:cBhvr>
                                      <p:to>
                                        <p:strVal val="hidden"/>
                                      </p:to>
                                    </p:set>
                                  </p:childTnLst>
                                </p:cTn>
                              </p:par>
                              <p:par>
                                <p:cTn id="111" presetID="10" presetClass="exit" presetSubtype="0" fill="hold" nodeType="withEffect">
                                  <p:stCondLst>
                                    <p:cond delay="0"/>
                                  </p:stCondLst>
                                  <p:childTnLst>
                                    <p:animEffect transition="out" filter="fade">
                                      <p:cBhvr>
                                        <p:cTn id="112" dur="500"/>
                                        <p:tgtEl>
                                          <p:spTgt spid="1028"/>
                                        </p:tgtEl>
                                      </p:cBhvr>
                                    </p:animEffect>
                                    <p:set>
                                      <p:cBhvr>
                                        <p:cTn id="113" dur="1" fill="hold">
                                          <p:stCondLst>
                                            <p:cond delay="499"/>
                                          </p:stCondLst>
                                        </p:cTn>
                                        <p:tgtEl>
                                          <p:spTgt spid="1028"/>
                                        </p:tgtEl>
                                        <p:attrNameLst>
                                          <p:attrName>style.visibility</p:attrName>
                                        </p:attrNameLst>
                                      </p:cBhvr>
                                      <p:to>
                                        <p:strVal val="hidden"/>
                                      </p:to>
                                    </p:set>
                                  </p:childTnLst>
                                </p:cTn>
                              </p:par>
                              <p:par>
                                <p:cTn id="114" presetID="28" presetClass="emph" presetSubtype="0" fill="hold" grpId="0" nodeType="withEffect">
                                  <p:stCondLst>
                                    <p:cond delay="0"/>
                                  </p:stCondLst>
                                  <p:iterate type="lt">
                                    <p:tmPct val="10000"/>
                                  </p:iterate>
                                  <p:childTnLst>
                                    <p:animClr clrSpc="rgb" dir="cw">
                                      <p:cBhvr override="childStyle">
                                        <p:cTn id="115" dur="500" fill="hold"/>
                                        <p:tgtEl>
                                          <p:spTgt spid="24"/>
                                        </p:tgtEl>
                                        <p:attrNameLst>
                                          <p:attrName>style.color</p:attrName>
                                        </p:attrNameLst>
                                      </p:cBhvr>
                                      <p:to>
                                        <a:srgbClr val="FF0000"/>
                                      </p:to>
                                    </p:animClr>
                                    <p:animClr clrSpc="rgb" dir="cw">
                                      <p:cBhvr>
                                        <p:cTn id="116" dur="500" fill="hold"/>
                                        <p:tgtEl>
                                          <p:spTgt spid="24"/>
                                        </p:tgtEl>
                                        <p:attrNameLst>
                                          <p:attrName>fillcolor</p:attrName>
                                        </p:attrNameLst>
                                      </p:cBhvr>
                                      <p:to>
                                        <a:srgbClr val="FF0000"/>
                                      </p:to>
                                    </p:animClr>
                                    <p:set>
                                      <p:cBhvr>
                                        <p:cTn id="117" dur="500" fill="hold"/>
                                        <p:tgtEl>
                                          <p:spTgt spid="24"/>
                                        </p:tgtEl>
                                        <p:attrNameLst>
                                          <p:attrName>fill.type</p:attrName>
                                        </p:attrNameLst>
                                      </p:cBhvr>
                                      <p:to>
                                        <p:strVal val="solid"/>
                                      </p:to>
                                    </p:set>
                                    <p:anim to="1.5" calcmode="lin" valueType="num">
                                      <p:cBhvr override="childStyle">
                                        <p:cTn id="118" dur="500" fill="hold"/>
                                        <p:tgtEl>
                                          <p:spTgt spid="24"/>
                                        </p:tgtEl>
                                        <p:attrNameLst>
                                          <p:attrName>style.fontSize</p:attrName>
                                        </p:attrNameLst>
                                      </p:cBhvr>
                                    </p:anim>
                                  </p:childTnLst>
                                </p:cTn>
                              </p:par>
                              <p:par>
                                <p:cTn id="119" presetID="42" presetClass="path" presetSubtype="0" accel="50000" decel="50000" fill="hold" grpId="1" nodeType="withEffect">
                                  <p:stCondLst>
                                    <p:cond delay="0"/>
                                  </p:stCondLst>
                                  <p:iterate type="lt">
                                    <p:tmPct val="0"/>
                                  </p:iterate>
                                  <p:childTnLst>
                                    <p:animMotion origin="layout" path="M 3.2274E-6 4.91094E-6 L 0.06108 -0.00139 " pathEditMode="relative" rAng="0" ptsTypes="AA">
                                      <p:cBhvr>
                                        <p:cTn id="120" dur="1000" fill="hold"/>
                                        <p:tgtEl>
                                          <p:spTgt spid="24"/>
                                        </p:tgtEl>
                                        <p:attrNameLst>
                                          <p:attrName>ppt_x</p:attrName>
                                          <p:attrName>ppt_y</p:attrName>
                                        </p:attrNameLst>
                                      </p:cBhvr>
                                      <p:rCtr x="3048" y="-69"/>
                                    </p:animMotion>
                                  </p:childTnLst>
                                </p:cTn>
                              </p:par>
                            </p:childTnLst>
                          </p:cTn>
                        </p:par>
                        <p:par>
                          <p:cTn id="121" fill="hold">
                            <p:stCondLst>
                              <p:cond delay="1000"/>
                            </p:stCondLst>
                            <p:childTnLst>
                              <p:par>
                                <p:cTn id="122" presetID="10" presetClass="entr" presetSubtype="0" fill="hold" grpId="0" nodeType="afterEffect">
                                  <p:stCondLst>
                                    <p:cond delay="0"/>
                                  </p:stCondLst>
                                  <p:childTnLst>
                                    <p:set>
                                      <p:cBhvr>
                                        <p:cTn id="123" dur="1" fill="hold">
                                          <p:stCondLst>
                                            <p:cond delay="0"/>
                                          </p:stCondLst>
                                        </p:cTn>
                                        <p:tgtEl>
                                          <p:spTgt spid="26"/>
                                        </p:tgtEl>
                                        <p:attrNameLst>
                                          <p:attrName>style.visibility</p:attrName>
                                        </p:attrNameLst>
                                      </p:cBhvr>
                                      <p:to>
                                        <p:strVal val="visible"/>
                                      </p:to>
                                    </p:set>
                                    <p:animEffect transition="in" filter="fade">
                                      <p:cBhvr>
                                        <p:cTn id="124" dur="500"/>
                                        <p:tgtEl>
                                          <p:spTgt spid="26"/>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xit" presetSubtype="0" fill="hold" grpId="2" nodeType="clickEffect">
                                  <p:stCondLst>
                                    <p:cond delay="0"/>
                                  </p:stCondLst>
                                  <p:iterate type="lt">
                                    <p:tmPct val="0"/>
                                  </p:iterate>
                                  <p:childTnLst>
                                    <p:animEffect transition="out" filter="fade">
                                      <p:cBhvr>
                                        <p:cTn id="128" dur="500"/>
                                        <p:tgtEl>
                                          <p:spTgt spid="24"/>
                                        </p:tgtEl>
                                      </p:cBhvr>
                                    </p:animEffect>
                                    <p:set>
                                      <p:cBhvr>
                                        <p:cTn id="129" dur="1" fill="hold">
                                          <p:stCondLst>
                                            <p:cond delay="499"/>
                                          </p:stCondLst>
                                        </p:cTn>
                                        <p:tgtEl>
                                          <p:spTgt spid="24"/>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500"/>
                                        <p:tgtEl>
                                          <p:spTgt spid="26"/>
                                        </p:tgtEl>
                                      </p:cBhvr>
                                    </p:animEffect>
                                    <p:set>
                                      <p:cBhvr>
                                        <p:cTn id="132" dur="1" fill="hold">
                                          <p:stCondLst>
                                            <p:cond delay="499"/>
                                          </p:stCondLst>
                                        </p:cTn>
                                        <p:tgtEl>
                                          <p:spTgt spid="26"/>
                                        </p:tgtEl>
                                        <p:attrNameLst>
                                          <p:attrName>style.visibility</p:attrName>
                                        </p:attrNameLst>
                                      </p:cBhvr>
                                      <p:to>
                                        <p:strVal val="hidden"/>
                                      </p:to>
                                    </p:set>
                                  </p:childTnLst>
                                </p:cTn>
                              </p:par>
                            </p:childTnLst>
                          </p:cTn>
                        </p:par>
                        <p:par>
                          <p:cTn id="133" fill="hold">
                            <p:stCondLst>
                              <p:cond delay="500"/>
                            </p:stCondLst>
                            <p:childTnLst>
                              <p:par>
                                <p:cTn id="134" presetID="10" presetClass="entr" presetSubtype="0" fill="hold" grpId="0" nodeType="afterEffect">
                                  <p:stCondLst>
                                    <p:cond delay="0"/>
                                  </p:stCondLst>
                                  <p:childTnLst>
                                    <p:set>
                                      <p:cBhvr>
                                        <p:cTn id="135" dur="1" fill="hold">
                                          <p:stCondLst>
                                            <p:cond delay="0"/>
                                          </p:stCondLst>
                                        </p:cTn>
                                        <p:tgtEl>
                                          <p:spTgt spid="27"/>
                                        </p:tgtEl>
                                        <p:attrNameLst>
                                          <p:attrName>style.visibility</p:attrName>
                                        </p:attrNameLst>
                                      </p:cBhvr>
                                      <p:to>
                                        <p:strVal val="visible"/>
                                      </p:to>
                                    </p:set>
                                    <p:animEffect transition="in" filter="fade">
                                      <p:cBhvr>
                                        <p:cTn id="136" dur="500"/>
                                        <p:tgtEl>
                                          <p:spTgt spid="27"/>
                                        </p:tgtEl>
                                      </p:cBhvr>
                                    </p:animEffect>
                                  </p:childTnLst>
                                </p:cTn>
                              </p:par>
                              <p:par>
                                <p:cTn id="137" presetID="10" presetClass="entr" presetSubtype="0" fill="hold" grpId="0" nodeType="withEffect">
                                  <p:stCondLst>
                                    <p:cond delay="0"/>
                                  </p:stCondLst>
                                  <p:iterate type="lt">
                                    <p:tmPct val="0"/>
                                  </p:iterate>
                                  <p:childTnLst>
                                    <p:set>
                                      <p:cBhvr>
                                        <p:cTn id="138" dur="1" fill="hold">
                                          <p:stCondLst>
                                            <p:cond delay="0"/>
                                          </p:stCondLst>
                                        </p:cTn>
                                        <p:tgtEl>
                                          <p:spTgt spid="28"/>
                                        </p:tgtEl>
                                        <p:attrNameLst>
                                          <p:attrName>style.visibility</p:attrName>
                                        </p:attrNameLst>
                                      </p:cBhvr>
                                      <p:to>
                                        <p:strVal val="visible"/>
                                      </p:to>
                                    </p:set>
                                    <p:animEffect transition="in" filter="fade">
                                      <p:cBhvr>
                                        <p:cTn id="139" dur="500"/>
                                        <p:tgtEl>
                                          <p:spTgt spid="28"/>
                                        </p:tgtEl>
                                      </p:cBhvr>
                                    </p:animEffect>
                                  </p:childTnLst>
                                </p:cTn>
                              </p:par>
                              <p:par>
                                <p:cTn id="140" presetID="10" presetClass="entr" presetSubtype="0" fill="hold" nodeType="withEffect">
                                  <p:stCondLst>
                                    <p:cond delay="0"/>
                                  </p:stCondLst>
                                  <p:childTnLst>
                                    <p:set>
                                      <p:cBhvr>
                                        <p:cTn id="141" dur="1" fill="hold">
                                          <p:stCondLst>
                                            <p:cond delay="0"/>
                                          </p:stCondLst>
                                        </p:cTn>
                                        <p:tgtEl>
                                          <p:spTgt spid="1029"/>
                                        </p:tgtEl>
                                        <p:attrNameLst>
                                          <p:attrName>style.visibility</p:attrName>
                                        </p:attrNameLst>
                                      </p:cBhvr>
                                      <p:to>
                                        <p:strVal val="visible"/>
                                      </p:to>
                                    </p:set>
                                    <p:animEffect transition="in" filter="fade">
                                      <p:cBhvr>
                                        <p:cTn id="142" dur="500"/>
                                        <p:tgtEl>
                                          <p:spTgt spid="1029"/>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xit" presetSubtype="0" fill="hold" grpId="1" nodeType="clickEffect">
                                  <p:stCondLst>
                                    <p:cond delay="0"/>
                                  </p:stCondLst>
                                  <p:childTnLst>
                                    <p:animEffect transition="out" filter="fade">
                                      <p:cBhvr>
                                        <p:cTn id="146" dur="500"/>
                                        <p:tgtEl>
                                          <p:spTgt spid="27"/>
                                        </p:tgtEl>
                                      </p:cBhvr>
                                    </p:animEffect>
                                    <p:set>
                                      <p:cBhvr>
                                        <p:cTn id="147" dur="1" fill="hold">
                                          <p:stCondLst>
                                            <p:cond delay="499"/>
                                          </p:stCondLst>
                                        </p:cTn>
                                        <p:tgtEl>
                                          <p:spTgt spid="27"/>
                                        </p:tgtEl>
                                        <p:attrNameLst>
                                          <p:attrName>style.visibility</p:attrName>
                                        </p:attrNameLst>
                                      </p:cBhvr>
                                      <p:to>
                                        <p:strVal val="hidden"/>
                                      </p:to>
                                    </p:set>
                                  </p:childTnLst>
                                </p:cTn>
                              </p:par>
                              <p:par>
                                <p:cTn id="148" presetID="10" presetClass="exit" presetSubtype="0" fill="hold" nodeType="withEffect">
                                  <p:stCondLst>
                                    <p:cond delay="0"/>
                                  </p:stCondLst>
                                  <p:childTnLst>
                                    <p:animEffect transition="out" filter="fade">
                                      <p:cBhvr>
                                        <p:cTn id="149" dur="500"/>
                                        <p:tgtEl>
                                          <p:spTgt spid="1029"/>
                                        </p:tgtEl>
                                      </p:cBhvr>
                                    </p:animEffect>
                                    <p:set>
                                      <p:cBhvr>
                                        <p:cTn id="150" dur="1" fill="hold">
                                          <p:stCondLst>
                                            <p:cond delay="499"/>
                                          </p:stCondLst>
                                        </p:cTn>
                                        <p:tgtEl>
                                          <p:spTgt spid="1029"/>
                                        </p:tgtEl>
                                        <p:attrNameLst>
                                          <p:attrName>style.visibility</p:attrName>
                                        </p:attrNameLst>
                                      </p:cBhvr>
                                      <p:to>
                                        <p:strVal val="hidden"/>
                                      </p:to>
                                    </p:set>
                                  </p:childTnLst>
                                </p:cTn>
                              </p:par>
                              <p:par>
                                <p:cTn id="151" presetID="28" presetClass="emph" presetSubtype="0" fill="hold" grpId="1" nodeType="withEffect">
                                  <p:stCondLst>
                                    <p:cond delay="0"/>
                                  </p:stCondLst>
                                  <p:iterate type="lt">
                                    <p:tmPct val="10000"/>
                                  </p:iterate>
                                  <p:childTnLst>
                                    <p:animClr clrSpc="rgb" dir="cw">
                                      <p:cBhvr override="childStyle">
                                        <p:cTn id="152" dur="500" fill="hold"/>
                                        <p:tgtEl>
                                          <p:spTgt spid="28"/>
                                        </p:tgtEl>
                                        <p:attrNameLst>
                                          <p:attrName>style.color</p:attrName>
                                        </p:attrNameLst>
                                      </p:cBhvr>
                                      <p:to>
                                        <a:srgbClr val="000000"/>
                                      </p:to>
                                    </p:animClr>
                                    <p:animClr clrSpc="rgb" dir="cw">
                                      <p:cBhvr>
                                        <p:cTn id="153" dur="500" fill="hold"/>
                                        <p:tgtEl>
                                          <p:spTgt spid="28"/>
                                        </p:tgtEl>
                                        <p:attrNameLst>
                                          <p:attrName>fillcolor</p:attrName>
                                        </p:attrNameLst>
                                      </p:cBhvr>
                                      <p:to>
                                        <a:srgbClr val="000000"/>
                                      </p:to>
                                    </p:animClr>
                                    <p:set>
                                      <p:cBhvr>
                                        <p:cTn id="154" dur="500" fill="hold"/>
                                        <p:tgtEl>
                                          <p:spTgt spid="28"/>
                                        </p:tgtEl>
                                        <p:attrNameLst>
                                          <p:attrName>fill.type</p:attrName>
                                        </p:attrNameLst>
                                      </p:cBhvr>
                                      <p:to>
                                        <p:strVal val="solid"/>
                                      </p:to>
                                    </p:set>
                                    <p:anim to="1.5" calcmode="lin" valueType="num">
                                      <p:cBhvr override="childStyle">
                                        <p:cTn id="155" dur="500" fill="hold"/>
                                        <p:tgtEl>
                                          <p:spTgt spid="28"/>
                                        </p:tgtEl>
                                        <p:attrNameLst>
                                          <p:attrName>style.fontSize</p:attrName>
                                        </p:attrNameLst>
                                      </p:cBhvr>
                                    </p:anim>
                                  </p:childTnLst>
                                </p:cTn>
                              </p:par>
                              <p:par>
                                <p:cTn id="156" presetID="42" presetClass="path" presetSubtype="0" accel="50000" decel="50000" fill="hold" grpId="2" nodeType="withEffect">
                                  <p:stCondLst>
                                    <p:cond delay="0"/>
                                  </p:stCondLst>
                                  <p:iterate type="lt">
                                    <p:tmPct val="0"/>
                                  </p:iterate>
                                  <p:childTnLst>
                                    <p:animMotion origin="layout" path="M -7.00703E-7 -3.64562E-6 L -0.37666 -0.2223 " pathEditMode="relative" rAng="0" ptsTypes="AA">
                                      <p:cBhvr>
                                        <p:cTn id="157" dur="1000" fill="hold"/>
                                        <p:tgtEl>
                                          <p:spTgt spid="28"/>
                                        </p:tgtEl>
                                        <p:attrNameLst>
                                          <p:attrName>ppt_x</p:attrName>
                                          <p:attrName>ppt_y</p:attrName>
                                        </p:attrNameLst>
                                      </p:cBhvr>
                                      <p:rCtr x="-18833" y="-11127"/>
                                    </p:animMotion>
                                  </p:childTnLst>
                                </p:cTn>
                              </p:par>
                              <p:par>
                                <p:cTn id="158" presetID="15" presetClass="emph" presetSubtype="0" grpId="3" nodeType="withEffect">
                                  <p:stCondLst>
                                    <p:cond delay="0"/>
                                  </p:stCondLst>
                                  <p:iterate type="lt">
                                    <p:tmAbs val="25"/>
                                  </p:iterate>
                                  <p:childTnLst>
                                    <p:set>
                                      <p:cBhvr override="childStyle">
                                        <p:cTn id="159" dur="indefinite"/>
                                        <p:tgtEl>
                                          <p:spTgt spid="28"/>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5" grpId="1"/>
      <p:bldP spid="15" grpId="2"/>
      <p:bldP spid="15" grpId="3"/>
      <p:bldP spid="16" grpId="0" build="allAtOnce"/>
      <p:bldP spid="17" grpId="0"/>
      <p:bldP spid="17" grpId="1"/>
      <p:bldP spid="18" grpId="0"/>
      <p:bldP spid="18" grpId="1"/>
      <p:bldP spid="18" grpId="2"/>
      <p:bldP spid="18" grpId="3"/>
      <p:bldP spid="18" grpId="4"/>
      <p:bldP spid="18" grpId="5"/>
      <p:bldP spid="19" grpId="0"/>
      <p:bldP spid="19" grpId="1"/>
      <p:bldP spid="19" grpId="2"/>
      <p:bldP spid="19" grpId="3"/>
      <p:bldP spid="20" grpId="0"/>
      <p:bldP spid="20" grpId="1"/>
      <p:bldP spid="21" grpId="0"/>
      <p:bldP spid="21" grpId="1"/>
      <p:bldP spid="21" grpId="2"/>
      <p:bldP spid="22" grpId="0"/>
      <p:bldP spid="22" grpId="1"/>
      <p:bldP spid="24" grpId="0"/>
      <p:bldP spid="24" grpId="1"/>
      <p:bldP spid="24" grpId="2"/>
      <p:bldP spid="24" grpId="3"/>
      <p:bldP spid="26" grpId="0"/>
      <p:bldP spid="26" grpId="1"/>
      <p:bldP spid="27" grpId="0"/>
      <p:bldP spid="27" grpId="1"/>
      <p:bldP spid="28" grpId="0"/>
      <p:bldP spid="28" grpId="1"/>
      <p:bldP spid="28" grpId="2"/>
      <p:bldP spid="28" grpId="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2" y="-1"/>
            <a:ext cx="12192000" cy="6858000"/>
          </a:xfrm>
          <a:prstGeom prst="rect">
            <a:avLst/>
          </a:prstGeom>
        </p:spPr>
      </p:pic>
      <p:sp>
        <p:nvSpPr>
          <p:cNvPr id="5" name="矩形 4"/>
          <p:cNvSpPr/>
          <p:nvPr/>
        </p:nvSpPr>
        <p:spPr>
          <a:xfrm>
            <a:off x="0" y="0"/>
            <a:ext cx="1611984" cy="6857999"/>
          </a:xfrm>
          <a:prstGeom prst="rect">
            <a:avLst/>
          </a:prstGeom>
          <a:solidFill>
            <a:schemeClr val="accent5">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2" y="7164"/>
            <a:ext cx="1611985" cy="2839731"/>
            <a:chOff x="-1" y="7164"/>
            <a:chExt cx="1440730" cy="2413717"/>
          </a:xfrm>
        </p:grpSpPr>
        <p:sp>
          <p:nvSpPr>
            <p:cNvPr id="7" name="五邊形 6"/>
            <p:cNvSpPr/>
            <p:nvPr/>
          </p:nvSpPr>
          <p:spPr>
            <a:xfrm rot="5400000">
              <a:off x="-486207" y="493945"/>
              <a:ext cx="2413143" cy="1440729"/>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420282" y="427445"/>
              <a:ext cx="2281291" cy="1440730"/>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矩形 8"/>
          <p:cNvSpPr/>
          <p:nvPr/>
        </p:nvSpPr>
        <p:spPr>
          <a:xfrm>
            <a:off x="371573" y="293305"/>
            <a:ext cx="768284" cy="1754326"/>
          </a:xfrm>
          <a:prstGeom prst="rect">
            <a:avLst/>
          </a:prstGeom>
        </p:spPr>
        <p:txBody>
          <a:bodyPr wrap="square">
            <a:spAutoFit/>
          </a:bodyPr>
          <a:lstStyle/>
          <a:p>
            <a:r>
              <a:rPr lang="zh-TW" altLang="en-US" sz="5400" b="1" dirty="0">
                <a:latin typeface="微軟正黑體" panose="020B0604030504040204" pitchFamily="34" charset="-120"/>
                <a:ea typeface="微軟正黑體" panose="020B0604030504040204" pitchFamily="34" charset="-120"/>
              </a:rPr>
              <a:t>政</a:t>
            </a:r>
            <a:endParaRPr lang="en-US" altLang="zh-TW" sz="5400" b="1" dirty="0">
              <a:latin typeface="微軟正黑體" panose="020B0604030504040204" pitchFamily="34" charset="-120"/>
              <a:ea typeface="微軟正黑體" panose="020B0604030504040204" pitchFamily="34" charset="-120"/>
            </a:endParaRPr>
          </a:p>
          <a:p>
            <a:r>
              <a:rPr lang="zh-TW" altLang="en-US" sz="5400" b="1" dirty="0">
                <a:latin typeface="微軟正黑體" panose="020B0604030504040204" pitchFamily="34" charset="-120"/>
                <a:ea typeface="微軟正黑體" panose="020B0604030504040204" pitchFamily="34" charset="-120"/>
              </a:rPr>
              <a:t>治</a:t>
            </a:r>
          </a:p>
        </p:txBody>
      </p:sp>
      <p:sp>
        <p:nvSpPr>
          <p:cNvPr id="10" name="矩形 9"/>
          <p:cNvSpPr/>
          <p:nvPr/>
        </p:nvSpPr>
        <p:spPr>
          <a:xfrm>
            <a:off x="371573" y="3428999"/>
            <a:ext cx="768284" cy="1754326"/>
          </a:xfrm>
          <a:prstGeom prst="rect">
            <a:avLst/>
          </a:prstGeom>
        </p:spPr>
        <p:txBody>
          <a:bodyPr wrap="square">
            <a:spAutoFit/>
          </a:bodyPr>
          <a:lstStyle/>
          <a:p>
            <a:endParaRPr lang="en-US" altLang="zh-TW" sz="5400" b="1" dirty="0">
              <a:latin typeface="微軟正黑體" panose="020B0604030504040204" pitchFamily="34" charset="-120"/>
              <a:ea typeface="微軟正黑體" panose="020B0604030504040204" pitchFamily="34" charset="-120"/>
            </a:endParaRPr>
          </a:p>
          <a:p>
            <a:endParaRPr lang="zh-TW" altLang="en-US" sz="5400" b="1" dirty="0">
              <a:latin typeface="微軟正黑體" panose="020B0604030504040204" pitchFamily="34" charset="-120"/>
              <a:ea typeface="微軟正黑體" panose="020B0604030504040204" pitchFamily="34" charset="-120"/>
            </a:endParaRPr>
          </a:p>
        </p:txBody>
      </p:sp>
      <p:sp>
        <p:nvSpPr>
          <p:cNvPr id="11" name="矩形 10"/>
          <p:cNvSpPr/>
          <p:nvPr/>
        </p:nvSpPr>
        <p:spPr>
          <a:xfrm>
            <a:off x="47919" y="3412408"/>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805990" y="3012298"/>
            <a:ext cx="768284" cy="2554545"/>
          </a:xfrm>
          <a:prstGeom prst="rect">
            <a:avLst/>
          </a:prstGeom>
        </p:spPr>
        <p:txBody>
          <a:bodyPr wrap="square">
            <a:spAutoFit/>
          </a:bodyPr>
          <a:lstStyle/>
          <a:p>
            <a:r>
              <a:rPr lang="zh-TW" altLang="en-US" sz="4000" dirty="0" smtClean="0">
                <a:latin typeface="微軟正黑體" panose="020B0604030504040204" pitchFamily="34" charset="-120"/>
                <a:ea typeface="微軟正黑體" panose="020B0604030504040204" pitchFamily="34" charset="-120"/>
              </a:rPr>
              <a:t>昭和時期</a:t>
            </a:r>
            <a:endParaRPr lang="zh-TW" altLang="en-US" sz="4000" dirty="0">
              <a:latin typeface="微軟正黑體" panose="020B0604030504040204" pitchFamily="34" charset="-120"/>
              <a:ea typeface="微軟正黑體" panose="020B0604030504040204" pitchFamily="34" charset="-120"/>
            </a:endParaRPr>
          </a:p>
        </p:txBody>
      </p:sp>
      <p:sp>
        <p:nvSpPr>
          <p:cNvPr id="15" name="矩形 14"/>
          <p:cNvSpPr/>
          <p:nvPr/>
        </p:nvSpPr>
        <p:spPr>
          <a:xfrm>
            <a:off x="4736896" y="1073423"/>
            <a:ext cx="2749471" cy="707886"/>
          </a:xfrm>
          <a:prstGeom prst="rect">
            <a:avLst/>
          </a:prstGeom>
        </p:spPr>
        <p:txBody>
          <a:bodyPr wrap="none">
            <a:spAutoFit/>
          </a:bodyPr>
          <a:lstStyle/>
          <a:p>
            <a:r>
              <a:rPr lang="zh-TW" altLang="zh-TW" sz="4000" b="1" dirty="0"/>
              <a:t>五一五事件</a:t>
            </a:r>
            <a:endParaRPr lang="zh-TW" altLang="en-US" sz="4000" dirty="0"/>
          </a:p>
        </p:txBody>
      </p:sp>
      <p:sp>
        <p:nvSpPr>
          <p:cNvPr id="16" name="矩形 15"/>
          <p:cNvSpPr/>
          <p:nvPr/>
        </p:nvSpPr>
        <p:spPr>
          <a:xfrm>
            <a:off x="2582865" y="2307458"/>
            <a:ext cx="7057534" cy="1569660"/>
          </a:xfrm>
          <a:prstGeom prst="rect">
            <a:avLst/>
          </a:prstGeom>
        </p:spPr>
        <p:txBody>
          <a:bodyPr wrap="square">
            <a:spAutoFit/>
          </a:bodyPr>
          <a:lstStyle/>
          <a:p>
            <a:r>
              <a:rPr lang="en-US" altLang="zh-TW" sz="2400" dirty="0"/>
              <a:t>1932</a:t>
            </a:r>
            <a:r>
              <a:rPr lang="zh-TW" altLang="zh-TW" sz="2400" dirty="0"/>
              <a:t>年一群</a:t>
            </a:r>
            <a:r>
              <a:rPr lang="zh-TW" altLang="zh-TW" sz="2400" dirty="0" smtClean="0"/>
              <a:t>海軍</a:t>
            </a:r>
            <a:r>
              <a:rPr lang="zh-TW" altLang="en-US" sz="2400" dirty="0"/>
              <a:t>青</a:t>
            </a:r>
            <a:r>
              <a:rPr lang="zh-TW" altLang="zh-TW" sz="2400" dirty="0" smtClean="0"/>
              <a:t>年</a:t>
            </a:r>
            <a:r>
              <a:rPr lang="zh-TW" altLang="zh-TW" sz="2400" dirty="0"/>
              <a:t>軍官及陸軍候補生試圖創造以北一輝「日本改造法案」的社會，犬養首相因此喪生，但由於政變規模小，以及缺乏建立政權的具體計劃，所以宣告</a:t>
            </a:r>
            <a:r>
              <a:rPr lang="zh-TW" altLang="zh-TW" sz="2400" dirty="0" smtClean="0"/>
              <a:t>失敗</a:t>
            </a:r>
            <a:r>
              <a:rPr lang="zh-TW" altLang="en-US" sz="2400" dirty="0" smtClean="0"/>
              <a:t>。</a:t>
            </a:r>
            <a:endParaRPr lang="zh-TW" altLang="zh-TW" sz="2400" dirty="0"/>
          </a:p>
        </p:txBody>
      </p:sp>
      <p:sp>
        <p:nvSpPr>
          <p:cNvPr id="17" name="矩形 16"/>
          <p:cNvSpPr/>
          <p:nvPr/>
        </p:nvSpPr>
        <p:spPr>
          <a:xfrm>
            <a:off x="4736895" y="1693688"/>
            <a:ext cx="2749471" cy="707886"/>
          </a:xfrm>
          <a:prstGeom prst="rect">
            <a:avLst/>
          </a:prstGeom>
        </p:spPr>
        <p:txBody>
          <a:bodyPr wrap="none">
            <a:spAutoFit/>
          </a:bodyPr>
          <a:lstStyle/>
          <a:p>
            <a:r>
              <a:rPr lang="zh-TW" altLang="zh-TW" sz="4000" b="1" dirty="0"/>
              <a:t>二二六事件</a:t>
            </a:r>
            <a:endParaRPr lang="zh-TW" altLang="en-US" sz="4000" dirty="0"/>
          </a:p>
        </p:txBody>
      </p:sp>
      <p:sp>
        <p:nvSpPr>
          <p:cNvPr id="18" name="矩形 17"/>
          <p:cNvSpPr/>
          <p:nvPr/>
        </p:nvSpPr>
        <p:spPr>
          <a:xfrm>
            <a:off x="3063632" y="2732724"/>
            <a:ext cx="6096000" cy="1938992"/>
          </a:xfrm>
          <a:prstGeom prst="rect">
            <a:avLst/>
          </a:prstGeom>
        </p:spPr>
        <p:txBody>
          <a:bodyPr>
            <a:spAutoFit/>
          </a:bodyPr>
          <a:lstStyle/>
          <a:p>
            <a:r>
              <a:rPr lang="en-US" altLang="zh-TW" sz="2400" dirty="0" smtClean="0"/>
              <a:t>1936</a:t>
            </a:r>
            <a:r>
              <a:rPr lang="zh-TW" altLang="zh-TW" sz="2400" dirty="0" smtClean="0"/>
              <a:t>年</a:t>
            </a:r>
            <a:r>
              <a:rPr lang="en-US" altLang="zh-TW" sz="2400" dirty="0"/>
              <a:t>2</a:t>
            </a:r>
            <a:r>
              <a:rPr lang="zh-TW" altLang="zh-TW" sz="2400" dirty="0"/>
              <a:t>月</a:t>
            </a:r>
            <a:r>
              <a:rPr lang="en-US" altLang="zh-TW" sz="2400" dirty="0"/>
              <a:t>26</a:t>
            </a:r>
            <a:r>
              <a:rPr lang="zh-TW" altLang="zh-TW" sz="2400" dirty="0"/>
              <a:t>日</a:t>
            </a:r>
            <a:r>
              <a:rPr lang="zh-TW" altLang="zh-TW" sz="2400" dirty="0" smtClean="0"/>
              <a:t>「</a:t>
            </a:r>
            <a:r>
              <a:rPr lang="zh-TW" altLang="en-US" sz="2400" dirty="0" smtClean="0"/>
              <a:t> </a:t>
            </a:r>
            <a:r>
              <a:rPr lang="zh-TW" altLang="en-US" sz="2400" b="1" dirty="0" smtClean="0">
                <a:solidFill>
                  <a:srgbClr val="FF0000"/>
                </a:solidFill>
              </a:rPr>
              <a:t>            </a:t>
            </a:r>
            <a:r>
              <a:rPr lang="zh-TW" altLang="zh-TW" sz="2400" dirty="0" smtClean="0"/>
              <a:t>」</a:t>
            </a:r>
            <a:r>
              <a:rPr lang="zh-TW" altLang="zh-TW" sz="2400" dirty="0"/>
              <a:t>青年軍官發起暴動，暗殺多名大臣。事件後軍方利用大家對軍方的批判，主張「要控制軍方就必須改革政治」，使得除件掌權，使日本逐漸邁向軍國主義。</a:t>
            </a:r>
            <a:endParaRPr lang="zh-TW" altLang="en-US" sz="2400" dirty="0"/>
          </a:p>
        </p:txBody>
      </p:sp>
      <p:sp>
        <p:nvSpPr>
          <p:cNvPr id="19" name="矩形 18"/>
          <p:cNvSpPr/>
          <p:nvPr/>
        </p:nvSpPr>
        <p:spPr>
          <a:xfrm>
            <a:off x="5336907" y="2732723"/>
            <a:ext cx="1107996" cy="461665"/>
          </a:xfrm>
          <a:prstGeom prst="rect">
            <a:avLst/>
          </a:prstGeom>
        </p:spPr>
        <p:txBody>
          <a:bodyPr wrap="none">
            <a:spAutoFit/>
          </a:bodyPr>
          <a:lstStyle/>
          <a:p>
            <a:r>
              <a:rPr lang="zh-TW" altLang="zh-TW" sz="2400" b="1" dirty="0">
                <a:solidFill>
                  <a:srgbClr val="FF0000"/>
                </a:solidFill>
              </a:rPr>
              <a:t>皇道派</a:t>
            </a:r>
            <a:endParaRPr lang="zh-TW" altLang="en-US" sz="2400" dirty="0"/>
          </a:p>
        </p:txBody>
      </p:sp>
      <p:sp>
        <p:nvSpPr>
          <p:cNvPr id="20" name="矩形 19"/>
          <p:cNvSpPr/>
          <p:nvPr/>
        </p:nvSpPr>
        <p:spPr>
          <a:xfrm>
            <a:off x="2582865" y="3041374"/>
            <a:ext cx="7057534" cy="2308324"/>
          </a:xfrm>
          <a:prstGeom prst="rect">
            <a:avLst/>
          </a:prstGeom>
        </p:spPr>
        <p:txBody>
          <a:bodyPr wrap="square">
            <a:spAutoFit/>
          </a:bodyPr>
          <a:lstStyle/>
          <a:p>
            <a:pPr lvl="0"/>
            <a:r>
              <a:rPr lang="zh-TW" altLang="zh-TW" sz="2400" dirty="0"/>
              <a:t>當時軍方</a:t>
            </a:r>
            <a:r>
              <a:rPr lang="en-US" altLang="zh-TW" sz="2400" dirty="0"/>
              <a:t>(</a:t>
            </a:r>
            <a:r>
              <a:rPr lang="zh-TW" altLang="zh-TW" sz="2400" dirty="0"/>
              <a:t>特別是陸軍</a:t>
            </a:r>
            <a:r>
              <a:rPr lang="en-US" altLang="zh-TW" sz="2400" dirty="0"/>
              <a:t>)</a:t>
            </a:r>
            <a:r>
              <a:rPr lang="zh-TW" altLang="zh-TW" sz="2400" dirty="0"/>
              <a:t>分為「</a:t>
            </a:r>
            <a:r>
              <a:rPr lang="zh-TW" altLang="zh-TW" sz="2400" b="1" dirty="0"/>
              <a:t>皇道派</a:t>
            </a:r>
            <a:r>
              <a:rPr lang="zh-TW" altLang="zh-TW" sz="2400" dirty="0"/>
              <a:t>」與「</a:t>
            </a:r>
            <a:r>
              <a:rPr lang="zh-TW" altLang="zh-TW" sz="2400" b="1" dirty="0"/>
              <a:t>統制派</a:t>
            </a:r>
            <a:r>
              <a:rPr lang="zh-TW" altLang="zh-TW" sz="2400" dirty="0"/>
              <a:t>」</a:t>
            </a:r>
            <a:r>
              <a:rPr lang="zh-TW" altLang="zh-TW" sz="2400" dirty="0" smtClean="0"/>
              <a:t>。</a:t>
            </a:r>
            <a:endParaRPr lang="en-US" altLang="zh-TW" sz="2400" dirty="0" smtClean="0"/>
          </a:p>
          <a:p>
            <a:pPr lvl="0"/>
            <a:r>
              <a:rPr lang="zh-TW" altLang="zh-TW" sz="2400" b="1" dirty="0" smtClean="0"/>
              <a:t>皇</a:t>
            </a:r>
            <a:r>
              <a:rPr lang="zh-TW" altLang="zh-TW" sz="2400" b="1" dirty="0"/>
              <a:t>道派中心思想</a:t>
            </a:r>
            <a:r>
              <a:rPr lang="zh-TW" altLang="zh-TW" sz="2400" dirty="0"/>
              <a:t>：為實現以天皇為主之政治，應排除主要大臣、政黨及財閥等</a:t>
            </a:r>
            <a:r>
              <a:rPr lang="zh-TW" altLang="zh-TW" sz="2400" dirty="0" smtClean="0"/>
              <a:t>。</a:t>
            </a:r>
            <a:endParaRPr lang="en-US" altLang="zh-TW" sz="2400" dirty="0" smtClean="0"/>
          </a:p>
          <a:p>
            <a:pPr lvl="0"/>
            <a:r>
              <a:rPr lang="zh-TW" altLang="zh-TW" sz="2400" b="1" dirty="0" smtClean="0"/>
              <a:t>統治</a:t>
            </a:r>
            <a:r>
              <a:rPr lang="zh-TW" altLang="zh-TW" sz="2400" b="1" dirty="0"/>
              <a:t>派中心思想</a:t>
            </a:r>
            <a:r>
              <a:rPr lang="zh-TW" altLang="zh-TW" sz="2400" dirty="0"/>
              <a:t>：不排斥重要大臣與政黨的存在，已利用他們進行軍國主義的政治。</a:t>
            </a:r>
          </a:p>
        </p:txBody>
      </p:sp>
    </p:spTree>
    <p:extLst>
      <p:ext uri="{BB962C8B-B14F-4D97-AF65-F5344CB8AC3E}">
        <p14:creationId xmlns:p14="http://schemas.microsoft.com/office/powerpoint/2010/main" val="377479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1" nodeType="clickEffect">
                                  <p:stCondLst>
                                    <p:cond delay="0"/>
                                  </p:stCondLst>
                                  <p:childTnLst>
                                    <p:animMotion origin="layout" path="M -2.66476E-6 2.56303E-6 L -0.21737 -0.00255 " pathEditMode="relative" rAng="0" ptsTypes="AA">
                                      <p:cBhvr>
                                        <p:cTn id="14" dur="1000" fill="hold"/>
                                        <p:tgtEl>
                                          <p:spTgt spid="15"/>
                                        </p:tgtEl>
                                        <p:attrNameLst>
                                          <p:attrName>ppt_x</p:attrName>
                                          <p:attrName>ppt_y</p:attrName>
                                        </p:attrNameLst>
                                      </p:cBhvr>
                                      <p:rCtr x="-10875" y="-139"/>
                                    </p:animMotion>
                                  </p:childTnLst>
                                </p:cTn>
                              </p:par>
                              <p:par>
                                <p:cTn id="15" presetID="10" presetClass="exit" presetSubtype="0" fill="hold" grpId="0" nodeType="withEffect">
                                  <p:stCondLst>
                                    <p:cond delay="0"/>
                                  </p:stCondLst>
                                  <p:childTnLst>
                                    <p:animEffect transition="out" filter="fade">
                                      <p:cBhvr>
                                        <p:cTn id="16" dur="500"/>
                                        <p:tgtEl>
                                          <p:spTgt spid="16">
                                            <p:txEl>
                                              <p:pRg st="0" end="0"/>
                                            </p:txEl>
                                          </p:spTgt>
                                        </p:tgtEl>
                                      </p:cBhvr>
                                    </p:animEffect>
                                    <p:set>
                                      <p:cBhvr>
                                        <p:cTn id="17" dur="1" fill="hold">
                                          <p:stCondLst>
                                            <p:cond delay="499"/>
                                          </p:stCondLst>
                                        </p:cTn>
                                        <p:tgtEl>
                                          <p:spTgt spid="16">
                                            <p:txEl>
                                              <p:pRg st="0" end="0"/>
                                            </p:txEl>
                                          </p:spTgt>
                                        </p:tgtEl>
                                        <p:attrNameLst>
                                          <p:attrName>style.visibility</p:attrName>
                                        </p:attrNameLst>
                                      </p:cBhvr>
                                      <p:to>
                                        <p:strVal val="hidden"/>
                                      </p:to>
                                    </p:se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Effect transition="in" filter="fade">
                                      <p:cBhvr>
                                        <p:cTn id="24" dur="500"/>
                                        <p:tgtEl>
                                          <p:spTgt spid="18">
                                            <p:txEl>
                                              <p:pRg st="0" end="0"/>
                                            </p:txEl>
                                          </p:spTgt>
                                        </p:tgtEl>
                                      </p:cBhvr>
                                    </p:animEffect>
                                  </p:childTnLst>
                                </p:cTn>
                              </p:par>
                              <p:par>
                                <p:cTn id="25" presetID="10" presetClass="entr" presetSubtype="0" fill="hold" nodeType="withEffect">
                                  <p:stCondLst>
                                    <p:cond delay="0"/>
                                  </p:stCondLst>
                                  <p:iterate type="lt">
                                    <p:tmPct val="0"/>
                                  </p:iterate>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8">
                                            <p:txEl>
                                              <p:pRg st="0" end="0"/>
                                            </p:txEl>
                                          </p:spTgt>
                                        </p:tgtEl>
                                      </p:cBhvr>
                                    </p:animEffect>
                                    <p:set>
                                      <p:cBhvr>
                                        <p:cTn id="32" dur="1" fill="hold">
                                          <p:stCondLst>
                                            <p:cond delay="499"/>
                                          </p:stCondLst>
                                        </p:cTn>
                                        <p:tgtEl>
                                          <p:spTgt spid="18">
                                            <p:txEl>
                                              <p:pRg st="0" end="0"/>
                                            </p:txEl>
                                          </p:spTgt>
                                        </p:tgtEl>
                                        <p:attrNameLst>
                                          <p:attrName>style.visibility</p:attrName>
                                        </p:attrNameLst>
                                      </p:cBhvr>
                                      <p:to>
                                        <p:strVal val="hidden"/>
                                      </p:to>
                                    </p:set>
                                  </p:childTnLst>
                                </p:cTn>
                              </p:par>
                              <p:par>
                                <p:cTn id="33" presetID="42" presetClass="path" presetSubtype="0" accel="50000" decel="50000" fill="hold" grpId="1" nodeType="withEffect">
                                  <p:stCondLst>
                                    <p:cond delay="0"/>
                                  </p:stCondLst>
                                  <p:childTnLst>
                                    <p:animMotion origin="layout" path="M -2.66476E-6 -3.88619E-6 L -0.21503 0.00024 " pathEditMode="relative" rAng="0" ptsTypes="AA">
                                      <p:cBhvr>
                                        <p:cTn id="34" dur="1000" fill="hold"/>
                                        <p:tgtEl>
                                          <p:spTgt spid="17"/>
                                        </p:tgtEl>
                                        <p:attrNameLst>
                                          <p:attrName>ppt_x</p:attrName>
                                          <p:attrName>ppt_y</p:attrName>
                                        </p:attrNameLst>
                                      </p:cBhvr>
                                      <p:rCtr x="-10758" y="0"/>
                                    </p:animMotion>
                                  </p:childTnLst>
                                </p:cTn>
                              </p:par>
                              <p:par>
                                <p:cTn id="35" presetID="15" presetClass="emph" presetSubtype="0" grpId="0" nodeType="withEffect">
                                  <p:stCondLst>
                                    <p:cond delay="0"/>
                                  </p:stCondLst>
                                  <p:iterate type="lt">
                                    <p:tmAbs val="25"/>
                                  </p:iterate>
                                  <p:childTnLst>
                                    <p:set>
                                      <p:cBhvr override="childStyle">
                                        <p:cTn id="36" dur="indefinite"/>
                                        <p:tgtEl>
                                          <p:spTgt spid="19">
                                            <p:txEl>
                                              <p:pRg st="0" end="0"/>
                                            </p:txEl>
                                          </p:spTgt>
                                        </p:tgtEl>
                                        <p:attrNameLst>
                                          <p:attrName>style.fontWeight</p:attrName>
                                        </p:attrNameLst>
                                      </p:cBhvr>
                                      <p:to>
                                        <p:strVal val="bold"/>
                                      </p:to>
                                    </p:set>
                                  </p:childTnLst>
                                </p:cTn>
                              </p:par>
                              <p:par>
                                <p:cTn id="37" presetID="28" presetClass="emph" presetSubtype="0" fill="hold" grpId="1" nodeType="withEffect">
                                  <p:stCondLst>
                                    <p:cond delay="0"/>
                                  </p:stCondLst>
                                  <p:iterate type="lt">
                                    <p:tmPct val="10000"/>
                                  </p:iterate>
                                  <p:childTnLst>
                                    <p:animClr clrSpc="rgb" dir="cw">
                                      <p:cBhvr override="childStyle">
                                        <p:cTn id="38" dur="500" fill="hold"/>
                                        <p:tgtEl>
                                          <p:spTgt spid="19">
                                            <p:txEl>
                                              <p:pRg st="0" end="0"/>
                                            </p:txEl>
                                          </p:spTgt>
                                        </p:tgtEl>
                                        <p:attrNameLst>
                                          <p:attrName>style.color</p:attrName>
                                        </p:attrNameLst>
                                      </p:cBhvr>
                                      <p:to>
                                        <a:srgbClr val="FF0000"/>
                                      </p:to>
                                    </p:animClr>
                                    <p:animClr clrSpc="rgb" dir="cw">
                                      <p:cBhvr>
                                        <p:cTn id="39" dur="500" fill="hold"/>
                                        <p:tgtEl>
                                          <p:spTgt spid="19">
                                            <p:txEl>
                                              <p:pRg st="0" end="0"/>
                                            </p:txEl>
                                          </p:spTgt>
                                        </p:tgtEl>
                                        <p:attrNameLst>
                                          <p:attrName>fillcolor</p:attrName>
                                        </p:attrNameLst>
                                      </p:cBhvr>
                                      <p:to>
                                        <a:srgbClr val="FF0000"/>
                                      </p:to>
                                    </p:animClr>
                                    <p:set>
                                      <p:cBhvr>
                                        <p:cTn id="40" dur="500" fill="hold"/>
                                        <p:tgtEl>
                                          <p:spTgt spid="19">
                                            <p:txEl>
                                              <p:pRg st="0" end="0"/>
                                            </p:txEl>
                                          </p:spTgt>
                                        </p:tgtEl>
                                        <p:attrNameLst>
                                          <p:attrName>fill.type</p:attrName>
                                        </p:attrNameLst>
                                      </p:cBhvr>
                                      <p:to>
                                        <p:strVal val="solid"/>
                                      </p:to>
                                    </p:set>
                                    <p:anim to="1.5" calcmode="lin" valueType="num">
                                      <p:cBhvr override="childStyle">
                                        <p:cTn id="41" dur="500" fill="hold"/>
                                        <p:tgtEl>
                                          <p:spTgt spid="19">
                                            <p:txEl>
                                              <p:pRg st="0" end="0"/>
                                            </p:txEl>
                                          </p:spTgt>
                                        </p:tgtEl>
                                        <p:attrNameLst>
                                          <p:attrName>style.fontSize</p:attrName>
                                        </p:attrNameLst>
                                      </p:cBhvr>
                                    </p:anim>
                                  </p:childTnLst>
                                </p:cTn>
                              </p:par>
                              <p:par>
                                <p:cTn id="42" presetID="50" presetClass="path" presetSubtype="0" accel="50000" decel="50000" fill="hold" grpId="2" nodeType="withEffect">
                                  <p:stCondLst>
                                    <p:cond delay="0"/>
                                  </p:stCondLst>
                                  <p:iterate type="lt">
                                    <p:tmPct val="0"/>
                                  </p:iterate>
                                  <p:childTnLst>
                                    <p:animMotion origin="layout" path="M -3.35244E-6 -3.37034E-6 L 0.00977 -3.37034E-6 C 0.0142 -3.37034E-6 0.01967 -0.01642 0.01967 -0.02961 L 0.01967 -0.05898 " pathEditMode="relative" rAng="0" ptsTypes="FfFF">
                                      <p:cBhvr>
                                        <p:cTn id="43" dur="1000" fill="hold"/>
                                        <p:tgtEl>
                                          <p:spTgt spid="19">
                                            <p:txEl>
                                              <p:pRg st="0" end="0"/>
                                            </p:txEl>
                                          </p:spTgt>
                                        </p:tgtEl>
                                        <p:attrNameLst>
                                          <p:attrName>ppt_x</p:attrName>
                                          <p:attrName>ppt_y</p:attrName>
                                        </p:attrNameLst>
                                      </p:cBhvr>
                                      <p:rCtr x="977" y="-2961"/>
                                    </p:animMotion>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build="allAtOnce"/>
      <p:bldP spid="17" grpId="0"/>
      <p:bldP spid="17" grpId="1"/>
      <p:bldP spid="18" grpId="0" build="allAtOnce"/>
      <p:bldP spid="19" grpId="0" build="allAtOnce"/>
      <p:bldP spid="19" grpId="1" build="allAtOnce"/>
      <p:bldP spid="19" grpId="2" build="allAtOnce"/>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2" y="-1"/>
            <a:ext cx="12192000" cy="6858000"/>
          </a:xfrm>
          <a:prstGeom prst="rect">
            <a:avLst/>
          </a:prstGeom>
        </p:spPr>
      </p:pic>
      <p:sp>
        <p:nvSpPr>
          <p:cNvPr id="5" name="矩形 4"/>
          <p:cNvSpPr/>
          <p:nvPr/>
        </p:nvSpPr>
        <p:spPr>
          <a:xfrm>
            <a:off x="0" y="0"/>
            <a:ext cx="1611984" cy="6857999"/>
          </a:xfrm>
          <a:prstGeom prst="rect">
            <a:avLst/>
          </a:prstGeom>
          <a:solidFill>
            <a:schemeClr val="accent5">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2" y="7164"/>
            <a:ext cx="1611985" cy="2839731"/>
            <a:chOff x="-1" y="7164"/>
            <a:chExt cx="1440730" cy="2413717"/>
          </a:xfrm>
        </p:grpSpPr>
        <p:sp>
          <p:nvSpPr>
            <p:cNvPr id="7" name="五邊形 6"/>
            <p:cNvSpPr/>
            <p:nvPr/>
          </p:nvSpPr>
          <p:spPr>
            <a:xfrm rot="5400000">
              <a:off x="-486207" y="493945"/>
              <a:ext cx="2413143" cy="1440729"/>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420282" y="427445"/>
              <a:ext cx="2281291" cy="1440730"/>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矩形 8"/>
          <p:cNvSpPr/>
          <p:nvPr/>
        </p:nvSpPr>
        <p:spPr>
          <a:xfrm>
            <a:off x="371573" y="293305"/>
            <a:ext cx="768284" cy="1754326"/>
          </a:xfrm>
          <a:prstGeom prst="rect">
            <a:avLst/>
          </a:prstGeom>
        </p:spPr>
        <p:txBody>
          <a:bodyPr wrap="square">
            <a:spAutoFit/>
          </a:bodyPr>
          <a:lstStyle/>
          <a:p>
            <a:r>
              <a:rPr lang="zh-TW" altLang="en-US" sz="5400" b="1" dirty="0">
                <a:latin typeface="微軟正黑體" panose="020B0604030504040204" pitchFamily="34" charset="-120"/>
                <a:ea typeface="微軟正黑體" panose="020B0604030504040204" pitchFamily="34" charset="-120"/>
              </a:rPr>
              <a:t>政</a:t>
            </a:r>
            <a:endParaRPr lang="en-US" altLang="zh-TW" sz="5400" b="1" dirty="0">
              <a:latin typeface="微軟正黑體" panose="020B0604030504040204" pitchFamily="34" charset="-120"/>
              <a:ea typeface="微軟正黑體" panose="020B0604030504040204" pitchFamily="34" charset="-120"/>
            </a:endParaRPr>
          </a:p>
          <a:p>
            <a:r>
              <a:rPr lang="zh-TW" altLang="en-US" sz="5400" b="1" dirty="0">
                <a:latin typeface="微軟正黑體" panose="020B0604030504040204" pitchFamily="34" charset="-120"/>
                <a:ea typeface="微軟正黑體" panose="020B0604030504040204" pitchFamily="34" charset="-120"/>
              </a:rPr>
              <a:t>治</a:t>
            </a:r>
          </a:p>
        </p:txBody>
      </p:sp>
      <p:sp>
        <p:nvSpPr>
          <p:cNvPr id="10" name="矩形 9"/>
          <p:cNvSpPr/>
          <p:nvPr/>
        </p:nvSpPr>
        <p:spPr>
          <a:xfrm>
            <a:off x="371573" y="3428999"/>
            <a:ext cx="768284" cy="1754326"/>
          </a:xfrm>
          <a:prstGeom prst="rect">
            <a:avLst/>
          </a:prstGeom>
        </p:spPr>
        <p:txBody>
          <a:bodyPr wrap="square">
            <a:spAutoFit/>
          </a:bodyPr>
          <a:lstStyle/>
          <a:p>
            <a:endParaRPr lang="en-US" altLang="zh-TW" sz="5400" b="1" dirty="0">
              <a:latin typeface="微軟正黑體" panose="020B0604030504040204" pitchFamily="34" charset="-120"/>
              <a:ea typeface="微軟正黑體" panose="020B0604030504040204" pitchFamily="34" charset="-120"/>
            </a:endParaRPr>
          </a:p>
          <a:p>
            <a:endParaRPr lang="zh-TW" altLang="en-US" sz="5400" b="1" dirty="0">
              <a:latin typeface="微軟正黑體" panose="020B0604030504040204" pitchFamily="34" charset="-120"/>
              <a:ea typeface="微軟正黑體" panose="020B0604030504040204" pitchFamily="34" charset="-120"/>
            </a:endParaRPr>
          </a:p>
        </p:txBody>
      </p:sp>
      <p:sp>
        <p:nvSpPr>
          <p:cNvPr id="11" name="矩形 10"/>
          <p:cNvSpPr/>
          <p:nvPr/>
        </p:nvSpPr>
        <p:spPr>
          <a:xfrm>
            <a:off x="371573" y="2991087"/>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二戰期間</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805990" y="3012298"/>
            <a:ext cx="768284" cy="707886"/>
          </a:xfrm>
          <a:prstGeom prst="rect">
            <a:avLst/>
          </a:prstGeom>
        </p:spPr>
        <p:txBody>
          <a:bodyPr wrap="square">
            <a:spAutoFit/>
          </a:bodyPr>
          <a:lstStyle/>
          <a:p>
            <a:endParaRPr lang="zh-TW" altLang="en-US" sz="4000" dirty="0">
              <a:latin typeface="微軟正黑體" panose="020B0604030504040204" pitchFamily="34" charset="-120"/>
              <a:ea typeface="微軟正黑體" panose="020B0604030504040204" pitchFamily="34" charset="-120"/>
            </a:endParaRPr>
          </a:p>
        </p:txBody>
      </p:sp>
      <p:sp>
        <p:nvSpPr>
          <p:cNvPr id="13" name="矩形 12"/>
          <p:cNvSpPr/>
          <p:nvPr/>
        </p:nvSpPr>
        <p:spPr>
          <a:xfrm>
            <a:off x="2262433" y="1447466"/>
            <a:ext cx="7297838" cy="1200329"/>
          </a:xfrm>
          <a:prstGeom prst="rect">
            <a:avLst/>
          </a:prstGeom>
        </p:spPr>
        <p:txBody>
          <a:bodyPr wrap="square">
            <a:spAutoFit/>
          </a:bodyPr>
          <a:lstStyle/>
          <a:p>
            <a:pPr marL="342900" indent="-342900">
              <a:buFont typeface="Arial" pitchFamily="34" charset="0"/>
              <a:buChar char="•"/>
            </a:pPr>
            <a:r>
              <a:rPr lang="zh-TW" altLang="zh-TW" sz="2400" dirty="0" smtClean="0"/>
              <a:t>七七</a:t>
            </a:r>
            <a:r>
              <a:rPr lang="zh-TW" altLang="en-US" sz="2400" b="1" dirty="0" smtClean="0">
                <a:solidFill>
                  <a:srgbClr val="FF0000"/>
                </a:solidFill>
              </a:rPr>
              <a:t>                        </a:t>
            </a:r>
            <a:r>
              <a:rPr lang="zh-TW" altLang="zh-TW" sz="2400" dirty="0" smtClean="0"/>
              <a:t>使得日本</a:t>
            </a:r>
            <a:r>
              <a:rPr lang="zh-TW" altLang="zh-TW" sz="2400" dirty="0"/>
              <a:t>在國際上逐漸孤立</a:t>
            </a:r>
            <a:r>
              <a:rPr lang="zh-TW" altLang="zh-TW" sz="2400" dirty="0" smtClean="0"/>
              <a:t>，</a:t>
            </a:r>
            <a:endParaRPr lang="en-US" altLang="zh-TW" sz="2400" b="1" dirty="0">
              <a:solidFill>
                <a:srgbClr val="FF0000"/>
              </a:solidFill>
            </a:endParaRPr>
          </a:p>
          <a:p>
            <a:r>
              <a:rPr lang="zh-TW" altLang="en-US" sz="2400" dirty="0" smtClean="0"/>
              <a:t>      </a:t>
            </a:r>
            <a:r>
              <a:rPr lang="en-US" altLang="zh-TW" sz="2400" dirty="0" smtClean="0"/>
              <a:t>                     </a:t>
            </a:r>
            <a:r>
              <a:rPr lang="zh-TW" altLang="en-US" sz="2400" dirty="0" smtClean="0"/>
              <a:t>    </a:t>
            </a:r>
            <a:r>
              <a:rPr lang="zh-TW" altLang="zh-TW" sz="2400" dirty="0" smtClean="0"/>
              <a:t>對</a:t>
            </a:r>
            <a:r>
              <a:rPr lang="zh-TW" altLang="zh-TW" sz="2400" dirty="0"/>
              <a:t>日本經濟封鎖，缺乏天然資源</a:t>
            </a:r>
            <a:r>
              <a:rPr lang="en-US" altLang="zh-TW" sz="2400" dirty="0"/>
              <a:t>(</a:t>
            </a:r>
            <a:r>
              <a:rPr lang="zh-TW" altLang="zh-TW" sz="2400" dirty="0"/>
              <a:t>石油</a:t>
            </a:r>
            <a:r>
              <a:rPr lang="en-US" altLang="zh-TW" sz="2400" dirty="0" smtClean="0"/>
              <a:t>)</a:t>
            </a:r>
          </a:p>
          <a:p>
            <a:r>
              <a:rPr lang="zh-TW" altLang="en-US" sz="2400" dirty="0"/>
              <a:t> </a:t>
            </a:r>
            <a:r>
              <a:rPr lang="zh-TW" altLang="en-US" sz="2400" dirty="0" smtClean="0"/>
              <a:t>    </a:t>
            </a:r>
            <a:r>
              <a:rPr lang="zh-TW" altLang="zh-TW" sz="2400" dirty="0" smtClean="0"/>
              <a:t>的</a:t>
            </a:r>
            <a:r>
              <a:rPr lang="zh-TW" altLang="zh-TW" sz="2400" dirty="0"/>
              <a:t>日本，為突破現狀而向美國</a:t>
            </a:r>
            <a:r>
              <a:rPr lang="zh-TW" altLang="zh-TW" sz="2400" dirty="0" smtClean="0"/>
              <a:t>開戰</a:t>
            </a:r>
            <a:r>
              <a:rPr lang="zh-TW" altLang="en-US" sz="2400" dirty="0" smtClean="0"/>
              <a:t>。</a:t>
            </a:r>
            <a:endParaRPr lang="zh-TW" altLang="en-US" sz="2400" dirty="0"/>
          </a:p>
        </p:txBody>
      </p:sp>
      <p:sp>
        <p:nvSpPr>
          <p:cNvPr id="14" name="矩形 13"/>
          <p:cNvSpPr/>
          <p:nvPr/>
        </p:nvSpPr>
        <p:spPr>
          <a:xfrm>
            <a:off x="2262430" y="2846895"/>
            <a:ext cx="7297839" cy="1200329"/>
          </a:xfrm>
          <a:prstGeom prst="rect">
            <a:avLst/>
          </a:prstGeom>
        </p:spPr>
        <p:txBody>
          <a:bodyPr wrap="square">
            <a:spAutoFit/>
          </a:bodyPr>
          <a:lstStyle/>
          <a:p>
            <a:pPr marL="342900" indent="-342900">
              <a:buFont typeface="Arial" pitchFamily="34" charset="0"/>
              <a:buChar char="•"/>
            </a:pPr>
            <a:r>
              <a:rPr lang="zh-TW" altLang="zh-TW" sz="2400" dirty="0"/>
              <a:t>因日本通知的延遲發生</a:t>
            </a:r>
            <a:r>
              <a:rPr lang="zh-TW" altLang="zh-TW" sz="2400" dirty="0" smtClean="0"/>
              <a:t>了</a:t>
            </a:r>
            <a:r>
              <a:rPr lang="zh-TW" altLang="en-US" sz="2400" b="1" dirty="0">
                <a:solidFill>
                  <a:srgbClr val="FF0000"/>
                </a:solidFill>
              </a:rPr>
              <a:t> </a:t>
            </a:r>
            <a:r>
              <a:rPr lang="zh-TW" altLang="en-US" sz="2400" b="1" dirty="0" smtClean="0">
                <a:solidFill>
                  <a:srgbClr val="FF0000"/>
                </a:solidFill>
              </a:rPr>
              <a:t>                     </a:t>
            </a:r>
            <a:r>
              <a:rPr lang="zh-TW" altLang="zh-TW" sz="2400" dirty="0" smtClean="0"/>
              <a:t>，</a:t>
            </a:r>
            <a:r>
              <a:rPr lang="zh-TW" altLang="zh-TW" sz="2400" dirty="0"/>
              <a:t>重創美國主力艦隊後，日本曾幾乎佔領了東南亞、南太平洋區域，自從</a:t>
            </a:r>
            <a:r>
              <a:rPr lang="en-US" altLang="zh-TW" sz="2400" dirty="0"/>
              <a:t>1942</a:t>
            </a:r>
            <a:r>
              <a:rPr lang="zh-TW" altLang="zh-TW" sz="2400" dirty="0"/>
              <a:t>年中途島海戰，日本戰局瞬間</a:t>
            </a:r>
            <a:r>
              <a:rPr lang="zh-TW" altLang="zh-TW" sz="2400" dirty="0" smtClean="0"/>
              <a:t>惡化</a:t>
            </a:r>
            <a:r>
              <a:rPr lang="zh-TW" altLang="en-US" sz="2400" dirty="0" smtClean="0"/>
              <a:t>。</a:t>
            </a:r>
            <a:endParaRPr lang="zh-TW" altLang="en-US" sz="2400" dirty="0"/>
          </a:p>
        </p:txBody>
      </p:sp>
      <p:sp>
        <p:nvSpPr>
          <p:cNvPr id="15" name="矩形 14"/>
          <p:cNvSpPr/>
          <p:nvPr/>
        </p:nvSpPr>
        <p:spPr>
          <a:xfrm>
            <a:off x="2262430" y="4150919"/>
            <a:ext cx="7297838" cy="1569660"/>
          </a:xfrm>
          <a:prstGeom prst="rect">
            <a:avLst/>
          </a:prstGeom>
        </p:spPr>
        <p:txBody>
          <a:bodyPr wrap="square">
            <a:spAutoFit/>
          </a:bodyPr>
          <a:lstStyle/>
          <a:p>
            <a:pPr marL="342900" indent="-342900">
              <a:buFont typeface="Arial" pitchFamily="34" charset="0"/>
              <a:buChar char="•"/>
            </a:pPr>
            <a:r>
              <a:rPr lang="zh-TW" altLang="en-US" sz="2400" dirty="0"/>
              <a:t>義大利、</a:t>
            </a:r>
            <a:r>
              <a:rPr lang="zh-TW" altLang="en-US" sz="2400" dirty="0" smtClean="0"/>
              <a:t>德國分別</a:t>
            </a:r>
            <a:r>
              <a:rPr lang="zh-TW" altLang="en-US" sz="2400" dirty="0"/>
              <a:t>在</a:t>
            </a:r>
            <a:r>
              <a:rPr lang="en-US" altLang="zh-TW" sz="2400" dirty="0"/>
              <a:t>1943</a:t>
            </a:r>
            <a:r>
              <a:rPr lang="zh-TW" altLang="en-US" sz="2400" dirty="0"/>
              <a:t>年</a:t>
            </a:r>
            <a:r>
              <a:rPr lang="en-US" altLang="zh-TW" sz="2400" dirty="0"/>
              <a:t>9</a:t>
            </a:r>
            <a:r>
              <a:rPr lang="zh-TW" altLang="en-US" sz="2400" dirty="0"/>
              <a:t>月、</a:t>
            </a:r>
            <a:r>
              <a:rPr lang="en-US" altLang="zh-TW" sz="2400" dirty="0"/>
              <a:t>1945</a:t>
            </a:r>
            <a:r>
              <a:rPr lang="zh-TW" altLang="en-US" sz="2400" dirty="0"/>
              <a:t>年</a:t>
            </a:r>
            <a:r>
              <a:rPr lang="en-US" altLang="zh-TW" sz="2400" dirty="0"/>
              <a:t>5</a:t>
            </a:r>
            <a:r>
              <a:rPr lang="zh-TW" altLang="en-US" sz="2400" dirty="0"/>
              <a:t>月投降，使得日本失去盟友，</a:t>
            </a:r>
            <a:r>
              <a:rPr lang="en-US" altLang="zh-TW" sz="2400" dirty="0"/>
              <a:t>1945</a:t>
            </a:r>
            <a:r>
              <a:rPr lang="zh-TW" altLang="en-US" sz="2400" dirty="0"/>
              <a:t>年</a:t>
            </a:r>
            <a:r>
              <a:rPr lang="en-US" altLang="zh-TW" sz="2400" dirty="0"/>
              <a:t>8</a:t>
            </a:r>
            <a:r>
              <a:rPr lang="zh-TW" altLang="en-US" sz="2400" dirty="0"/>
              <a:t>月美國又在廣島、長崎投下原子彈，</a:t>
            </a:r>
            <a:r>
              <a:rPr lang="en-US" altLang="zh-TW" sz="2400" dirty="0"/>
              <a:t>1945</a:t>
            </a:r>
            <a:r>
              <a:rPr lang="zh-TW" altLang="en-US" sz="2400" dirty="0"/>
              <a:t>年蘇聯也向日本宣戰，這三件事使</a:t>
            </a:r>
            <a:r>
              <a:rPr lang="zh-TW" altLang="en-US" sz="2400" dirty="0" smtClean="0"/>
              <a:t>日本投降並接受</a:t>
            </a:r>
            <a:r>
              <a:rPr lang="zh-TW" altLang="en-US" sz="2400" dirty="0"/>
              <a:t>「波茨坦宣言</a:t>
            </a:r>
            <a:r>
              <a:rPr lang="zh-TW" altLang="en-US" sz="2400" dirty="0" smtClean="0"/>
              <a:t>」。</a:t>
            </a:r>
            <a:endParaRPr lang="zh-TW" altLang="en-US" sz="2400" dirty="0"/>
          </a:p>
        </p:txBody>
      </p:sp>
      <p:sp>
        <p:nvSpPr>
          <p:cNvPr id="16" name="矩形 15"/>
          <p:cNvSpPr/>
          <p:nvPr/>
        </p:nvSpPr>
        <p:spPr>
          <a:xfrm>
            <a:off x="3220511" y="1447466"/>
            <a:ext cx="1792478" cy="461665"/>
          </a:xfrm>
          <a:prstGeom prst="rect">
            <a:avLst/>
          </a:prstGeom>
        </p:spPr>
        <p:txBody>
          <a:bodyPr wrap="none">
            <a:spAutoFit/>
          </a:bodyPr>
          <a:lstStyle/>
          <a:p>
            <a:r>
              <a:rPr lang="zh-TW" altLang="zh-TW" sz="2400" b="1" dirty="0" smtClean="0">
                <a:solidFill>
                  <a:srgbClr val="FF0000"/>
                </a:solidFill>
              </a:rPr>
              <a:t>盧溝橋</a:t>
            </a:r>
            <a:r>
              <a:rPr lang="zh-TW" altLang="en-US" sz="2400" b="1" dirty="0" smtClean="0">
                <a:solidFill>
                  <a:srgbClr val="FF0000"/>
                </a:solidFill>
              </a:rPr>
              <a:t>事變 </a:t>
            </a:r>
            <a:endParaRPr lang="zh-TW" altLang="en-US" sz="2400" dirty="0"/>
          </a:p>
        </p:txBody>
      </p:sp>
      <p:sp>
        <p:nvSpPr>
          <p:cNvPr id="17" name="矩形 16"/>
          <p:cNvSpPr/>
          <p:nvPr/>
        </p:nvSpPr>
        <p:spPr>
          <a:xfrm>
            <a:off x="2662993" y="2015898"/>
            <a:ext cx="6897277" cy="830997"/>
          </a:xfrm>
          <a:prstGeom prst="rect">
            <a:avLst/>
          </a:prstGeom>
        </p:spPr>
        <p:txBody>
          <a:bodyPr wrap="square">
            <a:spAutoFit/>
          </a:bodyPr>
          <a:lstStyle/>
          <a:p>
            <a:r>
              <a:rPr lang="zh-TW" altLang="en-US" sz="2400" dirty="0" smtClean="0"/>
              <a:t>日軍</a:t>
            </a:r>
            <a:r>
              <a:rPr lang="zh-TW" altLang="en-US" sz="2400" dirty="0"/>
              <a:t>在盧溝橋一帶演習，遭不明槍擊，日本藉機展開了對中國的全面戰爭</a:t>
            </a:r>
            <a:r>
              <a:rPr lang="en-US" altLang="zh-TW" sz="2400" dirty="0"/>
              <a:t>—</a:t>
            </a:r>
            <a:r>
              <a:rPr lang="zh-TW" altLang="en-US" sz="2400" dirty="0" smtClean="0"/>
              <a:t>「第二次中</a:t>
            </a:r>
            <a:r>
              <a:rPr lang="zh-TW" altLang="en-US" sz="2400" dirty="0"/>
              <a:t>日戰爭</a:t>
            </a:r>
            <a:r>
              <a:rPr lang="zh-TW" altLang="en-US" sz="2400" dirty="0" smtClean="0"/>
              <a:t>」。</a:t>
            </a:r>
            <a:endParaRPr lang="zh-TW" altLang="en-US" sz="2400" dirty="0"/>
          </a:p>
        </p:txBody>
      </p:sp>
      <p:sp>
        <p:nvSpPr>
          <p:cNvPr id="18" name="矩形 17"/>
          <p:cNvSpPr/>
          <p:nvPr/>
        </p:nvSpPr>
        <p:spPr>
          <a:xfrm>
            <a:off x="2662780" y="1813345"/>
            <a:ext cx="1824538" cy="461665"/>
          </a:xfrm>
          <a:prstGeom prst="rect">
            <a:avLst/>
          </a:prstGeom>
        </p:spPr>
        <p:txBody>
          <a:bodyPr wrap="none">
            <a:spAutoFit/>
          </a:bodyPr>
          <a:lstStyle/>
          <a:p>
            <a:r>
              <a:rPr lang="en-US" altLang="zh-TW" sz="2400" b="1" dirty="0">
                <a:solidFill>
                  <a:srgbClr val="FF0000"/>
                </a:solidFill>
              </a:rPr>
              <a:t>ABCD</a:t>
            </a:r>
            <a:r>
              <a:rPr lang="zh-TW" altLang="zh-TW" sz="2400" b="1" dirty="0" smtClean="0">
                <a:solidFill>
                  <a:srgbClr val="FF0000"/>
                </a:solidFill>
              </a:rPr>
              <a:t>包圍</a:t>
            </a:r>
            <a:r>
              <a:rPr lang="zh-TW" altLang="en-US" sz="2400" b="1" dirty="0">
                <a:solidFill>
                  <a:srgbClr val="FF0000"/>
                </a:solidFill>
              </a:rPr>
              <a:t>網</a:t>
            </a:r>
            <a:endParaRPr lang="zh-TW" altLang="en-US" sz="2400" dirty="0"/>
          </a:p>
        </p:txBody>
      </p:sp>
      <p:sp>
        <p:nvSpPr>
          <p:cNvPr id="20" name="矩形 19"/>
          <p:cNvSpPr/>
          <p:nvPr/>
        </p:nvSpPr>
        <p:spPr>
          <a:xfrm>
            <a:off x="2662779" y="2254579"/>
            <a:ext cx="6897490" cy="1200329"/>
          </a:xfrm>
          <a:prstGeom prst="rect">
            <a:avLst/>
          </a:prstGeom>
        </p:spPr>
        <p:txBody>
          <a:bodyPr wrap="square">
            <a:spAutoFit/>
          </a:bodyPr>
          <a:lstStyle/>
          <a:p>
            <a:r>
              <a:rPr lang="zh-TW" altLang="zh-TW" sz="2400" dirty="0"/>
              <a:t>日本積極的擴張及排除其他列強勢力，引起各國不滿，由美</a:t>
            </a:r>
            <a:r>
              <a:rPr lang="en-US" altLang="zh-TW" sz="2400" dirty="0"/>
              <a:t>(America)</a:t>
            </a:r>
            <a:r>
              <a:rPr lang="zh-TW" altLang="zh-TW" sz="2400" dirty="0"/>
              <a:t>、英</a:t>
            </a:r>
            <a:r>
              <a:rPr lang="en-US" altLang="zh-TW" sz="2400" dirty="0"/>
              <a:t>(Britain</a:t>
            </a:r>
            <a:r>
              <a:rPr lang="zh-TW" altLang="zh-TW" sz="2400" dirty="0"/>
              <a:t>）、中</a:t>
            </a:r>
            <a:r>
              <a:rPr lang="en-US" altLang="zh-TW" sz="2400" dirty="0"/>
              <a:t>(China)</a:t>
            </a:r>
            <a:r>
              <a:rPr lang="zh-TW" altLang="zh-TW" sz="2400" dirty="0"/>
              <a:t>、荷</a:t>
            </a:r>
            <a:r>
              <a:rPr lang="en-US" altLang="zh-TW" sz="2400" dirty="0"/>
              <a:t>(</a:t>
            </a:r>
            <a:r>
              <a:rPr lang="en-US" altLang="zh-TW" sz="2400" dirty="0" err="1"/>
              <a:t>Dutchland</a:t>
            </a:r>
            <a:r>
              <a:rPr lang="en-US" altLang="zh-TW" sz="2400" dirty="0"/>
              <a:t>) </a:t>
            </a:r>
            <a:r>
              <a:rPr lang="zh-TW" altLang="zh-TW" sz="2400" dirty="0"/>
              <a:t>對日本進行貿易制裁與經濟封鎖。</a:t>
            </a:r>
            <a:endParaRPr lang="zh-TW" altLang="en-US" sz="2400" dirty="0"/>
          </a:p>
        </p:txBody>
      </p:sp>
      <p:sp>
        <p:nvSpPr>
          <p:cNvPr id="21" name="矩形 20"/>
          <p:cNvSpPr/>
          <p:nvPr/>
        </p:nvSpPr>
        <p:spPr>
          <a:xfrm>
            <a:off x="5911352" y="2846895"/>
            <a:ext cx="1723549" cy="461665"/>
          </a:xfrm>
          <a:prstGeom prst="rect">
            <a:avLst/>
          </a:prstGeom>
        </p:spPr>
        <p:txBody>
          <a:bodyPr wrap="none">
            <a:spAutoFit/>
          </a:bodyPr>
          <a:lstStyle/>
          <a:p>
            <a:r>
              <a:rPr lang="zh-TW" altLang="zh-TW" sz="2400" b="1" dirty="0">
                <a:solidFill>
                  <a:srgbClr val="FF0000"/>
                </a:solidFill>
              </a:rPr>
              <a:t>偷襲珍珠港</a:t>
            </a:r>
            <a:endParaRPr lang="zh-TW" altLang="en-US" sz="2400" dirty="0"/>
          </a:p>
        </p:txBody>
      </p:sp>
      <p:sp>
        <p:nvSpPr>
          <p:cNvPr id="22" name="矩形 21"/>
          <p:cNvSpPr/>
          <p:nvPr/>
        </p:nvSpPr>
        <p:spPr>
          <a:xfrm>
            <a:off x="2462603" y="3428999"/>
            <a:ext cx="7297841" cy="1569660"/>
          </a:xfrm>
          <a:prstGeom prst="rect">
            <a:avLst/>
          </a:prstGeom>
        </p:spPr>
        <p:txBody>
          <a:bodyPr wrap="square">
            <a:spAutoFit/>
          </a:bodyPr>
          <a:lstStyle/>
          <a:p>
            <a:r>
              <a:rPr lang="zh-TW" altLang="zh-TW" sz="2400" dirty="0"/>
              <a:t>因日本海軍要求隱瞞開戰</a:t>
            </a:r>
            <a:r>
              <a:rPr lang="zh-TW" altLang="zh-TW" sz="2400" dirty="0" smtClean="0"/>
              <a:t>意圖，宣戰</a:t>
            </a:r>
            <a:r>
              <a:rPr lang="zh-TW" altLang="zh-TW" sz="2400" dirty="0"/>
              <a:t>通知在攻擊珍珠港前三十分鐘才發布</a:t>
            </a:r>
            <a:r>
              <a:rPr lang="zh-TW" altLang="zh-TW" sz="2400" dirty="0" smtClean="0"/>
              <a:t>，日本</a:t>
            </a:r>
            <a:r>
              <a:rPr lang="zh-TW" altLang="zh-TW" sz="2400" dirty="0"/>
              <a:t>大使館花了許多時間解讀暗號，當美國被通知時已是珍珠港攻擊事件</a:t>
            </a:r>
            <a:r>
              <a:rPr lang="zh-TW" altLang="zh-TW" sz="2400" dirty="0" smtClean="0"/>
              <a:t>一小時</a:t>
            </a:r>
            <a:r>
              <a:rPr lang="zh-TW" altLang="en-US" sz="2400" dirty="0" smtClean="0"/>
              <a:t>以</a:t>
            </a:r>
            <a:r>
              <a:rPr lang="zh-TW" altLang="zh-TW" sz="2400" dirty="0" smtClean="0"/>
              <a:t>後</a:t>
            </a:r>
            <a:r>
              <a:rPr lang="zh-TW" altLang="zh-TW" sz="2400" dirty="0"/>
              <a:t>。</a:t>
            </a:r>
            <a:endParaRPr lang="zh-TW" altLang="en-US" sz="24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5700" y="4699247"/>
            <a:ext cx="3410296" cy="212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34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3" nodeType="withEffect">
                                  <p:stCondLst>
                                    <p:cond delay="0"/>
                                  </p:stCondLst>
                                  <p:iterate type="lt">
                                    <p:tmPct val="0"/>
                                  </p:iterate>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par>
                                <p:cTn id="11" presetID="10" presetClass="entr" presetSubtype="0" fill="hold" grpId="3" nodeType="with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fade">
                                      <p:cBhvr>
                                        <p:cTn id="13" dur="500"/>
                                        <p:tgtEl>
                                          <p:spTgt spid="1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iterate type="lt">
                                    <p:tmPct val="0"/>
                                  </p:iterate>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par>
                                <p:cTn id="19" presetID="10" presetClass="exit" presetSubtype="0" fill="hold" grpId="4" nodeType="withEffect">
                                  <p:stCondLst>
                                    <p:cond delay="0"/>
                                  </p:stCondLst>
                                  <p:childTnLst>
                                    <p:animEffect transition="out" filter="fade">
                                      <p:cBhvr>
                                        <p:cTn id="20" dur="500"/>
                                        <p:tgtEl>
                                          <p:spTgt spid="18">
                                            <p:txEl>
                                              <p:pRg st="0" end="0"/>
                                            </p:txEl>
                                          </p:spTgt>
                                        </p:tgtEl>
                                      </p:cBhvr>
                                    </p:animEffect>
                                    <p:set>
                                      <p:cBhvr>
                                        <p:cTn id="21" dur="1" fill="hold">
                                          <p:stCondLst>
                                            <p:cond delay="499"/>
                                          </p:stCondLst>
                                        </p:cTn>
                                        <p:tgtEl>
                                          <p:spTgt spid="18">
                                            <p:txEl>
                                              <p:pRg st="0" end="0"/>
                                            </p:txEl>
                                          </p:spTgt>
                                        </p:tgtEl>
                                        <p:attrNameLst>
                                          <p:attrName>style.visibility</p:attrName>
                                        </p:attrNameLst>
                                      </p:cBhvr>
                                      <p:to>
                                        <p:strVal val="hidden"/>
                                      </p:to>
                                    </p:set>
                                  </p:childTnLst>
                                </p:cTn>
                              </p:par>
                              <p:par>
                                <p:cTn id="22" presetID="42" presetClass="path" presetSubtype="0" accel="50000" decel="50000" fill="hold" nodeType="withEffect">
                                  <p:stCondLst>
                                    <p:cond delay="0"/>
                                  </p:stCondLst>
                                  <p:iterate type="lt">
                                    <p:tmPct val="0"/>
                                  </p:iterate>
                                  <p:childTnLst>
                                    <p:animMotion origin="layout" path="M 0.00742 -0.00185 L 0.13528 0.00278 " pathEditMode="relative" rAng="0" ptsTypes="AA">
                                      <p:cBhvr>
                                        <p:cTn id="23" dur="1000" fill="hold"/>
                                        <p:tgtEl>
                                          <p:spTgt spid="16">
                                            <p:txEl>
                                              <p:pRg st="0" end="0"/>
                                            </p:txEl>
                                          </p:spTgt>
                                        </p:tgtEl>
                                        <p:attrNameLst>
                                          <p:attrName>ppt_x</p:attrName>
                                          <p:attrName>ppt_y</p:attrName>
                                        </p:attrNameLst>
                                      </p:cBhvr>
                                      <p:rCtr x="6393" y="231"/>
                                    </p:animMotion>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42" presetClass="path" presetSubtype="0" accel="50000" decel="50000" fill="hold" grpId="2" nodeType="withEffect">
                                  <p:stCondLst>
                                    <p:cond delay="0"/>
                                  </p:stCondLst>
                                  <p:iterate type="lt">
                                    <p:tmPct val="0"/>
                                  </p:iterate>
                                  <p:childTnLst>
                                    <p:animMotion origin="layout" path="M 0.13529 0.00278 L 0.00378 -0.00069 " pathEditMode="relative" rAng="0" ptsTypes="AA">
                                      <p:cBhvr>
                                        <p:cTn id="34" dur="1000" fill="hold"/>
                                        <p:tgtEl>
                                          <p:spTgt spid="16">
                                            <p:txEl>
                                              <p:pRg st="0" end="0"/>
                                            </p:txEl>
                                          </p:spTgt>
                                        </p:tgtEl>
                                        <p:attrNameLst>
                                          <p:attrName>ppt_x</p:attrName>
                                          <p:attrName>ppt_y</p:attrName>
                                        </p:attrNameLst>
                                      </p:cBhvr>
                                      <p:rCtr x="-6576" y="-185"/>
                                    </p:animMotion>
                                  </p:childTnLst>
                                </p:cTn>
                              </p:par>
                              <p:par>
                                <p:cTn id="35" presetID="10" presetClass="entr" presetSubtype="0" fill="hold" grpId="3" nodeType="withEffect">
                                  <p:stCondLst>
                                    <p:cond delay="0"/>
                                  </p:stCondLst>
                                  <p:iterate type="lt">
                                    <p:tmPct val="0"/>
                                  </p:iterate>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2"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5" nodeType="with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animEffect transition="in" filter="fade">
                                      <p:cBhvr>
                                        <p:cTn id="43" dur="500"/>
                                        <p:tgtEl>
                                          <p:spTgt spid="18">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4" nodeType="clickEffect">
                                  <p:stCondLst>
                                    <p:cond delay="0"/>
                                  </p:stCondLst>
                                  <p:iterate type="lt">
                                    <p:tmPct val="0"/>
                                  </p:iterate>
                                  <p:childTnLst>
                                    <p:animEffect transition="out" filter="fade">
                                      <p:cBhvr>
                                        <p:cTn id="47" dur="500"/>
                                        <p:tgtEl>
                                          <p:spTgt spid="13"/>
                                        </p:tgtEl>
                                      </p:cBhvr>
                                    </p:animEffect>
                                    <p:set>
                                      <p:cBhvr>
                                        <p:cTn id="48" dur="1" fill="hold">
                                          <p:stCondLst>
                                            <p:cond delay="499"/>
                                          </p:stCondLst>
                                        </p:cTn>
                                        <p:tgtEl>
                                          <p:spTgt spid="13"/>
                                        </p:tgtEl>
                                        <p:attrNameLst>
                                          <p:attrName>style.visibility</p:attrName>
                                        </p:attrNameLst>
                                      </p:cBhvr>
                                      <p:to>
                                        <p:strVal val="hidden"/>
                                      </p:to>
                                    </p:set>
                                  </p:childTnLst>
                                </p:cTn>
                              </p:par>
                              <p:par>
                                <p:cTn id="49" presetID="10" presetClass="exit" presetSubtype="0" fill="hold" grpId="4" nodeType="withEffect">
                                  <p:stCondLst>
                                    <p:cond delay="0"/>
                                  </p:stCondLst>
                                  <p:iterate type="lt">
                                    <p:tmPct val="0"/>
                                  </p:iterate>
                                  <p:childTnLst>
                                    <p:animEffect transition="out" filter="fade">
                                      <p:cBhvr>
                                        <p:cTn id="50" dur="500"/>
                                        <p:tgtEl>
                                          <p:spTgt spid="16">
                                            <p:txEl>
                                              <p:pRg st="0" end="0"/>
                                            </p:txEl>
                                          </p:spTgt>
                                        </p:tgtEl>
                                      </p:cBhvr>
                                    </p:animEffect>
                                    <p:set>
                                      <p:cBhvr>
                                        <p:cTn id="51" dur="1" fill="hold">
                                          <p:stCondLst>
                                            <p:cond delay="499"/>
                                          </p:stCondLst>
                                        </p:cTn>
                                        <p:tgtEl>
                                          <p:spTgt spid="16">
                                            <p:txEl>
                                              <p:pRg st="0" end="0"/>
                                            </p:txEl>
                                          </p:spTgt>
                                        </p:tgtEl>
                                        <p:attrNameLst>
                                          <p:attrName>style.visibility</p:attrName>
                                        </p:attrNameLst>
                                      </p:cBhvr>
                                      <p:to>
                                        <p:strVal val="hidden"/>
                                      </p:to>
                                    </p:set>
                                  </p:childTnLst>
                                </p:cTn>
                              </p:par>
                              <p:par>
                                <p:cTn id="52" presetID="42" presetClass="path" presetSubtype="0" accel="50000" decel="50000" fill="hold" nodeType="withEffect">
                                  <p:stCondLst>
                                    <p:cond delay="0"/>
                                  </p:stCondLst>
                                  <p:childTnLst>
                                    <p:animMotion origin="layout" path="M 5.75671E-7 3.28013E-6 L 0.18091 -0.05066 " pathEditMode="relative" rAng="0" ptsTypes="AA">
                                      <p:cBhvr>
                                        <p:cTn id="53" dur="1000" fill="hold"/>
                                        <p:tgtEl>
                                          <p:spTgt spid="18">
                                            <p:txEl>
                                              <p:pRg st="0" end="0"/>
                                            </p:txEl>
                                          </p:spTgt>
                                        </p:tgtEl>
                                        <p:attrNameLst>
                                          <p:attrName>ppt_x</p:attrName>
                                          <p:attrName>ppt_y</p:attrName>
                                        </p:attrNameLst>
                                      </p:cBhvr>
                                      <p:rCtr x="9039" y="-2545"/>
                                    </p:animMotion>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42" presetClass="path" presetSubtype="0" accel="50000" decel="50000" fill="hold" grpId="6" nodeType="withEffect">
                                  <p:stCondLst>
                                    <p:cond delay="0"/>
                                  </p:stCondLst>
                                  <p:childTnLst>
                                    <p:animMotion origin="layout" path="M 0.17986 -0.05043 L 0.00351 0.00046 " pathEditMode="relative" rAng="0" ptsTypes="AA">
                                      <p:cBhvr>
                                        <p:cTn id="64" dur="1000" fill="hold"/>
                                        <p:tgtEl>
                                          <p:spTgt spid="18">
                                            <p:txEl>
                                              <p:pRg st="0" end="0"/>
                                            </p:txEl>
                                          </p:spTgt>
                                        </p:tgtEl>
                                        <p:attrNameLst>
                                          <p:attrName>ppt_x</p:attrName>
                                          <p:attrName>ppt_y</p:attrName>
                                        </p:attrNameLst>
                                      </p:cBhvr>
                                      <p:rCtr x="-8817" y="2545"/>
                                    </p:animMotion>
                                  </p:childTnLst>
                                </p:cTn>
                              </p:par>
                              <p:par>
                                <p:cTn id="65" presetID="10" presetClass="entr" presetSubtype="0" fill="hold" grpId="5" nodeType="withEffect">
                                  <p:stCondLst>
                                    <p:cond delay="0"/>
                                  </p:stCondLst>
                                  <p:iterate type="lt">
                                    <p:tmPct val="0"/>
                                  </p:iterate>
                                  <p:childTnLst>
                                    <p:set>
                                      <p:cBhvr>
                                        <p:cTn id="66" dur="1" fill="hold">
                                          <p:stCondLst>
                                            <p:cond delay="0"/>
                                          </p:stCondLst>
                                        </p:cTn>
                                        <p:tgtEl>
                                          <p:spTgt spid="13"/>
                                        </p:tgtEl>
                                        <p:attrNameLst>
                                          <p:attrName>style.visibility</p:attrName>
                                        </p:attrNameLst>
                                      </p:cBhvr>
                                      <p:to>
                                        <p:strVal val="visible"/>
                                      </p:to>
                                    </p:set>
                                    <p:animEffect transition="in" filter="fade">
                                      <p:cBhvr>
                                        <p:cTn id="67" dur="500"/>
                                        <p:tgtEl>
                                          <p:spTgt spid="13"/>
                                        </p:tgtEl>
                                      </p:cBhvr>
                                    </p:animEffect>
                                  </p:childTnLst>
                                </p:cTn>
                              </p:par>
                              <p:par>
                                <p:cTn id="68" presetID="10" presetClass="entr" presetSubtype="0" fill="hold" grpId="5" nodeType="withEffect">
                                  <p:stCondLst>
                                    <p:cond delay="0"/>
                                  </p:stCondLst>
                                  <p:iterate type="lt">
                                    <p:tmPct val="0"/>
                                  </p:iterate>
                                  <p:childTnLst>
                                    <p:set>
                                      <p:cBhvr>
                                        <p:cTn id="69" dur="1" fill="hold">
                                          <p:stCondLst>
                                            <p:cond delay="0"/>
                                          </p:stCondLst>
                                        </p:cTn>
                                        <p:tgtEl>
                                          <p:spTgt spid="16">
                                            <p:txEl>
                                              <p:pRg st="0" end="0"/>
                                            </p:txEl>
                                          </p:spTgt>
                                        </p:tgtEl>
                                        <p:attrNameLst>
                                          <p:attrName>style.visibility</p:attrName>
                                        </p:attrNameLst>
                                      </p:cBhvr>
                                      <p:to>
                                        <p:strVal val="visible"/>
                                      </p:to>
                                    </p:set>
                                    <p:animEffect transition="in" filter="fade">
                                      <p:cBhvr>
                                        <p:cTn id="70" dur="500"/>
                                        <p:tgtEl>
                                          <p:spTgt spid="16">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4">
                                            <p:txEl>
                                              <p:pRg st="0" end="0"/>
                                            </p:txEl>
                                          </p:spTgt>
                                        </p:tgtEl>
                                        <p:attrNameLst>
                                          <p:attrName>style.visibility</p:attrName>
                                        </p:attrNameLst>
                                      </p:cBhvr>
                                      <p:to>
                                        <p:strVal val="visible"/>
                                      </p:to>
                                    </p:set>
                                    <p:animEffect transition="in" filter="fade">
                                      <p:cBhvr>
                                        <p:cTn id="75" dur="500"/>
                                        <p:tgtEl>
                                          <p:spTgt spid="14">
                                            <p:txEl>
                                              <p:pRg st="0" end="0"/>
                                            </p:tx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0" nodeType="clickEffect">
                                  <p:stCondLst>
                                    <p:cond delay="0"/>
                                  </p:stCondLst>
                                  <p:childTnLst>
                                    <p:animEffect transition="out" filter="fade">
                                      <p:cBhvr>
                                        <p:cTn id="82" dur="500"/>
                                        <p:tgtEl>
                                          <p:spTgt spid="14">
                                            <p:txEl>
                                              <p:pRg st="0" end="0"/>
                                            </p:txEl>
                                          </p:spTgt>
                                        </p:tgtEl>
                                      </p:cBhvr>
                                    </p:animEffect>
                                    <p:set>
                                      <p:cBhvr>
                                        <p:cTn id="83" dur="1" fill="hold">
                                          <p:stCondLst>
                                            <p:cond delay="499"/>
                                          </p:stCondLst>
                                        </p:cTn>
                                        <p:tgtEl>
                                          <p:spTgt spid="14">
                                            <p:txEl>
                                              <p:pRg st="0" end="0"/>
                                            </p:txEl>
                                          </p:spTgt>
                                        </p:tgtEl>
                                        <p:attrNameLst>
                                          <p:attrName>style.visibility</p:attrName>
                                        </p:attrNameLst>
                                      </p:cBhvr>
                                      <p:to>
                                        <p:strVal val="hidden"/>
                                      </p:to>
                                    </p:set>
                                  </p:childTnLst>
                                </p:cTn>
                              </p:par>
                              <p:par>
                                <p:cTn id="84" presetID="42" presetClass="path" presetSubtype="0" accel="50000" decel="50000" fill="hold" grpId="1" nodeType="withEffect">
                                  <p:stCondLst>
                                    <p:cond delay="0"/>
                                  </p:stCondLst>
                                  <p:childTnLst>
                                    <p:animMotion origin="layout" path="M 1.25E-6 -1.11111E-6 L -0.08737 0.00046 " pathEditMode="relative" rAng="0" ptsTypes="AA">
                                      <p:cBhvr>
                                        <p:cTn id="85" dur="1000" fill="hold"/>
                                        <p:tgtEl>
                                          <p:spTgt spid="21"/>
                                        </p:tgtEl>
                                        <p:attrNameLst>
                                          <p:attrName>ppt_x</p:attrName>
                                          <p:attrName>ppt_y</p:attrName>
                                        </p:attrNameLst>
                                      </p:cBhvr>
                                      <p:rCtr x="-4375" y="23"/>
                                    </p:animMotion>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par>
                                <p:cTn id="90" presetID="10" presetClass="entr" presetSubtype="0" fill="hold" nodeType="withEffect">
                                  <p:stCondLst>
                                    <p:cond delay="0"/>
                                  </p:stCondLst>
                                  <p:childTnLst>
                                    <p:set>
                                      <p:cBhvr>
                                        <p:cTn id="91" dur="1" fill="hold">
                                          <p:stCondLst>
                                            <p:cond delay="0"/>
                                          </p:stCondLst>
                                        </p:cTn>
                                        <p:tgtEl>
                                          <p:spTgt spid="1026"/>
                                        </p:tgtEl>
                                        <p:attrNameLst>
                                          <p:attrName>style.visibility</p:attrName>
                                        </p:attrNameLst>
                                      </p:cBhvr>
                                      <p:to>
                                        <p:strVal val="visible"/>
                                      </p:to>
                                    </p:set>
                                    <p:animEffect transition="in" filter="fade">
                                      <p:cBhvr>
                                        <p:cTn id="92" dur="500"/>
                                        <p:tgtEl>
                                          <p:spTgt spid="102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500"/>
                                        <p:tgtEl>
                                          <p:spTgt spid="22"/>
                                        </p:tgtEl>
                                      </p:cBhvr>
                                    </p:animEffect>
                                    <p:set>
                                      <p:cBhvr>
                                        <p:cTn id="97" dur="1" fill="hold">
                                          <p:stCondLst>
                                            <p:cond delay="499"/>
                                          </p:stCondLst>
                                        </p:cTn>
                                        <p:tgtEl>
                                          <p:spTgt spid="22"/>
                                        </p:tgtEl>
                                        <p:attrNameLst>
                                          <p:attrName>style.visibility</p:attrName>
                                        </p:attrNameLst>
                                      </p:cBhvr>
                                      <p:to>
                                        <p:strVal val="hidden"/>
                                      </p:to>
                                    </p:set>
                                  </p:childTnLst>
                                </p:cTn>
                              </p:par>
                              <p:par>
                                <p:cTn id="98" presetID="42" presetClass="path" presetSubtype="0" accel="50000" decel="50000" fill="hold" grpId="2" nodeType="withEffect">
                                  <p:stCondLst>
                                    <p:cond delay="0"/>
                                  </p:stCondLst>
                                  <p:childTnLst>
                                    <p:animMotion origin="layout" path="M -0.08737 0.00046 L 0.00013 -0.00116 " pathEditMode="relative" rAng="0" ptsTypes="AA">
                                      <p:cBhvr>
                                        <p:cTn id="99" dur="1000" fill="hold"/>
                                        <p:tgtEl>
                                          <p:spTgt spid="21"/>
                                        </p:tgtEl>
                                        <p:attrNameLst>
                                          <p:attrName>ppt_x</p:attrName>
                                          <p:attrName>ppt_y</p:attrName>
                                        </p:attrNameLst>
                                      </p:cBhvr>
                                      <p:rCtr x="4375" y="-93"/>
                                    </p:animMotion>
                                  </p:childTnLst>
                                </p:cTn>
                              </p:par>
                              <p:par>
                                <p:cTn id="100" presetID="10" presetClass="entr" presetSubtype="0" fill="hold" nodeType="withEffect">
                                  <p:stCondLst>
                                    <p:cond delay="0"/>
                                  </p:stCondLst>
                                  <p:childTnLst>
                                    <p:set>
                                      <p:cBhvr>
                                        <p:cTn id="101" dur="1" fill="hold">
                                          <p:stCondLst>
                                            <p:cond delay="0"/>
                                          </p:stCondLst>
                                        </p:cTn>
                                        <p:tgtEl>
                                          <p:spTgt spid="14">
                                            <p:txEl>
                                              <p:pRg st="0" end="0"/>
                                            </p:txEl>
                                          </p:spTgt>
                                        </p:tgtEl>
                                        <p:attrNameLst>
                                          <p:attrName>style.visibility</p:attrName>
                                        </p:attrNameLst>
                                      </p:cBhvr>
                                      <p:to>
                                        <p:strVal val="visible"/>
                                      </p:to>
                                    </p:set>
                                    <p:animEffect transition="in" filter="fade">
                                      <p:cBhvr>
                                        <p:cTn id="102" dur="500"/>
                                        <p:tgtEl>
                                          <p:spTgt spid="14">
                                            <p:txEl>
                                              <p:pRg st="0" end="0"/>
                                            </p:txEl>
                                          </p:spTgt>
                                        </p:tgtEl>
                                      </p:cBhvr>
                                    </p:animEffect>
                                  </p:childTnLst>
                                </p:cTn>
                              </p:par>
                              <p:par>
                                <p:cTn id="103" presetID="10" presetClass="exit" presetSubtype="0" fill="hold" nodeType="withEffect">
                                  <p:stCondLst>
                                    <p:cond delay="0"/>
                                  </p:stCondLst>
                                  <p:childTnLst>
                                    <p:animEffect transition="out" filter="fade">
                                      <p:cBhvr>
                                        <p:cTn id="104" dur="500"/>
                                        <p:tgtEl>
                                          <p:spTgt spid="1026"/>
                                        </p:tgtEl>
                                      </p:cBhvr>
                                    </p:animEffect>
                                    <p:set>
                                      <p:cBhvr>
                                        <p:cTn id="105" dur="1" fill="hold">
                                          <p:stCondLst>
                                            <p:cond delay="499"/>
                                          </p:stCondLst>
                                        </p:cTn>
                                        <p:tgtEl>
                                          <p:spTgt spid="1026"/>
                                        </p:tgtEl>
                                        <p:attrNameLst>
                                          <p:attrName>style.visibility</p:attrName>
                                        </p:attrNameLst>
                                      </p:cBhvr>
                                      <p:to>
                                        <p:strVal val="hidden"/>
                                      </p:to>
                                    </p:set>
                                  </p:childTnLst>
                                </p:cTn>
                              </p:par>
                            </p:childTnLst>
                          </p:cTn>
                        </p:par>
                        <p:par>
                          <p:cTn id="106" fill="hold">
                            <p:stCondLst>
                              <p:cond delay="1000"/>
                            </p:stCondLst>
                            <p:childTnLst>
                              <p:par>
                                <p:cTn id="107" presetID="10" presetClass="entr" presetSubtype="0" fill="hold" grpId="0" nodeType="afterEffect">
                                  <p:stCondLst>
                                    <p:cond delay="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3" grpId="3"/>
      <p:bldP spid="13" grpId="4"/>
      <p:bldP spid="13" grpId="5"/>
      <p:bldP spid="14" grpId="0" build="allAtOnce"/>
      <p:bldP spid="15" grpId="0"/>
      <p:bldP spid="16" grpId="2" build="allAtOnce"/>
      <p:bldP spid="16" grpId="3" build="allAtOnce"/>
      <p:bldP spid="16" grpId="4" build="allAtOnce"/>
      <p:bldP spid="16" grpId="5" build="allAtOnce"/>
      <p:bldP spid="17" grpId="0"/>
      <p:bldP spid="17" grpId="1"/>
      <p:bldP spid="18" grpId="2"/>
      <p:bldP spid="18" grpId="3" build="allAtOnce"/>
      <p:bldP spid="18" grpId="4" build="allAtOnce"/>
      <p:bldP spid="18" grpId="5" build="allAtOnce"/>
      <p:bldP spid="18" grpId="6" build="allAtOnce"/>
      <p:bldP spid="20" grpId="0"/>
      <p:bldP spid="20" grpId="1"/>
      <p:bldP spid="21" grpId="0"/>
      <p:bldP spid="21" grpId="1"/>
      <p:bldP spid="21" grpId="2"/>
      <p:bldP spid="22" grpId="0"/>
      <p:bldP spid="2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graphicFrame>
        <p:nvGraphicFramePr>
          <p:cNvPr id="17" name="內容版面配置區 16"/>
          <p:cNvGraphicFramePr>
            <a:graphicFrameLocks noGrp="1"/>
          </p:cNvGraphicFramePr>
          <p:nvPr>
            <p:ph idx="1"/>
            <p:extLst>
              <p:ext uri="{D42A27DB-BD31-4B8C-83A1-F6EECF244321}">
                <p14:modId xmlns:p14="http://schemas.microsoft.com/office/powerpoint/2010/main" val="2272776517"/>
              </p:ext>
            </p:extLst>
          </p:nvPr>
        </p:nvGraphicFramePr>
        <p:xfrm>
          <a:off x="838200" y="1825625"/>
          <a:ext cx="10515600" cy="2966720"/>
        </p:xfrm>
        <a:graphic>
          <a:graphicData uri="http://schemas.openxmlformats.org/drawingml/2006/table">
            <a:tbl>
              <a:tblPr firstRow="1" bandRow="1">
                <a:tableStyleId>{284E427A-3D55-4303-BF80-6455036E1DE7}</a:tableStyleId>
              </a:tblPr>
              <a:tblGrid>
                <a:gridCol w="3505200"/>
                <a:gridCol w="3505200"/>
                <a:gridCol w="3505200"/>
              </a:tblGrid>
              <a:tr h="370840">
                <a:tc>
                  <a:txBody>
                    <a:bodyPr/>
                    <a:lstStyle/>
                    <a:p>
                      <a:endParaRPr lang="zh-TW" altLang="en-US" dirty="0"/>
                    </a:p>
                  </a:txBody>
                  <a:tcPr/>
                </a:tc>
                <a:tc>
                  <a:txBody>
                    <a:bodyPr/>
                    <a:lstStyle/>
                    <a:p>
                      <a:endParaRPr lang="zh-TW" altLang="en-US" dirty="0"/>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r h="370840">
                <a:tc>
                  <a:txBody>
                    <a:bodyPr/>
                    <a:lstStyle/>
                    <a:p>
                      <a:endParaRPr lang="zh-TW" altLang="en-US"/>
                    </a:p>
                  </a:txBody>
                  <a:tcPr/>
                </a:tc>
                <a:tc>
                  <a:txBody>
                    <a:bodyPr/>
                    <a:lstStyle/>
                    <a:p>
                      <a:endParaRPr lang="zh-TW" altLang="en-US"/>
                    </a:p>
                  </a:txBody>
                  <a:tcPr/>
                </a:tc>
                <a:tc>
                  <a:txBody>
                    <a:bodyPr/>
                    <a:lstStyle/>
                    <a:p>
                      <a:endParaRPr lang="zh-TW" altLang="en-US"/>
                    </a:p>
                  </a:txBody>
                  <a:tcPr/>
                </a:tc>
              </a:tr>
            </a:tbl>
          </a:graphicData>
        </a:graphic>
      </p:graphicFrame>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32" y="-1"/>
            <a:ext cx="12192000" cy="6858000"/>
          </a:xfrm>
          <a:prstGeom prst="rect">
            <a:avLst/>
          </a:prstGeom>
        </p:spPr>
      </p:pic>
      <p:sp>
        <p:nvSpPr>
          <p:cNvPr id="5" name="矩形 4"/>
          <p:cNvSpPr/>
          <p:nvPr/>
        </p:nvSpPr>
        <p:spPr>
          <a:xfrm>
            <a:off x="0" y="0"/>
            <a:ext cx="1611984" cy="6857999"/>
          </a:xfrm>
          <a:prstGeom prst="rect">
            <a:avLst/>
          </a:prstGeom>
          <a:solidFill>
            <a:schemeClr val="accent5">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2" y="7164"/>
            <a:ext cx="1611985" cy="2839731"/>
            <a:chOff x="-1" y="7164"/>
            <a:chExt cx="1440730" cy="2413717"/>
          </a:xfrm>
        </p:grpSpPr>
        <p:sp>
          <p:nvSpPr>
            <p:cNvPr id="7" name="五邊形 6"/>
            <p:cNvSpPr/>
            <p:nvPr/>
          </p:nvSpPr>
          <p:spPr>
            <a:xfrm rot="5400000">
              <a:off x="-486207" y="493945"/>
              <a:ext cx="2413143" cy="1440729"/>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420282" y="427445"/>
              <a:ext cx="2281291" cy="1440730"/>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矩形 8"/>
          <p:cNvSpPr/>
          <p:nvPr/>
        </p:nvSpPr>
        <p:spPr>
          <a:xfrm>
            <a:off x="371573" y="293305"/>
            <a:ext cx="768284" cy="1754326"/>
          </a:xfrm>
          <a:prstGeom prst="rect">
            <a:avLst/>
          </a:prstGeom>
        </p:spPr>
        <p:txBody>
          <a:bodyPr wrap="square">
            <a:spAutoFit/>
          </a:bodyPr>
          <a:lstStyle/>
          <a:p>
            <a:r>
              <a:rPr lang="zh-TW" altLang="en-US" sz="5400" b="1" dirty="0">
                <a:latin typeface="微軟正黑體" panose="020B0604030504040204" pitchFamily="34" charset="-120"/>
                <a:ea typeface="微軟正黑體" panose="020B0604030504040204" pitchFamily="34" charset="-120"/>
              </a:rPr>
              <a:t>政</a:t>
            </a:r>
            <a:endParaRPr lang="en-US" altLang="zh-TW" sz="5400" b="1" dirty="0">
              <a:latin typeface="微軟正黑體" panose="020B0604030504040204" pitchFamily="34" charset="-120"/>
              <a:ea typeface="微軟正黑體" panose="020B0604030504040204" pitchFamily="34" charset="-120"/>
            </a:endParaRPr>
          </a:p>
          <a:p>
            <a:r>
              <a:rPr lang="zh-TW" altLang="en-US" sz="5400" b="1" dirty="0">
                <a:latin typeface="微軟正黑體" panose="020B0604030504040204" pitchFamily="34" charset="-120"/>
                <a:ea typeface="微軟正黑體" panose="020B0604030504040204" pitchFamily="34" charset="-120"/>
              </a:rPr>
              <a:t>治</a:t>
            </a:r>
          </a:p>
        </p:txBody>
      </p:sp>
      <p:sp>
        <p:nvSpPr>
          <p:cNvPr id="10" name="矩形 9"/>
          <p:cNvSpPr/>
          <p:nvPr/>
        </p:nvSpPr>
        <p:spPr>
          <a:xfrm>
            <a:off x="371573" y="3428999"/>
            <a:ext cx="768284" cy="1754326"/>
          </a:xfrm>
          <a:prstGeom prst="rect">
            <a:avLst/>
          </a:prstGeom>
        </p:spPr>
        <p:txBody>
          <a:bodyPr wrap="square">
            <a:spAutoFit/>
          </a:bodyPr>
          <a:lstStyle/>
          <a:p>
            <a:endParaRPr lang="en-US" altLang="zh-TW" sz="5400" b="1" dirty="0">
              <a:latin typeface="微軟正黑體" panose="020B0604030504040204" pitchFamily="34" charset="-120"/>
              <a:ea typeface="微軟正黑體" panose="020B0604030504040204" pitchFamily="34" charset="-120"/>
            </a:endParaRPr>
          </a:p>
          <a:p>
            <a:endParaRPr lang="zh-TW" altLang="en-US" sz="5400" b="1" dirty="0">
              <a:latin typeface="微軟正黑體" panose="020B0604030504040204" pitchFamily="34" charset="-120"/>
              <a:ea typeface="微軟正黑體" panose="020B0604030504040204" pitchFamily="34" charset="-120"/>
            </a:endParaRPr>
          </a:p>
        </p:txBody>
      </p:sp>
      <p:sp>
        <p:nvSpPr>
          <p:cNvPr id="11" name="矩形 10"/>
          <p:cNvSpPr/>
          <p:nvPr/>
        </p:nvSpPr>
        <p:spPr>
          <a:xfrm>
            <a:off x="371573" y="3412313"/>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戰後</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2623773" y="1349130"/>
            <a:ext cx="6975718" cy="1200329"/>
          </a:xfrm>
          <a:prstGeom prst="rect">
            <a:avLst/>
          </a:prstGeom>
        </p:spPr>
        <p:txBody>
          <a:bodyPr wrap="square">
            <a:spAutoFit/>
          </a:bodyPr>
          <a:lstStyle/>
          <a:p>
            <a:r>
              <a:rPr lang="zh-TW" altLang="zh-TW" sz="2400" dirty="0"/>
              <a:t>日本向盟軍接受波茨坦宣言後，依據宣言對日本進行所謂「非軍事化」與「民主化」的改革。盟軍隨即進駐日本，而實際上是</a:t>
            </a:r>
            <a:r>
              <a:rPr lang="zh-TW" altLang="zh-TW" sz="2400" dirty="0" smtClean="0"/>
              <a:t>由</a:t>
            </a:r>
            <a:r>
              <a:rPr lang="zh-TW" altLang="en-US" sz="2400" dirty="0" smtClean="0"/>
              <a:t>                            </a:t>
            </a:r>
            <a:r>
              <a:rPr lang="zh-TW" altLang="zh-TW" sz="2400" dirty="0" smtClean="0"/>
              <a:t>。</a:t>
            </a:r>
            <a:endParaRPr lang="zh-TW" altLang="en-US" sz="2400" dirty="0"/>
          </a:p>
        </p:txBody>
      </p:sp>
      <p:sp>
        <p:nvSpPr>
          <p:cNvPr id="13" name="矩形 12"/>
          <p:cNvSpPr/>
          <p:nvPr/>
        </p:nvSpPr>
        <p:spPr>
          <a:xfrm>
            <a:off x="6339868" y="2087794"/>
            <a:ext cx="2031325" cy="461665"/>
          </a:xfrm>
          <a:prstGeom prst="rect">
            <a:avLst/>
          </a:prstGeom>
        </p:spPr>
        <p:txBody>
          <a:bodyPr wrap="none">
            <a:spAutoFit/>
          </a:bodyPr>
          <a:lstStyle/>
          <a:p>
            <a:r>
              <a:rPr lang="zh-TW" altLang="zh-TW" sz="2400" b="1" dirty="0">
                <a:solidFill>
                  <a:srgbClr val="FF0000"/>
                </a:solidFill>
              </a:rPr>
              <a:t>美軍單獨佔領</a:t>
            </a:r>
            <a:endParaRPr lang="zh-TW" altLang="en-US" sz="2400" dirty="0"/>
          </a:p>
        </p:txBody>
      </p:sp>
      <p:sp>
        <p:nvSpPr>
          <p:cNvPr id="14" name="矩形 13"/>
          <p:cNvSpPr/>
          <p:nvPr/>
        </p:nvSpPr>
        <p:spPr>
          <a:xfrm>
            <a:off x="2623773" y="2129945"/>
            <a:ext cx="6975718" cy="1569660"/>
          </a:xfrm>
          <a:prstGeom prst="rect">
            <a:avLst/>
          </a:prstGeom>
        </p:spPr>
        <p:txBody>
          <a:bodyPr wrap="square">
            <a:spAutoFit/>
          </a:bodyPr>
          <a:lstStyle/>
          <a:p>
            <a:r>
              <a:rPr lang="zh-TW" altLang="zh-TW" sz="2400" dirty="0"/>
              <a:t>佔領日的的盟軍機構是「盟軍最高司令官總司令部」</a:t>
            </a:r>
            <a:r>
              <a:rPr lang="en-US" altLang="zh-TW" sz="2400" dirty="0"/>
              <a:t>(GHQ)</a:t>
            </a:r>
            <a:r>
              <a:rPr lang="zh-TW" altLang="zh-TW" sz="2400" dirty="0"/>
              <a:t>，由麥克阿瑟當盟總最高司令官， </a:t>
            </a:r>
            <a:r>
              <a:rPr lang="en-US" altLang="zh-TW" sz="2400" dirty="0"/>
              <a:t>GHQ</a:t>
            </a:r>
            <a:r>
              <a:rPr lang="zh-TW" altLang="zh-TW" sz="2400" dirty="0"/>
              <a:t>的統治是一種「間接統治」，是以給予日本意見的方式來推動政策，以利美國降日本納入陣營。</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0097" y="3381375"/>
            <a:ext cx="2860319" cy="336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矩形 14"/>
          <p:cNvSpPr/>
          <p:nvPr/>
        </p:nvSpPr>
        <p:spPr>
          <a:xfrm>
            <a:off x="2623773" y="2967334"/>
            <a:ext cx="6975718" cy="2677656"/>
          </a:xfrm>
          <a:prstGeom prst="rect">
            <a:avLst/>
          </a:prstGeom>
        </p:spPr>
        <p:txBody>
          <a:bodyPr wrap="square">
            <a:spAutoFit/>
          </a:bodyPr>
          <a:lstStyle/>
          <a:p>
            <a:r>
              <a:rPr lang="en-US" altLang="zh-TW" sz="2400" dirty="0" smtClean="0"/>
              <a:t>1946</a:t>
            </a:r>
            <a:r>
              <a:rPr lang="zh-TW" altLang="zh-TW" sz="2400" dirty="0" smtClean="0"/>
              <a:t>年弊源內閣提出「松本草案」，此草案與明治憲法相去不遠</a:t>
            </a:r>
            <a:r>
              <a:rPr lang="zh-TW" altLang="en-US" sz="2400" dirty="0" smtClean="0"/>
              <a:t>，盟總否決「松本草案」，最後日本統治階層</a:t>
            </a:r>
            <a:r>
              <a:rPr lang="zh-TW" altLang="zh-TW" sz="2400" dirty="0" smtClean="0"/>
              <a:t>接受了象徵「天皇制」與「放棄戰爭」為底線的「麥帥草案」</a:t>
            </a:r>
            <a:r>
              <a:rPr lang="zh-TW" altLang="en-US" sz="2400" dirty="0" smtClean="0"/>
              <a:t>。憲法制定過程中，社會黨蘆田均在第九條戰爭放棄的第二項追加了「不保持陸海空軍及其他戰鬥力，不承認國家之交戰權」的修飾，使得日本可以成立「自衛隊」。</a:t>
            </a:r>
            <a:endParaRPr lang="zh-TW" altLang="zh-TW" sz="2400" dirty="0"/>
          </a:p>
        </p:txBody>
      </p:sp>
      <p:sp>
        <p:nvSpPr>
          <p:cNvPr id="16" name="矩形 15"/>
          <p:cNvSpPr/>
          <p:nvPr/>
        </p:nvSpPr>
        <p:spPr>
          <a:xfrm>
            <a:off x="4788193" y="2318626"/>
            <a:ext cx="2646878" cy="461665"/>
          </a:xfrm>
          <a:prstGeom prst="rect">
            <a:avLst/>
          </a:prstGeom>
        </p:spPr>
        <p:txBody>
          <a:bodyPr wrap="none">
            <a:spAutoFit/>
          </a:bodyPr>
          <a:lstStyle/>
          <a:p>
            <a:r>
              <a:rPr lang="zh-TW" altLang="zh-TW" sz="2400" b="1" dirty="0"/>
              <a:t>日本新憲法的制定</a:t>
            </a:r>
            <a:endParaRPr lang="zh-TW" altLang="en-US" sz="2400" dirty="0"/>
          </a:p>
        </p:txBody>
      </p:sp>
      <p:sp>
        <p:nvSpPr>
          <p:cNvPr id="19" name="矩形 18"/>
          <p:cNvSpPr/>
          <p:nvPr/>
        </p:nvSpPr>
        <p:spPr>
          <a:xfrm>
            <a:off x="5249857" y="2846895"/>
            <a:ext cx="1723549" cy="461665"/>
          </a:xfrm>
          <a:prstGeom prst="rect">
            <a:avLst/>
          </a:prstGeom>
        </p:spPr>
        <p:txBody>
          <a:bodyPr wrap="none">
            <a:spAutoFit/>
          </a:bodyPr>
          <a:lstStyle/>
          <a:p>
            <a:r>
              <a:rPr lang="zh-TW" altLang="zh-TW" sz="2400" b="1" dirty="0"/>
              <a:t>日本的自由</a:t>
            </a:r>
            <a:endParaRPr lang="zh-TW" altLang="en-US" sz="2400" dirty="0"/>
          </a:p>
        </p:txBody>
      </p:sp>
      <p:sp>
        <p:nvSpPr>
          <p:cNvPr id="20" name="矩形 19"/>
          <p:cNvSpPr/>
          <p:nvPr/>
        </p:nvSpPr>
        <p:spPr>
          <a:xfrm>
            <a:off x="2623773" y="3370611"/>
            <a:ext cx="6975718" cy="1200329"/>
          </a:xfrm>
          <a:prstGeom prst="rect">
            <a:avLst/>
          </a:prstGeom>
        </p:spPr>
        <p:txBody>
          <a:bodyPr wrap="square">
            <a:spAutoFit/>
          </a:bodyPr>
          <a:lstStyle/>
          <a:p>
            <a:r>
              <a:rPr lang="en-US" altLang="zh-TW" sz="2400" dirty="0"/>
              <a:t>1951</a:t>
            </a:r>
            <a:r>
              <a:rPr lang="zh-TW" altLang="zh-TW" sz="2400" dirty="0"/>
              <a:t>年日本簽訂舊金山和平條約，於</a:t>
            </a:r>
            <a:r>
              <a:rPr lang="en-US" altLang="zh-TW" sz="2400" dirty="0"/>
              <a:t>1952</a:t>
            </a:r>
            <a:r>
              <a:rPr lang="zh-TW" altLang="zh-TW" sz="2400" dirty="0"/>
              <a:t>年同盟國正式結束對日本的軍事佔領，日本恢復原有的國家權力與主權獨立地位。</a:t>
            </a:r>
          </a:p>
        </p:txBody>
      </p:sp>
      <p:sp>
        <p:nvSpPr>
          <p:cNvPr id="21" name="矩形 20"/>
          <p:cNvSpPr/>
          <p:nvPr/>
        </p:nvSpPr>
        <p:spPr>
          <a:xfrm>
            <a:off x="5403746" y="3370610"/>
            <a:ext cx="1415772" cy="461665"/>
          </a:xfrm>
          <a:prstGeom prst="rect">
            <a:avLst/>
          </a:prstGeom>
        </p:spPr>
        <p:txBody>
          <a:bodyPr wrap="none">
            <a:spAutoFit/>
          </a:bodyPr>
          <a:lstStyle/>
          <a:p>
            <a:r>
              <a:rPr lang="zh-TW" altLang="zh-TW" sz="2400" b="1" dirty="0"/>
              <a:t>保安問題</a:t>
            </a:r>
            <a:endParaRPr lang="zh-TW" altLang="en-US" sz="2400" dirty="0"/>
          </a:p>
        </p:txBody>
      </p:sp>
      <p:sp>
        <p:nvSpPr>
          <p:cNvPr id="22" name="矩形 21"/>
          <p:cNvSpPr/>
          <p:nvPr/>
        </p:nvSpPr>
        <p:spPr>
          <a:xfrm>
            <a:off x="2623773" y="3970775"/>
            <a:ext cx="6975717" cy="1938992"/>
          </a:xfrm>
          <a:prstGeom prst="rect">
            <a:avLst/>
          </a:prstGeom>
        </p:spPr>
        <p:txBody>
          <a:bodyPr wrap="square">
            <a:spAutoFit/>
          </a:bodyPr>
          <a:lstStyle/>
          <a:p>
            <a:r>
              <a:rPr lang="en-US" altLang="zh-TW" sz="2400" dirty="0"/>
              <a:t>1951</a:t>
            </a:r>
            <a:r>
              <a:rPr lang="zh-TW" altLang="zh-TW" sz="2400" dirty="0"/>
              <a:t>年日美締結了日美保安條約，此約約不是美日間隊等條約。之後</a:t>
            </a:r>
            <a:r>
              <a:rPr lang="en-US" altLang="zh-TW" sz="2400" dirty="0"/>
              <a:t>1960</a:t>
            </a:r>
            <a:r>
              <a:rPr lang="zh-TW" altLang="zh-TW" sz="2400" dirty="0"/>
              <a:t>年岸信介首相與美國締結了「日美新保安條約」，條約中確保了美日對等關係，但同時也加強了美日「軍事協定」的色彩，因此岸內閣失去民眾信任而總辭下台。</a:t>
            </a:r>
            <a:endParaRPr lang="zh-TW" altLang="en-US" sz="2400" dirty="0"/>
          </a:p>
        </p:txBody>
      </p:sp>
      <p:sp>
        <p:nvSpPr>
          <p:cNvPr id="23" name="矩形 22"/>
          <p:cNvSpPr/>
          <p:nvPr/>
        </p:nvSpPr>
        <p:spPr>
          <a:xfrm>
            <a:off x="5249856" y="3739942"/>
            <a:ext cx="1723549" cy="461665"/>
          </a:xfrm>
          <a:prstGeom prst="rect">
            <a:avLst/>
          </a:prstGeom>
        </p:spPr>
        <p:txBody>
          <a:bodyPr wrap="none">
            <a:spAutoFit/>
          </a:bodyPr>
          <a:lstStyle/>
          <a:p>
            <a:r>
              <a:rPr lang="zh-TW" altLang="zh-TW" sz="2400" b="1" dirty="0"/>
              <a:t>五五年體制</a:t>
            </a:r>
            <a:endParaRPr lang="zh-TW" altLang="en-US" sz="2400" dirty="0"/>
          </a:p>
        </p:txBody>
      </p:sp>
      <p:sp>
        <p:nvSpPr>
          <p:cNvPr id="24" name="矩形 23"/>
          <p:cNvSpPr/>
          <p:nvPr/>
        </p:nvSpPr>
        <p:spPr>
          <a:xfrm>
            <a:off x="2623771" y="4180343"/>
            <a:ext cx="6975718" cy="2308324"/>
          </a:xfrm>
          <a:prstGeom prst="rect">
            <a:avLst/>
          </a:prstGeom>
        </p:spPr>
        <p:txBody>
          <a:bodyPr wrap="square">
            <a:spAutoFit/>
          </a:bodyPr>
          <a:lstStyle/>
          <a:p>
            <a:r>
              <a:rPr lang="en-US" altLang="zh-TW" sz="2400" dirty="0"/>
              <a:t>1955</a:t>
            </a:r>
            <a:r>
              <a:rPr lang="zh-TW" altLang="zh-TW" sz="2400" dirty="0"/>
              <a:t>年到</a:t>
            </a:r>
            <a:r>
              <a:rPr lang="en-US" altLang="zh-TW" sz="2400" dirty="0"/>
              <a:t>1993</a:t>
            </a:r>
            <a:r>
              <a:rPr lang="zh-TW" altLang="zh-TW" sz="2400" dirty="0"/>
              <a:t>年的</a:t>
            </a:r>
            <a:r>
              <a:rPr lang="en-US" altLang="zh-TW" sz="2400" dirty="0"/>
              <a:t>38</a:t>
            </a:r>
            <a:r>
              <a:rPr lang="zh-TW" altLang="zh-TW" sz="2400" dirty="0"/>
              <a:t>年間，自民黨一直維持過半數以上的席次，社會黨總是位居在野黨第一黨的位置，而成為自民黨的一黨獨大的穩定政權，稱為五五年體制。</a:t>
            </a:r>
            <a:r>
              <a:rPr lang="en-US" altLang="zh-TW" sz="2400" dirty="0"/>
              <a:t>1988</a:t>
            </a:r>
            <a:r>
              <a:rPr lang="zh-TW" altLang="zh-TW" sz="2400" dirty="0"/>
              <a:t>年後因陸續貪污事件，自民黨信任度下滑，</a:t>
            </a:r>
            <a:r>
              <a:rPr lang="en-US" altLang="zh-TW" sz="2400" dirty="0"/>
              <a:t>1993</a:t>
            </a:r>
            <a:r>
              <a:rPr lang="zh-TW" altLang="zh-TW" sz="2400" dirty="0" smtClean="0"/>
              <a:t>年五五年</a:t>
            </a:r>
            <a:r>
              <a:rPr lang="zh-TW" altLang="zh-TW" sz="2400" dirty="0"/>
              <a:t>體制就此瓦解，而後誕生了由非自民的七政黨、一會派所組成的聯合內閣。</a:t>
            </a:r>
            <a:endParaRPr lang="zh-TW" altLang="en-US" sz="2400" dirty="0"/>
          </a:p>
        </p:txBody>
      </p:sp>
      <p:graphicFrame>
        <p:nvGraphicFramePr>
          <p:cNvPr id="25" name="表格 24"/>
          <p:cNvGraphicFramePr>
            <a:graphicFrameLocks noGrp="1"/>
          </p:cNvGraphicFramePr>
          <p:nvPr>
            <p:extLst>
              <p:ext uri="{D42A27DB-BD31-4B8C-83A1-F6EECF244321}">
                <p14:modId xmlns:p14="http://schemas.microsoft.com/office/powerpoint/2010/main" val="3021140451"/>
              </p:ext>
            </p:extLst>
          </p:nvPr>
        </p:nvGraphicFramePr>
        <p:xfrm>
          <a:off x="2108146" y="942062"/>
          <a:ext cx="9102779" cy="5318760"/>
        </p:xfrm>
        <a:graphic>
          <a:graphicData uri="http://schemas.openxmlformats.org/drawingml/2006/table">
            <a:tbl>
              <a:tblPr firstRow="1" bandRow="1">
                <a:tableStyleId>{5C22544A-7EE6-4342-B048-85BDC9FD1C3A}</a:tableStyleId>
              </a:tblPr>
              <a:tblGrid>
                <a:gridCol w="1720904"/>
                <a:gridCol w="3923140"/>
                <a:gridCol w="3458735"/>
              </a:tblGrid>
              <a:tr h="370840">
                <a:tc>
                  <a:txBody>
                    <a:bodyPr/>
                    <a:lstStyle/>
                    <a:p>
                      <a:pPr algn="ctr">
                        <a:lnSpc>
                          <a:spcPct val="150000"/>
                        </a:lnSpc>
                        <a:spcAft>
                          <a:spcPts val="0"/>
                        </a:spcAft>
                      </a:pPr>
                      <a:r>
                        <a:rPr lang="zh-TW" sz="2400" kern="100" dirty="0">
                          <a:effectLst/>
                          <a:latin typeface="Calibri"/>
                          <a:ea typeface="新細明體"/>
                          <a:cs typeface="Times New Roman"/>
                        </a:rPr>
                        <a:t>比較項目</a:t>
                      </a:r>
                    </a:p>
                  </a:txBody>
                  <a:tcPr marL="68580" marR="68580" marT="0" marB="0"/>
                </a:tc>
                <a:tc>
                  <a:txBody>
                    <a:bodyPr/>
                    <a:lstStyle/>
                    <a:p>
                      <a:pPr algn="ctr">
                        <a:lnSpc>
                          <a:spcPct val="150000"/>
                        </a:lnSpc>
                        <a:spcAft>
                          <a:spcPts val="0"/>
                        </a:spcAft>
                      </a:pPr>
                      <a:r>
                        <a:rPr lang="zh-TW" sz="2400" kern="100" dirty="0">
                          <a:effectLst/>
                          <a:latin typeface="Calibri"/>
                          <a:ea typeface="新細明體"/>
                          <a:cs typeface="Times New Roman"/>
                        </a:rPr>
                        <a:t>明治憲法</a:t>
                      </a:r>
                    </a:p>
                  </a:txBody>
                  <a:tcPr marL="68580" marR="68580" marT="0" marB="0"/>
                </a:tc>
                <a:tc>
                  <a:txBody>
                    <a:bodyPr/>
                    <a:lstStyle/>
                    <a:p>
                      <a:pPr algn="ctr">
                        <a:lnSpc>
                          <a:spcPct val="150000"/>
                        </a:lnSpc>
                        <a:spcAft>
                          <a:spcPts val="0"/>
                        </a:spcAft>
                      </a:pPr>
                      <a:r>
                        <a:rPr lang="zh-TW" sz="2400" kern="100" dirty="0">
                          <a:effectLst/>
                          <a:latin typeface="Calibri"/>
                          <a:ea typeface="新細明體"/>
                          <a:cs typeface="Times New Roman"/>
                        </a:rPr>
                        <a:t>日本國憲法</a:t>
                      </a:r>
                    </a:p>
                  </a:txBody>
                  <a:tcPr marL="68580" marR="68580" marT="0" marB="0"/>
                </a:tc>
              </a:tr>
              <a:tr h="370840">
                <a:tc>
                  <a:txBody>
                    <a:bodyPr/>
                    <a:lstStyle/>
                    <a:p>
                      <a:pPr algn="ctr">
                        <a:spcAft>
                          <a:spcPts val="0"/>
                        </a:spcAft>
                      </a:pPr>
                      <a:r>
                        <a:rPr lang="zh-TW" sz="2400" kern="100" dirty="0">
                          <a:effectLst/>
                          <a:latin typeface="Calibri"/>
                          <a:ea typeface="新細明體"/>
                          <a:cs typeface="Times New Roman"/>
                        </a:rPr>
                        <a:t>制定經過</a:t>
                      </a:r>
                    </a:p>
                  </a:txBody>
                  <a:tcPr marL="68580" marR="68580" marT="0" marB="0"/>
                </a:tc>
                <a:tc>
                  <a:txBody>
                    <a:bodyPr/>
                    <a:lstStyle/>
                    <a:p>
                      <a:pPr algn="l">
                        <a:spcAft>
                          <a:spcPts val="0"/>
                        </a:spcAft>
                      </a:pPr>
                      <a:r>
                        <a:rPr lang="zh-TW" sz="2400" kern="100" dirty="0">
                          <a:effectLst/>
                          <a:latin typeface="Calibri"/>
                          <a:ea typeface="新細明體"/>
                          <a:cs typeface="Times New Roman"/>
                        </a:rPr>
                        <a:t>統治階級制定</a:t>
                      </a:r>
                    </a:p>
                  </a:txBody>
                  <a:tcPr marL="68580" marR="68580" marT="0" marB="0"/>
                </a:tc>
                <a:tc>
                  <a:txBody>
                    <a:bodyPr/>
                    <a:lstStyle/>
                    <a:p>
                      <a:pPr algn="l">
                        <a:spcAft>
                          <a:spcPts val="0"/>
                        </a:spcAft>
                      </a:pPr>
                      <a:r>
                        <a:rPr lang="zh-TW" sz="2400" kern="100" dirty="0">
                          <a:effectLst/>
                          <a:latin typeface="Calibri"/>
                          <a:ea typeface="新細明體"/>
                          <a:cs typeface="Times New Roman"/>
                        </a:rPr>
                        <a:t>盟總</a:t>
                      </a:r>
                      <a:r>
                        <a:rPr lang="en-US" sz="2400" kern="100" dirty="0">
                          <a:effectLst/>
                          <a:latin typeface="Calibri"/>
                          <a:ea typeface="新細明體"/>
                          <a:cs typeface="Times New Roman"/>
                        </a:rPr>
                        <a:t>(</a:t>
                      </a:r>
                      <a:r>
                        <a:rPr lang="zh-TW" sz="2400" kern="100" dirty="0">
                          <a:effectLst/>
                          <a:latin typeface="Calibri"/>
                          <a:ea typeface="新細明體"/>
                          <a:cs typeface="Times New Roman"/>
                        </a:rPr>
                        <a:t>美國</a:t>
                      </a:r>
                      <a:r>
                        <a:rPr lang="en-US" sz="2400" kern="100" dirty="0">
                          <a:effectLst/>
                          <a:latin typeface="Calibri"/>
                          <a:ea typeface="新細明體"/>
                          <a:cs typeface="Times New Roman"/>
                        </a:rPr>
                        <a:t>)</a:t>
                      </a:r>
                      <a:r>
                        <a:rPr lang="zh-TW" sz="2400" kern="100" dirty="0">
                          <a:effectLst/>
                          <a:latin typeface="Calibri"/>
                          <a:ea typeface="新細明體"/>
                          <a:cs typeface="Times New Roman"/>
                        </a:rPr>
                        <a:t>主導</a:t>
                      </a:r>
                    </a:p>
                  </a:txBody>
                  <a:tcPr marL="68580" marR="68580" marT="0" marB="0"/>
                </a:tc>
              </a:tr>
              <a:tr h="370840">
                <a:tc>
                  <a:txBody>
                    <a:bodyPr/>
                    <a:lstStyle/>
                    <a:p>
                      <a:pPr algn="ctr">
                        <a:lnSpc>
                          <a:spcPct val="150000"/>
                        </a:lnSpc>
                        <a:spcAft>
                          <a:spcPts val="0"/>
                        </a:spcAft>
                      </a:pPr>
                      <a:r>
                        <a:rPr lang="zh-TW" sz="2400" kern="100" dirty="0">
                          <a:effectLst/>
                          <a:latin typeface="Calibri"/>
                          <a:ea typeface="新細明體"/>
                          <a:cs typeface="Times New Roman"/>
                        </a:rPr>
                        <a:t>制 定 者</a:t>
                      </a:r>
                    </a:p>
                  </a:txBody>
                  <a:tcPr marL="68580" marR="68580" marT="0" marB="0"/>
                </a:tc>
                <a:tc>
                  <a:txBody>
                    <a:bodyPr/>
                    <a:lstStyle/>
                    <a:p>
                      <a:pPr algn="l">
                        <a:spcAft>
                          <a:spcPts val="0"/>
                        </a:spcAft>
                      </a:pPr>
                      <a:r>
                        <a:rPr lang="zh-TW" sz="2400" kern="100" dirty="0">
                          <a:effectLst/>
                          <a:latin typeface="Calibri"/>
                          <a:ea typeface="新細明體"/>
                          <a:cs typeface="Times New Roman"/>
                        </a:rPr>
                        <a:t>伊藤博文</a:t>
                      </a:r>
                      <a:r>
                        <a:rPr lang="en-US" sz="2400" kern="100" dirty="0">
                          <a:effectLst/>
                          <a:latin typeface="Calibri"/>
                          <a:ea typeface="新細明體"/>
                          <a:cs typeface="Times New Roman"/>
                        </a:rPr>
                        <a:t>(</a:t>
                      </a:r>
                      <a:r>
                        <a:rPr lang="zh-TW" sz="2400" kern="100" dirty="0">
                          <a:effectLst/>
                          <a:latin typeface="Calibri"/>
                          <a:ea typeface="新細明體"/>
                          <a:cs typeface="Times New Roman"/>
                        </a:rPr>
                        <a:t>井上毅、伊東巳代治、金子間太郎</a:t>
                      </a:r>
                      <a:r>
                        <a:rPr lang="en-US" sz="2400" kern="100" dirty="0">
                          <a:effectLst/>
                          <a:latin typeface="Calibri"/>
                          <a:ea typeface="新細明體"/>
                          <a:cs typeface="Times New Roman"/>
                        </a:rPr>
                        <a:t>)</a:t>
                      </a:r>
                      <a:endParaRPr lang="zh-TW" sz="2400" kern="100" dirty="0">
                        <a:effectLst/>
                        <a:latin typeface="Calibri"/>
                        <a:ea typeface="新細明體"/>
                        <a:cs typeface="Times New Roman"/>
                      </a:endParaRPr>
                    </a:p>
                  </a:txBody>
                  <a:tcPr marL="68580" marR="68580" marT="0" marB="0"/>
                </a:tc>
                <a:tc>
                  <a:txBody>
                    <a:bodyPr/>
                    <a:lstStyle/>
                    <a:p>
                      <a:pPr algn="l">
                        <a:spcAft>
                          <a:spcPts val="0"/>
                        </a:spcAft>
                      </a:pPr>
                      <a:r>
                        <a:rPr lang="zh-TW" sz="2400" kern="100" dirty="0">
                          <a:effectLst/>
                          <a:latin typeface="Calibri"/>
                          <a:ea typeface="新細明體"/>
                          <a:cs typeface="Times New Roman"/>
                        </a:rPr>
                        <a:t>盟軍總司令部、日本國政府</a:t>
                      </a:r>
                    </a:p>
                  </a:txBody>
                  <a:tcPr marL="68580" marR="68580" marT="0" marB="0"/>
                </a:tc>
              </a:tr>
              <a:tr h="370840">
                <a:tc>
                  <a:txBody>
                    <a:bodyPr/>
                    <a:lstStyle/>
                    <a:p>
                      <a:pPr algn="ctr">
                        <a:spcAft>
                          <a:spcPts val="0"/>
                        </a:spcAft>
                      </a:pPr>
                      <a:r>
                        <a:rPr lang="zh-TW" sz="2400" kern="100" dirty="0">
                          <a:effectLst/>
                          <a:latin typeface="Calibri"/>
                          <a:ea typeface="新細明體"/>
                          <a:cs typeface="Times New Roman"/>
                        </a:rPr>
                        <a:t>模仿對象</a:t>
                      </a:r>
                    </a:p>
                  </a:txBody>
                  <a:tcPr marL="68580" marR="68580" marT="0" marB="0"/>
                </a:tc>
                <a:tc>
                  <a:txBody>
                    <a:bodyPr/>
                    <a:lstStyle/>
                    <a:p>
                      <a:pPr algn="l">
                        <a:spcAft>
                          <a:spcPts val="0"/>
                        </a:spcAft>
                      </a:pPr>
                      <a:r>
                        <a:rPr lang="zh-TW" sz="2400" kern="100" dirty="0" smtClean="0">
                          <a:effectLst/>
                          <a:latin typeface="Calibri"/>
                          <a:ea typeface="新細明體"/>
                          <a:cs typeface="Times New Roman"/>
                        </a:rPr>
                        <a:t>普魯</a:t>
                      </a:r>
                      <a:r>
                        <a:rPr lang="zh-TW" altLang="en-US" sz="2400" kern="100" dirty="0" smtClean="0">
                          <a:effectLst/>
                          <a:latin typeface="Calibri"/>
                          <a:ea typeface="新細明體"/>
                          <a:cs typeface="Times New Roman"/>
                        </a:rPr>
                        <a:t>士</a:t>
                      </a:r>
                      <a:r>
                        <a:rPr lang="en-US" sz="2400" kern="100" dirty="0" smtClean="0">
                          <a:effectLst/>
                          <a:latin typeface="Calibri"/>
                          <a:ea typeface="新細明體"/>
                          <a:cs typeface="Times New Roman"/>
                        </a:rPr>
                        <a:t>(</a:t>
                      </a:r>
                      <a:r>
                        <a:rPr lang="zh-TW" sz="2400" kern="100" dirty="0">
                          <a:effectLst/>
                          <a:latin typeface="Calibri"/>
                          <a:ea typeface="新細明體"/>
                          <a:cs typeface="Times New Roman"/>
                        </a:rPr>
                        <a:t>德意志</a:t>
                      </a:r>
                      <a:r>
                        <a:rPr lang="en-US" sz="2400" kern="100" dirty="0">
                          <a:effectLst/>
                          <a:latin typeface="Calibri"/>
                          <a:ea typeface="新細明體"/>
                          <a:cs typeface="Times New Roman"/>
                        </a:rPr>
                        <a:t>)</a:t>
                      </a:r>
                      <a:r>
                        <a:rPr lang="zh-TW" sz="2400" kern="100" dirty="0">
                          <a:effectLst/>
                          <a:latin typeface="Calibri"/>
                          <a:ea typeface="新細明體"/>
                          <a:cs typeface="Times New Roman"/>
                        </a:rPr>
                        <a:t>憲法</a:t>
                      </a:r>
                    </a:p>
                  </a:txBody>
                  <a:tcPr marL="68580" marR="68580" marT="0" marB="0"/>
                </a:tc>
                <a:tc>
                  <a:txBody>
                    <a:bodyPr/>
                    <a:lstStyle/>
                    <a:p>
                      <a:pPr algn="l">
                        <a:spcAft>
                          <a:spcPts val="0"/>
                        </a:spcAft>
                      </a:pPr>
                      <a:r>
                        <a:rPr lang="zh-TW" sz="2400" kern="100" dirty="0">
                          <a:effectLst/>
                          <a:latin typeface="Calibri"/>
                          <a:ea typeface="新細明體"/>
                          <a:cs typeface="Times New Roman"/>
                        </a:rPr>
                        <a:t>主要為美國憲法</a:t>
                      </a:r>
                    </a:p>
                  </a:txBody>
                  <a:tcPr marL="68580" marR="68580" marT="0" marB="0"/>
                </a:tc>
              </a:tr>
              <a:tr h="370840">
                <a:tc>
                  <a:txBody>
                    <a:bodyPr/>
                    <a:lstStyle/>
                    <a:p>
                      <a:pPr algn="ctr">
                        <a:spcAft>
                          <a:spcPts val="0"/>
                        </a:spcAft>
                      </a:pPr>
                      <a:r>
                        <a:rPr lang="zh-TW" sz="2400" kern="100" dirty="0">
                          <a:effectLst/>
                          <a:latin typeface="Calibri"/>
                          <a:ea typeface="新細明體"/>
                          <a:cs typeface="Times New Roman"/>
                        </a:rPr>
                        <a:t>主</a:t>
                      </a:r>
                      <a:r>
                        <a:rPr lang="en-US" sz="2400" kern="100" dirty="0">
                          <a:effectLst/>
                          <a:latin typeface="Calibri"/>
                          <a:ea typeface="新細明體"/>
                          <a:cs typeface="Times New Roman"/>
                        </a:rPr>
                        <a:t>   </a:t>
                      </a:r>
                      <a:r>
                        <a:rPr lang="zh-TW" sz="2400" kern="100" dirty="0">
                          <a:effectLst/>
                          <a:latin typeface="Calibri"/>
                          <a:ea typeface="新細明體"/>
                          <a:cs typeface="Times New Roman"/>
                        </a:rPr>
                        <a:t>權</a:t>
                      </a:r>
                    </a:p>
                  </a:txBody>
                  <a:tcPr marL="68580" marR="68580" marT="0" marB="0"/>
                </a:tc>
                <a:tc>
                  <a:txBody>
                    <a:bodyPr/>
                    <a:lstStyle/>
                    <a:p>
                      <a:pPr algn="l">
                        <a:spcAft>
                          <a:spcPts val="0"/>
                        </a:spcAft>
                      </a:pPr>
                      <a:r>
                        <a:rPr lang="zh-TW" sz="2400" kern="100" dirty="0">
                          <a:effectLst/>
                          <a:latin typeface="Calibri"/>
                          <a:ea typeface="新細明體"/>
                          <a:cs typeface="Times New Roman"/>
                        </a:rPr>
                        <a:t>天皇主權</a:t>
                      </a:r>
                    </a:p>
                  </a:txBody>
                  <a:tcPr marL="68580" marR="68580" marT="0" marB="0"/>
                </a:tc>
                <a:tc>
                  <a:txBody>
                    <a:bodyPr/>
                    <a:lstStyle/>
                    <a:p>
                      <a:pPr algn="l">
                        <a:spcAft>
                          <a:spcPts val="0"/>
                        </a:spcAft>
                      </a:pPr>
                      <a:r>
                        <a:rPr lang="zh-TW" sz="2400" kern="100" dirty="0">
                          <a:effectLst/>
                          <a:latin typeface="Calibri"/>
                          <a:ea typeface="新細明體"/>
                          <a:cs typeface="Times New Roman"/>
                        </a:rPr>
                        <a:t>國民主權</a:t>
                      </a:r>
                    </a:p>
                  </a:txBody>
                  <a:tcPr marL="68580" marR="68580" marT="0" marB="0"/>
                </a:tc>
              </a:tr>
              <a:tr h="370840">
                <a:tc>
                  <a:txBody>
                    <a:bodyPr/>
                    <a:lstStyle/>
                    <a:p>
                      <a:pPr algn="ctr">
                        <a:lnSpc>
                          <a:spcPct val="150000"/>
                        </a:lnSpc>
                        <a:spcAft>
                          <a:spcPts val="0"/>
                        </a:spcAft>
                      </a:pPr>
                      <a:r>
                        <a:rPr lang="zh-TW" sz="2400" kern="100" dirty="0">
                          <a:effectLst/>
                          <a:latin typeface="Calibri"/>
                          <a:ea typeface="新細明體"/>
                          <a:cs typeface="Times New Roman"/>
                        </a:rPr>
                        <a:t>天</a:t>
                      </a:r>
                      <a:r>
                        <a:rPr lang="en-US" sz="2400" kern="100" dirty="0">
                          <a:effectLst/>
                          <a:latin typeface="Calibri"/>
                          <a:ea typeface="新細明體"/>
                          <a:cs typeface="Times New Roman"/>
                        </a:rPr>
                        <a:t>   </a:t>
                      </a:r>
                      <a:r>
                        <a:rPr lang="zh-TW" sz="2400" kern="100" dirty="0">
                          <a:effectLst/>
                          <a:latin typeface="Calibri"/>
                          <a:ea typeface="新細明體"/>
                          <a:cs typeface="Times New Roman"/>
                        </a:rPr>
                        <a:t>皇</a:t>
                      </a:r>
                    </a:p>
                  </a:txBody>
                  <a:tcPr marL="68580" marR="68580" marT="0" marB="0"/>
                </a:tc>
                <a:tc>
                  <a:txBody>
                    <a:bodyPr/>
                    <a:lstStyle/>
                    <a:p>
                      <a:pPr algn="l">
                        <a:spcAft>
                          <a:spcPts val="0"/>
                        </a:spcAft>
                      </a:pPr>
                      <a:r>
                        <a:rPr lang="zh-TW" sz="2400" kern="100" dirty="0">
                          <a:effectLst/>
                          <a:latin typeface="Calibri"/>
                          <a:ea typeface="新細明體"/>
                          <a:cs typeface="Times New Roman"/>
                        </a:rPr>
                        <a:t>神聖不可侵犯，為統治權的總覽者</a:t>
                      </a:r>
                    </a:p>
                  </a:txBody>
                  <a:tcPr marL="68580" marR="68580" marT="0" marB="0"/>
                </a:tc>
                <a:tc>
                  <a:txBody>
                    <a:bodyPr/>
                    <a:lstStyle/>
                    <a:p>
                      <a:pPr algn="l">
                        <a:spcAft>
                          <a:spcPts val="0"/>
                        </a:spcAft>
                      </a:pPr>
                      <a:r>
                        <a:rPr lang="zh-TW" sz="2400" kern="100" dirty="0">
                          <a:effectLst/>
                          <a:latin typeface="Calibri"/>
                          <a:ea typeface="新細明體"/>
                          <a:cs typeface="Times New Roman"/>
                        </a:rPr>
                        <a:t>象徵天皇制，為日本國與日國民統合的象徵</a:t>
                      </a:r>
                    </a:p>
                  </a:txBody>
                  <a:tcPr marL="68580" marR="68580" marT="0" marB="0"/>
                </a:tc>
              </a:tr>
              <a:tr h="370840">
                <a:tc>
                  <a:txBody>
                    <a:bodyPr/>
                    <a:lstStyle/>
                    <a:p>
                      <a:pPr algn="ctr">
                        <a:lnSpc>
                          <a:spcPct val="250000"/>
                        </a:lnSpc>
                        <a:spcAft>
                          <a:spcPts val="0"/>
                        </a:spcAft>
                      </a:pPr>
                      <a:r>
                        <a:rPr lang="zh-TW" sz="2400" kern="100" dirty="0">
                          <a:effectLst/>
                          <a:latin typeface="Calibri"/>
                          <a:ea typeface="新細明體"/>
                          <a:cs typeface="Times New Roman"/>
                        </a:rPr>
                        <a:t>軍</a:t>
                      </a:r>
                      <a:r>
                        <a:rPr lang="en-US" sz="2400" kern="100" dirty="0">
                          <a:effectLst/>
                          <a:latin typeface="Calibri"/>
                          <a:ea typeface="新細明體"/>
                          <a:cs typeface="Times New Roman"/>
                        </a:rPr>
                        <a:t>   </a:t>
                      </a:r>
                      <a:r>
                        <a:rPr lang="zh-TW" sz="2400" kern="100" dirty="0">
                          <a:effectLst/>
                          <a:latin typeface="Calibri"/>
                          <a:ea typeface="新細明體"/>
                          <a:cs typeface="Times New Roman"/>
                        </a:rPr>
                        <a:t>隊</a:t>
                      </a:r>
                    </a:p>
                  </a:txBody>
                  <a:tcPr marL="68580" marR="68580" marT="0" marB="0"/>
                </a:tc>
                <a:tc>
                  <a:txBody>
                    <a:bodyPr/>
                    <a:lstStyle/>
                    <a:p>
                      <a:pPr algn="l">
                        <a:lnSpc>
                          <a:spcPct val="150000"/>
                        </a:lnSpc>
                        <a:spcAft>
                          <a:spcPts val="0"/>
                        </a:spcAft>
                      </a:pPr>
                      <a:r>
                        <a:rPr lang="zh-TW" sz="2400" kern="100" dirty="0">
                          <a:effectLst/>
                          <a:latin typeface="Calibri"/>
                          <a:ea typeface="新細明體"/>
                          <a:cs typeface="Times New Roman"/>
                        </a:rPr>
                        <a:t>陸、海軍的統帥權為天皇所有，國民有服兵役的義務</a:t>
                      </a:r>
                    </a:p>
                  </a:txBody>
                  <a:tcPr marL="68580" marR="68580" marT="0" marB="0"/>
                </a:tc>
                <a:tc>
                  <a:txBody>
                    <a:bodyPr/>
                    <a:lstStyle/>
                    <a:p>
                      <a:pPr algn="l">
                        <a:spcAft>
                          <a:spcPts val="0"/>
                        </a:spcAft>
                      </a:pPr>
                      <a:r>
                        <a:rPr lang="zh-TW" sz="2400" kern="100" dirty="0">
                          <a:effectLst/>
                          <a:latin typeface="Calibri"/>
                          <a:ea typeface="新細明體"/>
                          <a:cs typeface="Times New Roman"/>
                        </a:rPr>
                        <a:t>和平主義：放棄戰爭不保持戰力，否認交戰權，不必服兵役</a:t>
                      </a:r>
                    </a:p>
                  </a:txBody>
                  <a:tcPr marL="68580" marR="68580" marT="0" marB="0"/>
                </a:tc>
              </a:tr>
              <a:tr h="370840">
                <a:tc>
                  <a:txBody>
                    <a:bodyPr/>
                    <a:lstStyle/>
                    <a:p>
                      <a:pPr algn="ctr">
                        <a:lnSpc>
                          <a:spcPct val="250000"/>
                        </a:lnSpc>
                        <a:spcAft>
                          <a:spcPts val="0"/>
                        </a:spcAft>
                      </a:pPr>
                      <a:r>
                        <a:rPr lang="zh-TW" sz="2400" kern="100" dirty="0">
                          <a:effectLst/>
                          <a:latin typeface="Calibri"/>
                          <a:ea typeface="新細明體"/>
                          <a:cs typeface="Times New Roman"/>
                        </a:rPr>
                        <a:t>內</a:t>
                      </a:r>
                      <a:r>
                        <a:rPr lang="en-US" sz="2400" kern="100" dirty="0">
                          <a:effectLst/>
                          <a:latin typeface="Calibri"/>
                          <a:ea typeface="新細明體"/>
                          <a:cs typeface="Times New Roman"/>
                        </a:rPr>
                        <a:t>   </a:t>
                      </a:r>
                      <a:r>
                        <a:rPr lang="zh-TW" sz="2400" kern="100" dirty="0">
                          <a:effectLst/>
                          <a:latin typeface="Calibri"/>
                          <a:ea typeface="新細明體"/>
                          <a:cs typeface="Times New Roman"/>
                        </a:rPr>
                        <a:t>閣</a:t>
                      </a:r>
                    </a:p>
                  </a:txBody>
                  <a:tcPr marL="68580" marR="68580" marT="0" marB="0"/>
                </a:tc>
                <a:tc>
                  <a:txBody>
                    <a:bodyPr/>
                    <a:lstStyle/>
                    <a:p>
                      <a:pPr algn="l">
                        <a:spcAft>
                          <a:spcPts val="0"/>
                        </a:spcAft>
                      </a:pPr>
                      <a:r>
                        <a:rPr lang="zh-TW" sz="2400" kern="100">
                          <a:effectLst/>
                          <a:latin typeface="Calibri"/>
                          <a:ea typeface="新細明體"/>
                          <a:cs typeface="Times New Roman"/>
                        </a:rPr>
                        <a:t>天皇的輔弼機關，首相基於元老的推薦而任命，對天皇負責</a:t>
                      </a:r>
                    </a:p>
                  </a:txBody>
                  <a:tcPr marL="68580" marR="68580" marT="0" marB="0"/>
                </a:tc>
                <a:tc>
                  <a:txBody>
                    <a:bodyPr/>
                    <a:lstStyle/>
                    <a:p>
                      <a:pPr algn="l">
                        <a:lnSpc>
                          <a:spcPct val="250000"/>
                        </a:lnSpc>
                        <a:spcAft>
                          <a:spcPts val="0"/>
                        </a:spcAft>
                      </a:pPr>
                      <a:r>
                        <a:rPr lang="zh-TW" sz="2400" kern="100" dirty="0">
                          <a:effectLst/>
                          <a:latin typeface="Calibri"/>
                          <a:ea typeface="新細明體"/>
                          <a:cs typeface="Times New Roman"/>
                        </a:rPr>
                        <a:t>行政權最高機關</a:t>
                      </a:r>
                    </a:p>
                  </a:txBody>
                  <a:tcPr marL="68580" marR="68580" marT="0" marB="0"/>
                </a:tc>
              </a:tr>
            </a:tbl>
          </a:graphicData>
        </a:graphic>
      </p:graphicFrame>
    </p:spTree>
    <p:extLst>
      <p:ext uri="{BB962C8B-B14F-4D97-AF65-F5344CB8AC3E}">
        <p14:creationId xmlns:p14="http://schemas.microsoft.com/office/powerpoint/2010/main" val="362134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iterate type="lt">
                                    <p:tmPct val="0"/>
                                  </p:iterate>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grpId="5" nodeType="clickEffect">
                                  <p:stCondLst>
                                    <p:cond delay="0"/>
                                  </p:stCondLst>
                                  <p:iterate type="lt">
                                    <p:tmPct val="0"/>
                                  </p:iterate>
                                  <p:childTnLst>
                                    <p:animMotion origin="layout" path="M 0.0017 0.00092 L -0.04557 0.00092 C -0.06666 0.00092 -0.09271 -0.0206 -0.09271 -0.03797 L -0.09271 -0.07685 " pathEditMode="relative" rAng="0" ptsTypes="FfFF">
                                      <p:cBhvr>
                                        <p:cTn id="14" dur="1000" fill="hold"/>
                                        <p:tgtEl>
                                          <p:spTgt spid="13"/>
                                        </p:tgtEl>
                                        <p:attrNameLst>
                                          <p:attrName>ppt_x</p:attrName>
                                          <p:attrName>ppt_y</p:attrName>
                                        </p:attrNameLst>
                                      </p:cBhvr>
                                      <p:rCtr x="-4727" y="-3889"/>
                                    </p:animMotion>
                                  </p:childTnLst>
                                </p:cTn>
                              </p:par>
                              <p:par>
                                <p:cTn id="15" presetID="10" presetClass="exit" presetSubtype="0" fill="hold" grpId="1" nodeType="with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500"/>
                                        <p:tgtEl>
                                          <p:spTgt spid="205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2" nodeType="clickEffect">
                                  <p:stCondLst>
                                    <p:cond delay="0"/>
                                  </p:stCondLst>
                                  <p:iterate type="lt">
                                    <p:tmPct val="0"/>
                                  </p:iterate>
                                  <p:childTnLst>
                                    <p:animMotion origin="layout" path="M -0.09271 -0.07685 L -0.33946 -0.07361 " pathEditMode="relative" rAng="0" ptsTypes="AA">
                                      <p:cBhvr>
                                        <p:cTn id="28" dur="1000" fill="hold"/>
                                        <p:tgtEl>
                                          <p:spTgt spid="13"/>
                                        </p:tgtEl>
                                        <p:attrNameLst>
                                          <p:attrName>ppt_x</p:attrName>
                                          <p:attrName>ppt_y</p:attrName>
                                        </p:attrNameLst>
                                      </p:cBhvr>
                                      <p:rCtr x="-12344" y="162"/>
                                    </p:animMotion>
                                  </p:childTnLst>
                                </p:cTn>
                              </p:par>
                              <p:par>
                                <p:cTn id="29" presetID="10" presetClass="exit" presetSubtype="0" fill="hold" grpId="1" nodeType="with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050"/>
                                        </p:tgtEl>
                                      </p:cBhvr>
                                    </p:animEffect>
                                    <p:set>
                                      <p:cBhvr>
                                        <p:cTn id="34" dur="1" fill="hold">
                                          <p:stCondLst>
                                            <p:cond delay="499"/>
                                          </p:stCondLst>
                                        </p:cTn>
                                        <p:tgtEl>
                                          <p:spTgt spid="2050"/>
                                        </p:tgtEl>
                                        <p:attrNameLst>
                                          <p:attrName>style.visibility</p:attrName>
                                        </p:attrNameLst>
                                      </p:cBhvr>
                                      <p:to>
                                        <p:strVal val="hidden"/>
                                      </p:to>
                                    </p:set>
                                  </p:childTnLst>
                                </p:cTn>
                              </p:par>
                              <p:par>
                                <p:cTn id="35" presetID="15" presetClass="emph" presetSubtype="0" grpId="3" nodeType="withEffect">
                                  <p:stCondLst>
                                    <p:cond delay="0"/>
                                  </p:stCondLst>
                                  <p:iterate type="lt">
                                    <p:tmAbs val="25"/>
                                  </p:iterate>
                                  <p:childTnLst>
                                    <p:set>
                                      <p:cBhvr override="childStyle">
                                        <p:cTn id="36" dur="indefinite"/>
                                        <p:tgtEl>
                                          <p:spTgt spid="13"/>
                                        </p:tgtEl>
                                        <p:attrNameLst>
                                          <p:attrName>style.fontWeight</p:attrName>
                                        </p:attrNameLst>
                                      </p:cBhvr>
                                      <p:to>
                                        <p:strVal val="bold"/>
                                      </p:to>
                                    </p:set>
                                  </p:childTnLst>
                                </p:cTn>
                              </p:par>
                              <p:par>
                                <p:cTn id="37" presetID="28" presetClass="emph" presetSubtype="0" fill="hold" grpId="4" nodeType="withEffect">
                                  <p:stCondLst>
                                    <p:cond delay="0"/>
                                  </p:stCondLst>
                                  <p:iterate type="lt">
                                    <p:tmPct val="10000"/>
                                  </p:iterate>
                                  <p:childTnLst>
                                    <p:animClr clrSpc="rgb" dir="cw">
                                      <p:cBhvr override="childStyle">
                                        <p:cTn id="38" dur="500" fill="hold"/>
                                        <p:tgtEl>
                                          <p:spTgt spid="13"/>
                                        </p:tgtEl>
                                        <p:attrNameLst>
                                          <p:attrName>style.color</p:attrName>
                                        </p:attrNameLst>
                                      </p:cBhvr>
                                      <p:to>
                                        <a:srgbClr val="000000"/>
                                      </p:to>
                                    </p:animClr>
                                    <p:animClr clrSpc="rgb" dir="cw">
                                      <p:cBhvr>
                                        <p:cTn id="39" dur="500" fill="hold"/>
                                        <p:tgtEl>
                                          <p:spTgt spid="13"/>
                                        </p:tgtEl>
                                        <p:attrNameLst>
                                          <p:attrName>fillcolor</p:attrName>
                                        </p:attrNameLst>
                                      </p:cBhvr>
                                      <p:to>
                                        <a:srgbClr val="000000"/>
                                      </p:to>
                                    </p:animClr>
                                    <p:set>
                                      <p:cBhvr>
                                        <p:cTn id="40" dur="500" fill="hold"/>
                                        <p:tgtEl>
                                          <p:spTgt spid="13"/>
                                        </p:tgtEl>
                                        <p:attrNameLst>
                                          <p:attrName>fill.type</p:attrName>
                                        </p:attrNameLst>
                                      </p:cBhvr>
                                      <p:to>
                                        <p:strVal val="solid"/>
                                      </p:to>
                                    </p:set>
                                    <p:anim to="1.5" calcmode="lin" valueType="num">
                                      <p:cBhvr override="childStyle">
                                        <p:cTn id="41" dur="500" fill="hold"/>
                                        <p:tgtEl>
                                          <p:spTgt spid="13"/>
                                        </p:tgtEl>
                                        <p:attrNameLst>
                                          <p:attrName>style.fontSize</p:attrName>
                                        </p:attrNameLst>
                                      </p:cBhvr>
                                    </p:anim>
                                  </p:childTnLst>
                                </p:cTn>
                              </p:par>
                            </p:childTnLst>
                          </p:cTn>
                        </p:par>
                        <p:par>
                          <p:cTn id="42" fill="hold">
                            <p:stCondLst>
                              <p:cond delay="1000"/>
                            </p:stCondLst>
                            <p:childTnLst>
                              <p:par>
                                <p:cTn id="43" presetID="10" presetClass="entr" presetSubtype="0" fill="hold" grpId="0" nodeType="afterEffect">
                                  <p:stCondLst>
                                    <p:cond delay="0"/>
                                  </p:stCondLst>
                                  <p:iterate type="lt">
                                    <p:tmPct val="0"/>
                                  </p:iterate>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50" presetClass="path" presetSubtype="0" accel="50000" decel="50000" fill="hold" grpId="1" nodeType="withEffect">
                                  <p:stCondLst>
                                    <p:cond delay="0"/>
                                  </p:stCondLst>
                                  <p:iterate type="lt">
                                    <p:tmPct val="0"/>
                                  </p:iterate>
                                  <p:childTnLst>
                                    <p:animMotion origin="layout" path="M -2.08333E-6 7.40741E-7 L -0.10664 7.40741E-7 C -0.15482 7.40741E-7 -0.21328 -0.00787 -0.21328 -0.01366 L -0.21328 -0.02708 " pathEditMode="relative" rAng="0" ptsTypes="FfFF">
                                      <p:cBhvr>
                                        <p:cTn id="55" dur="1000" fill="hold"/>
                                        <p:tgtEl>
                                          <p:spTgt spid="16"/>
                                        </p:tgtEl>
                                        <p:attrNameLst>
                                          <p:attrName>ppt_x</p:attrName>
                                          <p:attrName>ppt_y</p:attrName>
                                        </p:attrNameLst>
                                      </p:cBhvr>
                                      <p:rCtr x="-10664" y="-1366"/>
                                    </p:animMotion>
                                  </p:childTnLst>
                                </p:cTn>
                              </p:par>
                              <p:par>
                                <p:cTn id="56" presetID="15" presetClass="emph" presetSubtype="0" grpId="2" nodeType="withEffect">
                                  <p:stCondLst>
                                    <p:cond delay="0"/>
                                  </p:stCondLst>
                                  <p:iterate type="lt">
                                    <p:tmAbs val="25"/>
                                  </p:iterate>
                                  <p:childTnLst>
                                    <p:set>
                                      <p:cBhvr override="childStyle">
                                        <p:cTn id="57" dur="indefinite"/>
                                        <p:tgtEl>
                                          <p:spTgt spid="16"/>
                                        </p:tgtEl>
                                        <p:attrNameLst>
                                          <p:attrName>style.fontWeight</p:attrName>
                                        </p:attrNameLst>
                                      </p:cBhvr>
                                      <p:to>
                                        <p:strVal val="bold"/>
                                      </p:to>
                                    </p:set>
                                  </p:childTnLst>
                                </p:cTn>
                              </p:par>
                              <p:par>
                                <p:cTn id="58" presetID="28" presetClass="emph" presetSubtype="0" fill="hold" grpId="3" nodeType="withEffect">
                                  <p:stCondLst>
                                    <p:cond delay="0"/>
                                  </p:stCondLst>
                                  <p:iterate type="lt">
                                    <p:tmPct val="10000"/>
                                  </p:iterate>
                                  <p:childTnLst>
                                    <p:animClr clrSpc="rgb" dir="cw">
                                      <p:cBhvr override="childStyle">
                                        <p:cTn id="59" dur="500" fill="hold"/>
                                        <p:tgtEl>
                                          <p:spTgt spid="16"/>
                                        </p:tgtEl>
                                        <p:attrNameLst>
                                          <p:attrName>style.color</p:attrName>
                                        </p:attrNameLst>
                                      </p:cBhvr>
                                      <p:to>
                                        <a:srgbClr val="000000"/>
                                      </p:to>
                                    </p:animClr>
                                    <p:animClr clrSpc="rgb" dir="cw">
                                      <p:cBhvr>
                                        <p:cTn id="60" dur="500" fill="hold"/>
                                        <p:tgtEl>
                                          <p:spTgt spid="16"/>
                                        </p:tgtEl>
                                        <p:attrNameLst>
                                          <p:attrName>fillcolor</p:attrName>
                                        </p:attrNameLst>
                                      </p:cBhvr>
                                      <p:to>
                                        <a:srgbClr val="000000"/>
                                      </p:to>
                                    </p:animClr>
                                    <p:set>
                                      <p:cBhvr>
                                        <p:cTn id="61" dur="500" fill="hold"/>
                                        <p:tgtEl>
                                          <p:spTgt spid="16"/>
                                        </p:tgtEl>
                                        <p:attrNameLst>
                                          <p:attrName>fill.type</p:attrName>
                                        </p:attrNameLst>
                                      </p:cBhvr>
                                      <p:to>
                                        <p:strVal val="solid"/>
                                      </p:to>
                                    </p:set>
                                    <p:anim to="1.5" calcmode="lin" valueType="num">
                                      <p:cBhvr override="childStyle">
                                        <p:cTn id="62" dur="500" fill="hold"/>
                                        <p:tgtEl>
                                          <p:spTgt spid="16"/>
                                        </p:tgtEl>
                                        <p:attrNameLst>
                                          <p:attrName>style.fontSize</p:attrName>
                                        </p:attrNameLst>
                                      </p:cBhvr>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iterate type="lt">
                                    <p:tmPct val="0"/>
                                  </p:iterate>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par>
                                <p:cTn id="73" presetID="10" presetClass="exit" presetSubtype="0" fill="hold" nodeType="withEffect">
                                  <p:stCondLst>
                                    <p:cond delay="0"/>
                                  </p:stCondLst>
                                  <p:childTnLst>
                                    <p:animEffect transition="out" filter="fade">
                                      <p:cBhvr>
                                        <p:cTn id="74" dur="500"/>
                                        <p:tgtEl>
                                          <p:spTgt spid="25"/>
                                        </p:tgtEl>
                                      </p:cBhvr>
                                    </p:animEffect>
                                    <p:set>
                                      <p:cBhvr>
                                        <p:cTn id="75" dur="1" fill="hold">
                                          <p:stCondLst>
                                            <p:cond delay="499"/>
                                          </p:stCondLst>
                                        </p:cTn>
                                        <p:tgtEl>
                                          <p:spTgt spid="25"/>
                                        </p:tgtEl>
                                        <p:attrNameLst>
                                          <p:attrName>style.visibility</p:attrName>
                                        </p:attrNameLst>
                                      </p:cBhvr>
                                      <p:to>
                                        <p:strVal val="hidden"/>
                                      </p:to>
                                    </p:set>
                                  </p:childTnLst>
                                </p:cTn>
                              </p:par>
                              <p:par>
                                <p:cTn id="76" presetID="10" presetClass="entr" presetSubtype="0"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500"/>
                                        <p:tgtEl>
                                          <p:spTgt spid="20"/>
                                        </p:tgtEl>
                                      </p:cBhvr>
                                    </p:animEffect>
                                    <p:set>
                                      <p:cBhvr>
                                        <p:cTn id="83" dur="1" fill="hold">
                                          <p:stCondLst>
                                            <p:cond delay="499"/>
                                          </p:stCondLst>
                                        </p:cTn>
                                        <p:tgtEl>
                                          <p:spTgt spid="20"/>
                                        </p:tgtEl>
                                        <p:attrNameLst>
                                          <p:attrName>style.visibility</p:attrName>
                                        </p:attrNameLst>
                                      </p:cBhvr>
                                      <p:to>
                                        <p:strVal val="hidden"/>
                                      </p:to>
                                    </p:set>
                                  </p:childTnLst>
                                </p:cTn>
                              </p:par>
                              <p:par>
                                <p:cTn id="84" presetID="28" presetClass="emph" presetSubtype="0" fill="hold" grpId="2" nodeType="withEffect">
                                  <p:stCondLst>
                                    <p:cond delay="0"/>
                                  </p:stCondLst>
                                  <p:iterate type="lt">
                                    <p:tmPct val="10000"/>
                                  </p:iterate>
                                  <p:childTnLst>
                                    <p:animClr clrSpc="rgb" dir="cw">
                                      <p:cBhvr override="childStyle">
                                        <p:cTn id="85" dur="500" fill="hold"/>
                                        <p:tgtEl>
                                          <p:spTgt spid="19"/>
                                        </p:tgtEl>
                                        <p:attrNameLst>
                                          <p:attrName>style.color</p:attrName>
                                        </p:attrNameLst>
                                      </p:cBhvr>
                                      <p:to>
                                        <a:srgbClr val="000000"/>
                                      </p:to>
                                    </p:animClr>
                                    <p:animClr clrSpc="rgb" dir="cw">
                                      <p:cBhvr>
                                        <p:cTn id="86" dur="500" fill="hold"/>
                                        <p:tgtEl>
                                          <p:spTgt spid="19"/>
                                        </p:tgtEl>
                                        <p:attrNameLst>
                                          <p:attrName>fillcolor</p:attrName>
                                        </p:attrNameLst>
                                      </p:cBhvr>
                                      <p:to>
                                        <a:srgbClr val="000000"/>
                                      </p:to>
                                    </p:animClr>
                                    <p:set>
                                      <p:cBhvr>
                                        <p:cTn id="87" dur="500" fill="hold"/>
                                        <p:tgtEl>
                                          <p:spTgt spid="19"/>
                                        </p:tgtEl>
                                        <p:attrNameLst>
                                          <p:attrName>fill.type</p:attrName>
                                        </p:attrNameLst>
                                      </p:cBhvr>
                                      <p:to>
                                        <p:strVal val="solid"/>
                                      </p:to>
                                    </p:set>
                                    <p:anim to="1.5" calcmode="lin" valueType="num">
                                      <p:cBhvr override="childStyle">
                                        <p:cTn id="88" dur="500" fill="hold"/>
                                        <p:tgtEl>
                                          <p:spTgt spid="19"/>
                                        </p:tgtEl>
                                        <p:attrNameLst>
                                          <p:attrName>style.fontSize</p:attrName>
                                        </p:attrNameLst>
                                      </p:cBhvr>
                                    </p:anim>
                                  </p:childTnLst>
                                </p:cTn>
                              </p:par>
                              <p:par>
                                <p:cTn id="89" presetID="50" presetClass="path" presetSubtype="0" accel="50000" decel="50000" fill="hold" grpId="3" nodeType="withEffect">
                                  <p:stCondLst>
                                    <p:cond delay="0"/>
                                  </p:stCondLst>
                                  <p:iterate type="lt">
                                    <p:tmPct val="0"/>
                                  </p:iterate>
                                  <p:childTnLst>
                                    <p:animMotion origin="layout" path="M -2.08333E-6 -1.11111E-6 L -0.12604 -1.11111E-6 C -0.18229 -1.11111E-6 -0.25143 -0.00741 -0.25143 -0.01296 L -0.25143 -0.02454 " pathEditMode="relative" rAng="0" ptsTypes="FfFF">
                                      <p:cBhvr>
                                        <p:cTn id="90" dur="1000" fill="hold"/>
                                        <p:tgtEl>
                                          <p:spTgt spid="19"/>
                                        </p:tgtEl>
                                        <p:attrNameLst>
                                          <p:attrName>ppt_x</p:attrName>
                                          <p:attrName>ppt_y</p:attrName>
                                        </p:attrNameLst>
                                      </p:cBhvr>
                                      <p:rCtr x="-12578" y="-1227"/>
                                    </p:animMotion>
                                  </p:childTnLst>
                                </p:cTn>
                              </p:par>
                              <p:par>
                                <p:cTn id="91" presetID="15" presetClass="emph" presetSubtype="0" grpId="4" nodeType="withEffect">
                                  <p:stCondLst>
                                    <p:cond delay="0"/>
                                  </p:stCondLst>
                                  <p:iterate type="lt">
                                    <p:tmAbs val="25"/>
                                  </p:iterate>
                                  <p:childTnLst>
                                    <p:set>
                                      <p:cBhvr override="childStyle">
                                        <p:cTn id="92" dur="indefinite"/>
                                        <p:tgtEl>
                                          <p:spTgt spid="19"/>
                                        </p:tgtEl>
                                        <p:attrNameLst>
                                          <p:attrName>style.fontWeight</p:attrName>
                                        </p:attrNameLst>
                                      </p:cBhvr>
                                      <p:to>
                                        <p:strVal val="bold"/>
                                      </p:to>
                                    </p:set>
                                  </p:childTnLst>
                                </p:cTn>
                              </p:par>
                            </p:childTnLst>
                          </p:cTn>
                        </p:par>
                        <p:par>
                          <p:cTn id="93" fill="hold">
                            <p:stCondLst>
                              <p:cond delay="1000"/>
                            </p:stCondLst>
                            <p:childTnLst>
                              <p:par>
                                <p:cTn id="94" presetID="10" presetClass="entr" presetSubtype="0" fill="hold" grpId="0" nodeType="afterEffect">
                                  <p:stCondLst>
                                    <p:cond delay="0"/>
                                  </p:stCondLst>
                                  <p:iterate type="lt">
                                    <p:tmPct val="0"/>
                                  </p:iterate>
                                  <p:childTnLst>
                                    <p:set>
                                      <p:cBhvr>
                                        <p:cTn id="95" dur="1" fill="hold">
                                          <p:stCondLst>
                                            <p:cond delay="0"/>
                                          </p:stCondLst>
                                        </p:cTn>
                                        <p:tgtEl>
                                          <p:spTgt spid="21"/>
                                        </p:tgtEl>
                                        <p:attrNameLst>
                                          <p:attrName>style.visibility</p:attrName>
                                        </p:attrNameLst>
                                      </p:cBhvr>
                                      <p:to>
                                        <p:strVal val="visible"/>
                                      </p:to>
                                    </p:set>
                                    <p:animEffect transition="in" filter="fade">
                                      <p:cBhvr>
                                        <p:cTn id="96" dur="500"/>
                                        <p:tgtEl>
                                          <p:spTgt spid="21"/>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500"/>
                                        <p:tgtEl>
                                          <p:spTgt spid="22"/>
                                        </p:tgtEl>
                                      </p:cBhvr>
                                    </p:animEffect>
                                  </p:childTnLst>
                                </p:cTn>
                              </p:par>
                            </p:childTnLst>
                          </p:cTn>
                        </p:par>
                      </p:childTnLst>
                    </p:cTn>
                  </p:par>
                  <p:par>
                    <p:cTn id="100" fill="hold">
                      <p:stCondLst>
                        <p:cond delay="indefinite"/>
                      </p:stCondLst>
                      <p:childTnLst>
                        <p:par>
                          <p:cTn id="101" fill="hold">
                            <p:stCondLst>
                              <p:cond delay="0"/>
                            </p:stCondLst>
                            <p:childTnLst>
                              <p:par>
                                <p:cTn id="102" presetID="15" presetClass="emph" presetSubtype="0" grpId="1" nodeType="clickEffect">
                                  <p:stCondLst>
                                    <p:cond delay="0"/>
                                  </p:stCondLst>
                                  <p:iterate type="lt">
                                    <p:tmAbs val="25"/>
                                  </p:iterate>
                                  <p:childTnLst>
                                    <p:set>
                                      <p:cBhvr override="childStyle">
                                        <p:cTn id="103" dur="indefinite"/>
                                        <p:tgtEl>
                                          <p:spTgt spid="21"/>
                                        </p:tgtEl>
                                        <p:attrNameLst>
                                          <p:attrName>style.fontWeight</p:attrName>
                                        </p:attrNameLst>
                                      </p:cBhvr>
                                      <p:to>
                                        <p:strVal val="bold"/>
                                      </p:to>
                                    </p:set>
                                  </p:childTnLst>
                                </p:cTn>
                              </p:par>
                              <p:par>
                                <p:cTn id="104" presetID="28" presetClass="emph" presetSubtype="0" fill="hold" grpId="2" nodeType="withEffect">
                                  <p:stCondLst>
                                    <p:cond delay="0"/>
                                  </p:stCondLst>
                                  <p:iterate type="lt">
                                    <p:tmPct val="10000"/>
                                  </p:iterate>
                                  <p:childTnLst>
                                    <p:animClr clrSpc="rgb" dir="cw">
                                      <p:cBhvr override="childStyle">
                                        <p:cTn id="105" dur="500" fill="hold"/>
                                        <p:tgtEl>
                                          <p:spTgt spid="21"/>
                                        </p:tgtEl>
                                        <p:attrNameLst>
                                          <p:attrName>style.color</p:attrName>
                                        </p:attrNameLst>
                                      </p:cBhvr>
                                      <p:to>
                                        <a:srgbClr val="000000"/>
                                      </p:to>
                                    </p:animClr>
                                    <p:animClr clrSpc="rgb" dir="cw">
                                      <p:cBhvr>
                                        <p:cTn id="106" dur="500" fill="hold"/>
                                        <p:tgtEl>
                                          <p:spTgt spid="21"/>
                                        </p:tgtEl>
                                        <p:attrNameLst>
                                          <p:attrName>fillcolor</p:attrName>
                                        </p:attrNameLst>
                                      </p:cBhvr>
                                      <p:to>
                                        <a:srgbClr val="000000"/>
                                      </p:to>
                                    </p:animClr>
                                    <p:set>
                                      <p:cBhvr>
                                        <p:cTn id="107" dur="500" fill="hold"/>
                                        <p:tgtEl>
                                          <p:spTgt spid="21"/>
                                        </p:tgtEl>
                                        <p:attrNameLst>
                                          <p:attrName>fill.type</p:attrName>
                                        </p:attrNameLst>
                                      </p:cBhvr>
                                      <p:to>
                                        <p:strVal val="solid"/>
                                      </p:to>
                                    </p:set>
                                    <p:anim to="1.5" calcmode="lin" valueType="num">
                                      <p:cBhvr override="childStyle">
                                        <p:cTn id="108" dur="500" fill="hold"/>
                                        <p:tgtEl>
                                          <p:spTgt spid="21"/>
                                        </p:tgtEl>
                                        <p:attrNameLst>
                                          <p:attrName>style.fontSize</p:attrName>
                                        </p:attrNameLst>
                                      </p:cBhvr>
                                    </p:anim>
                                  </p:childTnLst>
                                </p:cTn>
                              </p:par>
                              <p:par>
                                <p:cTn id="109" presetID="50" presetClass="path" presetSubtype="0" accel="50000" decel="50000" fill="hold" grpId="3" nodeType="withEffect">
                                  <p:stCondLst>
                                    <p:cond delay="0"/>
                                  </p:stCondLst>
                                  <p:iterate type="lt">
                                    <p:tmPct val="0"/>
                                  </p:iterate>
                                  <p:childTnLst>
                                    <p:animMotion origin="layout" path="M -2.08333E-6 0 L -0.13203 0 C -0.19088 0 -0.26289 -0.00648 -0.26289 -0.01088 L -0.26289 -0.02106 " pathEditMode="relative" rAng="0" ptsTypes="FfFF">
                                      <p:cBhvr>
                                        <p:cTn id="110" dur="1000" fill="hold"/>
                                        <p:tgtEl>
                                          <p:spTgt spid="21"/>
                                        </p:tgtEl>
                                        <p:attrNameLst>
                                          <p:attrName>ppt_x</p:attrName>
                                          <p:attrName>ppt_y</p:attrName>
                                        </p:attrNameLst>
                                      </p:cBhvr>
                                      <p:rCtr x="-13151" y="-1065"/>
                                    </p:animMotion>
                                  </p:childTnLst>
                                </p:cTn>
                              </p:par>
                              <p:par>
                                <p:cTn id="111" presetID="10" presetClass="exit" presetSubtype="0" fill="hold" grpId="1" nodeType="withEffect">
                                  <p:stCondLst>
                                    <p:cond delay="0"/>
                                  </p:stCondLst>
                                  <p:childTnLst>
                                    <p:animEffect transition="out" filter="fade">
                                      <p:cBhvr>
                                        <p:cTn id="112" dur="500"/>
                                        <p:tgtEl>
                                          <p:spTgt spid="22"/>
                                        </p:tgtEl>
                                      </p:cBhvr>
                                    </p:animEffect>
                                    <p:set>
                                      <p:cBhvr>
                                        <p:cTn id="113" dur="1" fill="hold">
                                          <p:stCondLst>
                                            <p:cond delay="499"/>
                                          </p:stCondLst>
                                        </p:cTn>
                                        <p:tgtEl>
                                          <p:spTgt spid="22"/>
                                        </p:tgtEl>
                                        <p:attrNameLst>
                                          <p:attrName>style.visibility</p:attrName>
                                        </p:attrNameLst>
                                      </p:cBhvr>
                                      <p:to>
                                        <p:strVal val="hidden"/>
                                      </p:to>
                                    </p:set>
                                  </p:childTnLst>
                                </p:cTn>
                              </p:par>
                            </p:childTnLst>
                          </p:cTn>
                        </p:par>
                        <p:par>
                          <p:cTn id="114" fill="hold">
                            <p:stCondLst>
                              <p:cond delay="1000"/>
                            </p:stCondLst>
                            <p:childTnLst>
                              <p:par>
                                <p:cTn id="115" presetID="10" presetClass="entr" presetSubtype="0" fill="hold" grpId="0" nodeType="afterEffect">
                                  <p:stCondLst>
                                    <p:cond delay="0"/>
                                  </p:stCondLst>
                                  <p:iterate type="lt">
                                    <p:tmPct val="0"/>
                                  </p:iterate>
                                  <p:childTnLst>
                                    <p:set>
                                      <p:cBhvr>
                                        <p:cTn id="116" dur="1" fill="hold">
                                          <p:stCondLst>
                                            <p:cond delay="0"/>
                                          </p:stCondLst>
                                        </p:cTn>
                                        <p:tgtEl>
                                          <p:spTgt spid="23"/>
                                        </p:tgtEl>
                                        <p:attrNameLst>
                                          <p:attrName>style.visibility</p:attrName>
                                        </p:attrNameLst>
                                      </p:cBhvr>
                                      <p:to>
                                        <p:strVal val="visible"/>
                                      </p:to>
                                    </p:set>
                                    <p:animEffect transition="in" filter="fade">
                                      <p:cBhvr>
                                        <p:cTn id="117" dur="500"/>
                                        <p:tgtEl>
                                          <p:spTgt spid="23"/>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fade">
                                      <p:cBhvr>
                                        <p:cTn id="120" dur="500"/>
                                        <p:tgtEl>
                                          <p:spTgt spid="24"/>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24"/>
                                        </p:tgtEl>
                                      </p:cBhvr>
                                    </p:animEffect>
                                    <p:set>
                                      <p:cBhvr>
                                        <p:cTn id="125" dur="1" fill="hold">
                                          <p:stCondLst>
                                            <p:cond delay="499"/>
                                          </p:stCondLst>
                                        </p:cTn>
                                        <p:tgtEl>
                                          <p:spTgt spid="24"/>
                                        </p:tgtEl>
                                        <p:attrNameLst>
                                          <p:attrName>style.visibility</p:attrName>
                                        </p:attrNameLst>
                                      </p:cBhvr>
                                      <p:to>
                                        <p:strVal val="hidden"/>
                                      </p:to>
                                    </p:set>
                                  </p:childTnLst>
                                </p:cTn>
                              </p:par>
                              <p:par>
                                <p:cTn id="126" presetID="28" presetClass="emph" presetSubtype="0" fill="hold" grpId="1" nodeType="withEffect">
                                  <p:stCondLst>
                                    <p:cond delay="0"/>
                                  </p:stCondLst>
                                  <p:iterate type="lt">
                                    <p:tmPct val="10000"/>
                                  </p:iterate>
                                  <p:childTnLst>
                                    <p:animClr clrSpc="rgb" dir="cw">
                                      <p:cBhvr override="childStyle">
                                        <p:cTn id="127" dur="500" fill="hold"/>
                                        <p:tgtEl>
                                          <p:spTgt spid="23"/>
                                        </p:tgtEl>
                                        <p:attrNameLst>
                                          <p:attrName>style.color</p:attrName>
                                        </p:attrNameLst>
                                      </p:cBhvr>
                                      <p:to>
                                        <a:srgbClr val="000000"/>
                                      </p:to>
                                    </p:animClr>
                                    <p:animClr clrSpc="rgb" dir="cw">
                                      <p:cBhvr>
                                        <p:cTn id="128" dur="500" fill="hold"/>
                                        <p:tgtEl>
                                          <p:spTgt spid="23"/>
                                        </p:tgtEl>
                                        <p:attrNameLst>
                                          <p:attrName>fillcolor</p:attrName>
                                        </p:attrNameLst>
                                      </p:cBhvr>
                                      <p:to>
                                        <a:srgbClr val="000000"/>
                                      </p:to>
                                    </p:animClr>
                                    <p:set>
                                      <p:cBhvr>
                                        <p:cTn id="129" dur="500" fill="hold"/>
                                        <p:tgtEl>
                                          <p:spTgt spid="23"/>
                                        </p:tgtEl>
                                        <p:attrNameLst>
                                          <p:attrName>fill.type</p:attrName>
                                        </p:attrNameLst>
                                      </p:cBhvr>
                                      <p:to>
                                        <p:strVal val="solid"/>
                                      </p:to>
                                    </p:set>
                                    <p:anim to="1.5" calcmode="lin" valueType="num">
                                      <p:cBhvr override="childStyle">
                                        <p:cTn id="130" dur="500" fill="hold"/>
                                        <p:tgtEl>
                                          <p:spTgt spid="23"/>
                                        </p:tgtEl>
                                        <p:attrNameLst>
                                          <p:attrName>style.fontSize</p:attrName>
                                        </p:attrNameLst>
                                      </p:cBhvr>
                                    </p:anim>
                                  </p:childTnLst>
                                </p:cTn>
                              </p:par>
                              <p:par>
                                <p:cTn id="131" presetID="15" presetClass="emph" presetSubtype="0" grpId="2" nodeType="withEffect">
                                  <p:stCondLst>
                                    <p:cond delay="0"/>
                                  </p:stCondLst>
                                  <p:iterate type="lt">
                                    <p:tmAbs val="25"/>
                                  </p:iterate>
                                  <p:childTnLst>
                                    <p:set>
                                      <p:cBhvr override="childStyle">
                                        <p:cTn id="132" dur="indefinite"/>
                                        <p:tgtEl>
                                          <p:spTgt spid="23"/>
                                        </p:tgtEl>
                                        <p:attrNameLst>
                                          <p:attrName>style.fontWeight</p:attrName>
                                        </p:attrNameLst>
                                      </p:cBhvr>
                                      <p:to>
                                        <p:strVal val="bold"/>
                                      </p:to>
                                    </p:set>
                                  </p:childTnLst>
                                </p:cTn>
                              </p:par>
                              <p:par>
                                <p:cTn id="133" presetID="50" presetClass="path" presetSubtype="0" accel="50000" decel="50000" fill="hold" grpId="3" nodeType="withEffect">
                                  <p:stCondLst>
                                    <p:cond delay="0"/>
                                  </p:stCondLst>
                                  <p:iterate type="lt">
                                    <p:tmPct val="0"/>
                                  </p:iterate>
                                  <p:childTnLst>
                                    <p:animMotion origin="layout" path="M -2.08333E-6 0.0074 L -0.12552 0.0074 C -0.18177 0.0074 -0.25052 0.00324 -0.25052 -0.00024 L -0.25052 -0.00625 " pathEditMode="relative" rAng="0" ptsTypes="FfFF">
                                      <p:cBhvr>
                                        <p:cTn id="134" dur="1000" fill="hold"/>
                                        <p:tgtEl>
                                          <p:spTgt spid="23"/>
                                        </p:tgtEl>
                                        <p:attrNameLst>
                                          <p:attrName>ppt_x</p:attrName>
                                          <p:attrName>ppt_y</p:attrName>
                                        </p:attrNameLst>
                                      </p:cBhvr>
                                      <p:rCtr x="-12526" y="-6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3" grpId="2"/>
      <p:bldP spid="13" grpId="3"/>
      <p:bldP spid="13" grpId="4"/>
      <p:bldP spid="13" grpId="5"/>
      <p:bldP spid="14" grpId="0"/>
      <p:bldP spid="14" grpId="1"/>
      <p:bldP spid="15" grpId="0"/>
      <p:bldP spid="15" grpId="1"/>
      <p:bldP spid="16" grpId="0"/>
      <p:bldP spid="16" grpId="1"/>
      <p:bldP spid="16" grpId="2"/>
      <p:bldP spid="16" grpId="3"/>
      <p:bldP spid="19" grpId="0"/>
      <p:bldP spid="19" grpId="2"/>
      <p:bldP spid="19" grpId="3"/>
      <p:bldP spid="19" grpId="4"/>
      <p:bldP spid="20" grpId="0"/>
      <p:bldP spid="20" grpId="1"/>
      <p:bldP spid="21" grpId="0"/>
      <p:bldP spid="21" grpId="1"/>
      <p:bldP spid="21" grpId="2"/>
      <p:bldP spid="21" grpId="3"/>
      <p:bldP spid="22" grpId="0"/>
      <p:bldP spid="22" grpId="1"/>
      <p:bldP spid="23" grpId="0"/>
      <p:bldP spid="23" grpId="1"/>
      <p:bldP spid="23" grpId="2"/>
      <p:bldP spid="23" grpId="3"/>
      <p:bldP spid="24" grpId="0"/>
      <p:bldP spid="2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4" name="矩形 13"/>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戰前的</a:t>
            </a:r>
            <a:endParaRPr lang="zh-TW" altLang="en-US" sz="5400" b="1" dirty="0">
              <a:latin typeface="微軟正黑體" panose="020B0604030504040204" pitchFamily="34" charset="-120"/>
              <a:ea typeface="微軟正黑體" panose="020B0604030504040204" pitchFamily="34" charset="-120"/>
            </a:endParaRPr>
          </a:p>
        </p:txBody>
      </p:sp>
      <p:sp>
        <p:nvSpPr>
          <p:cNvPr id="15" name="矩形 14"/>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6" name="標題 1"/>
          <p:cNvSpPr txBox="1">
            <a:spLocks/>
          </p:cNvSpPr>
          <p:nvPr/>
        </p:nvSpPr>
        <p:spPr>
          <a:xfrm>
            <a:off x="2167247" y="59896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戰前</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7" name="內容版面配置區 2"/>
          <p:cNvSpPr txBox="1">
            <a:spLocks/>
          </p:cNvSpPr>
          <p:nvPr/>
        </p:nvSpPr>
        <p:spPr>
          <a:xfrm>
            <a:off x="2167247" y="192453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財閥的崛起</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殖產興業政策─</a:t>
            </a:r>
            <a:r>
              <a:rPr kumimoji="0" lang="zh-TW" altLang="en-US" sz="2400" b="0" i="0" u="none" strike="noStrike" kern="1200" cap="none" spc="0" normalizeH="0" baseline="0" noProof="0" dirty="0" smtClean="0">
                <a:ln>
                  <a:noFill/>
                </a:ln>
                <a:solidFill>
                  <a:sysClr val="windowText" lastClr="000000"/>
                </a:solidFill>
                <a:effectLst/>
                <a:uLnTx/>
                <a:uFillTx/>
                <a:latin typeface="新細明體"/>
                <a:ea typeface="新細明體"/>
                <a:cs typeface="+mn-cs"/>
              </a:rPr>
              <a:t>運用國家政權的力量，由上而下發展促進產業和資本主義發展，作為推動國家現代化的政策</a:t>
            </a:r>
            <a:endParaRPr kumimoji="0" lang="en-US" altLang="zh-TW" sz="2400" b="0" i="0" u="none" strike="noStrike" kern="1200" cap="none" spc="0" normalizeH="0" baseline="0" noProof="0" dirty="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zh-TW" sz="2400" b="0" i="0" u="none" strike="noStrike" kern="1200" cap="none" spc="0" normalizeH="0" baseline="0" noProof="0" dirty="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3287532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179122" y="59896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殖產興業</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179122" y="192453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新細明體"/>
                <a:ea typeface="新細明體"/>
                <a:cs typeface="+mn-cs"/>
              </a:rPr>
              <a:t>統一全國市場，建設鐵路，發展航運、郵政、電報和電話等近代交通通訊事業</a:t>
            </a:r>
            <a:endParaRPr kumimoji="0" lang="en-US" altLang="zh-TW" sz="2400" b="0" i="0" u="none" strike="noStrike" kern="1200" cap="none" spc="0" normalizeH="0" baseline="0" noProof="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新細明體"/>
                <a:ea typeface="新細明體"/>
                <a:cs typeface="+mn-cs"/>
              </a:rPr>
              <a:t>政府大力創辦各種稱為「模範工廠」的新式近代企業</a:t>
            </a:r>
            <a:endParaRPr kumimoji="0" lang="en-US" altLang="zh-TW" sz="2400" b="0" i="0" u="none" strike="noStrike" kern="1200" cap="none" spc="0" normalizeH="0" baseline="0" noProof="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新細明體"/>
                <a:ea typeface="新細明體"/>
                <a:cs typeface="+mn-cs"/>
              </a:rPr>
              <a:t>引進西方技術和設備並改造原有技術和工具，且鼓勵發明創新</a:t>
            </a:r>
            <a:endParaRPr kumimoji="0" lang="en-US" altLang="zh-TW" sz="2400" b="0" i="0" u="none" strike="noStrike" kern="1200" cap="none" spc="0" normalizeH="0" baseline="0" noProof="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新細明體"/>
                <a:ea typeface="新細明體"/>
                <a:cs typeface="+mn-cs"/>
              </a:rPr>
              <a:t>政府大力扶持和保護私人資本主義，放棄了以國營企業為主導的資本主義</a:t>
            </a:r>
            <a:endParaRPr kumimoji="0" lang="en-US" altLang="zh-TW" sz="2400" b="0" i="0" u="none" strike="noStrike" kern="1200" cap="none" spc="0" normalizeH="0" baseline="0" noProof="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新細明體"/>
                <a:ea typeface="新細明體"/>
                <a:cs typeface="+mn-cs"/>
              </a:rPr>
              <a:t>推行「勸農」政策，引進西方農業技術</a:t>
            </a:r>
            <a:endParaRPr kumimoji="0" lang="en-US" altLang="zh-TW" sz="2400" b="0" i="0" u="none" strike="noStrike" kern="1200" cap="none" spc="0" normalizeH="0" baseline="0" noProof="0" smtClean="0">
              <a:ln>
                <a:noFill/>
              </a:ln>
              <a:solidFill>
                <a:sysClr val="windowText" lastClr="000000"/>
              </a:solidFill>
              <a:effectLst/>
              <a:uLnTx/>
              <a:uFillTx/>
              <a:latin typeface="新細明體"/>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smtClean="0">
                <a:ln>
                  <a:noFill/>
                </a:ln>
                <a:solidFill>
                  <a:sysClr val="windowText" lastClr="000000"/>
                </a:solidFill>
                <a:effectLst/>
                <a:uLnTx/>
                <a:uFillTx/>
                <a:latin typeface="Calibri"/>
                <a:ea typeface="新細明體"/>
                <a:cs typeface="+mn-cs"/>
              </a:rPr>
              <a:t>獎勵國產，鼓勵國貨出口</a:t>
            </a:r>
            <a:endParaRPr kumimoji="0" lang="zh-TW" altLang="en-US" sz="2400" b="0" i="0" u="none" strike="noStrike" kern="1200" cap="none" spc="0" normalizeH="0" baseline="0" noProof="0" dirty="0">
              <a:ln>
                <a:noFill/>
              </a:ln>
              <a:solidFill>
                <a:sysClr val="windowText" lastClr="000000"/>
              </a:solidFill>
              <a:effectLst/>
              <a:uLnTx/>
              <a:uFillTx/>
              <a:latin typeface="新細明體"/>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p:nvSpPr>
        <p:spPr>
          <a:xfrm>
            <a:off x="0" y="0"/>
            <a:ext cx="1611984" cy="6857999"/>
          </a:xfrm>
          <a:prstGeom prst="rect">
            <a:avLst/>
          </a:prstGeom>
          <a:solidFill>
            <a:schemeClr val="accent6">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五邊形 8"/>
          <p:cNvSpPr/>
          <p:nvPr/>
        </p:nvSpPr>
        <p:spPr>
          <a:xfrm rot="5400000">
            <a:off x="-613537" y="621375"/>
            <a:ext cx="2839056" cy="1611984"/>
          </a:xfrm>
          <a:prstGeom prst="homePlate">
            <a:avLst>
              <a:gd name="adj" fmla="val 4938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五邊形 7"/>
          <p:cNvSpPr/>
          <p:nvPr/>
        </p:nvSpPr>
        <p:spPr>
          <a:xfrm rot="5400000">
            <a:off x="-535976" y="543138"/>
            <a:ext cx="2683932" cy="1611985"/>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1573" y="293305"/>
            <a:ext cx="768284" cy="1754326"/>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經</a:t>
            </a:r>
            <a:r>
              <a:rPr lang="zh-TW" altLang="en-US" sz="5400" b="1" dirty="0">
                <a:latin typeface="微軟正黑體" panose="020B0604030504040204" pitchFamily="34" charset="-120"/>
                <a:ea typeface="微軟正黑體" panose="020B0604030504040204" pitchFamily="34" charset="-120"/>
              </a:rPr>
              <a:t>濟</a:t>
            </a:r>
            <a:endParaRPr lang="en-US" altLang="zh-TW" sz="5400" b="1" dirty="0">
              <a:latin typeface="微軟正黑體" panose="020B0604030504040204" pitchFamily="34" charset="-120"/>
              <a:ea typeface="微軟正黑體" panose="020B0604030504040204" pitchFamily="34" charset="-120"/>
            </a:endParaRPr>
          </a:p>
        </p:txBody>
      </p:sp>
      <p:sp>
        <p:nvSpPr>
          <p:cNvPr id="10" name="矩形 9"/>
          <p:cNvSpPr/>
          <p:nvPr/>
        </p:nvSpPr>
        <p:spPr>
          <a:xfrm>
            <a:off x="37708" y="3244853"/>
            <a:ext cx="768284" cy="2585323"/>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戰前的</a:t>
            </a:r>
            <a:endParaRPr lang="zh-TW" altLang="en-US" sz="5400" b="1" dirty="0">
              <a:latin typeface="微軟正黑體" panose="020B0604030504040204" pitchFamily="34" charset="-120"/>
              <a:ea typeface="微軟正黑體" panose="020B0604030504040204" pitchFamily="34" charset="-120"/>
            </a:endParaRPr>
          </a:p>
        </p:txBody>
      </p:sp>
      <p:sp>
        <p:nvSpPr>
          <p:cNvPr id="12" name="矩形 11"/>
          <p:cNvSpPr/>
          <p:nvPr/>
        </p:nvSpPr>
        <p:spPr>
          <a:xfrm>
            <a:off x="755715" y="2829355"/>
            <a:ext cx="768284" cy="3416320"/>
          </a:xfrm>
          <a:prstGeom prst="rect">
            <a:avLst/>
          </a:prstGeom>
        </p:spPr>
        <p:txBody>
          <a:bodyPr wrap="square">
            <a:spAutoFit/>
          </a:bodyPr>
          <a:lstStyle/>
          <a:p>
            <a:r>
              <a:rPr lang="zh-TW" altLang="en-US" sz="5400" b="1" dirty="0" smtClean="0">
                <a:latin typeface="微軟正黑體" panose="020B0604030504040204" pitchFamily="34" charset="-120"/>
                <a:ea typeface="微軟正黑體" panose="020B0604030504040204" pitchFamily="34" charset="-120"/>
              </a:rPr>
              <a:t>日本經濟</a:t>
            </a:r>
            <a:endParaRPr lang="zh-TW" altLang="en-US" sz="5400" b="1" dirty="0">
              <a:latin typeface="微軟正黑體" panose="020B0604030504040204" pitchFamily="34" charset="-120"/>
              <a:ea typeface="微軟正黑體" panose="020B0604030504040204" pitchFamily="34" charset="-120"/>
            </a:endParaRPr>
          </a:p>
        </p:txBody>
      </p:sp>
      <p:sp>
        <p:nvSpPr>
          <p:cNvPr id="13" name="標題 1"/>
          <p:cNvSpPr txBox="1">
            <a:spLocks/>
          </p:cNvSpPr>
          <p:nvPr/>
        </p:nvSpPr>
        <p:spPr>
          <a:xfrm>
            <a:off x="2119746" y="59896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ysClr val="windowText" lastClr="000000"/>
                </a:solidFill>
                <a:effectLst/>
                <a:uLnTx/>
                <a:uFillTx/>
                <a:latin typeface="Calibri"/>
                <a:ea typeface="新細明體"/>
                <a:cs typeface="+mj-cs"/>
              </a:rPr>
              <a:t>戰前經濟狀況</a:t>
            </a:r>
            <a:endParaRPr kumimoji="0" lang="zh-TW" altLang="en-US" sz="4000" b="1" i="0" u="none" strike="noStrike" kern="1200" cap="none" spc="0" normalizeH="0" baseline="0" noProof="0" dirty="0">
              <a:ln>
                <a:noFill/>
              </a:ln>
              <a:solidFill>
                <a:sysClr val="windowText" lastClr="000000"/>
              </a:solidFill>
              <a:effectLst/>
              <a:uLnTx/>
              <a:uFillTx/>
              <a:latin typeface="Calibri"/>
              <a:ea typeface="新細明體"/>
              <a:cs typeface="+mj-cs"/>
            </a:endParaRPr>
          </a:p>
        </p:txBody>
      </p:sp>
      <p:sp>
        <p:nvSpPr>
          <p:cNvPr id="14" name="內容版面配置區 2"/>
          <p:cNvSpPr txBox="1">
            <a:spLocks/>
          </p:cNvSpPr>
          <p:nvPr/>
        </p:nvSpPr>
        <p:spPr>
          <a:xfrm>
            <a:off x="2119746" y="192453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新細明體"/>
                <a:ea typeface="新細明體"/>
                <a:cs typeface="+mn-cs"/>
              </a:rPr>
              <a:t>工業比重超過</a:t>
            </a:r>
            <a:r>
              <a:rPr kumimoji="0" lang="en-US" altLang="zh-TW" sz="2400" b="0" i="0" u="none" strike="noStrike" kern="1200" cap="none" spc="0" normalizeH="0" baseline="0" noProof="0" dirty="0" smtClean="0">
                <a:ln>
                  <a:noFill/>
                </a:ln>
                <a:solidFill>
                  <a:sysClr val="windowText" lastClr="000000"/>
                </a:solidFill>
                <a:effectLst/>
                <a:uLnTx/>
                <a:uFillTx/>
                <a:latin typeface="新細明體"/>
                <a:ea typeface="新細明體"/>
                <a:cs typeface="+mn-cs"/>
              </a:rPr>
              <a:t>50%</a:t>
            </a:r>
            <a:r>
              <a:rPr kumimoji="0" lang="zh-TW" altLang="en-US" sz="2400" b="0" i="0" u="none" strike="noStrike" kern="1200" cap="none" spc="0" normalizeH="0" baseline="0" noProof="0" dirty="0" smtClean="0">
                <a:ln>
                  <a:noFill/>
                </a:ln>
                <a:solidFill>
                  <a:sysClr val="windowText" lastClr="000000"/>
                </a:solidFill>
                <a:effectLst/>
                <a:uLnTx/>
                <a:uFillTx/>
                <a:latin typeface="新細明體"/>
                <a:ea typeface="新細明體"/>
                <a:cs typeface="+mn-cs"/>
              </a:rPr>
              <a:t>且</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工業化產品出口值已超過</a:t>
            </a:r>
            <a:r>
              <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rPr>
              <a:t>50</a:t>
            </a: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億日圓</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人民生活水準提高，達到現代化的生活消費方式</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交通建設大幅發展，鐵路里程數總公里數達到西方強果水平</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TW" altLang="en-US" sz="2400" b="0" i="0" u="none" strike="noStrike" kern="1200" cap="none" spc="0" normalizeH="0" baseline="0" noProof="0" dirty="0" smtClean="0">
                <a:ln>
                  <a:noFill/>
                </a:ln>
                <a:solidFill>
                  <a:sysClr val="windowText" lastClr="000000"/>
                </a:solidFill>
                <a:effectLst/>
                <a:uLnTx/>
                <a:uFillTx/>
                <a:latin typeface="Calibri"/>
                <a:ea typeface="新細明體"/>
                <a:cs typeface="+mn-cs"/>
              </a:rPr>
              <a:t>日本所造的蒸氣船數量達到世界第三</a:t>
            </a:r>
            <a:endParaRPr kumimoji="0" lang="en-US" altLang="zh-TW" sz="2400" b="0" i="0" u="none" strike="noStrike" kern="1200" cap="none" spc="0" normalizeH="0" baseline="0" noProof="0" dirty="0" smtClean="0">
              <a:ln>
                <a:noFill/>
              </a:ln>
              <a:solidFill>
                <a:sysClr val="windowText" lastClr="000000"/>
              </a:solidFill>
              <a:effectLst/>
              <a:uLnTx/>
              <a:uFillTx/>
              <a:latin typeface="Calibri"/>
              <a:ea typeface="新細明體"/>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TW" altLang="en-US" sz="2400" b="0" i="0" u="none" strike="noStrike" kern="1200" cap="none" spc="0" normalizeH="0" baseline="0" noProof="0" dirty="0">
              <a:ln>
                <a:noFill/>
              </a:ln>
              <a:solidFill>
                <a:sysClr val="windowText" lastClr="000000"/>
              </a:solidFill>
              <a:effectLst/>
              <a:uLnTx/>
              <a:uFillTx/>
              <a:latin typeface="Calibri"/>
              <a:ea typeface="新細明體"/>
              <a:cs typeface="+mn-cs"/>
            </a:endParaRPr>
          </a:p>
        </p:txBody>
      </p:sp>
    </p:spTree>
    <p:extLst>
      <p:ext uri="{BB962C8B-B14F-4D97-AF65-F5344CB8AC3E}">
        <p14:creationId xmlns:p14="http://schemas.microsoft.com/office/powerpoint/2010/main" val="2049103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1242</TotalTime>
  <Words>3148</Words>
  <Application>Microsoft Office PowerPoint</Application>
  <PresentationFormat>自訂</PresentationFormat>
  <Paragraphs>342</Paragraphs>
  <Slides>26</Slides>
  <Notes>22</Notes>
  <HiddenSlides>0</HiddenSlides>
  <MMClips>0</MMClips>
  <ScaleCrop>false</ScaleCrop>
  <HeadingPairs>
    <vt:vector size="4" baseType="variant">
      <vt:variant>
        <vt:lpstr>佈景主題</vt:lpstr>
      </vt:variant>
      <vt:variant>
        <vt:i4>1</vt:i4>
      </vt:variant>
      <vt:variant>
        <vt:lpstr>投影片標題</vt:lpstr>
      </vt:variant>
      <vt:variant>
        <vt:i4>26</vt:i4>
      </vt:variant>
    </vt:vector>
  </HeadingPairs>
  <TitlesOfParts>
    <vt:vector size="27"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StarLover</cp:lastModifiedBy>
  <cp:revision>90</cp:revision>
  <dcterms:created xsi:type="dcterms:W3CDTF">2014-09-26T14:22:23Z</dcterms:created>
  <dcterms:modified xsi:type="dcterms:W3CDTF">2014-10-12T15:53:31Z</dcterms:modified>
</cp:coreProperties>
</file>