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8" r:id="rId1"/>
  </p:sldMasterIdLst>
  <p:notesMasterIdLst>
    <p:notesMasterId r:id="rId17"/>
  </p:notesMasterIdLst>
  <p:sldIdLst>
    <p:sldId id="256" r:id="rId2"/>
    <p:sldId id="257" r:id="rId3"/>
    <p:sldId id="258" r:id="rId4"/>
    <p:sldId id="261" r:id="rId5"/>
    <p:sldId id="262" r:id="rId6"/>
    <p:sldId id="263" r:id="rId7"/>
    <p:sldId id="264" r:id="rId8"/>
    <p:sldId id="265" r:id="rId9"/>
    <p:sldId id="266" r:id="rId10"/>
    <p:sldId id="267" r:id="rId11"/>
    <p:sldId id="268" r:id="rId12"/>
    <p:sldId id="269" r:id="rId13"/>
    <p:sldId id="270" r:id="rId14"/>
    <p:sldId id="272" r:id="rId15"/>
    <p:sldId id="273" r:id="rId16"/>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5" autoAdjust="0"/>
    <p:restoredTop sz="84127" autoAdjust="0"/>
  </p:normalViewPr>
  <p:slideViewPr>
    <p:cSldViewPr snapToGrid="0">
      <p:cViewPr varScale="1">
        <p:scale>
          <a:sx n="67" d="100"/>
          <a:sy n="67" d="100"/>
        </p:scale>
        <p:origin x="6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A31212-7553-4E3A-84B1-5E5E142E8DA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zh-TW" altLang="en-US"/>
        </a:p>
      </dgm:t>
    </dgm:pt>
    <dgm:pt modelId="{A4DCB09C-080C-47A4-B199-2D56C5CE928C}">
      <dgm:prSet phldrT="[文字]" custT="1"/>
      <dgm:spPr>
        <a:solidFill>
          <a:srgbClr val="FF0000"/>
        </a:solidFill>
        <a:ln>
          <a:noFill/>
        </a:ln>
      </dgm:spPr>
      <dgm:t>
        <a:bodyPr/>
        <a:lstStyle/>
        <a:p>
          <a:pPr algn="ctr"/>
          <a:r>
            <a:rPr lang="zh-TW" altLang="en-US" sz="4000" dirty="0" smtClean="0">
              <a:latin typeface="標楷體" panose="03000509000000000000" pitchFamily="65" charset="-120"/>
              <a:ea typeface="標楷體" panose="03000509000000000000" pitchFamily="65" charset="-120"/>
            </a:rPr>
            <a:t>內在因素</a:t>
          </a:r>
          <a:endParaRPr lang="zh-TW" altLang="en-US" sz="4000" dirty="0">
            <a:latin typeface="標楷體" panose="03000509000000000000" pitchFamily="65" charset="-120"/>
            <a:ea typeface="標楷體" panose="03000509000000000000" pitchFamily="65" charset="-120"/>
          </a:endParaRPr>
        </a:p>
      </dgm:t>
    </dgm:pt>
    <dgm:pt modelId="{BBE3A5AA-B087-4C45-B3A2-254A1491EF09}" type="parTrans" cxnId="{44B0D9F0-8353-4A01-80EF-68FCBA5F33A8}">
      <dgm:prSet/>
      <dgm:spPr/>
      <dgm:t>
        <a:bodyPr/>
        <a:lstStyle/>
        <a:p>
          <a:endParaRPr lang="zh-TW" altLang="en-US"/>
        </a:p>
      </dgm:t>
    </dgm:pt>
    <dgm:pt modelId="{BBEBE1AA-C01F-4385-A3DD-7117C04C50EC}" type="sibTrans" cxnId="{44B0D9F0-8353-4A01-80EF-68FCBA5F33A8}">
      <dgm:prSet/>
      <dgm:spPr/>
      <dgm:t>
        <a:bodyPr/>
        <a:lstStyle/>
        <a:p>
          <a:endParaRPr lang="zh-TW" altLang="en-US"/>
        </a:p>
      </dgm:t>
    </dgm:pt>
    <dgm:pt modelId="{2DB41C21-B7CE-4574-BCB9-4B69A74460C5}">
      <dgm:prSet phldrT="[文字]"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戰後政局</a:t>
          </a:r>
          <a:endParaRPr lang="zh-TW" altLang="en-US" sz="4000" dirty="0">
            <a:latin typeface="標楷體" panose="03000509000000000000" pitchFamily="65" charset="-120"/>
            <a:ea typeface="標楷體" panose="03000509000000000000" pitchFamily="65" charset="-120"/>
          </a:endParaRPr>
        </a:p>
      </dgm:t>
    </dgm:pt>
    <dgm:pt modelId="{8844A3AC-85C8-4B7F-91AC-C7245CFD8778}" type="parTrans" cxnId="{06FD899C-0620-4D6E-B796-7461619CD2DD}">
      <dgm:prSet/>
      <dgm:spPr/>
      <dgm:t>
        <a:bodyPr/>
        <a:lstStyle/>
        <a:p>
          <a:endParaRPr lang="zh-TW" altLang="en-US"/>
        </a:p>
      </dgm:t>
    </dgm:pt>
    <dgm:pt modelId="{3954855B-E301-4FAC-B12F-D5463683A75A}" type="sibTrans" cxnId="{06FD899C-0620-4D6E-B796-7461619CD2DD}">
      <dgm:prSet/>
      <dgm:spPr/>
      <dgm:t>
        <a:bodyPr/>
        <a:lstStyle/>
        <a:p>
          <a:endParaRPr lang="zh-TW" altLang="en-US"/>
        </a:p>
      </dgm:t>
    </dgm:pt>
    <dgm:pt modelId="{9110833E-5D8A-4FCA-B2C5-93D2699A7963}">
      <dgm:prSet phldrT="[文字]" custT="1"/>
      <dgm:spPr>
        <a:solidFill>
          <a:srgbClr val="FF0000"/>
        </a:solidFill>
        <a:ln>
          <a:noFill/>
        </a:ln>
      </dgm:spPr>
      <dgm:t>
        <a:bodyPr/>
        <a:lstStyle/>
        <a:p>
          <a:r>
            <a:rPr lang="zh-TW" altLang="en-US" sz="4000" dirty="0" smtClean="0">
              <a:latin typeface="標楷體" panose="03000509000000000000" pitchFamily="65" charset="-120"/>
              <a:ea typeface="標楷體" panose="03000509000000000000" pitchFamily="65" charset="-120"/>
            </a:rPr>
            <a:t>外在因素：</a:t>
          </a:r>
          <a:endParaRPr lang="zh-TW" altLang="en-US" sz="4000" dirty="0">
            <a:latin typeface="標楷體" panose="03000509000000000000" pitchFamily="65" charset="-120"/>
            <a:ea typeface="標楷體" panose="03000509000000000000" pitchFamily="65" charset="-120"/>
          </a:endParaRPr>
        </a:p>
      </dgm:t>
    </dgm:pt>
    <dgm:pt modelId="{093DF16C-0C36-4893-8BF2-E99E976DF87A}" type="parTrans" cxnId="{5DDE1B7E-A518-4953-B96D-4993D38CE7AB}">
      <dgm:prSet/>
      <dgm:spPr/>
      <dgm:t>
        <a:bodyPr/>
        <a:lstStyle/>
        <a:p>
          <a:endParaRPr lang="zh-TW" altLang="en-US"/>
        </a:p>
      </dgm:t>
    </dgm:pt>
    <dgm:pt modelId="{86CC5A07-6F38-4D60-960D-4D94718323FC}" type="sibTrans" cxnId="{5DDE1B7E-A518-4953-B96D-4993D38CE7AB}">
      <dgm:prSet/>
      <dgm:spPr/>
      <dgm:t>
        <a:bodyPr/>
        <a:lstStyle/>
        <a:p>
          <a:endParaRPr lang="zh-TW" altLang="en-US"/>
        </a:p>
      </dgm:t>
    </dgm:pt>
    <dgm:pt modelId="{84E2BE21-1274-473F-A03C-F738375E1C3B}">
      <dgm:prSet phldrT="[文字]"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盟軍佔領</a:t>
          </a:r>
          <a:endParaRPr lang="zh-TW" altLang="en-US" sz="4000" dirty="0">
            <a:latin typeface="標楷體" panose="03000509000000000000" pitchFamily="65" charset="-120"/>
            <a:ea typeface="標楷體" panose="03000509000000000000" pitchFamily="65" charset="-120"/>
          </a:endParaRPr>
        </a:p>
      </dgm:t>
    </dgm:pt>
    <dgm:pt modelId="{D164215A-3FD6-46F1-B4F0-C1259D0A8F74}" type="parTrans" cxnId="{90102540-CCDA-4507-9BD0-95A8492B81C6}">
      <dgm:prSet/>
      <dgm:spPr/>
      <dgm:t>
        <a:bodyPr/>
        <a:lstStyle/>
        <a:p>
          <a:endParaRPr lang="zh-TW" altLang="en-US"/>
        </a:p>
      </dgm:t>
    </dgm:pt>
    <dgm:pt modelId="{40AFCC84-5A34-41CC-ADEC-8C5098A02787}" type="sibTrans" cxnId="{90102540-CCDA-4507-9BD0-95A8492B81C6}">
      <dgm:prSet/>
      <dgm:spPr/>
      <dgm:t>
        <a:bodyPr/>
        <a:lstStyle/>
        <a:p>
          <a:endParaRPr lang="zh-TW" altLang="en-US"/>
        </a:p>
      </dgm:t>
    </dgm:pt>
    <dgm:pt modelId="{D8FD2482-3C6C-4E58-B280-B35930E56AB1}">
      <dgm:prSet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民族個性</a:t>
          </a:r>
          <a:endParaRPr lang="en-US" altLang="zh-TW" sz="4000" dirty="0" smtClean="0">
            <a:latin typeface="標楷體" panose="03000509000000000000" pitchFamily="65" charset="-120"/>
            <a:ea typeface="標楷體" panose="03000509000000000000" pitchFamily="65" charset="-120"/>
          </a:endParaRPr>
        </a:p>
      </dgm:t>
    </dgm:pt>
    <dgm:pt modelId="{0C6D9708-FA30-4F7B-9147-E43A0763274A}" type="parTrans" cxnId="{75E5B496-2D17-4105-8F96-0DF4D0BD67EF}">
      <dgm:prSet/>
      <dgm:spPr/>
      <dgm:t>
        <a:bodyPr/>
        <a:lstStyle/>
        <a:p>
          <a:endParaRPr lang="zh-TW" altLang="en-US"/>
        </a:p>
      </dgm:t>
    </dgm:pt>
    <dgm:pt modelId="{F5B0502E-85A8-47D1-B162-D3B9CF583962}" type="sibTrans" cxnId="{75E5B496-2D17-4105-8F96-0DF4D0BD67EF}">
      <dgm:prSet/>
      <dgm:spPr/>
      <dgm:t>
        <a:bodyPr/>
        <a:lstStyle/>
        <a:p>
          <a:endParaRPr lang="zh-TW" altLang="en-US"/>
        </a:p>
      </dgm:t>
    </dgm:pt>
    <dgm:pt modelId="{31328870-AA36-4E14-B61B-6BAE44B66F1A}">
      <dgm:prSet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勞資關係</a:t>
          </a:r>
          <a:endParaRPr lang="en-US" altLang="zh-TW" sz="4000" dirty="0" smtClean="0">
            <a:latin typeface="標楷體" panose="03000509000000000000" pitchFamily="65" charset="-120"/>
            <a:ea typeface="標楷體" panose="03000509000000000000" pitchFamily="65" charset="-120"/>
          </a:endParaRPr>
        </a:p>
      </dgm:t>
    </dgm:pt>
    <dgm:pt modelId="{861817C7-0042-4A9D-9A6C-5C0113C62468}" type="parTrans" cxnId="{56D466B9-1292-433B-8E48-7DC68D10F2FC}">
      <dgm:prSet/>
      <dgm:spPr/>
      <dgm:t>
        <a:bodyPr/>
        <a:lstStyle/>
        <a:p>
          <a:endParaRPr lang="zh-TW" altLang="en-US"/>
        </a:p>
      </dgm:t>
    </dgm:pt>
    <dgm:pt modelId="{10618DEE-C658-48E9-96E7-CEB1184B43AA}" type="sibTrans" cxnId="{56D466B9-1292-433B-8E48-7DC68D10F2FC}">
      <dgm:prSet/>
      <dgm:spPr/>
      <dgm:t>
        <a:bodyPr/>
        <a:lstStyle/>
        <a:p>
          <a:endParaRPr lang="zh-TW" altLang="en-US"/>
        </a:p>
      </dgm:t>
    </dgm:pt>
    <dgm:pt modelId="{F7903497-E9E7-4AF9-9427-2B4DFD4C4A54}">
      <dgm:prSet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工業基礎</a:t>
          </a:r>
          <a:endParaRPr lang="en-US" altLang="zh-TW" sz="4000" dirty="0" smtClean="0">
            <a:latin typeface="標楷體" panose="03000509000000000000" pitchFamily="65" charset="-120"/>
            <a:ea typeface="標楷體" panose="03000509000000000000" pitchFamily="65" charset="-120"/>
          </a:endParaRPr>
        </a:p>
      </dgm:t>
    </dgm:pt>
    <dgm:pt modelId="{0908D6BE-EA0D-4947-BDCA-F889086D2FA4}" type="parTrans" cxnId="{03E2C24B-5293-43D1-80D9-6DBFF3D84B8F}">
      <dgm:prSet/>
      <dgm:spPr/>
      <dgm:t>
        <a:bodyPr/>
        <a:lstStyle/>
        <a:p>
          <a:endParaRPr lang="zh-TW" altLang="en-US"/>
        </a:p>
      </dgm:t>
    </dgm:pt>
    <dgm:pt modelId="{71924973-3343-4D6D-AD1F-8F545A9980FD}" type="sibTrans" cxnId="{03E2C24B-5293-43D1-80D9-6DBFF3D84B8F}">
      <dgm:prSet/>
      <dgm:spPr/>
      <dgm:t>
        <a:bodyPr/>
        <a:lstStyle/>
        <a:p>
          <a:endParaRPr lang="zh-TW" altLang="en-US"/>
        </a:p>
      </dgm:t>
    </dgm:pt>
    <dgm:pt modelId="{F9AF570C-2E5E-4656-A455-3A8AA5F0EE8F}">
      <dgm:prSet phldrT="[文字]"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冷戰期間</a:t>
          </a:r>
          <a:endParaRPr lang="zh-TW" altLang="en-US" sz="4000" dirty="0">
            <a:latin typeface="標楷體" panose="03000509000000000000" pitchFamily="65" charset="-120"/>
            <a:ea typeface="標楷體" panose="03000509000000000000" pitchFamily="65" charset="-120"/>
          </a:endParaRPr>
        </a:p>
      </dgm:t>
    </dgm:pt>
    <dgm:pt modelId="{E620749E-B24B-4F1B-A6BF-02F22F8DA5D3}" type="parTrans" cxnId="{6E16B1CF-BBC3-452E-A245-0994BF55BBCB}">
      <dgm:prSet/>
      <dgm:spPr/>
      <dgm:t>
        <a:bodyPr/>
        <a:lstStyle/>
        <a:p>
          <a:endParaRPr lang="zh-TW" altLang="en-US"/>
        </a:p>
      </dgm:t>
    </dgm:pt>
    <dgm:pt modelId="{25ABBD0F-34A5-4D85-A273-A5B54B13691A}" type="sibTrans" cxnId="{6E16B1CF-BBC3-452E-A245-0994BF55BBCB}">
      <dgm:prSet/>
      <dgm:spPr/>
      <dgm:t>
        <a:bodyPr/>
        <a:lstStyle/>
        <a:p>
          <a:endParaRPr lang="zh-TW" altLang="en-US"/>
        </a:p>
      </dgm:t>
    </dgm:pt>
    <dgm:pt modelId="{6E78A33D-2AE8-46F8-88D7-A7A9F8C04A95}">
      <dgm:prSet phldrT="[文字]" custT="1"/>
      <dgm:spPr>
        <a:noFill/>
      </dgm:spPr>
      <dgm:t>
        <a:bodyPr/>
        <a:lstStyle/>
        <a:p>
          <a:pPr algn="ctr"/>
          <a:r>
            <a:rPr lang="zh-TW" altLang="en-US" sz="4000" dirty="0" smtClean="0">
              <a:latin typeface="標楷體" panose="03000509000000000000" pitchFamily="65" charset="-120"/>
              <a:ea typeface="標楷體" panose="03000509000000000000" pitchFamily="65" charset="-120"/>
            </a:rPr>
            <a:t>韓戰爆發</a:t>
          </a:r>
          <a:endParaRPr lang="zh-TW" altLang="en-US" sz="4000" dirty="0">
            <a:latin typeface="標楷體" panose="03000509000000000000" pitchFamily="65" charset="-120"/>
            <a:ea typeface="標楷體" panose="03000509000000000000" pitchFamily="65" charset="-120"/>
          </a:endParaRPr>
        </a:p>
      </dgm:t>
    </dgm:pt>
    <dgm:pt modelId="{FFF9B94C-7558-423B-B8CC-B83CCD7EFC6B}" type="parTrans" cxnId="{55D45595-8E3F-470A-99E5-29E4AAFC2945}">
      <dgm:prSet/>
      <dgm:spPr/>
      <dgm:t>
        <a:bodyPr/>
        <a:lstStyle/>
        <a:p>
          <a:endParaRPr lang="zh-TW" altLang="en-US"/>
        </a:p>
      </dgm:t>
    </dgm:pt>
    <dgm:pt modelId="{8102A0FA-8982-435F-B1EF-9552CC69F87F}" type="sibTrans" cxnId="{55D45595-8E3F-470A-99E5-29E4AAFC2945}">
      <dgm:prSet/>
      <dgm:spPr/>
      <dgm:t>
        <a:bodyPr/>
        <a:lstStyle/>
        <a:p>
          <a:endParaRPr lang="zh-TW" altLang="en-US"/>
        </a:p>
      </dgm:t>
    </dgm:pt>
    <dgm:pt modelId="{FC31D38D-84B6-47E1-AA5B-5DE8A1CD9625}" type="pres">
      <dgm:prSet presAssocID="{9CA31212-7553-4E3A-84B1-5E5E142E8DA4}" presName="Name0" presStyleCnt="0">
        <dgm:presLayoutVars>
          <dgm:dir/>
          <dgm:animLvl val="lvl"/>
          <dgm:resizeHandles val="exact"/>
        </dgm:presLayoutVars>
      </dgm:prSet>
      <dgm:spPr/>
      <dgm:t>
        <a:bodyPr/>
        <a:lstStyle/>
        <a:p>
          <a:endParaRPr lang="zh-TW" altLang="en-US"/>
        </a:p>
      </dgm:t>
    </dgm:pt>
    <dgm:pt modelId="{9829BE15-E285-4A27-903B-C74DB0C914F0}" type="pres">
      <dgm:prSet presAssocID="{A4DCB09C-080C-47A4-B199-2D56C5CE928C}" presName="composite" presStyleCnt="0"/>
      <dgm:spPr/>
    </dgm:pt>
    <dgm:pt modelId="{B9038BDB-CA2E-4F0C-BCBF-ACED65E1AE28}" type="pres">
      <dgm:prSet presAssocID="{A4DCB09C-080C-47A4-B199-2D56C5CE928C}" presName="parTx" presStyleLbl="alignNode1" presStyleIdx="0" presStyleCnt="2">
        <dgm:presLayoutVars>
          <dgm:chMax val="0"/>
          <dgm:chPref val="0"/>
          <dgm:bulletEnabled val="1"/>
        </dgm:presLayoutVars>
      </dgm:prSet>
      <dgm:spPr/>
      <dgm:t>
        <a:bodyPr/>
        <a:lstStyle/>
        <a:p>
          <a:endParaRPr lang="zh-TW" altLang="en-US"/>
        </a:p>
      </dgm:t>
    </dgm:pt>
    <dgm:pt modelId="{447E26BF-BA49-4D10-AECD-9A7537D7419F}" type="pres">
      <dgm:prSet presAssocID="{A4DCB09C-080C-47A4-B199-2D56C5CE928C}" presName="desTx" presStyleLbl="alignAccFollowNode1" presStyleIdx="0" presStyleCnt="2">
        <dgm:presLayoutVars>
          <dgm:bulletEnabled val="1"/>
        </dgm:presLayoutVars>
      </dgm:prSet>
      <dgm:spPr/>
      <dgm:t>
        <a:bodyPr/>
        <a:lstStyle/>
        <a:p>
          <a:endParaRPr lang="zh-TW" altLang="en-US"/>
        </a:p>
      </dgm:t>
    </dgm:pt>
    <dgm:pt modelId="{375885A3-D53D-4532-A129-73B83BE7546C}" type="pres">
      <dgm:prSet presAssocID="{BBEBE1AA-C01F-4385-A3DD-7117C04C50EC}" presName="space" presStyleCnt="0"/>
      <dgm:spPr/>
    </dgm:pt>
    <dgm:pt modelId="{63F2865B-E11D-46F9-9827-C5845CB42F84}" type="pres">
      <dgm:prSet presAssocID="{9110833E-5D8A-4FCA-B2C5-93D2699A7963}" presName="composite" presStyleCnt="0"/>
      <dgm:spPr/>
    </dgm:pt>
    <dgm:pt modelId="{8FD9B6F1-25BF-41D5-B5CD-AB6417DEBD02}" type="pres">
      <dgm:prSet presAssocID="{9110833E-5D8A-4FCA-B2C5-93D2699A7963}" presName="parTx" presStyleLbl="alignNode1" presStyleIdx="1" presStyleCnt="2">
        <dgm:presLayoutVars>
          <dgm:chMax val="0"/>
          <dgm:chPref val="0"/>
          <dgm:bulletEnabled val="1"/>
        </dgm:presLayoutVars>
      </dgm:prSet>
      <dgm:spPr/>
      <dgm:t>
        <a:bodyPr/>
        <a:lstStyle/>
        <a:p>
          <a:endParaRPr lang="zh-TW" altLang="en-US"/>
        </a:p>
      </dgm:t>
    </dgm:pt>
    <dgm:pt modelId="{58C18D7C-5963-46FD-A3FF-C570FFDE6218}" type="pres">
      <dgm:prSet presAssocID="{9110833E-5D8A-4FCA-B2C5-93D2699A7963}" presName="desTx" presStyleLbl="alignAccFollowNode1" presStyleIdx="1" presStyleCnt="2">
        <dgm:presLayoutVars>
          <dgm:bulletEnabled val="1"/>
        </dgm:presLayoutVars>
      </dgm:prSet>
      <dgm:spPr/>
      <dgm:t>
        <a:bodyPr/>
        <a:lstStyle/>
        <a:p>
          <a:endParaRPr lang="zh-TW" altLang="en-US"/>
        </a:p>
      </dgm:t>
    </dgm:pt>
  </dgm:ptLst>
  <dgm:cxnLst>
    <dgm:cxn modelId="{A2E827E7-C831-494A-BED2-5BDBE49C29F9}" type="presOf" srcId="{9110833E-5D8A-4FCA-B2C5-93D2699A7963}" destId="{8FD9B6F1-25BF-41D5-B5CD-AB6417DEBD02}" srcOrd="0" destOrd="0" presId="urn:microsoft.com/office/officeart/2005/8/layout/hList1"/>
    <dgm:cxn modelId="{9D44B551-E3C2-42B1-86A2-1A1A35A79370}" type="presOf" srcId="{F9AF570C-2E5E-4656-A455-3A8AA5F0EE8F}" destId="{58C18D7C-5963-46FD-A3FF-C570FFDE6218}" srcOrd="0" destOrd="1" presId="urn:microsoft.com/office/officeart/2005/8/layout/hList1"/>
    <dgm:cxn modelId="{55D45595-8E3F-470A-99E5-29E4AAFC2945}" srcId="{9110833E-5D8A-4FCA-B2C5-93D2699A7963}" destId="{6E78A33D-2AE8-46F8-88D7-A7A9F8C04A95}" srcOrd="2" destOrd="0" parTransId="{FFF9B94C-7558-423B-B8CC-B83CCD7EFC6B}" sibTransId="{8102A0FA-8982-435F-B1EF-9552CC69F87F}"/>
    <dgm:cxn modelId="{56D466B9-1292-433B-8E48-7DC68D10F2FC}" srcId="{A4DCB09C-080C-47A4-B199-2D56C5CE928C}" destId="{31328870-AA36-4E14-B61B-6BAE44B66F1A}" srcOrd="2" destOrd="0" parTransId="{861817C7-0042-4A9D-9A6C-5C0113C62468}" sibTransId="{10618DEE-C658-48E9-96E7-CEB1184B43AA}"/>
    <dgm:cxn modelId="{44B0D9F0-8353-4A01-80EF-68FCBA5F33A8}" srcId="{9CA31212-7553-4E3A-84B1-5E5E142E8DA4}" destId="{A4DCB09C-080C-47A4-B199-2D56C5CE928C}" srcOrd="0" destOrd="0" parTransId="{BBE3A5AA-B087-4C45-B3A2-254A1491EF09}" sibTransId="{BBEBE1AA-C01F-4385-A3DD-7117C04C50EC}"/>
    <dgm:cxn modelId="{5605089F-BAFB-4E35-8304-73A9E6EC22E9}" type="presOf" srcId="{84E2BE21-1274-473F-A03C-F738375E1C3B}" destId="{58C18D7C-5963-46FD-A3FF-C570FFDE6218}" srcOrd="0" destOrd="0" presId="urn:microsoft.com/office/officeart/2005/8/layout/hList1"/>
    <dgm:cxn modelId="{6E16B1CF-BBC3-452E-A245-0994BF55BBCB}" srcId="{9110833E-5D8A-4FCA-B2C5-93D2699A7963}" destId="{F9AF570C-2E5E-4656-A455-3A8AA5F0EE8F}" srcOrd="1" destOrd="0" parTransId="{E620749E-B24B-4F1B-A6BF-02F22F8DA5D3}" sibTransId="{25ABBD0F-34A5-4D85-A273-A5B54B13691A}"/>
    <dgm:cxn modelId="{17B3E49F-A804-48F7-87B5-90E514083697}" type="presOf" srcId="{31328870-AA36-4E14-B61B-6BAE44B66F1A}" destId="{447E26BF-BA49-4D10-AECD-9A7537D7419F}" srcOrd="0" destOrd="2" presId="urn:microsoft.com/office/officeart/2005/8/layout/hList1"/>
    <dgm:cxn modelId="{645E1B2F-8C06-4EC3-875D-87726B827296}" type="presOf" srcId="{A4DCB09C-080C-47A4-B199-2D56C5CE928C}" destId="{B9038BDB-CA2E-4F0C-BCBF-ACED65E1AE28}" srcOrd="0" destOrd="0" presId="urn:microsoft.com/office/officeart/2005/8/layout/hList1"/>
    <dgm:cxn modelId="{99A9472C-EB94-4682-8E11-EFD60CBD5745}" type="presOf" srcId="{9CA31212-7553-4E3A-84B1-5E5E142E8DA4}" destId="{FC31D38D-84B6-47E1-AA5B-5DE8A1CD9625}" srcOrd="0" destOrd="0" presId="urn:microsoft.com/office/officeart/2005/8/layout/hList1"/>
    <dgm:cxn modelId="{03E2C24B-5293-43D1-80D9-6DBFF3D84B8F}" srcId="{A4DCB09C-080C-47A4-B199-2D56C5CE928C}" destId="{F7903497-E9E7-4AF9-9427-2B4DFD4C4A54}" srcOrd="3" destOrd="0" parTransId="{0908D6BE-EA0D-4947-BDCA-F889086D2FA4}" sibTransId="{71924973-3343-4D6D-AD1F-8F545A9980FD}"/>
    <dgm:cxn modelId="{90102540-CCDA-4507-9BD0-95A8492B81C6}" srcId="{9110833E-5D8A-4FCA-B2C5-93D2699A7963}" destId="{84E2BE21-1274-473F-A03C-F738375E1C3B}" srcOrd="0" destOrd="0" parTransId="{D164215A-3FD6-46F1-B4F0-C1259D0A8F74}" sibTransId="{40AFCC84-5A34-41CC-ADEC-8C5098A02787}"/>
    <dgm:cxn modelId="{B6F56D76-FE53-4BC2-A14F-F733F67BDBFE}" type="presOf" srcId="{F7903497-E9E7-4AF9-9427-2B4DFD4C4A54}" destId="{447E26BF-BA49-4D10-AECD-9A7537D7419F}" srcOrd="0" destOrd="3" presId="urn:microsoft.com/office/officeart/2005/8/layout/hList1"/>
    <dgm:cxn modelId="{06FD899C-0620-4D6E-B796-7461619CD2DD}" srcId="{A4DCB09C-080C-47A4-B199-2D56C5CE928C}" destId="{2DB41C21-B7CE-4574-BCB9-4B69A74460C5}" srcOrd="0" destOrd="0" parTransId="{8844A3AC-85C8-4B7F-91AC-C7245CFD8778}" sibTransId="{3954855B-E301-4FAC-B12F-D5463683A75A}"/>
    <dgm:cxn modelId="{5DDE1B7E-A518-4953-B96D-4993D38CE7AB}" srcId="{9CA31212-7553-4E3A-84B1-5E5E142E8DA4}" destId="{9110833E-5D8A-4FCA-B2C5-93D2699A7963}" srcOrd="1" destOrd="0" parTransId="{093DF16C-0C36-4893-8BF2-E99E976DF87A}" sibTransId="{86CC5A07-6F38-4D60-960D-4D94718323FC}"/>
    <dgm:cxn modelId="{55A0DD03-73D4-471A-8D0D-45C3E23D5244}" type="presOf" srcId="{2DB41C21-B7CE-4574-BCB9-4B69A74460C5}" destId="{447E26BF-BA49-4D10-AECD-9A7537D7419F}" srcOrd="0" destOrd="0" presId="urn:microsoft.com/office/officeart/2005/8/layout/hList1"/>
    <dgm:cxn modelId="{75E5B496-2D17-4105-8F96-0DF4D0BD67EF}" srcId="{A4DCB09C-080C-47A4-B199-2D56C5CE928C}" destId="{D8FD2482-3C6C-4E58-B280-B35930E56AB1}" srcOrd="1" destOrd="0" parTransId="{0C6D9708-FA30-4F7B-9147-E43A0763274A}" sibTransId="{F5B0502E-85A8-47D1-B162-D3B9CF583962}"/>
    <dgm:cxn modelId="{BFF4D82E-8B43-4DCD-A3DA-49AEC00B1CFC}" type="presOf" srcId="{6E78A33D-2AE8-46F8-88D7-A7A9F8C04A95}" destId="{58C18D7C-5963-46FD-A3FF-C570FFDE6218}" srcOrd="0" destOrd="2" presId="urn:microsoft.com/office/officeart/2005/8/layout/hList1"/>
    <dgm:cxn modelId="{08E47F3B-2FE6-4C28-B774-F20368282603}" type="presOf" srcId="{D8FD2482-3C6C-4E58-B280-B35930E56AB1}" destId="{447E26BF-BA49-4D10-AECD-9A7537D7419F}" srcOrd="0" destOrd="1" presId="urn:microsoft.com/office/officeart/2005/8/layout/hList1"/>
    <dgm:cxn modelId="{F46A2304-1E96-4223-BE29-76813C2AA6ED}" type="presParOf" srcId="{FC31D38D-84B6-47E1-AA5B-5DE8A1CD9625}" destId="{9829BE15-E285-4A27-903B-C74DB0C914F0}" srcOrd="0" destOrd="0" presId="urn:microsoft.com/office/officeart/2005/8/layout/hList1"/>
    <dgm:cxn modelId="{0E451807-8E9F-4E12-8F8B-A4BDC5FEC6D5}" type="presParOf" srcId="{9829BE15-E285-4A27-903B-C74DB0C914F0}" destId="{B9038BDB-CA2E-4F0C-BCBF-ACED65E1AE28}" srcOrd="0" destOrd="0" presId="urn:microsoft.com/office/officeart/2005/8/layout/hList1"/>
    <dgm:cxn modelId="{F1A0A5C4-5C97-4495-9D91-7D4D918F8170}" type="presParOf" srcId="{9829BE15-E285-4A27-903B-C74DB0C914F0}" destId="{447E26BF-BA49-4D10-AECD-9A7537D7419F}" srcOrd="1" destOrd="0" presId="urn:microsoft.com/office/officeart/2005/8/layout/hList1"/>
    <dgm:cxn modelId="{3A92401B-C94E-47C0-B15F-64C4514F1C6C}" type="presParOf" srcId="{FC31D38D-84B6-47E1-AA5B-5DE8A1CD9625}" destId="{375885A3-D53D-4532-A129-73B83BE7546C}" srcOrd="1" destOrd="0" presId="urn:microsoft.com/office/officeart/2005/8/layout/hList1"/>
    <dgm:cxn modelId="{BD73A94B-0049-4425-8CA8-73A304E035B2}" type="presParOf" srcId="{FC31D38D-84B6-47E1-AA5B-5DE8A1CD9625}" destId="{63F2865B-E11D-46F9-9827-C5845CB42F84}" srcOrd="2" destOrd="0" presId="urn:microsoft.com/office/officeart/2005/8/layout/hList1"/>
    <dgm:cxn modelId="{CA57A628-11B9-4825-8C6B-6AE42F7BE9A9}" type="presParOf" srcId="{63F2865B-E11D-46F9-9827-C5845CB42F84}" destId="{8FD9B6F1-25BF-41D5-B5CD-AB6417DEBD02}" srcOrd="0" destOrd="0" presId="urn:microsoft.com/office/officeart/2005/8/layout/hList1"/>
    <dgm:cxn modelId="{3ECBAFA5-CE90-4253-BEDD-0BAC1CB89B67}" type="presParOf" srcId="{63F2865B-E11D-46F9-9827-C5845CB42F84}" destId="{58C18D7C-5963-46FD-A3FF-C570FFDE6218}" srcOrd="1" destOrd="0" presId="urn:microsoft.com/office/officeart/2005/8/layout/hList1"/>
  </dgm:cxnLst>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C39D23-24B3-4287-98D1-582F8BF4D2D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1DAAAFEB-2065-4D20-B878-18A41E93C3FE}">
      <dgm:prSet phldrT="[文字]"/>
      <dgm:spPr>
        <a:solidFill>
          <a:srgbClr val="FF0000"/>
        </a:solidFill>
      </dgm:spPr>
      <dgm:t>
        <a:bodyPr/>
        <a:lstStyle/>
        <a:p>
          <a:r>
            <a:rPr lang="zh-TW" altLang="zh-TW" u="none" dirty="0" smtClean="0">
              <a:latin typeface="標楷體" panose="03000509000000000000" pitchFamily="65" charset="-120"/>
              <a:ea typeface="標楷體" panose="03000509000000000000" pitchFamily="65" charset="-120"/>
            </a:rPr>
            <a:t>自民黨執政：</a:t>
          </a:r>
          <a:r>
            <a:rPr lang="zh-TW" altLang="zh-TW" dirty="0" smtClean="0">
              <a:latin typeface="標楷體" panose="03000509000000000000" pitchFamily="65" charset="-120"/>
              <a:ea typeface="標楷體" panose="03000509000000000000" pitchFamily="65" charset="-120"/>
            </a:rPr>
            <a:t>保守自由主義政黨</a:t>
          </a:r>
          <a:endParaRPr lang="zh-TW" altLang="en-US" dirty="0">
            <a:latin typeface="標楷體" panose="03000509000000000000" pitchFamily="65" charset="-120"/>
            <a:ea typeface="標楷體" panose="03000509000000000000" pitchFamily="65" charset="-120"/>
          </a:endParaRPr>
        </a:p>
      </dgm:t>
    </dgm:pt>
    <dgm:pt modelId="{B6D0C47F-1896-4179-A5C4-300F583F65EA}" type="parTrans" cxnId="{C976A6BA-0C29-4F49-98D4-6ED1D5A1F998}">
      <dgm:prSet/>
      <dgm:spPr/>
      <dgm:t>
        <a:bodyPr/>
        <a:lstStyle/>
        <a:p>
          <a:endParaRPr lang="zh-TW" altLang="en-US"/>
        </a:p>
      </dgm:t>
    </dgm:pt>
    <dgm:pt modelId="{FEF68DFA-E0B1-4CBE-8986-B7ADB439717C}" type="sibTrans" cxnId="{C976A6BA-0C29-4F49-98D4-6ED1D5A1F998}">
      <dgm:prSet/>
      <dgm:spPr/>
      <dgm:t>
        <a:bodyPr/>
        <a:lstStyle/>
        <a:p>
          <a:endParaRPr lang="zh-TW" altLang="en-US"/>
        </a:p>
      </dgm:t>
    </dgm:pt>
    <dgm:pt modelId="{CFC61132-2AD5-44F3-9E24-0754D7B8B84C}">
      <dgm:prSet phldrT="[文字]"/>
      <dgm:spPr/>
      <dgm:t>
        <a:bodyPr/>
        <a:lstStyle/>
        <a:p>
          <a:r>
            <a:rPr lang="zh-TW" altLang="zh-TW" dirty="0" smtClean="0">
              <a:latin typeface="標楷體" panose="03000509000000000000" pitchFamily="65" charset="-120"/>
              <a:ea typeface="標楷體" panose="03000509000000000000" pitchFamily="65" charset="-120"/>
            </a:rPr>
            <a:t>改革日本外交：加入聯合國並與蘇聯建交；確立了日本現代議會政體</a:t>
          </a:r>
          <a:endParaRPr lang="zh-TW" altLang="en-US" dirty="0">
            <a:latin typeface="標楷體" panose="03000509000000000000" pitchFamily="65" charset="-120"/>
            <a:ea typeface="標楷體" panose="03000509000000000000" pitchFamily="65" charset="-120"/>
          </a:endParaRPr>
        </a:p>
      </dgm:t>
    </dgm:pt>
    <dgm:pt modelId="{1A25671A-6290-4250-8EF1-013416C5F266}" type="parTrans" cxnId="{96518573-80B6-4926-B8AB-E3E516D3F17A}">
      <dgm:prSet/>
      <dgm:spPr/>
      <dgm:t>
        <a:bodyPr/>
        <a:lstStyle/>
        <a:p>
          <a:endParaRPr lang="zh-TW" altLang="en-US"/>
        </a:p>
      </dgm:t>
    </dgm:pt>
    <dgm:pt modelId="{080325EB-EBB3-449F-8C11-0759CA7494B8}" type="sibTrans" cxnId="{96518573-80B6-4926-B8AB-E3E516D3F17A}">
      <dgm:prSet/>
      <dgm:spPr/>
      <dgm:t>
        <a:bodyPr/>
        <a:lstStyle/>
        <a:p>
          <a:endParaRPr lang="zh-TW" altLang="en-US"/>
        </a:p>
      </dgm:t>
    </dgm:pt>
    <dgm:pt modelId="{6D2E5688-59AD-4023-A340-898F5DADA47C}">
      <dgm:prSet phldrT="[文字]"/>
      <dgm:spPr>
        <a:solidFill>
          <a:srgbClr val="FF0000"/>
        </a:solidFill>
      </dgm:spPr>
      <dgm:t>
        <a:bodyPr/>
        <a:lstStyle/>
        <a:p>
          <a:r>
            <a:rPr lang="zh-TW" altLang="en-US" dirty="0" smtClean="0">
              <a:latin typeface="標楷體" panose="03000509000000000000" pitchFamily="65" charset="-120"/>
              <a:ea typeface="標楷體" panose="03000509000000000000" pitchFamily="65" charset="-120"/>
            </a:rPr>
            <a:t>民族</a:t>
          </a:r>
          <a:r>
            <a:rPr lang="zh-TW" altLang="zh-TW" dirty="0" smtClean="0">
              <a:latin typeface="標楷體" panose="03000509000000000000" pitchFamily="65" charset="-120"/>
              <a:ea typeface="標楷體" panose="03000509000000000000" pitchFamily="65" charset="-120"/>
            </a:rPr>
            <a:t>儲蓄性格</a:t>
          </a:r>
          <a:endParaRPr lang="zh-TW" altLang="en-US" dirty="0">
            <a:latin typeface="標楷體" panose="03000509000000000000" pitchFamily="65" charset="-120"/>
            <a:ea typeface="標楷體" panose="03000509000000000000" pitchFamily="65" charset="-120"/>
          </a:endParaRPr>
        </a:p>
      </dgm:t>
    </dgm:pt>
    <dgm:pt modelId="{4132EB49-C867-43E1-BEDB-9B293A11F865}" type="parTrans" cxnId="{85B4C686-74DB-446B-BA57-8782E5A867DA}">
      <dgm:prSet/>
      <dgm:spPr/>
      <dgm:t>
        <a:bodyPr/>
        <a:lstStyle/>
        <a:p>
          <a:endParaRPr lang="zh-TW" altLang="en-US"/>
        </a:p>
      </dgm:t>
    </dgm:pt>
    <dgm:pt modelId="{07F127C4-2509-435F-8178-04B31E648375}" type="sibTrans" cxnId="{85B4C686-74DB-446B-BA57-8782E5A867DA}">
      <dgm:prSet/>
      <dgm:spPr/>
      <dgm:t>
        <a:bodyPr/>
        <a:lstStyle/>
        <a:p>
          <a:endParaRPr lang="zh-TW" altLang="en-US"/>
        </a:p>
      </dgm:t>
    </dgm:pt>
    <dgm:pt modelId="{7BBB049F-91D4-4882-ABB0-479EBDF6B97A}">
      <dgm:prSet phldrT="[文字]"/>
      <dgm:spPr/>
      <dgm:t>
        <a:bodyPr/>
        <a:lstStyle/>
        <a:p>
          <a:r>
            <a:rPr lang="en-US" altLang="zh-TW" dirty="0" smtClean="0">
              <a:latin typeface="標楷體" panose="03000509000000000000" pitchFamily="65" charset="-120"/>
              <a:ea typeface="標楷體" panose="03000509000000000000" pitchFamily="65" charset="-120"/>
            </a:rPr>
            <a:t>1950</a:t>
          </a:r>
          <a:r>
            <a:rPr lang="zh-TW" altLang="en-US" dirty="0" smtClean="0">
              <a:latin typeface="標楷體" panose="03000509000000000000" pitchFamily="65" charset="-120"/>
              <a:ea typeface="標楷體" panose="03000509000000000000" pitchFamily="65" charset="-120"/>
            </a:rPr>
            <a:t>後日本</a:t>
          </a:r>
          <a:r>
            <a:rPr lang="zh-TW" altLang="zh-TW" dirty="0" smtClean="0">
              <a:latin typeface="標楷體" panose="03000509000000000000" pitchFamily="65" charset="-120"/>
              <a:ea typeface="標楷體" panose="03000509000000000000" pitchFamily="65" charset="-120"/>
            </a:rPr>
            <a:t>工資</a:t>
          </a:r>
          <a:r>
            <a:rPr lang="zh-TW" altLang="en-US" dirty="0" smtClean="0">
              <a:latin typeface="標楷體" panose="03000509000000000000" pitchFamily="65" charset="-120"/>
              <a:ea typeface="標楷體" panose="03000509000000000000" pitchFamily="65" charset="-120"/>
            </a:rPr>
            <a:t>上升</a:t>
          </a:r>
          <a:r>
            <a:rPr lang="zh-TW" altLang="zh-TW" dirty="0" smtClean="0">
              <a:latin typeface="標楷體" panose="03000509000000000000" pitchFamily="65" charset="-120"/>
              <a:ea typeface="標楷體" panose="03000509000000000000" pitchFamily="65" charset="-120"/>
            </a:rPr>
            <a:t>，儲蓄快速增加，金融體系有大量資金供企業投資</a:t>
          </a:r>
          <a:endParaRPr lang="zh-TW" altLang="en-US" dirty="0">
            <a:latin typeface="標楷體" panose="03000509000000000000" pitchFamily="65" charset="-120"/>
            <a:ea typeface="標楷體" panose="03000509000000000000" pitchFamily="65" charset="-120"/>
          </a:endParaRPr>
        </a:p>
      </dgm:t>
    </dgm:pt>
    <dgm:pt modelId="{1C9BA9E3-FD1C-4650-B99B-B64B89DD654D}" type="parTrans" cxnId="{CF6D0221-EABF-4967-9E73-FFB427505025}">
      <dgm:prSet/>
      <dgm:spPr/>
      <dgm:t>
        <a:bodyPr/>
        <a:lstStyle/>
        <a:p>
          <a:endParaRPr lang="zh-TW" altLang="en-US"/>
        </a:p>
      </dgm:t>
    </dgm:pt>
    <dgm:pt modelId="{8DC9BEA9-038C-4242-948E-2740691A481A}" type="sibTrans" cxnId="{CF6D0221-EABF-4967-9E73-FFB427505025}">
      <dgm:prSet/>
      <dgm:spPr/>
      <dgm:t>
        <a:bodyPr/>
        <a:lstStyle/>
        <a:p>
          <a:endParaRPr lang="zh-TW" altLang="en-US"/>
        </a:p>
      </dgm:t>
    </dgm:pt>
    <dgm:pt modelId="{763E8572-2761-407B-AF27-2C15E21C6BA1}">
      <dgm:prSet phldrT="[文字]"/>
      <dgm:spPr/>
      <dgm:t>
        <a:bodyPr/>
        <a:lstStyle/>
        <a:p>
          <a:r>
            <a:rPr lang="zh-TW" altLang="zh-TW" dirty="0" smtClean="0">
              <a:latin typeface="標楷體" panose="03000509000000000000" pitchFamily="65" charset="-120"/>
              <a:ea typeface="標楷體" panose="03000509000000000000" pitchFamily="65" charset="-120"/>
            </a:rPr>
            <a:t>明治維新後，日本已發展現代化的輕、重工業。</a:t>
          </a:r>
          <a:endParaRPr lang="zh-TW" altLang="en-US" dirty="0">
            <a:latin typeface="標楷體" panose="03000509000000000000" pitchFamily="65" charset="-120"/>
            <a:ea typeface="標楷體" panose="03000509000000000000" pitchFamily="65" charset="-120"/>
          </a:endParaRPr>
        </a:p>
      </dgm:t>
    </dgm:pt>
    <dgm:pt modelId="{A6E7B13D-9563-4BF4-A740-CEDBE92BF60D}" type="parTrans" cxnId="{29CE7905-8A92-479D-A8D9-5A61A730340F}">
      <dgm:prSet/>
      <dgm:spPr/>
      <dgm:t>
        <a:bodyPr/>
        <a:lstStyle/>
        <a:p>
          <a:endParaRPr lang="zh-TW" altLang="en-US"/>
        </a:p>
      </dgm:t>
    </dgm:pt>
    <dgm:pt modelId="{CAA3DE74-A5C0-450C-BBE0-6AF5C9E2185F}" type="sibTrans" cxnId="{29CE7905-8A92-479D-A8D9-5A61A730340F}">
      <dgm:prSet/>
      <dgm:spPr/>
      <dgm:t>
        <a:bodyPr/>
        <a:lstStyle/>
        <a:p>
          <a:endParaRPr lang="zh-TW" altLang="en-US"/>
        </a:p>
      </dgm:t>
    </dgm:pt>
    <dgm:pt modelId="{58C74EB9-9FC5-4EEF-AC43-A480A6E187D2}">
      <dgm:prSet phldrT="[文字]"/>
      <dgm:spPr/>
      <dgm:t>
        <a:bodyPr/>
        <a:lstStyle/>
        <a:p>
          <a:r>
            <a:rPr lang="zh-TW" altLang="zh-TW" dirty="0" smtClean="0">
              <a:latin typeface="標楷體" panose="03000509000000000000" pitchFamily="65" charset="-120"/>
              <a:ea typeface="標楷體" panose="03000509000000000000" pitchFamily="65" charset="-120"/>
            </a:rPr>
            <a:t>「終身就業制度」：培植出員工對企業的忠誠。</a:t>
          </a:r>
          <a:endParaRPr lang="zh-TW" altLang="en-US" dirty="0">
            <a:latin typeface="標楷體" panose="03000509000000000000" pitchFamily="65" charset="-120"/>
            <a:ea typeface="標楷體" panose="03000509000000000000" pitchFamily="65" charset="-120"/>
          </a:endParaRPr>
        </a:p>
      </dgm:t>
    </dgm:pt>
    <dgm:pt modelId="{6C39E5BA-CA4A-44B6-AB97-B996A16A250C}" type="parTrans" cxnId="{4C7807BE-6528-4EF9-A240-22A7FF871EA3}">
      <dgm:prSet/>
      <dgm:spPr/>
      <dgm:t>
        <a:bodyPr/>
        <a:lstStyle/>
        <a:p>
          <a:endParaRPr lang="zh-TW" altLang="en-US"/>
        </a:p>
      </dgm:t>
    </dgm:pt>
    <dgm:pt modelId="{857AA1F4-5E0D-47AA-BD94-00B8A4779E13}" type="sibTrans" cxnId="{4C7807BE-6528-4EF9-A240-22A7FF871EA3}">
      <dgm:prSet/>
      <dgm:spPr/>
      <dgm:t>
        <a:bodyPr/>
        <a:lstStyle/>
        <a:p>
          <a:endParaRPr lang="zh-TW" altLang="en-US"/>
        </a:p>
      </dgm:t>
    </dgm:pt>
    <dgm:pt modelId="{9625E862-567A-4160-B842-1953403F6EA3}">
      <dgm:prSet phldrT="[文字]"/>
      <dgm:spPr>
        <a:solidFill>
          <a:srgbClr val="FF0000"/>
        </a:solidFill>
      </dgm:spPr>
      <dgm:t>
        <a:bodyPr/>
        <a:lstStyle/>
        <a:p>
          <a:r>
            <a:rPr lang="zh-TW" altLang="zh-TW" dirty="0" smtClean="0">
              <a:latin typeface="標楷體" panose="03000509000000000000" pitchFamily="65" charset="-120"/>
              <a:ea typeface="標楷體" panose="03000509000000000000" pitchFamily="65" charset="-120"/>
            </a:rPr>
            <a:t>勞資關係改變</a:t>
          </a:r>
          <a:endParaRPr lang="zh-TW" altLang="en-US" dirty="0">
            <a:latin typeface="標楷體" panose="03000509000000000000" pitchFamily="65" charset="-120"/>
            <a:ea typeface="標楷體" panose="03000509000000000000" pitchFamily="65" charset="-120"/>
          </a:endParaRPr>
        </a:p>
      </dgm:t>
    </dgm:pt>
    <dgm:pt modelId="{F23B5597-D0E1-41DD-B556-4FDFFF9786DA}" type="parTrans" cxnId="{203184C8-2FFA-44BD-8F37-A5E90A1B0B3B}">
      <dgm:prSet/>
      <dgm:spPr/>
      <dgm:t>
        <a:bodyPr/>
        <a:lstStyle/>
        <a:p>
          <a:endParaRPr lang="zh-TW" altLang="en-US"/>
        </a:p>
      </dgm:t>
    </dgm:pt>
    <dgm:pt modelId="{49D2126F-90B0-42FD-B95D-C0C8AC2E8A60}" type="sibTrans" cxnId="{203184C8-2FFA-44BD-8F37-A5E90A1B0B3B}">
      <dgm:prSet/>
      <dgm:spPr/>
      <dgm:t>
        <a:bodyPr/>
        <a:lstStyle/>
        <a:p>
          <a:endParaRPr lang="zh-TW" altLang="en-US"/>
        </a:p>
      </dgm:t>
    </dgm:pt>
    <dgm:pt modelId="{1E6AEDD8-2ABE-4B98-B6E7-CC00C23A59ED}">
      <dgm:prSet phldrT="[文字]"/>
      <dgm:spPr>
        <a:solidFill>
          <a:srgbClr val="FF0000"/>
        </a:solidFill>
      </dgm:spPr>
      <dgm:t>
        <a:bodyPr/>
        <a:lstStyle/>
        <a:p>
          <a:r>
            <a:rPr lang="zh-TW" altLang="zh-TW" dirty="0" smtClean="0">
              <a:latin typeface="標楷體" panose="03000509000000000000" pitchFamily="65" charset="-120"/>
              <a:ea typeface="標楷體" panose="03000509000000000000" pitchFamily="65" charset="-120"/>
            </a:rPr>
            <a:t>工業基礎</a:t>
          </a:r>
          <a:endParaRPr lang="zh-TW" altLang="en-US" dirty="0">
            <a:latin typeface="標楷體" panose="03000509000000000000" pitchFamily="65" charset="-120"/>
            <a:ea typeface="標楷體" panose="03000509000000000000" pitchFamily="65" charset="-120"/>
          </a:endParaRPr>
        </a:p>
      </dgm:t>
    </dgm:pt>
    <dgm:pt modelId="{A9D54808-1D07-45C2-A3CE-2A81FD8442B4}" type="parTrans" cxnId="{922290B2-C21E-41E2-9634-1B4A95B2975C}">
      <dgm:prSet/>
      <dgm:spPr/>
      <dgm:t>
        <a:bodyPr/>
        <a:lstStyle/>
        <a:p>
          <a:endParaRPr lang="zh-TW" altLang="en-US"/>
        </a:p>
      </dgm:t>
    </dgm:pt>
    <dgm:pt modelId="{D1B77BD4-E001-4F1B-AC1F-824794259250}" type="sibTrans" cxnId="{922290B2-C21E-41E2-9634-1B4A95B2975C}">
      <dgm:prSet/>
      <dgm:spPr/>
      <dgm:t>
        <a:bodyPr/>
        <a:lstStyle/>
        <a:p>
          <a:endParaRPr lang="zh-TW" altLang="en-US"/>
        </a:p>
      </dgm:t>
    </dgm:pt>
    <dgm:pt modelId="{9A96B890-3402-45D3-95AD-BE8229CCFA65}">
      <dgm:prSet phldrT="[文字]"/>
      <dgm:spPr/>
      <dgm:t>
        <a:bodyPr/>
        <a:lstStyle/>
        <a:p>
          <a:r>
            <a:rPr lang="zh-TW" altLang="zh-TW" dirty="0" smtClean="0">
              <a:latin typeface="標楷體" panose="03000509000000000000" pitchFamily="65" charset="-120"/>
              <a:ea typeface="標楷體" panose="03000509000000000000" pitchFamily="65" charset="-120"/>
            </a:rPr>
            <a:t>舉辦奧運，帶動經濟成長，各式建設；大力扶植財團、新興企業</a:t>
          </a:r>
          <a:r>
            <a:rPr lang="zh-TW" altLang="en-US" dirty="0" smtClean="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dgm:t>
    </dgm:pt>
    <dgm:pt modelId="{5678E19B-F1E3-4A03-ADD7-DC23E95A6BCC}" type="parTrans" cxnId="{3BD6C784-7506-4595-A612-516B722F2CA6}">
      <dgm:prSet/>
      <dgm:spPr/>
      <dgm:t>
        <a:bodyPr/>
        <a:lstStyle/>
        <a:p>
          <a:endParaRPr lang="zh-TW" altLang="en-US"/>
        </a:p>
      </dgm:t>
    </dgm:pt>
    <dgm:pt modelId="{06E7F2C8-C816-4FA7-A85C-28068A81DB59}" type="sibTrans" cxnId="{3BD6C784-7506-4595-A612-516B722F2CA6}">
      <dgm:prSet/>
      <dgm:spPr/>
      <dgm:t>
        <a:bodyPr/>
        <a:lstStyle/>
        <a:p>
          <a:endParaRPr lang="zh-TW" altLang="en-US"/>
        </a:p>
      </dgm:t>
    </dgm:pt>
    <dgm:pt modelId="{215D8EBD-55E5-4318-9077-65B605D63827}">
      <dgm:prSet phldrT="[文字]"/>
      <dgm:spPr/>
      <dgm:t>
        <a:bodyPr/>
        <a:lstStyle/>
        <a:p>
          <a:r>
            <a:rPr lang="zh-TW" altLang="zh-TW" dirty="0" smtClean="0">
              <a:latin typeface="標楷體" panose="03000509000000000000" pitchFamily="65" charset="-120"/>
              <a:ea typeface="標楷體" panose="03000509000000000000" pitchFamily="65" charset="-120"/>
            </a:rPr>
            <a:t>二戰後，很多工業受到損毀，在重建過程中，日本安裝最先進的設備及採用最新的</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r>
            <a:rPr lang="zh-TW" altLang="zh-TW" dirty="0" smtClean="0">
              <a:latin typeface="標楷體" panose="03000509000000000000" pitchFamily="65" charset="-120"/>
              <a:ea typeface="標楷體" panose="03000509000000000000" pitchFamily="65" charset="-120"/>
            </a:rPr>
            <a:t>科技，令日本生產商在設備及技術方面均凌駕其他外國對手。</a:t>
          </a:r>
          <a:endParaRPr lang="zh-TW" altLang="en-US" dirty="0">
            <a:latin typeface="標楷體" panose="03000509000000000000" pitchFamily="65" charset="-120"/>
            <a:ea typeface="標楷體" panose="03000509000000000000" pitchFamily="65" charset="-120"/>
          </a:endParaRPr>
        </a:p>
      </dgm:t>
    </dgm:pt>
    <dgm:pt modelId="{83D58A04-CD56-489C-A7A4-EB2DCF264531}" type="parTrans" cxnId="{B101E0B8-2605-4993-88C1-8DA1D0506DD9}">
      <dgm:prSet/>
      <dgm:spPr/>
      <dgm:t>
        <a:bodyPr/>
        <a:lstStyle/>
        <a:p>
          <a:endParaRPr lang="zh-TW" altLang="en-US"/>
        </a:p>
      </dgm:t>
    </dgm:pt>
    <dgm:pt modelId="{EF90D36C-0D8E-4BBC-B8F8-DBAB16B51E7B}" type="sibTrans" cxnId="{B101E0B8-2605-4993-88C1-8DA1D0506DD9}">
      <dgm:prSet/>
      <dgm:spPr/>
      <dgm:t>
        <a:bodyPr/>
        <a:lstStyle/>
        <a:p>
          <a:endParaRPr lang="zh-TW" altLang="en-US"/>
        </a:p>
      </dgm:t>
    </dgm:pt>
    <dgm:pt modelId="{7DE45E8D-6253-4EB4-AE56-A8CE10302C35}" type="pres">
      <dgm:prSet presAssocID="{49C39D23-24B3-4287-98D1-582F8BF4D2D6}" presName="linear" presStyleCnt="0">
        <dgm:presLayoutVars>
          <dgm:animLvl val="lvl"/>
          <dgm:resizeHandles val="exact"/>
        </dgm:presLayoutVars>
      </dgm:prSet>
      <dgm:spPr/>
      <dgm:t>
        <a:bodyPr/>
        <a:lstStyle/>
        <a:p>
          <a:endParaRPr lang="zh-TW" altLang="en-US"/>
        </a:p>
      </dgm:t>
    </dgm:pt>
    <dgm:pt modelId="{AF591A21-7A19-4DF2-A352-513D09FFE484}" type="pres">
      <dgm:prSet presAssocID="{1DAAAFEB-2065-4D20-B878-18A41E93C3FE}" presName="parentText" presStyleLbl="node1" presStyleIdx="0" presStyleCnt="4">
        <dgm:presLayoutVars>
          <dgm:chMax val="0"/>
          <dgm:bulletEnabled val="1"/>
        </dgm:presLayoutVars>
      </dgm:prSet>
      <dgm:spPr/>
      <dgm:t>
        <a:bodyPr/>
        <a:lstStyle/>
        <a:p>
          <a:endParaRPr lang="zh-TW" altLang="en-US"/>
        </a:p>
      </dgm:t>
    </dgm:pt>
    <dgm:pt modelId="{80AB9625-BA66-42A8-AB19-317228E4D4FC}" type="pres">
      <dgm:prSet presAssocID="{1DAAAFEB-2065-4D20-B878-18A41E93C3FE}" presName="childText" presStyleLbl="revTx" presStyleIdx="0" presStyleCnt="4">
        <dgm:presLayoutVars>
          <dgm:bulletEnabled val="1"/>
        </dgm:presLayoutVars>
      </dgm:prSet>
      <dgm:spPr/>
      <dgm:t>
        <a:bodyPr/>
        <a:lstStyle/>
        <a:p>
          <a:endParaRPr lang="zh-TW" altLang="en-US"/>
        </a:p>
      </dgm:t>
    </dgm:pt>
    <dgm:pt modelId="{3E637EB8-A7B3-4988-9BDB-2F82B20215B1}" type="pres">
      <dgm:prSet presAssocID="{6D2E5688-59AD-4023-A340-898F5DADA47C}" presName="parentText" presStyleLbl="node1" presStyleIdx="1" presStyleCnt="4">
        <dgm:presLayoutVars>
          <dgm:chMax val="0"/>
          <dgm:bulletEnabled val="1"/>
        </dgm:presLayoutVars>
      </dgm:prSet>
      <dgm:spPr/>
      <dgm:t>
        <a:bodyPr/>
        <a:lstStyle/>
        <a:p>
          <a:endParaRPr lang="zh-TW" altLang="en-US"/>
        </a:p>
      </dgm:t>
    </dgm:pt>
    <dgm:pt modelId="{A1AEF52F-4726-4ABA-83A4-465693190527}" type="pres">
      <dgm:prSet presAssocID="{6D2E5688-59AD-4023-A340-898F5DADA47C}" presName="childText" presStyleLbl="revTx" presStyleIdx="1" presStyleCnt="4">
        <dgm:presLayoutVars>
          <dgm:bulletEnabled val="1"/>
        </dgm:presLayoutVars>
      </dgm:prSet>
      <dgm:spPr/>
      <dgm:t>
        <a:bodyPr/>
        <a:lstStyle/>
        <a:p>
          <a:endParaRPr lang="zh-TW" altLang="en-US"/>
        </a:p>
      </dgm:t>
    </dgm:pt>
    <dgm:pt modelId="{50FFAF42-8883-48A8-B1FA-FAF392EF7E06}" type="pres">
      <dgm:prSet presAssocID="{9625E862-567A-4160-B842-1953403F6EA3}" presName="parentText" presStyleLbl="node1" presStyleIdx="2" presStyleCnt="4">
        <dgm:presLayoutVars>
          <dgm:chMax val="0"/>
          <dgm:bulletEnabled val="1"/>
        </dgm:presLayoutVars>
      </dgm:prSet>
      <dgm:spPr/>
      <dgm:t>
        <a:bodyPr/>
        <a:lstStyle/>
        <a:p>
          <a:endParaRPr lang="zh-TW" altLang="en-US"/>
        </a:p>
      </dgm:t>
    </dgm:pt>
    <dgm:pt modelId="{71742E72-90D5-4590-B945-A966EFFCA3E2}" type="pres">
      <dgm:prSet presAssocID="{9625E862-567A-4160-B842-1953403F6EA3}" presName="childText" presStyleLbl="revTx" presStyleIdx="2" presStyleCnt="4">
        <dgm:presLayoutVars>
          <dgm:bulletEnabled val="1"/>
        </dgm:presLayoutVars>
      </dgm:prSet>
      <dgm:spPr/>
      <dgm:t>
        <a:bodyPr/>
        <a:lstStyle/>
        <a:p>
          <a:endParaRPr lang="zh-TW" altLang="en-US"/>
        </a:p>
      </dgm:t>
    </dgm:pt>
    <dgm:pt modelId="{0D0B51EF-721B-4C5C-B7E0-B33D079E5750}" type="pres">
      <dgm:prSet presAssocID="{1E6AEDD8-2ABE-4B98-B6E7-CC00C23A59ED}" presName="parentText" presStyleLbl="node1" presStyleIdx="3" presStyleCnt="4">
        <dgm:presLayoutVars>
          <dgm:chMax val="0"/>
          <dgm:bulletEnabled val="1"/>
        </dgm:presLayoutVars>
      </dgm:prSet>
      <dgm:spPr/>
      <dgm:t>
        <a:bodyPr/>
        <a:lstStyle/>
        <a:p>
          <a:endParaRPr lang="zh-TW" altLang="en-US"/>
        </a:p>
      </dgm:t>
    </dgm:pt>
    <dgm:pt modelId="{5C4F363B-D2F5-4E27-8336-2D2476AB087A}" type="pres">
      <dgm:prSet presAssocID="{1E6AEDD8-2ABE-4B98-B6E7-CC00C23A59ED}" presName="childText" presStyleLbl="revTx" presStyleIdx="3" presStyleCnt="4">
        <dgm:presLayoutVars>
          <dgm:bulletEnabled val="1"/>
        </dgm:presLayoutVars>
      </dgm:prSet>
      <dgm:spPr/>
      <dgm:t>
        <a:bodyPr/>
        <a:lstStyle/>
        <a:p>
          <a:endParaRPr lang="zh-TW" altLang="en-US"/>
        </a:p>
      </dgm:t>
    </dgm:pt>
  </dgm:ptLst>
  <dgm:cxnLst>
    <dgm:cxn modelId="{29CE7905-8A92-479D-A8D9-5A61A730340F}" srcId="{1E6AEDD8-2ABE-4B98-B6E7-CC00C23A59ED}" destId="{763E8572-2761-407B-AF27-2C15E21C6BA1}" srcOrd="0" destOrd="0" parTransId="{A6E7B13D-9563-4BF4-A740-CEDBE92BF60D}" sibTransId="{CAA3DE74-A5C0-450C-BBE0-6AF5C9E2185F}"/>
    <dgm:cxn modelId="{B101E0B8-2605-4993-88C1-8DA1D0506DD9}" srcId="{1E6AEDD8-2ABE-4B98-B6E7-CC00C23A59ED}" destId="{215D8EBD-55E5-4318-9077-65B605D63827}" srcOrd="1" destOrd="0" parTransId="{83D58A04-CD56-489C-A7A4-EB2DCF264531}" sibTransId="{EF90D36C-0D8E-4BBC-B8F8-DBAB16B51E7B}"/>
    <dgm:cxn modelId="{4C7807BE-6528-4EF9-A240-22A7FF871EA3}" srcId="{9625E862-567A-4160-B842-1953403F6EA3}" destId="{58C74EB9-9FC5-4EEF-AC43-A480A6E187D2}" srcOrd="0" destOrd="0" parTransId="{6C39E5BA-CA4A-44B6-AB97-B996A16A250C}" sibTransId="{857AA1F4-5E0D-47AA-BD94-00B8A4779E13}"/>
    <dgm:cxn modelId="{203184C8-2FFA-44BD-8F37-A5E90A1B0B3B}" srcId="{49C39D23-24B3-4287-98D1-582F8BF4D2D6}" destId="{9625E862-567A-4160-B842-1953403F6EA3}" srcOrd="2" destOrd="0" parTransId="{F23B5597-D0E1-41DD-B556-4FDFFF9786DA}" sibTransId="{49D2126F-90B0-42FD-B95D-C0C8AC2E8A60}"/>
    <dgm:cxn modelId="{96518573-80B6-4926-B8AB-E3E516D3F17A}" srcId="{1DAAAFEB-2065-4D20-B878-18A41E93C3FE}" destId="{CFC61132-2AD5-44F3-9E24-0754D7B8B84C}" srcOrd="0" destOrd="0" parTransId="{1A25671A-6290-4250-8EF1-013416C5F266}" sibTransId="{080325EB-EBB3-449F-8C11-0759CA7494B8}"/>
    <dgm:cxn modelId="{CACE7731-B1DD-4CA5-9E5C-8D5AB37E7732}" type="presOf" srcId="{1DAAAFEB-2065-4D20-B878-18A41E93C3FE}" destId="{AF591A21-7A19-4DF2-A352-513D09FFE484}" srcOrd="0" destOrd="0" presId="urn:microsoft.com/office/officeart/2005/8/layout/vList2"/>
    <dgm:cxn modelId="{C976A6BA-0C29-4F49-98D4-6ED1D5A1F998}" srcId="{49C39D23-24B3-4287-98D1-582F8BF4D2D6}" destId="{1DAAAFEB-2065-4D20-B878-18A41E93C3FE}" srcOrd="0" destOrd="0" parTransId="{B6D0C47F-1896-4179-A5C4-300F583F65EA}" sibTransId="{FEF68DFA-E0B1-4CBE-8986-B7ADB439717C}"/>
    <dgm:cxn modelId="{4190A13F-A5E1-449E-A9C7-1CA94132B482}" type="presOf" srcId="{7BBB049F-91D4-4882-ABB0-479EBDF6B97A}" destId="{A1AEF52F-4726-4ABA-83A4-465693190527}" srcOrd="0" destOrd="0" presId="urn:microsoft.com/office/officeart/2005/8/layout/vList2"/>
    <dgm:cxn modelId="{CF6D0221-EABF-4967-9E73-FFB427505025}" srcId="{6D2E5688-59AD-4023-A340-898F5DADA47C}" destId="{7BBB049F-91D4-4882-ABB0-479EBDF6B97A}" srcOrd="0" destOrd="0" parTransId="{1C9BA9E3-FD1C-4650-B99B-B64B89DD654D}" sibTransId="{8DC9BEA9-038C-4242-948E-2740691A481A}"/>
    <dgm:cxn modelId="{5C10B8EC-318D-4E79-A514-FA5EA839BCC6}" type="presOf" srcId="{215D8EBD-55E5-4318-9077-65B605D63827}" destId="{5C4F363B-D2F5-4E27-8336-2D2476AB087A}" srcOrd="0" destOrd="1" presId="urn:microsoft.com/office/officeart/2005/8/layout/vList2"/>
    <dgm:cxn modelId="{922290B2-C21E-41E2-9634-1B4A95B2975C}" srcId="{49C39D23-24B3-4287-98D1-582F8BF4D2D6}" destId="{1E6AEDD8-2ABE-4B98-B6E7-CC00C23A59ED}" srcOrd="3" destOrd="0" parTransId="{A9D54808-1D07-45C2-A3CE-2A81FD8442B4}" sibTransId="{D1B77BD4-E001-4F1B-AC1F-824794259250}"/>
    <dgm:cxn modelId="{59B72722-0B71-4739-B9A9-E79852A7E95D}" type="presOf" srcId="{CFC61132-2AD5-44F3-9E24-0754D7B8B84C}" destId="{80AB9625-BA66-42A8-AB19-317228E4D4FC}" srcOrd="0" destOrd="0" presId="urn:microsoft.com/office/officeart/2005/8/layout/vList2"/>
    <dgm:cxn modelId="{117B9CF4-7B2D-4AF0-861C-51B850D07451}" type="presOf" srcId="{9A96B890-3402-45D3-95AD-BE8229CCFA65}" destId="{80AB9625-BA66-42A8-AB19-317228E4D4FC}" srcOrd="0" destOrd="1" presId="urn:microsoft.com/office/officeart/2005/8/layout/vList2"/>
    <dgm:cxn modelId="{3BD6C784-7506-4595-A612-516B722F2CA6}" srcId="{1DAAAFEB-2065-4D20-B878-18A41E93C3FE}" destId="{9A96B890-3402-45D3-95AD-BE8229CCFA65}" srcOrd="1" destOrd="0" parTransId="{5678E19B-F1E3-4A03-ADD7-DC23E95A6BCC}" sibTransId="{06E7F2C8-C816-4FA7-A85C-28068A81DB59}"/>
    <dgm:cxn modelId="{3FD0020A-4321-44BF-AE3C-0BDC605EA363}" type="presOf" srcId="{49C39D23-24B3-4287-98D1-582F8BF4D2D6}" destId="{7DE45E8D-6253-4EB4-AE56-A8CE10302C35}" srcOrd="0" destOrd="0" presId="urn:microsoft.com/office/officeart/2005/8/layout/vList2"/>
    <dgm:cxn modelId="{40C5CD7D-5782-48DC-9BD6-4FA3CDED5376}" type="presOf" srcId="{9625E862-567A-4160-B842-1953403F6EA3}" destId="{50FFAF42-8883-48A8-B1FA-FAF392EF7E06}" srcOrd="0" destOrd="0" presId="urn:microsoft.com/office/officeart/2005/8/layout/vList2"/>
    <dgm:cxn modelId="{8C156215-1BC2-454A-AAE9-9EF6E82119D1}" type="presOf" srcId="{763E8572-2761-407B-AF27-2C15E21C6BA1}" destId="{5C4F363B-D2F5-4E27-8336-2D2476AB087A}" srcOrd="0" destOrd="0" presId="urn:microsoft.com/office/officeart/2005/8/layout/vList2"/>
    <dgm:cxn modelId="{4E137B0F-F9AD-4617-B4F6-77C52D92C544}" type="presOf" srcId="{6D2E5688-59AD-4023-A340-898F5DADA47C}" destId="{3E637EB8-A7B3-4988-9BDB-2F82B20215B1}" srcOrd="0" destOrd="0" presId="urn:microsoft.com/office/officeart/2005/8/layout/vList2"/>
    <dgm:cxn modelId="{A43E5F2D-55D7-4D9B-882B-11E0C4BF8902}" type="presOf" srcId="{58C74EB9-9FC5-4EEF-AC43-A480A6E187D2}" destId="{71742E72-90D5-4590-B945-A966EFFCA3E2}" srcOrd="0" destOrd="0" presId="urn:microsoft.com/office/officeart/2005/8/layout/vList2"/>
    <dgm:cxn modelId="{85B4C686-74DB-446B-BA57-8782E5A867DA}" srcId="{49C39D23-24B3-4287-98D1-582F8BF4D2D6}" destId="{6D2E5688-59AD-4023-A340-898F5DADA47C}" srcOrd="1" destOrd="0" parTransId="{4132EB49-C867-43E1-BEDB-9B293A11F865}" sibTransId="{07F127C4-2509-435F-8178-04B31E648375}"/>
    <dgm:cxn modelId="{4879142D-981F-4AC8-8FCF-377EFB2E8553}" type="presOf" srcId="{1E6AEDD8-2ABE-4B98-B6E7-CC00C23A59ED}" destId="{0D0B51EF-721B-4C5C-B7E0-B33D079E5750}" srcOrd="0" destOrd="0" presId="urn:microsoft.com/office/officeart/2005/8/layout/vList2"/>
    <dgm:cxn modelId="{E3DE293C-0A56-44EE-992E-00E324ECD9D1}" type="presParOf" srcId="{7DE45E8D-6253-4EB4-AE56-A8CE10302C35}" destId="{AF591A21-7A19-4DF2-A352-513D09FFE484}" srcOrd="0" destOrd="0" presId="urn:microsoft.com/office/officeart/2005/8/layout/vList2"/>
    <dgm:cxn modelId="{78A47AFD-BA44-4CA9-9FCC-6E5F918D3959}" type="presParOf" srcId="{7DE45E8D-6253-4EB4-AE56-A8CE10302C35}" destId="{80AB9625-BA66-42A8-AB19-317228E4D4FC}" srcOrd="1" destOrd="0" presId="urn:microsoft.com/office/officeart/2005/8/layout/vList2"/>
    <dgm:cxn modelId="{5BEC650C-6FFE-4328-A047-C1FAE239FB43}" type="presParOf" srcId="{7DE45E8D-6253-4EB4-AE56-A8CE10302C35}" destId="{3E637EB8-A7B3-4988-9BDB-2F82B20215B1}" srcOrd="2" destOrd="0" presId="urn:microsoft.com/office/officeart/2005/8/layout/vList2"/>
    <dgm:cxn modelId="{F17745C7-FEA8-4A3D-8408-A923D7832D63}" type="presParOf" srcId="{7DE45E8D-6253-4EB4-AE56-A8CE10302C35}" destId="{A1AEF52F-4726-4ABA-83A4-465693190527}" srcOrd="3" destOrd="0" presId="urn:microsoft.com/office/officeart/2005/8/layout/vList2"/>
    <dgm:cxn modelId="{E98319AE-2683-461F-83E0-50EED87E72B7}" type="presParOf" srcId="{7DE45E8D-6253-4EB4-AE56-A8CE10302C35}" destId="{50FFAF42-8883-48A8-B1FA-FAF392EF7E06}" srcOrd="4" destOrd="0" presId="urn:microsoft.com/office/officeart/2005/8/layout/vList2"/>
    <dgm:cxn modelId="{41B234A8-C48C-4EBB-8275-4EBF3E1123B6}" type="presParOf" srcId="{7DE45E8D-6253-4EB4-AE56-A8CE10302C35}" destId="{71742E72-90D5-4590-B945-A966EFFCA3E2}" srcOrd="5" destOrd="0" presId="urn:microsoft.com/office/officeart/2005/8/layout/vList2"/>
    <dgm:cxn modelId="{17F906D8-4390-4320-BE42-F670FC93BB4C}" type="presParOf" srcId="{7DE45E8D-6253-4EB4-AE56-A8CE10302C35}" destId="{0D0B51EF-721B-4C5C-B7E0-B33D079E5750}" srcOrd="6" destOrd="0" presId="urn:microsoft.com/office/officeart/2005/8/layout/vList2"/>
    <dgm:cxn modelId="{D6C1A8F6-969D-44AB-9B66-65986D53F70E}" type="presParOf" srcId="{7DE45E8D-6253-4EB4-AE56-A8CE10302C35}" destId="{5C4F363B-D2F5-4E27-8336-2D2476AB087A}" srcOrd="7"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B194DA98-4F4F-41B3-8E21-4197033EC43F}"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zh-TW" altLang="en-US"/>
        </a:p>
      </dgm:t>
    </dgm:pt>
    <dgm:pt modelId="{1A69EC41-5B38-4DC9-8ECC-9293FCF17792}">
      <dgm:prSet phldrT="[文字]"/>
      <dgm:spPr>
        <a:solidFill>
          <a:srgbClr val="FF0000"/>
        </a:solidFill>
        <a:ln>
          <a:solidFill>
            <a:srgbClr val="FF0000"/>
          </a:solidFill>
        </a:ln>
      </dgm:spPr>
      <dgm:t>
        <a:bodyPr/>
        <a:lstStyle/>
        <a:p>
          <a:pPr algn="l"/>
          <a:r>
            <a:rPr lang="zh-TW" altLang="zh-TW" dirty="0" smtClean="0">
              <a:latin typeface="標楷體" panose="03000509000000000000" pitchFamily="65" charset="-120"/>
              <a:ea typeface="標楷體" panose="03000509000000000000" pitchFamily="65" charset="-120"/>
            </a:rPr>
            <a:t>盟軍佔領</a:t>
          </a:r>
          <a:endParaRPr lang="zh-TW" altLang="en-US" dirty="0"/>
        </a:p>
      </dgm:t>
    </dgm:pt>
    <dgm:pt modelId="{A9496EA3-9041-4C00-AF82-0F45828CB86F}" type="parTrans" cxnId="{F4A91BC9-96AF-42B0-9501-BB693F81D864}">
      <dgm:prSet/>
      <dgm:spPr/>
      <dgm:t>
        <a:bodyPr/>
        <a:lstStyle/>
        <a:p>
          <a:pPr algn="l"/>
          <a:endParaRPr lang="zh-TW" altLang="en-US"/>
        </a:p>
      </dgm:t>
    </dgm:pt>
    <dgm:pt modelId="{F10B5F57-EF51-4F42-8078-A47853B2416E}" type="sibTrans" cxnId="{F4A91BC9-96AF-42B0-9501-BB693F81D864}">
      <dgm:prSet/>
      <dgm:spPr/>
      <dgm:t>
        <a:bodyPr/>
        <a:lstStyle/>
        <a:p>
          <a:pPr algn="l"/>
          <a:endParaRPr lang="zh-TW" altLang="en-US"/>
        </a:p>
      </dgm:t>
    </dgm:pt>
    <dgm:pt modelId="{B0067923-3195-44DD-B548-CA8A92E8855D}">
      <dgm:prSet phldrT="[文字]" custT="1"/>
      <dgm:spPr>
        <a:ln>
          <a:solidFill>
            <a:srgbClr val="FF0000"/>
          </a:solidFill>
        </a:ln>
      </dgm:spPr>
      <dgm:t>
        <a:bodyPr/>
        <a:lstStyle/>
        <a:p>
          <a:pPr algn="l"/>
          <a:r>
            <a:rPr lang="zh-TW" altLang="en-US" sz="2000" dirty="0" smtClean="0">
              <a:latin typeface="標楷體" panose="03000509000000000000" pitchFamily="65" charset="-120"/>
              <a:ea typeface="標楷體" panose="03000509000000000000" pitchFamily="65" charset="-120"/>
            </a:rPr>
            <a:t>美國傾斜生產政策、憲法禁止有軍隊、教育改革、農地改革。</a:t>
          </a:r>
          <a:endParaRPr lang="zh-TW" altLang="en-US" sz="2000" dirty="0"/>
        </a:p>
      </dgm:t>
    </dgm:pt>
    <dgm:pt modelId="{5C6660A6-63E1-47D7-823B-5BAF36F80081}" type="parTrans" cxnId="{E1B329EC-584C-4C5F-ABBB-5BFD46D70BA1}">
      <dgm:prSet/>
      <dgm:spPr/>
      <dgm:t>
        <a:bodyPr/>
        <a:lstStyle/>
        <a:p>
          <a:pPr algn="l"/>
          <a:endParaRPr lang="zh-TW" altLang="en-US"/>
        </a:p>
      </dgm:t>
    </dgm:pt>
    <dgm:pt modelId="{6BA9657B-10EB-49D4-9002-EA218868EFCC}" type="sibTrans" cxnId="{E1B329EC-584C-4C5F-ABBB-5BFD46D70BA1}">
      <dgm:prSet/>
      <dgm:spPr/>
      <dgm:t>
        <a:bodyPr/>
        <a:lstStyle/>
        <a:p>
          <a:pPr algn="l"/>
          <a:endParaRPr lang="zh-TW" altLang="en-US"/>
        </a:p>
      </dgm:t>
    </dgm:pt>
    <dgm:pt modelId="{414F2B52-3664-4F0C-B792-2D9F93F35FDB}">
      <dgm:prSet phldrT="[文字]"/>
      <dgm:spPr>
        <a:solidFill>
          <a:srgbClr val="FF0000"/>
        </a:solidFill>
        <a:ln>
          <a:solidFill>
            <a:srgbClr val="FF0000"/>
          </a:solidFill>
        </a:ln>
      </dgm:spPr>
      <dgm:t>
        <a:bodyPr/>
        <a:lstStyle/>
        <a:p>
          <a:pPr algn="l"/>
          <a:r>
            <a:rPr lang="zh-TW" altLang="zh-TW" dirty="0" smtClean="0">
              <a:latin typeface="標楷體" panose="03000509000000000000" pitchFamily="65" charset="-120"/>
              <a:ea typeface="標楷體" panose="03000509000000000000" pitchFamily="65" charset="-120"/>
            </a:rPr>
            <a:t>冷戰期間</a:t>
          </a:r>
          <a:endParaRPr lang="zh-TW" altLang="en-US" dirty="0"/>
        </a:p>
      </dgm:t>
    </dgm:pt>
    <dgm:pt modelId="{776374A3-87B2-4DC8-A19B-931BC3E4432C}" type="parTrans" cxnId="{D496A210-E359-4170-96AE-16068D761BB4}">
      <dgm:prSet/>
      <dgm:spPr/>
      <dgm:t>
        <a:bodyPr/>
        <a:lstStyle/>
        <a:p>
          <a:pPr algn="l"/>
          <a:endParaRPr lang="zh-TW" altLang="en-US"/>
        </a:p>
      </dgm:t>
    </dgm:pt>
    <dgm:pt modelId="{52589AA4-8F85-4C28-8103-AA53D56B91CC}" type="sibTrans" cxnId="{D496A210-E359-4170-96AE-16068D761BB4}">
      <dgm:prSet/>
      <dgm:spPr/>
      <dgm:t>
        <a:bodyPr/>
        <a:lstStyle/>
        <a:p>
          <a:pPr algn="l"/>
          <a:endParaRPr lang="zh-TW" altLang="en-US"/>
        </a:p>
      </dgm:t>
    </dgm:pt>
    <dgm:pt modelId="{AA6F4A7A-5BD2-446B-8154-6C2D5303B458}">
      <dgm:prSet phldrT="[文字]" custT="1"/>
      <dgm:spPr>
        <a:ln>
          <a:solidFill>
            <a:srgbClr val="FF0000"/>
          </a:solidFill>
        </a:ln>
      </dgm:spPr>
      <dgm:t>
        <a:bodyPr/>
        <a:lstStyle/>
        <a:p>
          <a:pPr algn="l"/>
          <a:r>
            <a:rPr lang="en-US" altLang="zh-TW" sz="2000" dirty="0" smtClean="0">
              <a:latin typeface="標楷體" panose="03000509000000000000" pitchFamily="65" charset="-120"/>
              <a:ea typeface="標楷體" panose="03000509000000000000" pitchFamily="65" charset="-120"/>
            </a:rPr>
            <a:t>1948</a:t>
          </a:r>
          <a:r>
            <a:rPr lang="zh-TW" altLang="en-US" sz="2000" dirty="0" smtClean="0">
              <a:latin typeface="標楷體" panose="03000509000000000000" pitchFamily="65" charset="-120"/>
              <a:ea typeface="標楷體" panose="03000509000000000000" pitchFamily="65" charset="-120"/>
            </a:rPr>
            <a:t>，</a:t>
          </a:r>
          <a:r>
            <a:rPr lang="zh-TW" altLang="zh-TW" sz="2000" dirty="0" smtClean="0">
              <a:latin typeface="標楷體" panose="03000509000000000000" pitchFamily="65" charset="-120"/>
              <a:ea typeface="標楷體" panose="03000509000000000000" pitchFamily="65" charset="-120"/>
            </a:rPr>
            <a:t>共產主義在亞洲擴展</a:t>
          </a:r>
          <a:r>
            <a:rPr lang="zh-TW" altLang="en-US" sz="2000" dirty="0" smtClean="0">
              <a:latin typeface="標楷體" panose="03000509000000000000" pitchFamily="65" charset="-120"/>
              <a:ea typeface="標楷體" panose="03000509000000000000" pitchFamily="65" charset="-120"/>
            </a:rPr>
            <a:t>，</a:t>
          </a:r>
          <a:r>
            <a:rPr lang="zh-TW" altLang="zh-TW" sz="2000" dirty="0" smtClean="0">
              <a:latin typeface="標楷體" panose="03000509000000000000" pitchFamily="65" charset="-120"/>
              <a:ea typeface="標楷體" panose="03000509000000000000" pitchFamily="65" charset="-120"/>
            </a:rPr>
            <a:t>日本成為美國在東亞的盟友。</a:t>
          </a:r>
          <a:endParaRPr lang="zh-TW" altLang="en-US" sz="2000" dirty="0"/>
        </a:p>
      </dgm:t>
    </dgm:pt>
    <dgm:pt modelId="{58A69AD2-EF49-474F-B217-1F57EC2EACD8}" type="parTrans" cxnId="{281B8A5D-E713-4BB3-9A6C-E32874A13B4C}">
      <dgm:prSet/>
      <dgm:spPr/>
      <dgm:t>
        <a:bodyPr/>
        <a:lstStyle/>
        <a:p>
          <a:pPr algn="l"/>
          <a:endParaRPr lang="zh-TW" altLang="en-US"/>
        </a:p>
      </dgm:t>
    </dgm:pt>
    <dgm:pt modelId="{BA733AAB-3D65-4DF1-AF12-655185F22EE5}" type="sibTrans" cxnId="{281B8A5D-E713-4BB3-9A6C-E32874A13B4C}">
      <dgm:prSet/>
      <dgm:spPr/>
      <dgm:t>
        <a:bodyPr/>
        <a:lstStyle/>
        <a:p>
          <a:pPr algn="l"/>
          <a:endParaRPr lang="zh-TW" altLang="en-US"/>
        </a:p>
      </dgm:t>
    </dgm:pt>
    <dgm:pt modelId="{11BDBC2A-6B96-4450-87DE-01D966A2F96E}">
      <dgm:prSet phldrT="[文字]" custT="1"/>
      <dgm:spPr>
        <a:ln>
          <a:solidFill>
            <a:srgbClr val="FF0000"/>
          </a:solidFill>
        </a:ln>
      </dgm:spPr>
      <dgm:t>
        <a:bodyPr/>
        <a:lstStyle/>
        <a:p>
          <a:pPr algn="l"/>
          <a:r>
            <a:rPr lang="en-US" altLang="zh-TW" sz="2000" dirty="0" smtClean="0">
              <a:latin typeface="標楷體" panose="03000509000000000000" pitchFamily="65" charset="-120"/>
              <a:ea typeface="標楷體" panose="03000509000000000000" pitchFamily="65" charset="-120"/>
            </a:rPr>
            <a:t>1951</a:t>
          </a:r>
          <a:r>
            <a:rPr lang="zh-TW" altLang="zh-TW" sz="2000" dirty="0" smtClean="0">
              <a:latin typeface="標楷體" panose="03000509000000000000" pitchFamily="65" charset="-120"/>
              <a:ea typeface="標楷體" panose="03000509000000000000" pitchFamily="65" charset="-120"/>
            </a:rPr>
            <a:t>，簽訂《日美安全保障條約》美國承擔軍事保護日本的責任</a:t>
          </a:r>
          <a:r>
            <a:rPr lang="zh-TW" altLang="en-US" sz="2000" dirty="0" smtClean="0">
              <a:latin typeface="標楷體" panose="03000509000000000000" pitchFamily="65" charset="-120"/>
              <a:ea typeface="標楷體" panose="03000509000000000000" pitchFamily="65" charset="-120"/>
            </a:rPr>
            <a:t>。</a:t>
          </a:r>
          <a:endParaRPr lang="zh-TW" altLang="en-US" sz="2000" dirty="0"/>
        </a:p>
      </dgm:t>
    </dgm:pt>
    <dgm:pt modelId="{479762BE-5C1D-41D4-8A4B-7C4644568400}" type="parTrans" cxnId="{84AE874E-5E76-4004-A102-FB189A98FF66}">
      <dgm:prSet/>
      <dgm:spPr/>
      <dgm:t>
        <a:bodyPr/>
        <a:lstStyle/>
        <a:p>
          <a:pPr algn="l"/>
          <a:endParaRPr lang="zh-TW" altLang="en-US"/>
        </a:p>
      </dgm:t>
    </dgm:pt>
    <dgm:pt modelId="{D6CE6885-E689-45B0-9CFA-1C5D8B4C6D66}" type="sibTrans" cxnId="{84AE874E-5E76-4004-A102-FB189A98FF66}">
      <dgm:prSet/>
      <dgm:spPr/>
      <dgm:t>
        <a:bodyPr/>
        <a:lstStyle/>
        <a:p>
          <a:pPr algn="l"/>
          <a:endParaRPr lang="zh-TW" altLang="en-US"/>
        </a:p>
      </dgm:t>
    </dgm:pt>
    <dgm:pt modelId="{4531794A-6BDF-47FF-9D5D-9360463E6397}">
      <dgm:prSet phldrT="[文字]"/>
      <dgm:spPr>
        <a:solidFill>
          <a:srgbClr val="FF0000"/>
        </a:solidFill>
        <a:ln>
          <a:solidFill>
            <a:srgbClr val="FF0000"/>
          </a:solidFill>
        </a:ln>
      </dgm:spPr>
      <dgm:t>
        <a:bodyPr/>
        <a:lstStyle/>
        <a:p>
          <a:pPr algn="l"/>
          <a:r>
            <a:rPr lang="zh-TW" altLang="zh-TW" dirty="0" smtClean="0">
              <a:latin typeface="標楷體" panose="03000509000000000000" pitchFamily="65" charset="-120"/>
              <a:ea typeface="標楷體" panose="03000509000000000000" pitchFamily="65" charset="-120"/>
            </a:rPr>
            <a:t>韓戰爆發</a:t>
          </a:r>
          <a:endParaRPr lang="zh-TW" altLang="en-US" dirty="0"/>
        </a:p>
      </dgm:t>
    </dgm:pt>
    <dgm:pt modelId="{18D71A2A-877A-4AF7-8F56-513895E27E50}" type="parTrans" cxnId="{D3D361E5-D834-4CD8-8179-11B5D3D8FA5B}">
      <dgm:prSet/>
      <dgm:spPr/>
      <dgm:t>
        <a:bodyPr/>
        <a:lstStyle/>
        <a:p>
          <a:pPr algn="l"/>
          <a:endParaRPr lang="zh-TW" altLang="en-US"/>
        </a:p>
      </dgm:t>
    </dgm:pt>
    <dgm:pt modelId="{68063B24-1B01-4083-AF2A-7A9602A5164F}" type="sibTrans" cxnId="{D3D361E5-D834-4CD8-8179-11B5D3D8FA5B}">
      <dgm:prSet/>
      <dgm:spPr/>
      <dgm:t>
        <a:bodyPr/>
        <a:lstStyle/>
        <a:p>
          <a:pPr algn="l"/>
          <a:endParaRPr lang="zh-TW" altLang="en-US"/>
        </a:p>
      </dgm:t>
    </dgm:pt>
    <dgm:pt modelId="{B0BC611E-0FE6-4D6E-9FA3-35EE05236363}">
      <dgm:prSet phldrT="[文字]" custT="1"/>
      <dgm:spPr>
        <a:ln>
          <a:solidFill>
            <a:srgbClr val="FF0000"/>
          </a:solidFill>
        </a:ln>
      </dgm:spPr>
      <dgm:t>
        <a:bodyPr/>
        <a:lstStyle/>
        <a:p>
          <a:pPr algn="l"/>
          <a:r>
            <a:rPr lang="zh-TW" altLang="en-US" sz="2000" dirty="0" smtClean="0">
              <a:latin typeface="標楷體" panose="03000509000000000000" pitchFamily="65" charset="-120"/>
              <a:ea typeface="標楷體" panose="03000509000000000000" pitchFamily="65" charset="-120"/>
            </a:rPr>
            <a:t>日本獲得巨額訂單，供應貨物和服務給在日的美軍及其基地。</a:t>
          </a:r>
          <a:endParaRPr lang="zh-TW" altLang="en-US" sz="2000" dirty="0"/>
        </a:p>
      </dgm:t>
    </dgm:pt>
    <dgm:pt modelId="{48B27407-0848-49AB-8C10-9B2D0577B165}" type="parTrans" cxnId="{F21BB33E-6EE1-4CA3-938F-AF876089B73F}">
      <dgm:prSet/>
      <dgm:spPr/>
      <dgm:t>
        <a:bodyPr/>
        <a:lstStyle/>
        <a:p>
          <a:pPr algn="l"/>
          <a:endParaRPr lang="zh-TW" altLang="en-US"/>
        </a:p>
      </dgm:t>
    </dgm:pt>
    <dgm:pt modelId="{116569B5-B253-436C-BF72-2856CB12DDF1}" type="sibTrans" cxnId="{F21BB33E-6EE1-4CA3-938F-AF876089B73F}">
      <dgm:prSet/>
      <dgm:spPr/>
      <dgm:t>
        <a:bodyPr/>
        <a:lstStyle/>
        <a:p>
          <a:pPr algn="l"/>
          <a:endParaRPr lang="zh-TW" altLang="en-US"/>
        </a:p>
      </dgm:t>
    </dgm:pt>
    <dgm:pt modelId="{C7626830-C31F-4FEB-9678-6BE209E5C1A0}" type="pres">
      <dgm:prSet presAssocID="{B194DA98-4F4F-41B3-8E21-4197033EC43F}" presName="linearFlow" presStyleCnt="0">
        <dgm:presLayoutVars>
          <dgm:dir/>
          <dgm:animLvl val="lvl"/>
          <dgm:resizeHandles val="exact"/>
        </dgm:presLayoutVars>
      </dgm:prSet>
      <dgm:spPr/>
      <dgm:t>
        <a:bodyPr/>
        <a:lstStyle/>
        <a:p>
          <a:endParaRPr lang="zh-TW" altLang="en-US"/>
        </a:p>
      </dgm:t>
    </dgm:pt>
    <dgm:pt modelId="{66EC4139-C347-46AF-8524-FDF61BF05BD7}" type="pres">
      <dgm:prSet presAssocID="{1A69EC41-5B38-4DC9-8ECC-9293FCF17792}" presName="composite" presStyleCnt="0"/>
      <dgm:spPr/>
    </dgm:pt>
    <dgm:pt modelId="{A4CFDC70-02C3-4664-AEB3-924CA708D4BF}" type="pres">
      <dgm:prSet presAssocID="{1A69EC41-5B38-4DC9-8ECC-9293FCF17792}" presName="parentText" presStyleLbl="alignNode1" presStyleIdx="0" presStyleCnt="3">
        <dgm:presLayoutVars>
          <dgm:chMax val="1"/>
          <dgm:bulletEnabled val="1"/>
        </dgm:presLayoutVars>
      </dgm:prSet>
      <dgm:spPr/>
      <dgm:t>
        <a:bodyPr/>
        <a:lstStyle/>
        <a:p>
          <a:endParaRPr lang="zh-TW" altLang="en-US"/>
        </a:p>
      </dgm:t>
    </dgm:pt>
    <dgm:pt modelId="{932363EF-5916-4869-9509-02B91A8F82B4}" type="pres">
      <dgm:prSet presAssocID="{1A69EC41-5B38-4DC9-8ECC-9293FCF17792}" presName="descendantText" presStyleLbl="alignAcc1" presStyleIdx="0" presStyleCnt="3">
        <dgm:presLayoutVars>
          <dgm:bulletEnabled val="1"/>
        </dgm:presLayoutVars>
      </dgm:prSet>
      <dgm:spPr/>
      <dgm:t>
        <a:bodyPr/>
        <a:lstStyle/>
        <a:p>
          <a:endParaRPr lang="zh-TW" altLang="en-US"/>
        </a:p>
      </dgm:t>
    </dgm:pt>
    <dgm:pt modelId="{E0290BB3-0CB0-435F-B209-0BAF7B4066A3}" type="pres">
      <dgm:prSet presAssocID="{F10B5F57-EF51-4F42-8078-A47853B2416E}" presName="sp" presStyleCnt="0"/>
      <dgm:spPr/>
    </dgm:pt>
    <dgm:pt modelId="{24CE8C7E-085C-4542-BC6A-D9D87204177E}" type="pres">
      <dgm:prSet presAssocID="{414F2B52-3664-4F0C-B792-2D9F93F35FDB}" presName="composite" presStyleCnt="0"/>
      <dgm:spPr/>
    </dgm:pt>
    <dgm:pt modelId="{59B4FCC2-C968-454A-B3D4-396A76D0F87E}" type="pres">
      <dgm:prSet presAssocID="{414F2B52-3664-4F0C-B792-2D9F93F35FDB}" presName="parentText" presStyleLbl="alignNode1" presStyleIdx="1" presStyleCnt="3">
        <dgm:presLayoutVars>
          <dgm:chMax val="1"/>
          <dgm:bulletEnabled val="1"/>
        </dgm:presLayoutVars>
      </dgm:prSet>
      <dgm:spPr/>
      <dgm:t>
        <a:bodyPr/>
        <a:lstStyle/>
        <a:p>
          <a:endParaRPr lang="zh-TW" altLang="en-US"/>
        </a:p>
      </dgm:t>
    </dgm:pt>
    <dgm:pt modelId="{1D0412CD-AD8E-487B-86F2-D73CF088620C}" type="pres">
      <dgm:prSet presAssocID="{414F2B52-3664-4F0C-B792-2D9F93F35FDB}" presName="descendantText" presStyleLbl="alignAcc1" presStyleIdx="1" presStyleCnt="3">
        <dgm:presLayoutVars>
          <dgm:bulletEnabled val="1"/>
        </dgm:presLayoutVars>
      </dgm:prSet>
      <dgm:spPr/>
      <dgm:t>
        <a:bodyPr/>
        <a:lstStyle/>
        <a:p>
          <a:endParaRPr lang="zh-TW" altLang="en-US"/>
        </a:p>
      </dgm:t>
    </dgm:pt>
    <dgm:pt modelId="{A1FF4660-E71B-4588-AAA7-623332C19350}" type="pres">
      <dgm:prSet presAssocID="{52589AA4-8F85-4C28-8103-AA53D56B91CC}" presName="sp" presStyleCnt="0"/>
      <dgm:spPr/>
    </dgm:pt>
    <dgm:pt modelId="{0907CF8E-9B8C-4977-A54A-14529550F26F}" type="pres">
      <dgm:prSet presAssocID="{4531794A-6BDF-47FF-9D5D-9360463E6397}" presName="composite" presStyleCnt="0"/>
      <dgm:spPr/>
    </dgm:pt>
    <dgm:pt modelId="{6AAA1E5E-4375-40AF-9ADF-ED117C8BA172}" type="pres">
      <dgm:prSet presAssocID="{4531794A-6BDF-47FF-9D5D-9360463E6397}" presName="parentText" presStyleLbl="alignNode1" presStyleIdx="2" presStyleCnt="3">
        <dgm:presLayoutVars>
          <dgm:chMax val="1"/>
          <dgm:bulletEnabled val="1"/>
        </dgm:presLayoutVars>
      </dgm:prSet>
      <dgm:spPr/>
      <dgm:t>
        <a:bodyPr/>
        <a:lstStyle/>
        <a:p>
          <a:endParaRPr lang="zh-TW" altLang="en-US"/>
        </a:p>
      </dgm:t>
    </dgm:pt>
    <dgm:pt modelId="{BBF12212-7769-48C5-A469-0444F279E8BB}" type="pres">
      <dgm:prSet presAssocID="{4531794A-6BDF-47FF-9D5D-9360463E6397}" presName="descendantText" presStyleLbl="alignAcc1" presStyleIdx="2" presStyleCnt="3">
        <dgm:presLayoutVars>
          <dgm:bulletEnabled val="1"/>
        </dgm:presLayoutVars>
      </dgm:prSet>
      <dgm:spPr/>
      <dgm:t>
        <a:bodyPr/>
        <a:lstStyle/>
        <a:p>
          <a:endParaRPr lang="zh-TW" altLang="en-US"/>
        </a:p>
      </dgm:t>
    </dgm:pt>
  </dgm:ptLst>
  <dgm:cxnLst>
    <dgm:cxn modelId="{435BC4E2-A4DF-427D-A620-768632DB17EF}" type="presOf" srcId="{11BDBC2A-6B96-4450-87DE-01D966A2F96E}" destId="{1D0412CD-AD8E-487B-86F2-D73CF088620C}" srcOrd="0" destOrd="1" presId="urn:microsoft.com/office/officeart/2005/8/layout/chevron2"/>
    <dgm:cxn modelId="{84AE874E-5E76-4004-A102-FB189A98FF66}" srcId="{414F2B52-3664-4F0C-B792-2D9F93F35FDB}" destId="{11BDBC2A-6B96-4450-87DE-01D966A2F96E}" srcOrd="1" destOrd="0" parTransId="{479762BE-5C1D-41D4-8A4B-7C4644568400}" sibTransId="{D6CE6885-E689-45B0-9CFA-1C5D8B4C6D66}"/>
    <dgm:cxn modelId="{D3D361E5-D834-4CD8-8179-11B5D3D8FA5B}" srcId="{B194DA98-4F4F-41B3-8E21-4197033EC43F}" destId="{4531794A-6BDF-47FF-9D5D-9360463E6397}" srcOrd="2" destOrd="0" parTransId="{18D71A2A-877A-4AF7-8F56-513895E27E50}" sibTransId="{68063B24-1B01-4083-AF2A-7A9602A5164F}"/>
    <dgm:cxn modelId="{D496A210-E359-4170-96AE-16068D761BB4}" srcId="{B194DA98-4F4F-41B3-8E21-4197033EC43F}" destId="{414F2B52-3664-4F0C-B792-2D9F93F35FDB}" srcOrd="1" destOrd="0" parTransId="{776374A3-87B2-4DC8-A19B-931BC3E4432C}" sibTransId="{52589AA4-8F85-4C28-8103-AA53D56B91CC}"/>
    <dgm:cxn modelId="{96961F4C-A4FA-43DB-A4F4-7D1583316E1E}" type="presOf" srcId="{B0BC611E-0FE6-4D6E-9FA3-35EE05236363}" destId="{BBF12212-7769-48C5-A469-0444F279E8BB}" srcOrd="0" destOrd="0" presId="urn:microsoft.com/office/officeart/2005/8/layout/chevron2"/>
    <dgm:cxn modelId="{E1B329EC-584C-4C5F-ABBB-5BFD46D70BA1}" srcId="{1A69EC41-5B38-4DC9-8ECC-9293FCF17792}" destId="{B0067923-3195-44DD-B548-CA8A92E8855D}" srcOrd="0" destOrd="0" parTransId="{5C6660A6-63E1-47D7-823B-5BAF36F80081}" sibTransId="{6BA9657B-10EB-49D4-9002-EA218868EFCC}"/>
    <dgm:cxn modelId="{84B97AC5-739F-4F90-9F90-D7A01F2240E8}" type="presOf" srcId="{1A69EC41-5B38-4DC9-8ECC-9293FCF17792}" destId="{A4CFDC70-02C3-4664-AEB3-924CA708D4BF}" srcOrd="0" destOrd="0" presId="urn:microsoft.com/office/officeart/2005/8/layout/chevron2"/>
    <dgm:cxn modelId="{43FA83A7-7C40-474E-BBC7-BD7644ACBC20}" type="presOf" srcId="{4531794A-6BDF-47FF-9D5D-9360463E6397}" destId="{6AAA1E5E-4375-40AF-9ADF-ED117C8BA172}" srcOrd="0" destOrd="0" presId="urn:microsoft.com/office/officeart/2005/8/layout/chevron2"/>
    <dgm:cxn modelId="{F21BB33E-6EE1-4CA3-938F-AF876089B73F}" srcId="{4531794A-6BDF-47FF-9D5D-9360463E6397}" destId="{B0BC611E-0FE6-4D6E-9FA3-35EE05236363}" srcOrd="0" destOrd="0" parTransId="{48B27407-0848-49AB-8C10-9B2D0577B165}" sibTransId="{116569B5-B253-436C-BF72-2856CB12DDF1}"/>
    <dgm:cxn modelId="{F4A91BC9-96AF-42B0-9501-BB693F81D864}" srcId="{B194DA98-4F4F-41B3-8E21-4197033EC43F}" destId="{1A69EC41-5B38-4DC9-8ECC-9293FCF17792}" srcOrd="0" destOrd="0" parTransId="{A9496EA3-9041-4C00-AF82-0F45828CB86F}" sibTransId="{F10B5F57-EF51-4F42-8078-A47853B2416E}"/>
    <dgm:cxn modelId="{4B1B3D59-0D2B-4B8C-9A90-A72DED2A46DC}" type="presOf" srcId="{B194DA98-4F4F-41B3-8E21-4197033EC43F}" destId="{C7626830-C31F-4FEB-9678-6BE209E5C1A0}" srcOrd="0" destOrd="0" presId="urn:microsoft.com/office/officeart/2005/8/layout/chevron2"/>
    <dgm:cxn modelId="{281B8A5D-E713-4BB3-9A6C-E32874A13B4C}" srcId="{414F2B52-3664-4F0C-B792-2D9F93F35FDB}" destId="{AA6F4A7A-5BD2-446B-8154-6C2D5303B458}" srcOrd="0" destOrd="0" parTransId="{58A69AD2-EF49-474F-B217-1F57EC2EACD8}" sibTransId="{BA733AAB-3D65-4DF1-AF12-655185F22EE5}"/>
    <dgm:cxn modelId="{8DBB4DE5-B61F-4FCD-A177-E6DE17CA431D}" type="presOf" srcId="{414F2B52-3664-4F0C-B792-2D9F93F35FDB}" destId="{59B4FCC2-C968-454A-B3D4-396A76D0F87E}" srcOrd="0" destOrd="0" presId="urn:microsoft.com/office/officeart/2005/8/layout/chevron2"/>
    <dgm:cxn modelId="{F54A9214-35BB-4E5A-84ED-4E9567E3D730}" type="presOf" srcId="{B0067923-3195-44DD-B548-CA8A92E8855D}" destId="{932363EF-5916-4869-9509-02B91A8F82B4}" srcOrd="0" destOrd="0" presId="urn:microsoft.com/office/officeart/2005/8/layout/chevron2"/>
    <dgm:cxn modelId="{7D67523F-73C0-4776-88F5-7FBAB3F22AD5}" type="presOf" srcId="{AA6F4A7A-5BD2-446B-8154-6C2D5303B458}" destId="{1D0412CD-AD8E-487B-86F2-D73CF088620C}" srcOrd="0" destOrd="0" presId="urn:microsoft.com/office/officeart/2005/8/layout/chevron2"/>
    <dgm:cxn modelId="{FF07A47B-1487-4A90-A19F-E4CE5C05807B}" type="presParOf" srcId="{C7626830-C31F-4FEB-9678-6BE209E5C1A0}" destId="{66EC4139-C347-46AF-8524-FDF61BF05BD7}" srcOrd="0" destOrd="0" presId="urn:microsoft.com/office/officeart/2005/8/layout/chevron2"/>
    <dgm:cxn modelId="{6B128C91-8CE4-4866-BEA2-222B6D95812A}" type="presParOf" srcId="{66EC4139-C347-46AF-8524-FDF61BF05BD7}" destId="{A4CFDC70-02C3-4664-AEB3-924CA708D4BF}" srcOrd="0" destOrd="0" presId="urn:microsoft.com/office/officeart/2005/8/layout/chevron2"/>
    <dgm:cxn modelId="{A77B4B30-2349-4312-8533-071DFE149371}" type="presParOf" srcId="{66EC4139-C347-46AF-8524-FDF61BF05BD7}" destId="{932363EF-5916-4869-9509-02B91A8F82B4}" srcOrd="1" destOrd="0" presId="urn:microsoft.com/office/officeart/2005/8/layout/chevron2"/>
    <dgm:cxn modelId="{2A2E3422-0718-4F80-A38C-23AC7051958F}" type="presParOf" srcId="{C7626830-C31F-4FEB-9678-6BE209E5C1A0}" destId="{E0290BB3-0CB0-435F-B209-0BAF7B4066A3}" srcOrd="1" destOrd="0" presId="urn:microsoft.com/office/officeart/2005/8/layout/chevron2"/>
    <dgm:cxn modelId="{E15BA6E4-C0FA-4F68-AF8A-664AC2EE9CFC}" type="presParOf" srcId="{C7626830-C31F-4FEB-9678-6BE209E5C1A0}" destId="{24CE8C7E-085C-4542-BC6A-D9D87204177E}" srcOrd="2" destOrd="0" presId="urn:microsoft.com/office/officeart/2005/8/layout/chevron2"/>
    <dgm:cxn modelId="{6AB46286-7A1A-424E-9E68-E54579565210}" type="presParOf" srcId="{24CE8C7E-085C-4542-BC6A-D9D87204177E}" destId="{59B4FCC2-C968-454A-B3D4-396A76D0F87E}" srcOrd="0" destOrd="0" presId="urn:microsoft.com/office/officeart/2005/8/layout/chevron2"/>
    <dgm:cxn modelId="{2E1638BF-7040-4E90-87C8-0DE2BA93C3CB}" type="presParOf" srcId="{24CE8C7E-085C-4542-BC6A-D9D87204177E}" destId="{1D0412CD-AD8E-487B-86F2-D73CF088620C}" srcOrd="1" destOrd="0" presId="urn:microsoft.com/office/officeart/2005/8/layout/chevron2"/>
    <dgm:cxn modelId="{E5D3C930-36CA-4391-8C5A-CC729F28DA6C}" type="presParOf" srcId="{C7626830-C31F-4FEB-9678-6BE209E5C1A0}" destId="{A1FF4660-E71B-4588-AAA7-623332C19350}" srcOrd="3" destOrd="0" presId="urn:microsoft.com/office/officeart/2005/8/layout/chevron2"/>
    <dgm:cxn modelId="{317A784F-9C65-4B99-A62C-26E616CFC18E}" type="presParOf" srcId="{C7626830-C31F-4FEB-9678-6BE209E5C1A0}" destId="{0907CF8E-9B8C-4977-A54A-14529550F26F}" srcOrd="4" destOrd="0" presId="urn:microsoft.com/office/officeart/2005/8/layout/chevron2"/>
    <dgm:cxn modelId="{FF3C5FB4-E785-42F9-89AA-8B472B0E5EAD}" type="presParOf" srcId="{0907CF8E-9B8C-4977-A54A-14529550F26F}" destId="{6AAA1E5E-4375-40AF-9ADF-ED117C8BA172}" srcOrd="0" destOrd="0" presId="urn:microsoft.com/office/officeart/2005/8/layout/chevron2"/>
    <dgm:cxn modelId="{97CF580B-D3C2-4D98-A353-781ABA308D8E}" type="presParOf" srcId="{0907CF8E-9B8C-4977-A54A-14529550F26F}" destId="{BBF12212-7769-48C5-A469-0444F279E8BB}"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1564BDD-1036-4558-A2AE-8B84F5CA3E4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zh-TW" altLang="en-US"/>
        </a:p>
      </dgm:t>
    </dgm:pt>
    <dgm:pt modelId="{2B5662E0-20B0-4559-AA33-9CF3AA227419}">
      <dgm:prSet phldrT="[文字]"/>
      <dgm:spPr>
        <a:solidFill>
          <a:srgbClr val="FF0000"/>
        </a:solidFill>
        <a:ln>
          <a:solidFill>
            <a:srgbClr val="FF0000"/>
          </a:solidFill>
        </a:ln>
      </dgm:spPr>
      <dgm:t>
        <a:bodyPr/>
        <a:lstStyle/>
        <a:p>
          <a:r>
            <a:rPr lang="zh-TW" altLang="zh-TW" dirty="0" smtClean="0">
              <a:latin typeface="標楷體" panose="03000509000000000000" pitchFamily="65" charset="-120"/>
              <a:ea typeface="標楷體" panose="03000509000000000000" pitchFamily="65" charset="-120"/>
            </a:rPr>
            <a:t>以東大畢業生為主的文官體系</a:t>
          </a:r>
          <a:endParaRPr lang="zh-TW" altLang="en-US" dirty="0"/>
        </a:p>
      </dgm:t>
    </dgm:pt>
    <dgm:pt modelId="{A41822AB-DFD5-4AE0-81C4-CC97012A657D}" type="parTrans" cxnId="{CFE0E63B-8FAA-4840-9C64-BBB6647F3484}">
      <dgm:prSet/>
      <dgm:spPr/>
      <dgm:t>
        <a:bodyPr/>
        <a:lstStyle/>
        <a:p>
          <a:endParaRPr lang="zh-TW" altLang="en-US"/>
        </a:p>
      </dgm:t>
    </dgm:pt>
    <dgm:pt modelId="{D5C897BD-2D02-402E-AD8E-2DA5C61E06A2}" type="sibTrans" cxnId="{CFE0E63B-8FAA-4840-9C64-BBB6647F3484}">
      <dgm:prSet/>
      <dgm:spPr>
        <a:ln>
          <a:solidFill>
            <a:srgbClr val="FF0000"/>
          </a:solidFill>
        </a:ln>
      </dgm:spPr>
      <dgm:t>
        <a:bodyPr/>
        <a:lstStyle/>
        <a:p>
          <a:endParaRPr lang="zh-TW" altLang="en-US"/>
        </a:p>
      </dgm:t>
    </dgm:pt>
    <dgm:pt modelId="{BFEDB28A-41BB-416C-8F5B-AB5415E31D5F}">
      <dgm:prSet phldrT="[文字]"/>
      <dgm:spPr>
        <a:solidFill>
          <a:srgbClr val="FF0000"/>
        </a:solidFill>
        <a:ln>
          <a:solidFill>
            <a:srgbClr val="FF0000"/>
          </a:solidFill>
        </a:ln>
      </dgm:spPr>
      <dgm:t>
        <a:bodyPr/>
        <a:lstStyle/>
        <a:p>
          <a:r>
            <a:rPr lang="zh-TW" altLang="zh-TW" dirty="0" smtClean="0">
              <a:latin typeface="標楷體" panose="03000509000000000000" pitchFamily="65" charset="-120"/>
              <a:ea typeface="標楷體" panose="03000509000000000000" pitchFamily="65" charset="-120"/>
            </a:rPr>
            <a:t>自負及吃苦耐勞</a:t>
          </a:r>
          <a:endParaRPr lang="zh-TW" altLang="en-US" dirty="0"/>
        </a:p>
      </dgm:t>
    </dgm:pt>
    <dgm:pt modelId="{7DB226D8-A6A5-4FB9-80B2-E5EEDF9E911B}" type="parTrans" cxnId="{2BE3F87A-BB69-46C2-8303-86329E7E27E5}">
      <dgm:prSet/>
      <dgm:spPr/>
      <dgm:t>
        <a:bodyPr/>
        <a:lstStyle/>
        <a:p>
          <a:endParaRPr lang="zh-TW" altLang="en-US"/>
        </a:p>
      </dgm:t>
    </dgm:pt>
    <dgm:pt modelId="{098EAB65-42D0-4C77-A588-AF1975B0F0FA}" type="sibTrans" cxnId="{2BE3F87A-BB69-46C2-8303-86329E7E27E5}">
      <dgm:prSet/>
      <dgm:spPr/>
      <dgm:t>
        <a:bodyPr/>
        <a:lstStyle/>
        <a:p>
          <a:endParaRPr lang="zh-TW" altLang="en-US"/>
        </a:p>
      </dgm:t>
    </dgm:pt>
    <dgm:pt modelId="{E4C76FF8-5A24-4719-8673-3B789A1801FD}">
      <dgm:prSet phldrT="[文字]"/>
      <dgm:spPr>
        <a:solidFill>
          <a:srgbClr val="FF0000"/>
        </a:solidFill>
        <a:ln>
          <a:solidFill>
            <a:srgbClr val="FF0000"/>
          </a:solidFill>
        </a:ln>
      </dgm:spPr>
      <dgm:t>
        <a:bodyPr/>
        <a:lstStyle/>
        <a:p>
          <a:r>
            <a:rPr lang="zh-TW" altLang="zh-TW" dirty="0" smtClean="0">
              <a:latin typeface="標楷體" panose="03000509000000000000" pitchFamily="65" charset="-120"/>
              <a:ea typeface="標楷體" panose="03000509000000000000" pitchFamily="65" charset="-120"/>
            </a:rPr>
            <a:t>官尊民卑的傳統意識</a:t>
          </a:r>
          <a:endParaRPr lang="zh-TW" altLang="en-US" dirty="0"/>
        </a:p>
      </dgm:t>
    </dgm:pt>
    <dgm:pt modelId="{6F1BE40A-7ABD-4F41-B197-114EFA5A98F0}" type="parTrans" cxnId="{19EBBDC8-4F27-4557-8698-D3DD3E1D72CB}">
      <dgm:prSet/>
      <dgm:spPr/>
      <dgm:t>
        <a:bodyPr/>
        <a:lstStyle/>
        <a:p>
          <a:endParaRPr lang="zh-TW" altLang="en-US"/>
        </a:p>
      </dgm:t>
    </dgm:pt>
    <dgm:pt modelId="{FEB22A71-6826-4C27-AD72-A0E932DAF681}" type="sibTrans" cxnId="{19EBBDC8-4F27-4557-8698-D3DD3E1D72CB}">
      <dgm:prSet/>
      <dgm:spPr/>
      <dgm:t>
        <a:bodyPr/>
        <a:lstStyle/>
        <a:p>
          <a:endParaRPr lang="zh-TW" altLang="en-US"/>
        </a:p>
      </dgm:t>
    </dgm:pt>
    <dgm:pt modelId="{DADAD5D2-A4D8-40D6-977E-E2B437E4BBAB}">
      <dgm:prSet phldrT="[文字]"/>
      <dgm:spPr>
        <a:solidFill>
          <a:srgbClr val="FF0000"/>
        </a:solidFill>
        <a:ln>
          <a:solidFill>
            <a:srgbClr val="FF0000"/>
          </a:solidFill>
        </a:ln>
      </dgm:spPr>
      <dgm:t>
        <a:bodyPr/>
        <a:lstStyle/>
        <a:p>
          <a:r>
            <a:rPr lang="zh-TW" altLang="zh-TW" dirty="0" smtClean="0">
              <a:latin typeface="標楷體" panose="03000509000000000000" pitchFamily="65" charset="-120"/>
              <a:ea typeface="標楷體" panose="03000509000000000000" pitchFamily="65" charset="-120"/>
            </a:rPr>
            <a:t>官僚不必負責任</a:t>
          </a:r>
          <a:endParaRPr lang="zh-TW" altLang="en-US" dirty="0"/>
        </a:p>
      </dgm:t>
    </dgm:pt>
    <dgm:pt modelId="{D629845B-7C63-4048-848A-D5AC619C6886}" type="parTrans" cxnId="{D795C1AC-317C-45DE-A926-72386710CE47}">
      <dgm:prSet/>
      <dgm:spPr/>
      <dgm:t>
        <a:bodyPr/>
        <a:lstStyle/>
        <a:p>
          <a:endParaRPr lang="zh-TW" altLang="en-US"/>
        </a:p>
      </dgm:t>
    </dgm:pt>
    <dgm:pt modelId="{FC8FB838-5CA0-4FBD-A5ED-DE6A07B4CE3B}" type="sibTrans" cxnId="{D795C1AC-317C-45DE-A926-72386710CE47}">
      <dgm:prSet/>
      <dgm:spPr/>
      <dgm:t>
        <a:bodyPr/>
        <a:lstStyle/>
        <a:p>
          <a:endParaRPr lang="zh-TW" altLang="en-US"/>
        </a:p>
      </dgm:t>
    </dgm:pt>
    <dgm:pt modelId="{2E799923-F511-424B-A811-E02581450F28}">
      <dgm:prSet phldrT="[文字]"/>
      <dgm:spPr>
        <a:solidFill>
          <a:srgbClr val="FF0000"/>
        </a:solidFill>
        <a:ln>
          <a:solidFill>
            <a:srgbClr val="FF0000"/>
          </a:solidFill>
        </a:ln>
      </dgm:spPr>
      <dgm:t>
        <a:bodyPr/>
        <a:lstStyle/>
        <a:p>
          <a:r>
            <a:rPr lang="zh-TW" altLang="zh-TW" dirty="0" smtClean="0">
              <a:latin typeface="標楷體" panose="03000509000000000000" pitchFamily="65" charset="-120"/>
              <a:ea typeface="標楷體" panose="03000509000000000000" pitchFamily="65" charset="-120"/>
            </a:rPr>
            <a:t>垂直領導與本位主義</a:t>
          </a:r>
          <a:endParaRPr lang="zh-TW" altLang="en-US" dirty="0"/>
        </a:p>
      </dgm:t>
    </dgm:pt>
    <dgm:pt modelId="{3F9A95F5-E070-4F8B-9AAE-CAA2E167DCE8}" type="parTrans" cxnId="{25659030-ECF7-4054-A301-65FFA11F192B}">
      <dgm:prSet/>
      <dgm:spPr/>
      <dgm:t>
        <a:bodyPr/>
        <a:lstStyle/>
        <a:p>
          <a:endParaRPr lang="zh-TW" altLang="en-US"/>
        </a:p>
      </dgm:t>
    </dgm:pt>
    <dgm:pt modelId="{E34F59AB-02C3-4DDC-BB29-D985B39D5AC1}" type="sibTrans" cxnId="{25659030-ECF7-4054-A301-65FFA11F192B}">
      <dgm:prSet/>
      <dgm:spPr/>
      <dgm:t>
        <a:bodyPr/>
        <a:lstStyle/>
        <a:p>
          <a:endParaRPr lang="zh-TW" altLang="en-US"/>
        </a:p>
      </dgm:t>
    </dgm:pt>
    <dgm:pt modelId="{2188C69D-625B-4941-9991-72DF10439740}" type="pres">
      <dgm:prSet presAssocID="{E1564BDD-1036-4558-A2AE-8B84F5CA3E49}" presName="Name0" presStyleCnt="0">
        <dgm:presLayoutVars>
          <dgm:chMax val="7"/>
          <dgm:chPref val="7"/>
          <dgm:dir/>
        </dgm:presLayoutVars>
      </dgm:prSet>
      <dgm:spPr/>
      <dgm:t>
        <a:bodyPr/>
        <a:lstStyle/>
        <a:p>
          <a:endParaRPr lang="zh-TW" altLang="en-US"/>
        </a:p>
      </dgm:t>
    </dgm:pt>
    <dgm:pt modelId="{4BCC438A-B121-4262-8867-B23911BA82C2}" type="pres">
      <dgm:prSet presAssocID="{E1564BDD-1036-4558-A2AE-8B84F5CA3E49}" presName="Name1" presStyleCnt="0"/>
      <dgm:spPr/>
    </dgm:pt>
    <dgm:pt modelId="{DA3108AB-3BD9-4A20-A0B2-C80923F32375}" type="pres">
      <dgm:prSet presAssocID="{E1564BDD-1036-4558-A2AE-8B84F5CA3E49}" presName="cycle" presStyleCnt="0"/>
      <dgm:spPr/>
    </dgm:pt>
    <dgm:pt modelId="{1345C4A7-01A4-45C5-ACB0-059C7BBDB6C5}" type="pres">
      <dgm:prSet presAssocID="{E1564BDD-1036-4558-A2AE-8B84F5CA3E49}" presName="srcNode" presStyleLbl="node1" presStyleIdx="0" presStyleCnt="5"/>
      <dgm:spPr/>
    </dgm:pt>
    <dgm:pt modelId="{B98E860E-6F78-4AF9-BB2F-7A760C68D684}" type="pres">
      <dgm:prSet presAssocID="{E1564BDD-1036-4558-A2AE-8B84F5CA3E49}" presName="conn" presStyleLbl="parChTrans1D2" presStyleIdx="0" presStyleCnt="1"/>
      <dgm:spPr/>
      <dgm:t>
        <a:bodyPr/>
        <a:lstStyle/>
        <a:p>
          <a:endParaRPr lang="zh-TW" altLang="en-US"/>
        </a:p>
      </dgm:t>
    </dgm:pt>
    <dgm:pt modelId="{3F910657-7182-420B-BF36-9DA110F4FCC6}" type="pres">
      <dgm:prSet presAssocID="{E1564BDD-1036-4558-A2AE-8B84F5CA3E49}" presName="extraNode" presStyleLbl="node1" presStyleIdx="0" presStyleCnt="5"/>
      <dgm:spPr/>
    </dgm:pt>
    <dgm:pt modelId="{D1A9E75C-EBC2-428E-9E81-64B0FECC557F}" type="pres">
      <dgm:prSet presAssocID="{E1564BDD-1036-4558-A2AE-8B84F5CA3E49}" presName="dstNode" presStyleLbl="node1" presStyleIdx="0" presStyleCnt="5"/>
      <dgm:spPr/>
    </dgm:pt>
    <dgm:pt modelId="{64BCB399-372D-483D-9E44-5F114D5F0EDD}" type="pres">
      <dgm:prSet presAssocID="{2B5662E0-20B0-4559-AA33-9CF3AA227419}" presName="text_1" presStyleLbl="node1" presStyleIdx="0" presStyleCnt="5">
        <dgm:presLayoutVars>
          <dgm:bulletEnabled val="1"/>
        </dgm:presLayoutVars>
      </dgm:prSet>
      <dgm:spPr/>
      <dgm:t>
        <a:bodyPr/>
        <a:lstStyle/>
        <a:p>
          <a:endParaRPr lang="zh-TW" altLang="en-US"/>
        </a:p>
      </dgm:t>
    </dgm:pt>
    <dgm:pt modelId="{204F10F6-F98F-455B-8969-2B936D4583E3}" type="pres">
      <dgm:prSet presAssocID="{2B5662E0-20B0-4559-AA33-9CF3AA227419}" presName="accent_1" presStyleCnt="0"/>
      <dgm:spPr/>
    </dgm:pt>
    <dgm:pt modelId="{7A969B97-E67F-4D4A-8357-A58BC19EDC98}" type="pres">
      <dgm:prSet presAssocID="{2B5662E0-20B0-4559-AA33-9CF3AA227419}" presName="accentRepeatNode" presStyleLbl="solidFgAcc1" presStyleIdx="0" presStyleCnt="5"/>
      <dgm:spPr>
        <a:ln>
          <a:solidFill>
            <a:srgbClr val="FF0000"/>
          </a:solidFill>
        </a:ln>
      </dgm:spPr>
      <dgm:t>
        <a:bodyPr/>
        <a:lstStyle/>
        <a:p>
          <a:endParaRPr lang="zh-TW" altLang="en-US"/>
        </a:p>
      </dgm:t>
    </dgm:pt>
    <dgm:pt modelId="{20A92450-84B9-48E0-8DE4-62FCA3E7FFAD}" type="pres">
      <dgm:prSet presAssocID="{BFEDB28A-41BB-416C-8F5B-AB5415E31D5F}" presName="text_2" presStyleLbl="node1" presStyleIdx="1" presStyleCnt="5">
        <dgm:presLayoutVars>
          <dgm:bulletEnabled val="1"/>
        </dgm:presLayoutVars>
      </dgm:prSet>
      <dgm:spPr/>
      <dgm:t>
        <a:bodyPr/>
        <a:lstStyle/>
        <a:p>
          <a:endParaRPr lang="zh-TW" altLang="en-US"/>
        </a:p>
      </dgm:t>
    </dgm:pt>
    <dgm:pt modelId="{1E2B8993-FCB1-452C-B39E-7B1380F1F6D9}" type="pres">
      <dgm:prSet presAssocID="{BFEDB28A-41BB-416C-8F5B-AB5415E31D5F}" presName="accent_2" presStyleCnt="0"/>
      <dgm:spPr/>
    </dgm:pt>
    <dgm:pt modelId="{7CACDB7F-560E-4E44-B779-F7CCA1102C93}" type="pres">
      <dgm:prSet presAssocID="{BFEDB28A-41BB-416C-8F5B-AB5415E31D5F}" presName="accentRepeatNode" presStyleLbl="solidFgAcc1" presStyleIdx="1" presStyleCnt="5"/>
      <dgm:spPr>
        <a:ln>
          <a:solidFill>
            <a:srgbClr val="FF0000"/>
          </a:solidFill>
        </a:ln>
      </dgm:spPr>
      <dgm:t>
        <a:bodyPr/>
        <a:lstStyle/>
        <a:p>
          <a:endParaRPr lang="zh-TW" altLang="en-US"/>
        </a:p>
      </dgm:t>
    </dgm:pt>
    <dgm:pt modelId="{D3D6C287-6899-41E9-B604-E6C428CEDE44}" type="pres">
      <dgm:prSet presAssocID="{E4C76FF8-5A24-4719-8673-3B789A1801FD}" presName="text_3" presStyleLbl="node1" presStyleIdx="2" presStyleCnt="5">
        <dgm:presLayoutVars>
          <dgm:bulletEnabled val="1"/>
        </dgm:presLayoutVars>
      </dgm:prSet>
      <dgm:spPr/>
      <dgm:t>
        <a:bodyPr/>
        <a:lstStyle/>
        <a:p>
          <a:endParaRPr lang="zh-TW" altLang="en-US"/>
        </a:p>
      </dgm:t>
    </dgm:pt>
    <dgm:pt modelId="{E53B1640-6EAE-4D4A-B9AE-D6428A82E623}" type="pres">
      <dgm:prSet presAssocID="{E4C76FF8-5A24-4719-8673-3B789A1801FD}" presName="accent_3" presStyleCnt="0"/>
      <dgm:spPr/>
    </dgm:pt>
    <dgm:pt modelId="{96E3AE9A-70FD-4769-9DAF-A5EA2230F8B3}" type="pres">
      <dgm:prSet presAssocID="{E4C76FF8-5A24-4719-8673-3B789A1801FD}" presName="accentRepeatNode" presStyleLbl="solidFgAcc1" presStyleIdx="2" presStyleCnt="5"/>
      <dgm:spPr>
        <a:ln>
          <a:solidFill>
            <a:srgbClr val="FF0000"/>
          </a:solidFill>
        </a:ln>
      </dgm:spPr>
      <dgm:t>
        <a:bodyPr/>
        <a:lstStyle/>
        <a:p>
          <a:endParaRPr lang="zh-TW" altLang="en-US"/>
        </a:p>
      </dgm:t>
    </dgm:pt>
    <dgm:pt modelId="{DC826733-C6ED-4433-93C8-DBF25F825698}" type="pres">
      <dgm:prSet presAssocID="{2E799923-F511-424B-A811-E02581450F28}" presName="text_4" presStyleLbl="node1" presStyleIdx="3" presStyleCnt="5">
        <dgm:presLayoutVars>
          <dgm:bulletEnabled val="1"/>
        </dgm:presLayoutVars>
      </dgm:prSet>
      <dgm:spPr/>
      <dgm:t>
        <a:bodyPr/>
        <a:lstStyle/>
        <a:p>
          <a:endParaRPr lang="zh-TW" altLang="en-US"/>
        </a:p>
      </dgm:t>
    </dgm:pt>
    <dgm:pt modelId="{D9D15FC8-C6A1-4547-8B4B-C17B370802DE}" type="pres">
      <dgm:prSet presAssocID="{2E799923-F511-424B-A811-E02581450F28}" presName="accent_4" presStyleCnt="0"/>
      <dgm:spPr/>
    </dgm:pt>
    <dgm:pt modelId="{92D6ADD9-9345-42FE-839E-43664E7E24DC}" type="pres">
      <dgm:prSet presAssocID="{2E799923-F511-424B-A811-E02581450F28}" presName="accentRepeatNode" presStyleLbl="solidFgAcc1" presStyleIdx="3" presStyleCnt="5"/>
      <dgm:spPr>
        <a:ln>
          <a:solidFill>
            <a:srgbClr val="FF0000"/>
          </a:solidFill>
        </a:ln>
      </dgm:spPr>
      <dgm:t>
        <a:bodyPr/>
        <a:lstStyle/>
        <a:p>
          <a:endParaRPr lang="zh-TW" altLang="en-US"/>
        </a:p>
      </dgm:t>
    </dgm:pt>
    <dgm:pt modelId="{75CA087D-1486-48A4-A876-C74B6FE89C8F}" type="pres">
      <dgm:prSet presAssocID="{DADAD5D2-A4D8-40D6-977E-E2B437E4BBAB}" presName="text_5" presStyleLbl="node1" presStyleIdx="4" presStyleCnt="5">
        <dgm:presLayoutVars>
          <dgm:bulletEnabled val="1"/>
        </dgm:presLayoutVars>
      </dgm:prSet>
      <dgm:spPr/>
      <dgm:t>
        <a:bodyPr/>
        <a:lstStyle/>
        <a:p>
          <a:endParaRPr lang="zh-TW" altLang="en-US"/>
        </a:p>
      </dgm:t>
    </dgm:pt>
    <dgm:pt modelId="{27CBF4FD-D8F8-4BA6-80E2-B6FE0C8B9053}" type="pres">
      <dgm:prSet presAssocID="{DADAD5D2-A4D8-40D6-977E-E2B437E4BBAB}" presName="accent_5" presStyleCnt="0"/>
      <dgm:spPr/>
    </dgm:pt>
    <dgm:pt modelId="{BBF02497-B7E5-45C0-A516-66C42C5CF8C9}" type="pres">
      <dgm:prSet presAssocID="{DADAD5D2-A4D8-40D6-977E-E2B437E4BBAB}" presName="accentRepeatNode" presStyleLbl="solidFgAcc1" presStyleIdx="4" presStyleCnt="5"/>
      <dgm:spPr>
        <a:ln>
          <a:solidFill>
            <a:srgbClr val="FF0000"/>
          </a:solidFill>
        </a:ln>
      </dgm:spPr>
      <dgm:t>
        <a:bodyPr/>
        <a:lstStyle/>
        <a:p>
          <a:endParaRPr lang="zh-TW" altLang="en-US"/>
        </a:p>
      </dgm:t>
    </dgm:pt>
  </dgm:ptLst>
  <dgm:cxnLst>
    <dgm:cxn modelId="{CFE0E63B-8FAA-4840-9C64-BBB6647F3484}" srcId="{E1564BDD-1036-4558-A2AE-8B84F5CA3E49}" destId="{2B5662E0-20B0-4559-AA33-9CF3AA227419}" srcOrd="0" destOrd="0" parTransId="{A41822AB-DFD5-4AE0-81C4-CC97012A657D}" sibTransId="{D5C897BD-2D02-402E-AD8E-2DA5C61E06A2}"/>
    <dgm:cxn modelId="{19EBBDC8-4F27-4557-8698-D3DD3E1D72CB}" srcId="{E1564BDD-1036-4558-A2AE-8B84F5CA3E49}" destId="{E4C76FF8-5A24-4719-8673-3B789A1801FD}" srcOrd="2" destOrd="0" parTransId="{6F1BE40A-7ABD-4F41-B197-114EFA5A98F0}" sibTransId="{FEB22A71-6826-4C27-AD72-A0E932DAF681}"/>
    <dgm:cxn modelId="{AD50A18F-1950-4A02-BBC8-289494478283}" type="presOf" srcId="{2B5662E0-20B0-4559-AA33-9CF3AA227419}" destId="{64BCB399-372D-483D-9E44-5F114D5F0EDD}" srcOrd="0" destOrd="0" presId="urn:microsoft.com/office/officeart/2008/layout/VerticalCurvedList"/>
    <dgm:cxn modelId="{A6783713-C3A3-4DF2-A49F-EBA4B43B1994}" type="presOf" srcId="{E4C76FF8-5A24-4719-8673-3B789A1801FD}" destId="{D3D6C287-6899-41E9-B604-E6C428CEDE44}" srcOrd="0" destOrd="0" presId="urn:microsoft.com/office/officeart/2008/layout/VerticalCurvedList"/>
    <dgm:cxn modelId="{01354243-ABD8-4D8A-8B0C-BE35336B75C9}" type="presOf" srcId="{E1564BDD-1036-4558-A2AE-8B84F5CA3E49}" destId="{2188C69D-625B-4941-9991-72DF10439740}" srcOrd="0" destOrd="0" presId="urn:microsoft.com/office/officeart/2008/layout/VerticalCurvedList"/>
    <dgm:cxn modelId="{2BE3F87A-BB69-46C2-8303-86329E7E27E5}" srcId="{E1564BDD-1036-4558-A2AE-8B84F5CA3E49}" destId="{BFEDB28A-41BB-416C-8F5B-AB5415E31D5F}" srcOrd="1" destOrd="0" parTransId="{7DB226D8-A6A5-4FB9-80B2-E5EEDF9E911B}" sibTransId="{098EAB65-42D0-4C77-A588-AF1975B0F0FA}"/>
    <dgm:cxn modelId="{B5380FC8-6366-40C3-951E-3B2CA91A0488}" type="presOf" srcId="{BFEDB28A-41BB-416C-8F5B-AB5415E31D5F}" destId="{20A92450-84B9-48E0-8DE4-62FCA3E7FFAD}" srcOrd="0" destOrd="0" presId="urn:microsoft.com/office/officeart/2008/layout/VerticalCurvedList"/>
    <dgm:cxn modelId="{4F6974A5-3568-431B-A7B8-2B924A750EAB}" type="presOf" srcId="{D5C897BD-2D02-402E-AD8E-2DA5C61E06A2}" destId="{B98E860E-6F78-4AF9-BB2F-7A760C68D684}" srcOrd="0" destOrd="0" presId="urn:microsoft.com/office/officeart/2008/layout/VerticalCurvedList"/>
    <dgm:cxn modelId="{D795C1AC-317C-45DE-A926-72386710CE47}" srcId="{E1564BDD-1036-4558-A2AE-8B84F5CA3E49}" destId="{DADAD5D2-A4D8-40D6-977E-E2B437E4BBAB}" srcOrd="4" destOrd="0" parTransId="{D629845B-7C63-4048-848A-D5AC619C6886}" sibTransId="{FC8FB838-5CA0-4FBD-A5ED-DE6A07B4CE3B}"/>
    <dgm:cxn modelId="{25659030-ECF7-4054-A301-65FFA11F192B}" srcId="{E1564BDD-1036-4558-A2AE-8B84F5CA3E49}" destId="{2E799923-F511-424B-A811-E02581450F28}" srcOrd="3" destOrd="0" parTransId="{3F9A95F5-E070-4F8B-9AAE-CAA2E167DCE8}" sibTransId="{E34F59AB-02C3-4DDC-BB29-D985B39D5AC1}"/>
    <dgm:cxn modelId="{A2F9875F-E592-4E27-B0C8-65E9A13BE99C}" type="presOf" srcId="{2E799923-F511-424B-A811-E02581450F28}" destId="{DC826733-C6ED-4433-93C8-DBF25F825698}" srcOrd="0" destOrd="0" presId="urn:microsoft.com/office/officeart/2008/layout/VerticalCurvedList"/>
    <dgm:cxn modelId="{F688C561-DC9F-47A5-874A-E63D3FBAD578}" type="presOf" srcId="{DADAD5D2-A4D8-40D6-977E-E2B437E4BBAB}" destId="{75CA087D-1486-48A4-A876-C74B6FE89C8F}" srcOrd="0" destOrd="0" presId="urn:microsoft.com/office/officeart/2008/layout/VerticalCurvedList"/>
    <dgm:cxn modelId="{80B12A1F-7E80-4E3A-8F71-0F7694F73D68}" type="presParOf" srcId="{2188C69D-625B-4941-9991-72DF10439740}" destId="{4BCC438A-B121-4262-8867-B23911BA82C2}" srcOrd="0" destOrd="0" presId="urn:microsoft.com/office/officeart/2008/layout/VerticalCurvedList"/>
    <dgm:cxn modelId="{58A8FBD7-5DA2-45FA-927B-C274714537AC}" type="presParOf" srcId="{4BCC438A-B121-4262-8867-B23911BA82C2}" destId="{DA3108AB-3BD9-4A20-A0B2-C80923F32375}" srcOrd="0" destOrd="0" presId="urn:microsoft.com/office/officeart/2008/layout/VerticalCurvedList"/>
    <dgm:cxn modelId="{ED7DB3F3-008B-431E-9590-07A1A996D897}" type="presParOf" srcId="{DA3108AB-3BD9-4A20-A0B2-C80923F32375}" destId="{1345C4A7-01A4-45C5-ACB0-059C7BBDB6C5}" srcOrd="0" destOrd="0" presId="urn:microsoft.com/office/officeart/2008/layout/VerticalCurvedList"/>
    <dgm:cxn modelId="{D5F4BEF5-5C95-4117-9810-15697F807C18}" type="presParOf" srcId="{DA3108AB-3BD9-4A20-A0B2-C80923F32375}" destId="{B98E860E-6F78-4AF9-BB2F-7A760C68D684}" srcOrd="1" destOrd="0" presId="urn:microsoft.com/office/officeart/2008/layout/VerticalCurvedList"/>
    <dgm:cxn modelId="{571F41C6-482B-4BCA-AE1B-6E0428EA8E90}" type="presParOf" srcId="{DA3108AB-3BD9-4A20-A0B2-C80923F32375}" destId="{3F910657-7182-420B-BF36-9DA110F4FCC6}" srcOrd="2" destOrd="0" presId="urn:microsoft.com/office/officeart/2008/layout/VerticalCurvedList"/>
    <dgm:cxn modelId="{43830463-BB1D-49D1-A652-EFB3296314B2}" type="presParOf" srcId="{DA3108AB-3BD9-4A20-A0B2-C80923F32375}" destId="{D1A9E75C-EBC2-428E-9E81-64B0FECC557F}" srcOrd="3" destOrd="0" presId="urn:microsoft.com/office/officeart/2008/layout/VerticalCurvedList"/>
    <dgm:cxn modelId="{87EA2502-2EAB-4622-B7BA-8EB6896A2C16}" type="presParOf" srcId="{4BCC438A-B121-4262-8867-B23911BA82C2}" destId="{64BCB399-372D-483D-9E44-5F114D5F0EDD}" srcOrd="1" destOrd="0" presId="urn:microsoft.com/office/officeart/2008/layout/VerticalCurvedList"/>
    <dgm:cxn modelId="{75201E5A-8C15-4B91-8268-CD400FF50FBD}" type="presParOf" srcId="{4BCC438A-B121-4262-8867-B23911BA82C2}" destId="{204F10F6-F98F-455B-8969-2B936D4583E3}" srcOrd="2" destOrd="0" presId="urn:microsoft.com/office/officeart/2008/layout/VerticalCurvedList"/>
    <dgm:cxn modelId="{CAA326A9-CD39-4AEE-B64C-DCDB1337C5EE}" type="presParOf" srcId="{204F10F6-F98F-455B-8969-2B936D4583E3}" destId="{7A969B97-E67F-4D4A-8357-A58BC19EDC98}" srcOrd="0" destOrd="0" presId="urn:microsoft.com/office/officeart/2008/layout/VerticalCurvedList"/>
    <dgm:cxn modelId="{D5F5F608-ECC2-4831-B82A-3822BF374337}" type="presParOf" srcId="{4BCC438A-B121-4262-8867-B23911BA82C2}" destId="{20A92450-84B9-48E0-8DE4-62FCA3E7FFAD}" srcOrd="3" destOrd="0" presId="urn:microsoft.com/office/officeart/2008/layout/VerticalCurvedList"/>
    <dgm:cxn modelId="{F43CE688-1E85-46DA-BD30-63C4A4AD49F7}" type="presParOf" srcId="{4BCC438A-B121-4262-8867-B23911BA82C2}" destId="{1E2B8993-FCB1-452C-B39E-7B1380F1F6D9}" srcOrd="4" destOrd="0" presId="urn:microsoft.com/office/officeart/2008/layout/VerticalCurvedList"/>
    <dgm:cxn modelId="{1DF85AFD-0E92-4AF9-932F-0463D35B30D4}" type="presParOf" srcId="{1E2B8993-FCB1-452C-B39E-7B1380F1F6D9}" destId="{7CACDB7F-560E-4E44-B779-F7CCA1102C93}" srcOrd="0" destOrd="0" presId="urn:microsoft.com/office/officeart/2008/layout/VerticalCurvedList"/>
    <dgm:cxn modelId="{1362058D-3236-4A78-8CCA-1041710EA70F}" type="presParOf" srcId="{4BCC438A-B121-4262-8867-B23911BA82C2}" destId="{D3D6C287-6899-41E9-B604-E6C428CEDE44}" srcOrd="5" destOrd="0" presId="urn:microsoft.com/office/officeart/2008/layout/VerticalCurvedList"/>
    <dgm:cxn modelId="{0F7323AA-A72E-46C9-A7B7-8CD28E148EE4}" type="presParOf" srcId="{4BCC438A-B121-4262-8867-B23911BA82C2}" destId="{E53B1640-6EAE-4D4A-B9AE-D6428A82E623}" srcOrd="6" destOrd="0" presId="urn:microsoft.com/office/officeart/2008/layout/VerticalCurvedList"/>
    <dgm:cxn modelId="{F7C41A5D-136C-4A07-BC08-896C03EE7D5A}" type="presParOf" srcId="{E53B1640-6EAE-4D4A-B9AE-D6428A82E623}" destId="{96E3AE9A-70FD-4769-9DAF-A5EA2230F8B3}" srcOrd="0" destOrd="0" presId="urn:microsoft.com/office/officeart/2008/layout/VerticalCurvedList"/>
    <dgm:cxn modelId="{EDE7CA16-06E8-42DE-B699-FF91E743909B}" type="presParOf" srcId="{4BCC438A-B121-4262-8867-B23911BA82C2}" destId="{DC826733-C6ED-4433-93C8-DBF25F825698}" srcOrd="7" destOrd="0" presId="urn:microsoft.com/office/officeart/2008/layout/VerticalCurvedList"/>
    <dgm:cxn modelId="{BEA6EDB0-2FD9-4728-B8A3-1611BD40EC9D}" type="presParOf" srcId="{4BCC438A-B121-4262-8867-B23911BA82C2}" destId="{D9D15FC8-C6A1-4547-8B4B-C17B370802DE}" srcOrd="8" destOrd="0" presId="urn:microsoft.com/office/officeart/2008/layout/VerticalCurvedList"/>
    <dgm:cxn modelId="{1AAE2C44-B0C7-4B3D-AB6E-76F283269AF7}" type="presParOf" srcId="{D9D15FC8-C6A1-4547-8B4B-C17B370802DE}" destId="{92D6ADD9-9345-42FE-839E-43664E7E24DC}" srcOrd="0" destOrd="0" presId="urn:microsoft.com/office/officeart/2008/layout/VerticalCurvedList"/>
    <dgm:cxn modelId="{AB6DE605-A308-4177-8949-77D4F8F5E672}" type="presParOf" srcId="{4BCC438A-B121-4262-8867-B23911BA82C2}" destId="{75CA087D-1486-48A4-A876-C74B6FE89C8F}" srcOrd="9" destOrd="0" presId="urn:microsoft.com/office/officeart/2008/layout/VerticalCurvedList"/>
    <dgm:cxn modelId="{7F910CDB-99F9-4DDF-9443-B0DF77419531}" type="presParOf" srcId="{4BCC438A-B121-4262-8867-B23911BA82C2}" destId="{27CBF4FD-D8F8-4BA6-80E2-B6FE0C8B9053}" srcOrd="10" destOrd="0" presId="urn:microsoft.com/office/officeart/2008/layout/VerticalCurvedList"/>
    <dgm:cxn modelId="{37592DE7-9AF1-4BF5-B98E-890F9929FF2E}" type="presParOf" srcId="{27CBF4FD-D8F8-4BA6-80E2-B6FE0C8B9053}" destId="{BBF02497-B7E5-45C0-A516-66C42C5CF8C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42C280-200B-469E-ADA2-48252B10B931}" type="doc">
      <dgm:prSet loTypeId="urn:microsoft.com/office/officeart/2005/8/layout/gear1" loCatId="process" qsTypeId="urn:microsoft.com/office/officeart/2005/8/quickstyle/simple1" qsCatId="simple" csTypeId="urn:microsoft.com/office/officeart/2005/8/colors/accent1_2" csCatId="accent1" phldr="1"/>
      <dgm:spPr/>
    </dgm:pt>
    <dgm:pt modelId="{C219AFC6-BF8F-44ED-BC9A-2DA2701F5561}">
      <dgm:prSet phldrT="[文字]"/>
      <dgm:spPr>
        <a:solidFill>
          <a:srgbClr val="FF0000"/>
        </a:solidFill>
        <a:ln>
          <a:solidFill>
            <a:srgbClr val="FF0000"/>
          </a:solidFill>
        </a:ln>
      </dgm:spPr>
      <dgm:t>
        <a:bodyPr/>
        <a:lstStyle/>
        <a:p>
          <a:r>
            <a:rPr lang="zh-TW" altLang="en-US" dirty="0" smtClean="0">
              <a:latin typeface="標楷體" panose="03000509000000000000" pitchFamily="65" charset="-120"/>
              <a:ea typeface="標楷體" panose="03000509000000000000" pitchFamily="65" charset="-120"/>
            </a:rPr>
            <a:t>難以拓展</a:t>
          </a: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內需市場</a:t>
          </a:r>
          <a:endParaRPr lang="zh-TW" altLang="en-US" dirty="0"/>
        </a:p>
      </dgm:t>
    </dgm:pt>
    <dgm:pt modelId="{24460F17-993E-40D5-9AE5-194DCE1D6D4F}" type="parTrans" cxnId="{62759BC5-D13D-4EB8-930F-D76406A10A7D}">
      <dgm:prSet/>
      <dgm:spPr/>
      <dgm:t>
        <a:bodyPr/>
        <a:lstStyle/>
        <a:p>
          <a:endParaRPr lang="zh-TW" altLang="en-US"/>
        </a:p>
      </dgm:t>
    </dgm:pt>
    <dgm:pt modelId="{B07D993E-8ED8-4791-85EF-94920C1D354C}" type="sibTrans" cxnId="{62759BC5-D13D-4EB8-930F-D76406A10A7D}">
      <dgm:prSet/>
      <dgm:spPr>
        <a:solidFill>
          <a:srgbClr val="FF0000"/>
        </a:solidFill>
        <a:ln>
          <a:solidFill>
            <a:srgbClr val="FF0000"/>
          </a:solidFill>
        </a:ln>
      </dgm:spPr>
      <dgm:t>
        <a:bodyPr/>
        <a:lstStyle/>
        <a:p>
          <a:endParaRPr lang="zh-TW" altLang="en-US"/>
        </a:p>
      </dgm:t>
    </dgm:pt>
    <dgm:pt modelId="{9D43EEB1-24DF-4B3B-A300-8407166AE3C8}">
      <dgm:prSet phldrT="[文字]"/>
      <dgm:spPr>
        <a:solidFill>
          <a:srgbClr val="FF0000"/>
        </a:solidFill>
        <a:ln>
          <a:solidFill>
            <a:srgbClr val="FF0000"/>
          </a:solidFill>
        </a:ln>
      </dgm:spPr>
      <dgm:t>
        <a:bodyPr/>
        <a:lstStyle/>
        <a:p>
          <a:r>
            <a:rPr lang="zh-TW" altLang="en-US" dirty="0" smtClean="0">
              <a:latin typeface="標楷體" panose="03000509000000000000" pitchFamily="65" charset="-120"/>
              <a:ea typeface="標楷體" panose="03000509000000000000" pitchFamily="65" charset="-120"/>
            </a:rPr>
            <a:t>日元大幅升值</a:t>
          </a:r>
          <a:endParaRPr lang="zh-TW" altLang="en-US" dirty="0"/>
        </a:p>
      </dgm:t>
    </dgm:pt>
    <dgm:pt modelId="{4AC297CF-149E-498A-9B11-9C877B884201}" type="parTrans" cxnId="{5074BE97-57C7-4F48-BF53-1EC4228C2913}">
      <dgm:prSet/>
      <dgm:spPr/>
      <dgm:t>
        <a:bodyPr/>
        <a:lstStyle/>
        <a:p>
          <a:endParaRPr lang="zh-TW" altLang="en-US"/>
        </a:p>
      </dgm:t>
    </dgm:pt>
    <dgm:pt modelId="{9C9FBD32-6137-49B5-97A8-F07477DE2F4D}" type="sibTrans" cxnId="{5074BE97-57C7-4F48-BF53-1EC4228C2913}">
      <dgm:prSet/>
      <dgm:spPr>
        <a:solidFill>
          <a:srgbClr val="FF0000"/>
        </a:solidFill>
        <a:ln>
          <a:solidFill>
            <a:srgbClr val="FF0000"/>
          </a:solidFill>
        </a:ln>
      </dgm:spPr>
      <dgm:t>
        <a:bodyPr/>
        <a:lstStyle/>
        <a:p>
          <a:endParaRPr lang="zh-TW" altLang="en-US"/>
        </a:p>
      </dgm:t>
    </dgm:pt>
    <dgm:pt modelId="{B2D5B790-FB4E-4B63-BA87-AF704FFB1DD1}">
      <dgm:prSet phldrT="[文字]"/>
      <dgm:spPr>
        <a:solidFill>
          <a:srgbClr val="FF0000"/>
        </a:solidFill>
        <a:ln>
          <a:solidFill>
            <a:srgbClr val="FF0000"/>
          </a:solidFill>
        </a:ln>
      </dgm:spPr>
      <dgm:t>
        <a:bodyPr/>
        <a:lstStyle/>
        <a:p>
          <a:r>
            <a:rPr lang="zh-TW" altLang="en-US" dirty="0" smtClean="0">
              <a:latin typeface="標楷體" panose="03000509000000000000" pitchFamily="65" charset="-120"/>
              <a:ea typeface="標楷體" panose="03000509000000000000" pitchFamily="65" charset="-120"/>
            </a:rPr>
            <a:t>房地產</a:t>
          </a: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泡沫破滅</a:t>
          </a:r>
          <a:endParaRPr lang="zh-TW" altLang="en-US" dirty="0"/>
        </a:p>
      </dgm:t>
    </dgm:pt>
    <dgm:pt modelId="{01CE893C-44B1-4A79-B413-540CB05A9C77}" type="parTrans" cxnId="{E70882EE-52F6-4437-9F78-28392A547A03}">
      <dgm:prSet/>
      <dgm:spPr/>
      <dgm:t>
        <a:bodyPr/>
        <a:lstStyle/>
        <a:p>
          <a:endParaRPr lang="zh-TW" altLang="en-US"/>
        </a:p>
      </dgm:t>
    </dgm:pt>
    <dgm:pt modelId="{100B5695-CC41-4A2F-893E-DD3AA03185FA}" type="sibTrans" cxnId="{E70882EE-52F6-4437-9F78-28392A547A03}">
      <dgm:prSet/>
      <dgm:spPr>
        <a:solidFill>
          <a:srgbClr val="FF0000"/>
        </a:solidFill>
        <a:ln>
          <a:solidFill>
            <a:srgbClr val="FF0000"/>
          </a:solidFill>
        </a:ln>
      </dgm:spPr>
      <dgm:t>
        <a:bodyPr/>
        <a:lstStyle/>
        <a:p>
          <a:endParaRPr lang="zh-TW" altLang="en-US"/>
        </a:p>
      </dgm:t>
    </dgm:pt>
    <dgm:pt modelId="{9586844E-D132-402D-9644-EBF1151D3CE3}" type="pres">
      <dgm:prSet presAssocID="{2F42C280-200B-469E-ADA2-48252B10B931}" presName="composite" presStyleCnt="0">
        <dgm:presLayoutVars>
          <dgm:chMax val="3"/>
          <dgm:animLvl val="lvl"/>
          <dgm:resizeHandles val="exact"/>
        </dgm:presLayoutVars>
      </dgm:prSet>
      <dgm:spPr/>
    </dgm:pt>
    <dgm:pt modelId="{86F16FF6-F037-42A9-B81E-176E43384B9C}" type="pres">
      <dgm:prSet presAssocID="{C219AFC6-BF8F-44ED-BC9A-2DA2701F5561}" presName="gear1" presStyleLbl="node1" presStyleIdx="0" presStyleCnt="3" custLinFactNeighborX="-3286" custLinFactNeighborY="7192">
        <dgm:presLayoutVars>
          <dgm:chMax val="1"/>
          <dgm:bulletEnabled val="1"/>
        </dgm:presLayoutVars>
      </dgm:prSet>
      <dgm:spPr/>
      <dgm:t>
        <a:bodyPr/>
        <a:lstStyle/>
        <a:p>
          <a:endParaRPr lang="zh-TW" altLang="en-US"/>
        </a:p>
      </dgm:t>
    </dgm:pt>
    <dgm:pt modelId="{9EEA0F16-3E31-4242-93C4-1F74D0D01AA6}" type="pres">
      <dgm:prSet presAssocID="{C219AFC6-BF8F-44ED-BC9A-2DA2701F5561}" presName="gear1srcNode" presStyleLbl="node1" presStyleIdx="0" presStyleCnt="3"/>
      <dgm:spPr/>
      <dgm:t>
        <a:bodyPr/>
        <a:lstStyle/>
        <a:p>
          <a:endParaRPr lang="zh-TW" altLang="en-US"/>
        </a:p>
      </dgm:t>
    </dgm:pt>
    <dgm:pt modelId="{6E5CB977-1306-4B09-BB62-F13857F377FC}" type="pres">
      <dgm:prSet presAssocID="{C219AFC6-BF8F-44ED-BC9A-2DA2701F5561}" presName="gear1dstNode" presStyleLbl="node1" presStyleIdx="0" presStyleCnt="3"/>
      <dgm:spPr/>
      <dgm:t>
        <a:bodyPr/>
        <a:lstStyle/>
        <a:p>
          <a:endParaRPr lang="zh-TW" altLang="en-US"/>
        </a:p>
      </dgm:t>
    </dgm:pt>
    <dgm:pt modelId="{D7C0626F-912A-4B64-89AF-FC575B07CACC}" type="pres">
      <dgm:prSet presAssocID="{9D43EEB1-24DF-4B3B-A300-8407166AE3C8}" presName="gear2" presStyleLbl="node1" presStyleIdx="1" presStyleCnt="3" custLinFactNeighborX="-12578" custLinFactNeighborY="337">
        <dgm:presLayoutVars>
          <dgm:chMax val="1"/>
          <dgm:bulletEnabled val="1"/>
        </dgm:presLayoutVars>
      </dgm:prSet>
      <dgm:spPr/>
      <dgm:t>
        <a:bodyPr/>
        <a:lstStyle/>
        <a:p>
          <a:endParaRPr lang="zh-TW" altLang="en-US"/>
        </a:p>
      </dgm:t>
    </dgm:pt>
    <dgm:pt modelId="{37A912D5-81B7-4D9B-81D0-AE2BDA8938C7}" type="pres">
      <dgm:prSet presAssocID="{9D43EEB1-24DF-4B3B-A300-8407166AE3C8}" presName="gear2srcNode" presStyleLbl="node1" presStyleIdx="1" presStyleCnt="3"/>
      <dgm:spPr/>
      <dgm:t>
        <a:bodyPr/>
        <a:lstStyle/>
        <a:p>
          <a:endParaRPr lang="zh-TW" altLang="en-US"/>
        </a:p>
      </dgm:t>
    </dgm:pt>
    <dgm:pt modelId="{56699DF6-1D77-423D-B9F8-953A67114C8A}" type="pres">
      <dgm:prSet presAssocID="{9D43EEB1-24DF-4B3B-A300-8407166AE3C8}" presName="gear2dstNode" presStyleLbl="node1" presStyleIdx="1" presStyleCnt="3"/>
      <dgm:spPr/>
      <dgm:t>
        <a:bodyPr/>
        <a:lstStyle/>
        <a:p>
          <a:endParaRPr lang="zh-TW" altLang="en-US"/>
        </a:p>
      </dgm:t>
    </dgm:pt>
    <dgm:pt modelId="{A0EB0EDB-01F1-4BA2-AE1D-969B4DD93205}" type="pres">
      <dgm:prSet presAssocID="{B2D5B790-FB4E-4B63-BA87-AF704FFB1DD1}" presName="gear3" presStyleLbl="node1" presStyleIdx="2" presStyleCnt="3" custScaleX="122726" custScaleY="110605"/>
      <dgm:spPr/>
      <dgm:t>
        <a:bodyPr/>
        <a:lstStyle/>
        <a:p>
          <a:endParaRPr lang="zh-TW" altLang="en-US"/>
        </a:p>
      </dgm:t>
    </dgm:pt>
    <dgm:pt modelId="{271620CC-7539-4306-8A6C-9FB7D169534C}" type="pres">
      <dgm:prSet presAssocID="{B2D5B790-FB4E-4B63-BA87-AF704FFB1DD1}" presName="gear3tx" presStyleLbl="node1" presStyleIdx="2" presStyleCnt="3">
        <dgm:presLayoutVars>
          <dgm:chMax val="1"/>
          <dgm:bulletEnabled val="1"/>
        </dgm:presLayoutVars>
      </dgm:prSet>
      <dgm:spPr/>
      <dgm:t>
        <a:bodyPr/>
        <a:lstStyle/>
        <a:p>
          <a:endParaRPr lang="zh-TW" altLang="en-US"/>
        </a:p>
      </dgm:t>
    </dgm:pt>
    <dgm:pt modelId="{AE62B86B-4DFE-498F-BD5B-E01DDB550A48}" type="pres">
      <dgm:prSet presAssocID="{B2D5B790-FB4E-4B63-BA87-AF704FFB1DD1}" presName="gear3srcNode" presStyleLbl="node1" presStyleIdx="2" presStyleCnt="3"/>
      <dgm:spPr/>
      <dgm:t>
        <a:bodyPr/>
        <a:lstStyle/>
        <a:p>
          <a:endParaRPr lang="zh-TW" altLang="en-US"/>
        </a:p>
      </dgm:t>
    </dgm:pt>
    <dgm:pt modelId="{D14D2566-2AC5-437A-81E5-ADF4A72037E1}" type="pres">
      <dgm:prSet presAssocID="{B2D5B790-FB4E-4B63-BA87-AF704FFB1DD1}" presName="gear3dstNode" presStyleLbl="node1" presStyleIdx="2" presStyleCnt="3"/>
      <dgm:spPr/>
      <dgm:t>
        <a:bodyPr/>
        <a:lstStyle/>
        <a:p>
          <a:endParaRPr lang="zh-TW" altLang="en-US"/>
        </a:p>
      </dgm:t>
    </dgm:pt>
    <dgm:pt modelId="{1F3B592D-C615-40CD-A8E8-4CDCD9E6157B}" type="pres">
      <dgm:prSet presAssocID="{B07D993E-8ED8-4791-85EF-94920C1D354C}" presName="connector1" presStyleLbl="sibTrans2D1" presStyleIdx="0" presStyleCnt="3" custLinFactNeighborX="2995" custLinFactNeighborY="2654"/>
      <dgm:spPr/>
      <dgm:t>
        <a:bodyPr/>
        <a:lstStyle/>
        <a:p>
          <a:endParaRPr lang="zh-TW" altLang="en-US"/>
        </a:p>
      </dgm:t>
    </dgm:pt>
    <dgm:pt modelId="{45D33558-32F0-4912-B22E-E97BEC5A1FAC}" type="pres">
      <dgm:prSet presAssocID="{9C9FBD32-6137-49B5-97A8-F07477DE2F4D}" presName="connector2" presStyleLbl="sibTrans2D1" presStyleIdx="1" presStyleCnt="3" custLinFactNeighborX="-11661" custLinFactNeighborY="1294"/>
      <dgm:spPr/>
      <dgm:t>
        <a:bodyPr/>
        <a:lstStyle/>
        <a:p>
          <a:endParaRPr lang="zh-TW" altLang="en-US"/>
        </a:p>
      </dgm:t>
    </dgm:pt>
    <dgm:pt modelId="{172F4A16-30A2-4E1E-948E-4C574FDBA8F6}" type="pres">
      <dgm:prSet presAssocID="{100B5695-CC41-4A2F-893E-DD3AA03185FA}" presName="connector3" presStyleLbl="sibTrans2D1" presStyleIdx="2" presStyleCnt="3" custLinFactNeighborX="-8193" custLinFactNeighborY="-2185"/>
      <dgm:spPr/>
      <dgm:t>
        <a:bodyPr/>
        <a:lstStyle/>
        <a:p>
          <a:endParaRPr lang="zh-TW" altLang="en-US"/>
        </a:p>
      </dgm:t>
    </dgm:pt>
  </dgm:ptLst>
  <dgm:cxnLst>
    <dgm:cxn modelId="{95C973E7-3ECC-4EA0-A99E-E4358FFBE503}" type="presOf" srcId="{9C9FBD32-6137-49B5-97A8-F07477DE2F4D}" destId="{45D33558-32F0-4912-B22E-E97BEC5A1FAC}" srcOrd="0" destOrd="0" presId="urn:microsoft.com/office/officeart/2005/8/layout/gear1"/>
    <dgm:cxn modelId="{62759BC5-D13D-4EB8-930F-D76406A10A7D}" srcId="{2F42C280-200B-469E-ADA2-48252B10B931}" destId="{C219AFC6-BF8F-44ED-BC9A-2DA2701F5561}" srcOrd="0" destOrd="0" parTransId="{24460F17-993E-40D5-9AE5-194DCE1D6D4F}" sibTransId="{B07D993E-8ED8-4791-85EF-94920C1D354C}"/>
    <dgm:cxn modelId="{05B6C182-25FC-4297-81C5-AA61405FC539}" type="presOf" srcId="{100B5695-CC41-4A2F-893E-DD3AA03185FA}" destId="{172F4A16-30A2-4E1E-948E-4C574FDBA8F6}" srcOrd="0" destOrd="0" presId="urn:microsoft.com/office/officeart/2005/8/layout/gear1"/>
    <dgm:cxn modelId="{C7C1E6FA-F9A5-440F-A9FE-34DA866B1105}" type="presOf" srcId="{B2D5B790-FB4E-4B63-BA87-AF704FFB1DD1}" destId="{271620CC-7539-4306-8A6C-9FB7D169534C}" srcOrd="1" destOrd="0" presId="urn:microsoft.com/office/officeart/2005/8/layout/gear1"/>
    <dgm:cxn modelId="{1141E44E-6B53-4281-B7FF-9E236ABB088B}" type="presOf" srcId="{B2D5B790-FB4E-4B63-BA87-AF704FFB1DD1}" destId="{AE62B86B-4DFE-498F-BD5B-E01DDB550A48}" srcOrd="2" destOrd="0" presId="urn:microsoft.com/office/officeart/2005/8/layout/gear1"/>
    <dgm:cxn modelId="{79B9A0D0-E1DD-4E8D-941A-3DD1BC229598}" type="presOf" srcId="{C219AFC6-BF8F-44ED-BC9A-2DA2701F5561}" destId="{86F16FF6-F037-42A9-B81E-176E43384B9C}" srcOrd="0" destOrd="0" presId="urn:microsoft.com/office/officeart/2005/8/layout/gear1"/>
    <dgm:cxn modelId="{E70882EE-52F6-4437-9F78-28392A547A03}" srcId="{2F42C280-200B-469E-ADA2-48252B10B931}" destId="{B2D5B790-FB4E-4B63-BA87-AF704FFB1DD1}" srcOrd="2" destOrd="0" parTransId="{01CE893C-44B1-4A79-B413-540CB05A9C77}" sibTransId="{100B5695-CC41-4A2F-893E-DD3AA03185FA}"/>
    <dgm:cxn modelId="{5F9190B5-4D3C-4B81-A84F-D347673CEFCD}" type="presOf" srcId="{B2D5B790-FB4E-4B63-BA87-AF704FFB1DD1}" destId="{D14D2566-2AC5-437A-81E5-ADF4A72037E1}" srcOrd="3" destOrd="0" presId="urn:microsoft.com/office/officeart/2005/8/layout/gear1"/>
    <dgm:cxn modelId="{B6C2F214-5B43-4BEE-B70C-F10A953AE4EE}" type="presOf" srcId="{C219AFC6-BF8F-44ED-BC9A-2DA2701F5561}" destId="{9EEA0F16-3E31-4242-93C4-1F74D0D01AA6}" srcOrd="1" destOrd="0" presId="urn:microsoft.com/office/officeart/2005/8/layout/gear1"/>
    <dgm:cxn modelId="{832AD9D7-C7F5-4ED7-94EE-110239602A10}" type="presOf" srcId="{2F42C280-200B-469E-ADA2-48252B10B931}" destId="{9586844E-D132-402D-9644-EBF1151D3CE3}" srcOrd="0" destOrd="0" presId="urn:microsoft.com/office/officeart/2005/8/layout/gear1"/>
    <dgm:cxn modelId="{55048BE7-D167-4366-B5EF-721C47610F56}" type="presOf" srcId="{9D43EEB1-24DF-4B3B-A300-8407166AE3C8}" destId="{37A912D5-81B7-4D9B-81D0-AE2BDA8938C7}" srcOrd="1" destOrd="0" presId="urn:microsoft.com/office/officeart/2005/8/layout/gear1"/>
    <dgm:cxn modelId="{0FF40D32-DAE4-4C7D-B11C-E2EAA4A5E775}" type="presOf" srcId="{C219AFC6-BF8F-44ED-BC9A-2DA2701F5561}" destId="{6E5CB977-1306-4B09-BB62-F13857F377FC}" srcOrd="2" destOrd="0" presId="urn:microsoft.com/office/officeart/2005/8/layout/gear1"/>
    <dgm:cxn modelId="{5A7F8397-C041-4FC4-94D1-48F77002A94A}" type="presOf" srcId="{B2D5B790-FB4E-4B63-BA87-AF704FFB1DD1}" destId="{A0EB0EDB-01F1-4BA2-AE1D-969B4DD93205}" srcOrd="0" destOrd="0" presId="urn:microsoft.com/office/officeart/2005/8/layout/gear1"/>
    <dgm:cxn modelId="{18F4B87C-DA49-4EF5-9F32-62F63C72AC3F}" type="presOf" srcId="{B07D993E-8ED8-4791-85EF-94920C1D354C}" destId="{1F3B592D-C615-40CD-A8E8-4CDCD9E6157B}" srcOrd="0" destOrd="0" presId="urn:microsoft.com/office/officeart/2005/8/layout/gear1"/>
    <dgm:cxn modelId="{5074BE97-57C7-4F48-BF53-1EC4228C2913}" srcId="{2F42C280-200B-469E-ADA2-48252B10B931}" destId="{9D43EEB1-24DF-4B3B-A300-8407166AE3C8}" srcOrd="1" destOrd="0" parTransId="{4AC297CF-149E-498A-9B11-9C877B884201}" sibTransId="{9C9FBD32-6137-49B5-97A8-F07477DE2F4D}"/>
    <dgm:cxn modelId="{FA35E303-897D-4E79-B1C4-F2475CA9F728}" type="presOf" srcId="{9D43EEB1-24DF-4B3B-A300-8407166AE3C8}" destId="{56699DF6-1D77-423D-B9F8-953A67114C8A}" srcOrd="2" destOrd="0" presId="urn:microsoft.com/office/officeart/2005/8/layout/gear1"/>
    <dgm:cxn modelId="{531753B1-635C-4BEA-8BD7-E5FCE36B2A96}" type="presOf" srcId="{9D43EEB1-24DF-4B3B-A300-8407166AE3C8}" destId="{D7C0626F-912A-4B64-89AF-FC575B07CACC}" srcOrd="0" destOrd="0" presId="urn:microsoft.com/office/officeart/2005/8/layout/gear1"/>
    <dgm:cxn modelId="{B3FA0126-5F31-4CC6-B5AA-98BDF5DC405B}" type="presParOf" srcId="{9586844E-D132-402D-9644-EBF1151D3CE3}" destId="{86F16FF6-F037-42A9-B81E-176E43384B9C}" srcOrd="0" destOrd="0" presId="urn:microsoft.com/office/officeart/2005/8/layout/gear1"/>
    <dgm:cxn modelId="{4232254D-B2EF-4493-9083-6668CED88353}" type="presParOf" srcId="{9586844E-D132-402D-9644-EBF1151D3CE3}" destId="{9EEA0F16-3E31-4242-93C4-1F74D0D01AA6}" srcOrd="1" destOrd="0" presId="urn:microsoft.com/office/officeart/2005/8/layout/gear1"/>
    <dgm:cxn modelId="{1DBD76F3-8FE3-4C3B-8E93-337635A3C0EA}" type="presParOf" srcId="{9586844E-D132-402D-9644-EBF1151D3CE3}" destId="{6E5CB977-1306-4B09-BB62-F13857F377FC}" srcOrd="2" destOrd="0" presId="urn:microsoft.com/office/officeart/2005/8/layout/gear1"/>
    <dgm:cxn modelId="{A8191B6D-6440-4D00-AE8B-70BD60532C62}" type="presParOf" srcId="{9586844E-D132-402D-9644-EBF1151D3CE3}" destId="{D7C0626F-912A-4B64-89AF-FC575B07CACC}" srcOrd="3" destOrd="0" presId="urn:microsoft.com/office/officeart/2005/8/layout/gear1"/>
    <dgm:cxn modelId="{445A6F4B-5D9F-4E90-B60E-3180B2DD7D5F}" type="presParOf" srcId="{9586844E-D132-402D-9644-EBF1151D3CE3}" destId="{37A912D5-81B7-4D9B-81D0-AE2BDA8938C7}" srcOrd="4" destOrd="0" presId="urn:microsoft.com/office/officeart/2005/8/layout/gear1"/>
    <dgm:cxn modelId="{F37B4761-2DDF-4D45-A97F-C1BFFBEAF60B}" type="presParOf" srcId="{9586844E-D132-402D-9644-EBF1151D3CE3}" destId="{56699DF6-1D77-423D-B9F8-953A67114C8A}" srcOrd="5" destOrd="0" presId="urn:microsoft.com/office/officeart/2005/8/layout/gear1"/>
    <dgm:cxn modelId="{00790F54-4CC1-46E3-B230-86273AA0C413}" type="presParOf" srcId="{9586844E-D132-402D-9644-EBF1151D3CE3}" destId="{A0EB0EDB-01F1-4BA2-AE1D-969B4DD93205}" srcOrd="6" destOrd="0" presId="urn:microsoft.com/office/officeart/2005/8/layout/gear1"/>
    <dgm:cxn modelId="{77E87EC4-0419-4165-96BF-E7F49BF7ADE2}" type="presParOf" srcId="{9586844E-D132-402D-9644-EBF1151D3CE3}" destId="{271620CC-7539-4306-8A6C-9FB7D169534C}" srcOrd="7" destOrd="0" presId="urn:microsoft.com/office/officeart/2005/8/layout/gear1"/>
    <dgm:cxn modelId="{0D34F368-E455-4EF1-98C7-6D6EB66F14BE}" type="presParOf" srcId="{9586844E-D132-402D-9644-EBF1151D3CE3}" destId="{AE62B86B-4DFE-498F-BD5B-E01DDB550A48}" srcOrd="8" destOrd="0" presId="urn:microsoft.com/office/officeart/2005/8/layout/gear1"/>
    <dgm:cxn modelId="{9F708FF6-C5F1-4975-A882-D5B949AB0A7A}" type="presParOf" srcId="{9586844E-D132-402D-9644-EBF1151D3CE3}" destId="{D14D2566-2AC5-437A-81E5-ADF4A72037E1}" srcOrd="9" destOrd="0" presId="urn:microsoft.com/office/officeart/2005/8/layout/gear1"/>
    <dgm:cxn modelId="{DE96030B-EDB9-47D5-9956-C37522619B5A}" type="presParOf" srcId="{9586844E-D132-402D-9644-EBF1151D3CE3}" destId="{1F3B592D-C615-40CD-A8E8-4CDCD9E6157B}" srcOrd="10" destOrd="0" presId="urn:microsoft.com/office/officeart/2005/8/layout/gear1"/>
    <dgm:cxn modelId="{3A833426-32C5-4323-9F87-086BD5D274A6}" type="presParOf" srcId="{9586844E-D132-402D-9644-EBF1151D3CE3}" destId="{45D33558-32F0-4912-B22E-E97BEC5A1FAC}" srcOrd="11" destOrd="0" presId="urn:microsoft.com/office/officeart/2005/8/layout/gear1"/>
    <dgm:cxn modelId="{A574E094-AB8B-47F9-8979-791E1A6B6B63}" type="presParOf" srcId="{9586844E-D132-402D-9644-EBF1151D3CE3}" destId="{172F4A16-30A2-4E1E-948E-4C574FDBA8F6}" srcOrd="12" destOrd="0" presId="urn:microsoft.com/office/officeart/2005/8/layout/gear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38BDB-CA2E-4F0C-BCBF-ACED65E1AE28}">
      <dsp:nvSpPr>
        <dsp:cNvPr id="0" name=""/>
        <dsp:cNvSpPr/>
      </dsp:nvSpPr>
      <dsp:spPr>
        <a:xfrm>
          <a:off x="42" y="1220"/>
          <a:ext cx="4032140" cy="924329"/>
        </a:xfrm>
        <a:prstGeom prst="rect">
          <a:avLst/>
        </a:prstGeom>
        <a:solidFill>
          <a:srgbClr val="FF000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zh-TW" altLang="en-US" sz="4000" kern="1200" dirty="0" smtClean="0">
              <a:latin typeface="標楷體" panose="03000509000000000000" pitchFamily="65" charset="-120"/>
              <a:ea typeface="標楷體" panose="03000509000000000000" pitchFamily="65" charset="-120"/>
            </a:rPr>
            <a:t>內在因素</a:t>
          </a:r>
          <a:endParaRPr lang="zh-TW" altLang="en-US" sz="4000" kern="1200" dirty="0">
            <a:latin typeface="標楷體" panose="03000509000000000000" pitchFamily="65" charset="-120"/>
            <a:ea typeface="標楷體" panose="03000509000000000000" pitchFamily="65" charset="-120"/>
          </a:endParaRPr>
        </a:p>
      </dsp:txBody>
      <dsp:txXfrm>
        <a:off x="42" y="1220"/>
        <a:ext cx="4032140" cy="924329"/>
      </dsp:txXfrm>
    </dsp:sp>
    <dsp:sp modelId="{447E26BF-BA49-4D10-AECD-9A7537D7419F}">
      <dsp:nvSpPr>
        <dsp:cNvPr id="0" name=""/>
        <dsp:cNvSpPr/>
      </dsp:nvSpPr>
      <dsp:spPr>
        <a:xfrm>
          <a:off x="42" y="925549"/>
          <a:ext cx="4032140" cy="3239099"/>
        </a:xfrm>
        <a:prstGeom prst="rect">
          <a:avLst/>
        </a:prstGeom>
        <a:no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戰後政局</a:t>
          </a:r>
          <a:endParaRPr lang="zh-TW" altLang="en-US" sz="4000" kern="1200" dirty="0">
            <a:latin typeface="標楷體" panose="03000509000000000000" pitchFamily="65" charset="-120"/>
            <a:ea typeface="標楷體" panose="03000509000000000000" pitchFamily="65" charset="-120"/>
          </a:endParaRPr>
        </a:p>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民族個性</a:t>
          </a:r>
          <a:endParaRPr lang="en-US" altLang="zh-TW" sz="4000" kern="1200" dirty="0" smtClean="0">
            <a:latin typeface="標楷體" panose="03000509000000000000" pitchFamily="65" charset="-120"/>
            <a:ea typeface="標楷體" panose="03000509000000000000" pitchFamily="65" charset="-120"/>
          </a:endParaRPr>
        </a:p>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勞資關係</a:t>
          </a:r>
          <a:endParaRPr lang="en-US" altLang="zh-TW" sz="4000" kern="1200" dirty="0" smtClean="0">
            <a:latin typeface="標楷體" panose="03000509000000000000" pitchFamily="65" charset="-120"/>
            <a:ea typeface="標楷體" panose="03000509000000000000" pitchFamily="65" charset="-120"/>
          </a:endParaRPr>
        </a:p>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工業基礎</a:t>
          </a:r>
          <a:endParaRPr lang="en-US" altLang="zh-TW" sz="4000" kern="1200" dirty="0" smtClean="0">
            <a:latin typeface="標楷體" panose="03000509000000000000" pitchFamily="65" charset="-120"/>
            <a:ea typeface="標楷體" panose="03000509000000000000" pitchFamily="65" charset="-120"/>
          </a:endParaRPr>
        </a:p>
      </dsp:txBody>
      <dsp:txXfrm>
        <a:off x="42" y="925549"/>
        <a:ext cx="4032140" cy="3239099"/>
      </dsp:txXfrm>
    </dsp:sp>
    <dsp:sp modelId="{8FD9B6F1-25BF-41D5-B5CD-AB6417DEBD02}">
      <dsp:nvSpPr>
        <dsp:cNvPr id="0" name=""/>
        <dsp:cNvSpPr/>
      </dsp:nvSpPr>
      <dsp:spPr>
        <a:xfrm>
          <a:off x="4596681" y="1220"/>
          <a:ext cx="4032140" cy="924329"/>
        </a:xfrm>
        <a:prstGeom prst="rect">
          <a:avLst/>
        </a:prstGeom>
        <a:solidFill>
          <a:srgbClr val="FF000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zh-TW" altLang="en-US" sz="4000" kern="1200" dirty="0" smtClean="0">
              <a:latin typeface="標楷體" panose="03000509000000000000" pitchFamily="65" charset="-120"/>
              <a:ea typeface="標楷體" panose="03000509000000000000" pitchFamily="65" charset="-120"/>
            </a:rPr>
            <a:t>外在因素：</a:t>
          </a:r>
          <a:endParaRPr lang="zh-TW" altLang="en-US" sz="4000" kern="1200" dirty="0">
            <a:latin typeface="標楷體" panose="03000509000000000000" pitchFamily="65" charset="-120"/>
            <a:ea typeface="標楷體" panose="03000509000000000000" pitchFamily="65" charset="-120"/>
          </a:endParaRPr>
        </a:p>
      </dsp:txBody>
      <dsp:txXfrm>
        <a:off x="4596681" y="1220"/>
        <a:ext cx="4032140" cy="924329"/>
      </dsp:txXfrm>
    </dsp:sp>
    <dsp:sp modelId="{58C18D7C-5963-46FD-A3FF-C570FFDE6218}">
      <dsp:nvSpPr>
        <dsp:cNvPr id="0" name=""/>
        <dsp:cNvSpPr/>
      </dsp:nvSpPr>
      <dsp:spPr>
        <a:xfrm>
          <a:off x="4596681" y="925549"/>
          <a:ext cx="4032140" cy="3239099"/>
        </a:xfrm>
        <a:prstGeom prst="rect">
          <a:avLst/>
        </a:prstGeom>
        <a:no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84480" bIns="320040" numCol="1" spcCol="1270" anchor="t" anchorCtr="0">
          <a:noAutofit/>
        </a:bodyPr>
        <a:lstStyle/>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盟軍佔領</a:t>
          </a:r>
          <a:endParaRPr lang="zh-TW" altLang="en-US" sz="4000" kern="1200" dirty="0">
            <a:latin typeface="標楷體" panose="03000509000000000000" pitchFamily="65" charset="-120"/>
            <a:ea typeface="標楷體" panose="03000509000000000000" pitchFamily="65" charset="-120"/>
          </a:endParaRPr>
        </a:p>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冷戰期間</a:t>
          </a:r>
          <a:endParaRPr lang="zh-TW" altLang="en-US" sz="4000" kern="1200" dirty="0">
            <a:latin typeface="標楷體" panose="03000509000000000000" pitchFamily="65" charset="-120"/>
            <a:ea typeface="標楷體" panose="03000509000000000000" pitchFamily="65" charset="-120"/>
          </a:endParaRPr>
        </a:p>
        <a:p>
          <a:pPr marL="285750" lvl="1" indent="-285750" algn="ctr" defTabSz="1778000">
            <a:lnSpc>
              <a:spcPct val="90000"/>
            </a:lnSpc>
            <a:spcBef>
              <a:spcPct val="0"/>
            </a:spcBef>
            <a:spcAft>
              <a:spcPct val="15000"/>
            </a:spcAft>
            <a:buChar char="••"/>
          </a:pPr>
          <a:r>
            <a:rPr lang="zh-TW" altLang="en-US" sz="4000" kern="1200" dirty="0" smtClean="0">
              <a:latin typeface="標楷體" panose="03000509000000000000" pitchFamily="65" charset="-120"/>
              <a:ea typeface="標楷體" panose="03000509000000000000" pitchFamily="65" charset="-120"/>
            </a:rPr>
            <a:t>韓戰爆發</a:t>
          </a:r>
          <a:endParaRPr lang="zh-TW" altLang="en-US" sz="4000" kern="1200" dirty="0">
            <a:latin typeface="標楷體" panose="03000509000000000000" pitchFamily="65" charset="-120"/>
            <a:ea typeface="標楷體" panose="03000509000000000000" pitchFamily="65" charset="-120"/>
          </a:endParaRPr>
        </a:p>
      </dsp:txBody>
      <dsp:txXfrm>
        <a:off x="4596681" y="925549"/>
        <a:ext cx="4032140" cy="32390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591A21-7A19-4DF2-A352-513D09FFE484}">
      <dsp:nvSpPr>
        <dsp:cNvPr id="0" name=""/>
        <dsp:cNvSpPr/>
      </dsp:nvSpPr>
      <dsp:spPr>
        <a:xfrm>
          <a:off x="0" y="74676"/>
          <a:ext cx="10515600" cy="622586"/>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zh-TW" sz="2400" u="none" kern="1200" dirty="0" smtClean="0">
              <a:latin typeface="標楷體" panose="03000509000000000000" pitchFamily="65" charset="-120"/>
              <a:ea typeface="標楷體" panose="03000509000000000000" pitchFamily="65" charset="-120"/>
            </a:rPr>
            <a:t>自民黨執政：</a:t>
          </a:r>
          <a:r>
            <a:rPr lang="zh-TW" altLang="zh-TW" sz="2400" kern="1200" dirty="0" smtClean="0">
              <a:latin typeface="標楷體" panose="03000509000000000000" pitchFamily="65" charset="-120"/>
              <a:ea typeface="標楷體" panose="03000509000000000000" pitchFamily="65" charset="-120"/>
            </a:rPr>
            <a:t>保守自由主義政黨</a:t>
          </a:r>
          <a:endParaRPr lang="zh-TW" altLang="en-US" sz="2400" kern="1200" dirty="0">
            <a:latin typeface="標楷體" panose="03000509000000000000" pitchFamily="65" charset="-120"/>
            <a:ea typeface="標楷體" panose="03000509000000000000" pitchFamily="65" charset="-120"/>
          </a:endParaRPr>
        </a:p>
      </dsp:txBody>
      <dsp:txXfrm>
        <a:off x="30392" y="105068"/>
        <a:ext cx="10454816" cy="561802"/>
      </dsp:txXfrm>
    </dsp:sp>
    <dsp:sp modelId="{80AB9625-BA66-42A8-AB19-317228E4D4FC}">
      <dsp:nvSpPr>
        <dsp:cNvPr id="0" name=""/>
        <dsp:cNvSpPr/>
      </dsp:nvSpPr>
      <dsp:spPr>
        <a:xfrm>
          <a:off x="0" y="697263"/>
          <a:ext cx="10515600"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altLang="zh-TW" sz="1900" kern="1200" dirty="0" smtClean="0">
              <a:latin typeface="標楷體" panose="03000509000000000000" pitchFamily="65" charset="-120"/>
              <a:ea typeface="標楷體" panose="03000509000000000000" pitchFamily="65" charset="-120"/>
            </a:rPr>
            <a:t>改革日本外交：加入聯合國並與蘇聯建交；確立了日本現代議會政體</a:t>
          </a:r>
          <a:endParaRPr lang="zh-TW" altLang="en-US" sz="1900" kern="1200" dirty="0">
            <a:latin typeface="標楷體" panose="03000509000000000000" pitchFamily="65" charset="-120"/>
            <a:ea typeface="標楷體" panose="03000509000000000000" pitchFamily="65" charset="-120"/>
          </a:endParaRPr>
        </a:p>
        <a:p>
          <a:pPr marL="171450" lvl="1" indent="-171450" algn="l" defTabSz="844550">
            <a:lnSpc>
              <a:spcPct val="90000"/>
            </a:lnSpc>
            <a:spcBef>
              <a:spcPct val="0"/>
            </a:spcBef>
            <a:spcAft>
              <a:spcPct val="20000"/>
            </a:spcAft>
            <a:buChar char="••"/>
          </a:pPr>
          <a:r>
            <a:rPr lang="zh-TW" altLang="zh-TW" sz="1900" kern="1200" dirty="0" smtClean="0">
              <a:latin typeface="標楷體" panose="03000509000000000000" pitchFamily="65" charset="-120"/>
              <a:ea typeface="標楷體" panose="03000509000000000000" pitchFamily="65" charset="-120"/>
            </a:rPr>
            <a:t>舉辦奧運，帶動經濟成長，各式建設；大力扶植財團、新興企業</a:t>
          </a:r>
          <a:r>
            <a:rPr lang="zh-TW" altLang="en-US" sz="1900" kern="1200" dirty="0" smtClean="0">
              <a:latin typeface="標楷體" panose="03000509000000000000" pitchFamily="65" charset="-120"/>
              <a:ea typeface="標楷體" panose="03000509000000000000" pitchFamily="65" charset="-120"/>
            </a:rPr>
            <a:t>；</a:t>
          </a:r>
          <a:endParaRPr lang="zh-TW" altLang="en-US" sz="1900" kern="1200" dirty="0">
            <a:latin typeface="標楷體" panose="03000509000000000000" pitchFamily="65" charset="-120"/>
            <a:ea typeface="標楷體" panose="03000509000000000000" pitchFamily="65" charset="-120"/>
          </a:endParaRPr>
        </a:p>
      </dsp:txBody>
      <dsp:txXfrm>
        <a:off x="0" y="697263"/>
        <a:ext cx="10515600" cy="695520"/>
      </dsp:txXfrm>
    </dsp:sp>
    <dsp:sp modelId="{3E637EB8-A7B3-4988-9BDB-2F82B20215B1}">
      <dsp:nvSpPr>
        <dsp:cNvPr id="0" name=""/>
        <dsp:cNvSpPr/>
      </dsp:nvSpPr>
      <dsp:spPr>
        <a:xfrm>
          <a:off x="0" y="1392783"/>
          <a:ext cx="10515600" cy="622586"/>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en-US" sz="2400" kern="1200" dirty="0" smtClean="0">
              <a:latin typeface="標楷體" panose="03000509000000000000" pitchFamily="65" charset="-120"/>
              <a:ea typeface="標楷體" panose="03000509000000000000" pitchFamily="65" charset="-120"/>
            </a:rPr>
            <a:t>民族</a:t>
          </a:r>
          <a:r>
            <a:rPr lang="zh-TW" altLang="zh-TW" sz="2400" kern="1200" dirty="0" smtClean="0">
              <a:latin typeface="標楷體" panose="03000509000000000000" pitchFamily="65" charset="-120"/>
              <a:ea typeface="標楷體" panose="03000509000000000000" pitchFamily="65" charset="-120"/>
            </a:rPr>
            <a:t>儲蓄性格</a:t>
          </a:r>
          <a:endParaRPr lang="zh-TW" altLang="en-US" sz="2400" kern="1200" dirty="0">
            <a:latin typeface="標楷體" panose="03000509000000000000" pitchFamily="65" charset="-120"/>
            <a:ea typeface="標楷體" panose="03000509000000000000" pitchFamily="65" charset="-120"/>
          </a:endParaRPr>
        </a:p>
      </dsp:txBody>
      <dsp:txXfrm>
        <a:off x="30392" y="1423175"/>
        <a:ext cx="10454816" cy="561802"/>
      </dsp:txXfrm>
    </dsp:sp>
    <dsp:sp modelId="{A1AEF52F-4726-4ABA-83A4-465693190527}">
      <dsp:nvSpPr>
        <dsp:cNvPr id="0" name=""/>
        <dsp:cNvSpPr/>
      </dsp:nvSpPr>
      <dsp:spPr>
        <a:xfrm>
          <a:off x="0" y="2015369"/>
          <a:ext cx="10515600"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altLang="zh-TW" sz="1900" kern="1200" dirty="0" smtClean="0">
              <a:latin typeface="標楷體" panose="03000509000000000000" pitchFamily="65" charset="-120"/>
              <a:ea typeface="標楷體" panose="03000509000000000000" pitchFamily="65" charset="-120"/>
            </a:rPr>
            <a:t>1950</a:t>
          </a:r>
          <a:r>
            <a:rPr lang="zh-TW" altLang="en-US" sz="1900" kern="1200" dirty="0" smtClean="0">
              <a:latin typeface="標楷體" panose="03000509000000000000" pitchFamily="65" charset="-120"/>
              <a:ea typeface="標楷體" panose="03000509000000000000" pitchFamily="65" charset="-120"/>
            </a:rPr>
            <a:t>後日本</a:t>
          </a:r>
          <a:r>
            <a:rPr lang="zh-TW" altLang="zh-TW" sz="1900" kern="1200" dirty="0" smtClean="0">
              <a:latin typeface="標楷體" panose="03000509000000000000" pitchFamily="65" charset="-120"/>
              <a:ea typeface="標楷體" panose="03000509000000000000" pitchFamily="65" charset="-120"/>
            </a:rPr>
            <a:t>工資</a:t>
          </a:r>
          <a:r>
            <a:rPr lang="zh-TW" altLang="en-US" sz="1900" kern="1200" dirty="0" smtClean="0">
              <a:latin typeface="標楷體" panose="03000509000000000000" pitchFamily="65" charset="-120"/>
              <a:ea typeface="標楷體" panose="03000509000000000000" pitchFamily="65" charset="-120"/>
            </a:rPr>
            <a:t>上升</a:t>
          </a:r>
          <a:r>
            <a:rPr lang="zh-TW" altLang="zh-TW" sz="1900" kern="1200" dirty="0" smtClean="0">
              <a:latin typeface="標楷體" panose="03000509000000000000" pitchFamily="65" charset="-120"/>
              <a:ea typeface="標楷體" panose="03000509000000000000" pitchFamily="65" charset="-120"/>
            </a:rPr>
            <a:t>，儲蓄快速增加，金融體系有大量資金供企業投資</a:t>
          </a:r>
          <a:endParaRPr lang="zh-TW" altLang="en-US" sz="1900" kern="1200" dirty="0">
            <a:latin typeface="標楷體" panose="03000509000000000000" pitchFamily="65" charset="-120"/>
            <a:ea typeface="標楷體" panose="03000509000000000000" pitchFamily="65" charset="-120"/>
          </a:endParaRPr>
        </a:p>
      </dsp:txBody>
      <dsp:txXfrm>
        <a:off x="0" y="2015369"/>
        <a:ext cx="10515600" cy="397440"/>
      </dsp:txXfrm>
    </dsp:sp>
    <dsp:sp modelId="{50FFAF42-8883-48A8-B1FA-FAF392EF7E06}">
      <dsp:nvSpPr>
        <dsp:cNvPr id="0" name=""/>
        <dsp:cNvSpPr/>
      </dsp:nvSpPr>
      <dsp:spPr>
        <a:xfrm>
          <a:off x="0" y="2412809"/>
          <a:ext cx="10515600" cy="622586"/>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zh-TW" sz="2400" kern="1200" dirty="0" smtClean="0">
              <a:latin typeface="標楷體" panose="03000509000000000000" pitchFamily="65" charset="-120"/>
              <a:ea typeface="標楷體" panose="03000509000000000000" pitchFamily="65" charset="-120"/>
            </a:rPr>
            <a:t>勞資關係改變</a:t>
          </a:r>
          <a:endParaRPr lang="zh-TW" altLang="en-US" sz="2400" kern="1200" dirty="0">
            <a:latin typeface="標楷體" panose="03000509000000000000" pitchFamily="65" charset="-120"/>
            <a:ea typeface="標楷體" panose="03000509000000000000" pitchFamily="65" charset="-120"/>
          </a:endParaRPr>
        </a:p>
      </dsp:txBody>
      <dsp:txXfrm>
        <a:off x="30392" y="2443201"/>
        <a:ext cx="10454816" cy="561802"/>
      </dsp:txXfrm>
    </dsp:sp>
    <dsp:sp modelId="{71742E72-90D5-4590-B945-A966EFFCA3E2}">
      <dsp:nvSpPr>
        <dsp:cNvPr id="0" name=""/>
        <dsp:cNvSpPr/>
      </dsp:nvSpPr>
      <dsp:spPr>
        <a:xfrm>
          <a:off x="0" y="3035395"/>
          <a:ext cx="10515600" cy="397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altLang="zh-TW" sz="1900" kern="1200" dirty="0" smtClean="0">
              <a:latin typeface="標楷體" panose="03000509000000000000" pitchFamily="65" charset="-120"/>
              <a:ea typeface="標楷體" panose="03000509000000000000" pitchFamily="65" charset="-120"/>
            </a:rPr>
            <a:t>「終身就業制度」：培植出員工對企業的忠誠。</a:t>
          </a:r>
          <a:endParaRPr lang="zh-TW" altLang="en-US" sz="1900" kern="1200" dirty="0">
            <a:latin typeface="標楷體" panose="03000509000000000000" pitchFamily="65" charset="-120"/>
            <a:ea typeface="標楷體" panose="03000509000000000000" pitchFamily="65" charset="-120"/>
          </a:endParaRPr>
        </a:p>
      </dsp:txBody>
      <dsp:txXfrm>
        <a:off x="0" y="3035395"/>
        <a:ext cx="10515600" cy="397440"/>
      </dsp:txXfrm>
    </dsp:sp>
    <dsp:sp modelId="{0D0B51EF-721B-4C5C-B7E0-B33D079E5750}">
      <dsp:nvSpPr>
        <dsp:cNvPr id="0" name=""/>
        <dsp:cNvSpPr/>
      </dsp:nvSpPr>
      <dsp:spPr>
        <a:xfrm>
          <a:off x="0" y="3432835"/>
          <a:ext cx="10515600" cy="622586"/>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zh-TW" sz="2400" kern="1200" dirty="0" smtClean="0">
              <a:latin typeface="標楷體" panose="03000509000000000000" pitchFamily="65" charset="-120"/>
              <a:ea typeface="標楷體" panose="03000509000000000000" pitchFamily="65" charset="-120"/>
            </a:rPr>
            <a:t>工業基礎</a:t>
          </a:r>
          <a:endParaRPr lang="zh-TW" altLang="en-US" sz="2400" kern="1200" dirty="0">
            <a:latin typeface="標楷體" panose="03000509000000000000" pitchFamily="65" charset="-120"/>
            <a:ea typeface="標楷體" panose="03000509000000000000" pitchFamily="65" charset="-120"/>
          </a:endParaRPr>
        </a:p>
      </dsp:txBody>
      <dsp:txXfrm>
        <a:off x="30392" y="3463227"/>
        <a:ext cx="10454816" cy="561802"/>
      </dsp:txXfrm>
    </dsp:sp>
    <dsp:sp modelId="{5C4F363B-D2F5-4E27-8336-2D2476AB087A}">
      <dsp:nvSpPr>
        <dsp:cNvPr id="0" name=""/>
        <dsp:cNvSpPr/>
      </dsp:nvSpPr>
      <dsp:spPr>
        <a:xfrm>
          <a:off x="0" y="4055422"/>
          <a:ext cx="10515600" cy="993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altLang="zh-TW" sz="1900" kern="1200" dirty="0" smtClean="0">
              <a:latin typeface="標楷體" panose="03000509000000000000" pitchFamily="65" charset="-120"/>
              <a:ea typeface="標楷體" panose="03000509000000000000" pitchFamily="65" charset="-120"/>
            </a:rPr>
            <a:t>明治維新後，日本已發展現代化的輕、重工業。</a:t>
          </a:r>
          <a:endParaRPr lang="zh-TW" altLang="en-US" sz="1900" kern="1200" dirty="0">
            <a:latin typeface="標楷體" panose="03000509000000000000" pitchFamily="65" charset="-120"/>
            <a:ea typeface="標楷體" panose="03000509000000000000" pitchFamily="65" charset="-120"/>
          </a:endParaRPr>
        </a:p>
        <a:p>
          <a:pPr marL="171450" lvl="1" indent="-171450" algn="l" defTabSz="844550">
            <a:lnSpc>
              <a:spcPct val="90000"/>
            </a:lnSpc>
            <a:spcBef>
              <a:spcPct val="0"/>
            </a:spcBef>
            <a:spcAft>
              <a:spcPct val="20000"/>
            </a:spcAft>
            <a:buChar char="••"/>
          </a:pPr>
          <a:r>
            <a:rPr lang="zh-TW" altLang="zh-TW" sz="1900" kern="1200" dirty="0" smtClean="0">
              <a:latin typeface="標楷體" panose="03000509000000000000" pitchFamily="65" charset="-120"/>
              <a:ea typeface="標楷體" panose="03000509000000000000" pitchFamily="65" charset="-120"/>
            </a:rPr>
            <a:t>二戰後，很多工業受到損毀，在重建過程中，日本安裝最先進的設備及採用最新的</a:t>
          </a:r>
          <a:r>
            <a:rPr lang="en-US" altLang="zh-TW" sz="1900" kern="1200" dirty="0" smtClean="0">
              <a:latin typeface="標楷體" panose="03000509000000000000" pitchFamily="65" charset="-120"/>
              <a:ea typeface="標楷體" panose="03000509000000000000" pitchFamily="65" charset="-120"/>
            </a:rPr>
            <a:t/>
          </a:r>
          <a:br>
            <a:rPr lang="en-US" altLang="zh-TW" sz="1900" kern="1200" dirty="0" smtClean="0">
              <a:latin typeface="標楷體" panose="03000509000000000000" pitchFamily="65" charset="-120"/>
              <a:ea typeface="標楷體" panose="03000509000000000000" pitchFamily="65" charset="-120"/>
            </a:rPr>
          </a:br>
          <a:r>
            <a:rPr lang="zh-TW" altLang="zh-TW" sz="1900" kern="1200" dirty="0" smtClean="0">
              <a:latin typeface="標楷體" panose="03000509000000000000" pitchFamily="65" charset="-120"/>
              <a:ea typeface="標楷體" panose="03000509000000000000" pitchFamily="65" charset="-120"/>
            </a:rPr>
            <a:t>科技，令日本生產商在設備及技術方面均凌駕其他外國對手。</a:t>
          </a:r>
          <a:endParaRPr lang="zh-TW" altLang="en-US" sz="1900" kern="1200" dirty="0">
            <a:latin typeface="標楷體" panose="03000509000000000000" pitchFamily="65" charset="-120"/>
            <a:ea typeface="標楷體" panose="03000509000000000000" pitchFamily="65" charset="-120"/>
          </a:endParaRPr>
        </a:p>
      </dsp:txBody>
      <dsp:txXfrm>
        <a:off x="0" y="4055422"/>
        <a:ext cx="10515600" cy="9936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CFDC70-02C3-4664-AEB3-924CA708D4BF}">
      <dsp:nvSpPr>
        <dsp:cNvPr id="0" name=""/>
        <dsp:cNvSpPr/>
      </dsp:nvSpPr>
      <dsp:spPr>
        <a:xfrm rot="5400000">
          <a:off x="-281706" y="283313"/>
          <a:ext cx="1878042" cy="1314629"/>
        </a:xfrm>
        <a:prstGeom prst="chevron">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l" defTabSz="1111250">
            <a:lnSpc>
              <a:spcPct val="90000"/>
            </a:lnSpc>
            <a:spcBef>
              <a:spcPct val="0"/>
            </a:spcBef>
            <a:spcAft>
              <a:spcPct val="35000"/>
            </a:spcAft>
          </a:pPr>
          <a:r>
            <a:rPr lang="zh-TW" altLang="zh-TW" sz="2500" kern="1200" dirty="0" smtClean="0">
              <a:latin typeface="標楷體" panose="03000509000000000000" pitchFamily="65" charset="-120"/>
              <a:ea typeface="標楷體" panose="03000509000000000000" pitchFamily="65" charset="-120"/>
            </a:rPr>
            <a:t>盟軍佔領</a:t>
          </a:r>
          <a:endParaRPr lang="zh-TW" altLang="en-US" sz="2500" kern="1200" dirty="0"/>
        </a:p>
      </dsp:txBody>
      <dsp:txXfrm rot="-5400000">
        <a:off x="1" y="658922"/>
        <a:ext cx="1314629" cy="563413"/>
      </dsp:txXfrm>
    </dsp:sp>
    <dsp:sp modelId="{932363EF-5916-4869-9509-02B91A8F82B4}">
      <dsp:nvSpPr>
        <dsp:cNvPr id="0" name=""/>
        <dsp:cNvSpPr/>
      </dsp:nvSpPr>
      <dsp:spPr>
        <a:xfrm rot="5400000">
          <a:off x="4629111" y="-3312874"/>
          <a:ext cx="1220727" cy="7849690"/>
        </a:xfrm>
        <a:prstGeom prst="round2SameRect">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anose="03000509000000000000" pitchFamily="65" charset="-120"/>
              <a:ea typeface="標楷體" panose="03000509000000000000" pitchFamily="65" charset="-120"/>
            </a:rPr>
            <a:t>美國傾斜生產政策、憲法禁止有軍隊、教育改革、農地改革。</a:t>
          </a:r>
          <a:endParaRPr lang="zh-TW" altLang="en-US" sz="2000" kern="1200" dirty="0"/>
        </a:p>
      </dsp:txBody>
      <dsp:txXfrm rot="-5400000">
        <a:off x="1314630" y="61198"/>
        <a:ext cx="7790099" cy="1101545"/>
      </dsp:txXfrm>
    </dsp:sp>
    <dsp:sp modelId="{59B4FCC2-C968-454A-B3D4-396A76D0F87E}">
      <dsp:nvSpPr>
        <dsp:cNvPr id="0" name=""/>
        <dsp:cNvSpPr/>
      </dsp:nvSpPr>
      <dsp:spPr>
        <a:xfrm rot="5400000">
          <a:off x="-281706" y="1969892"/>
          <a:ext cx="1878042" cy="1314629"/>
        </a:xfrm>
        <a:prstGeom prst="chevron">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l" defTabSz="1111250">
            <a:lnSpc>
              <a:spcPct val="90000"/>
            </a:lnSpc>
            <a:spcBef>
              <a:spcPct val="0"/>
            </a:spcBef>
            <a:spcAft>
              <a:spcPct val="35000"/>
            </a:spcAft>
          </a:pPr>
          <a:r>
            <a:rPr lang="zh-TW" altLang="zh-TW" sz="2500" kern="1200" dirty="0" smtClean="0">
              <a:latin typeface="標楷體" panose="03000509000000000000" pitchFamily="65" charset="-120"/>
              <a:ea typeface="標楷體" panose="03000509000000000000" pitchFamily="65" charset="-120"/>
            </a:rPr>
            <a:t>冷戰期間</a:t>
          </a:r>
          <a:endParaRPr lang="zh-TW" altLang="en-US" sz="2500" kern="1200" dirty="0"/>
        </a:p>
      </dsp:txBody>
      <dsp:txXfrm rot="-5400000">
        <a:off x="1" y="2345501"/>
        <a:ext cx="1314629" cy="563413"/>
      </dsp:txXfrm>
    </dsp:sp>
    <dsp:sp modelId="{1D0412CD-AD8E-487B-86F2-D73CF088620C}">
      <dsp:nvSpPr>
        <dsp:cNvPr id="0" name=""/>
        <dsp:cNvSpPr/>
      </dsp:nvSpPr>
      <dsp:spPr>
        <a:xfrm rot="5400000">
          <a:off x="4629111" y="-1626295"/>
          <a:ext cx="1220727" cy="7849690"/>
        </a:xfrm>
        <a:prstGeom prst="round2SameRect">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altLang="zh-TW" sz="2000" kern="1200" dirty="0" smtClean="0">
              <a:latin typeface="標楷體" panose="03000509000000000000" pitchFamily="65" charset="-120"/>
              <a:ea typeface="標楷體" panose="03000509000000000000" pitchFamily="65" charset="-120"/>
            </a:rPr>
            <a:t>1948</a:t>
          </a:r>
          <a:r>
            <a:rPr lang="zh-TW" altLang="en-US" sz="2000" kern="1200" dirty="0" smtClean="0">
              <a:latin typeface="標楷體" panose="03000509000000000000" pitchFamily="65" charset="-120"/>
              <a:ea typeface="標楷體" panose="03000509000000000000" pitchFamily="65" charset="-120"/>
            </a:rPr>
            <a:t>，</a:t>
          </a:r>
          <a:r>
            <a:rPr lang="zh-TW" altLang="zh-TW" sz="2000" kern="1200" dirty="0" smtClean="0">
              <a:latin typeface="標楷體" panose="03000509000000000000" pitchFamily="65" charset="-120"/>
              <a:ea typeface="標楷體" panose="03000509000000000000" pitchFamily="65" charset="-120"/>
            </a:rPr>
            <a:t>共產主義在亞洲擴展</a:t>
          </a:r>
          <a:r>
            <a:rPr lang="zh-TW" altLang="en-US" sz="2000" kern="1200" dirty="0" smtClean="0">
              <a:latin typeface="標楷體" panose="03000509000000000000" pitchFamily="65" charset="-120"/>
              <a:ea typeface="標楷體" panose="03000509000000000000" pitchFamily="65" charset="-120"/>
            </a:rPr>
            <a:t>，</a:t>
          </a:r>
          <a:r>
            <a:rPr lang="zh-TW" altLang="zh-TW" sz="2000" kern="1200" dirty="0" smtClean="0">
              <a:latin typeface="標楷體" panose="03000509000000000000" pitchFamily="65" charset="-120"/>
              <a:ea typeface="標楷體" panose="03000509000000000000" pitchFamily="65" charset="-120"/>
            </a:rPr>
            <a:t>日本成為美國在東亞的盟友。</a:t>
          </a:r>
          <a:endParaRPr lang="zh-TW" altLang="en-US" sz="2000" kern="1200" dirty="0"/>
        </a:p>
        <a:p>
          <a:pPr marL="228600" lvl="1" indent="-228600" algn="l" defTabSz="889000">
            <a:lnSpc>
              <a:spcPct val="90000"/>
            </a:lnSpc>
            <a:spcBef>
              <a:spcPct val="0"/>
            </a:spcBef>
            <a:spcAft>
              <a:spcPct val="15000"/>
            </a:spcAft>
            <a:buChar char="••"/>
          </a:pPr>
          <a:r>
            <a:rPr lang="en-US" altLang="zh-TW" sz="2000" kern="1200" dirty="0" smtClean="0">
              <a:latin typeface="標楷體" panose="03000509000000000000" pitchFamily="65" charset="-120"/>
              <a:ea typeface="標楷體" panose="03000509000000000000" pitchFamily="65" charset="-120"/>
            </a:rPr>
            <a:t>1951</a:t>
          </a:r>
          <a:r>
            <a:rPr lang="zh-TW" altLang="zh-TW" sz="2000" kern="1200" dirty="0" smtClean="0">
              <a:latin typeface="標楷體" panose="03000509000000000000" pitchFamily="65" charset="-120"/>
              <a:ea typeface="標楷體" panose="03000509000000000000" pitchFamily="65" charset="-120"/>
            </a:rPr>
            <a:t>，簽訂《日美安全保障條約》美國承擔軍事保護日本的責任</a:t>
          </a:r>
          <a:r>
            <a:rPr lang="zh-TW" altLang="en-US" sz="2000" kern="1200" dirty="0" smtClean="0">
              <a:latin typeface="標楷體" panose="03000509000000000000" pitchFamily="65" charset="-120"/>
              <a:ea typeface="標楷體" panose="03000509000000000000" pitchFamily="65" charset="-120"/>
            </a:rPr>
            <a:t>。</a:t>
          </a:r>
          <a:endParaRPr lang="zh-TW" altLang="en-US" sz="2000" kern="1200" dirty="0"/>
        </a:p>
      </dsp:txBody>
      <dsp:txXfrm rot="-5400000">
        <a:off x="1314630" y="1747777"/>
        <a:ext cx="7790099" cy="1101545"/>
      </dsp:txXfrm>
    </dsp:sp>
    <dsp:sp modelId="{6AAA1E5E-4375-40AF-9ADF-ED117C8BA172}">
      <dsp:nvSpPr>
        <dsp:cNvPr id="0" name=""/>
        <dsp:cNvSpPr/>
      </dsp:nvSpPr>
      <dsp:spPr>
        <a:xfrm rot="5400000">
          <a:off x="-281706" y="3656470"/>
          <a:ext cx="1878042" cy="1314629"/>
        </a:xfrm>
        <a:prstGeom prst="chevron">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l" defTabSz="1111250">
            <a:lnSpc>
              <a:spcPct val="90000"/>
            </a:lnSpc>
            <a:spcBef>
              <a:spcPct val="0"/>
            </a:spcBef>
            <a:spcAft>
              <a:spcPct val="35000"/>
            </a:spcAft>
          </a:pPr>
          <a:r>
            <a:rPr lang="zh-TW" altLang="zh-TW" sz="2500" kern="1200" dirty="0" smtClean="0">
              <a:latin typeface="標楷體" panose="03000509000000000000" pitchFamily="65" charset="-120"/>
              <a:ea typeface="標楷體" panose="03000509000000000000" pitchFamily="65" charset="-120"/>
            </a:rPr>
            <a:t>韓戰爆發</a:t>
          </a:r>
          <a:endParaRPr lang="zh-TW" altLang="en-US" sz="2500" kern="1200" dirty="0"/>
        </a:p>
      </dsp:txBody>
      <dsp:txXfrm rot="-5400000">
        <a:off x="1" y="4032079"/>
        <a:ext cx="1314629" cy="563413"/>
      </dsp:txXfrm>
    </dsp:sp>
    <dsp:sp modelId="{BBF12212-7769-48C5-A469-0444F279E8BB}">
      <dsp:nvSpPr>
        <dsp:cNvPr id="0" name=""/>
        <dsp:cNvSpPr/>
      </dsp:nvSpPr>
      <dsp:spPr>
        <a:xfrm rot="5400000">
          <a:off x="4629111" y="60283"/>
          <a:ext cx="1220727" cy="7849690"/>
        </a:xfrm>
        <a:prstGeom prst="round2SameRect">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zh-TW" altLang="en-US" sz="2000" kern="1200" dirty="0" smtClean="0">
              <a:latin typeface="標楷體" panose="03000509000000000000" pitchFamily="65" charset="-120"/>
              <a:ea typeface="標楷體" panose="03000509000000000000" pitchFamily="65" charset="-120"/>
            </a:rPr>
            <a:t>日本獲得巨額訂單，供應貨物和服務給在日的美軍及其基地。</a:t>
          </a:r>
          <a:endParaRPr lang="zh-TW" altLang="en-US" sz="2000" kern="1200" dirty="0"/>
        </a:p>
      </dsp:txBody>
      <dsp:txXfrm rot="-5400000">
        <a:off x="1314630" y="3434356"/>
        <a:ext cx="7790099" cy="11015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E860E-6F78-4AF9-BB2F-7A760C68D684}">
      <dsp:nvSpPr>
        <dsp:cNvPr id="0" name=""/>
        <dsp:cNvSpPr/>
      </dsp:nvSpPr>
      <dsp:spPr>
        <a:xfrm>
          <a:off x="-5604239" y="-857940"/>
          <a:ext cx="6672509" cy="6672509"/>
        </a:xfrm>
        <a:prstGeom prst="blockArc">
          <a:avLst>
            <a:gd name="adj1" fmla="val 18900000"/>
            <a:gd name="adj2" fmla="val 2700000"/>
            <a:gd name="adj3" fmla="val 324"/>
          </a:avLst>
        </a:prstGeom>
        <a:noFill/>
        <a:ln w="12700"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64BCB399-372D-483D-9E44-5F114D5F0EDD}">
      <dsp:nvSpPr>
        <dsp:cNvPr id="0" name=""/>
        <dsp:cNvSpPr/>
      </dsp:nvSpPr>
      <dsp:spPr>
        <a:xfrm>
          <a:off x="467022" y="309690"/>
          <a:ext cx="7867464" cy="619776"/>
        </a:xfrm>
        <a:prstGeom prst="rect">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948" tIns="76200" rIns="76200" bIns="76200" numCol="1" spcCol="1270" anchor="ctr" anchorCtr="0">
          <a:noAutofit/>
        </a:bodyPr>
        <a:lstStyle/>
        <a:p>
          <a:pPr lvl="0" algn="l" defTabSz="1333500">
            <a:lnSpc>
              <a:spcPct val="90000"/>
            </a:lnSpc>
            <a:spcBef>
              <a:spcPct val="0"/>
            </a:spcBef>
            <a:spcAft>
              <a:spcPct val="35000"/>
            </a:spcAft>
          </a:pPr>
          <a:r>
            <a:rPr lang="zh-TW" altLang="zh-TW" sz="3000" kern="1200" dirty="0" smtClean="0">
              <a:latin typeface="標楷體" panose="03000509000000000000" pitchFamily="65" charset="-120"/>
              <a:ea typeface="標楷體" panose="03000509000000000000" pitchFamily="65" charset="-120"/>
            </a:rPr>
            <a:t>以東大畢業生為主的文官體系</a:t>
          </a:r>
          <a:endParaRPr lang="zh-TW" altLang="en-US" sz="3000" kern="1200" dirty="0"/>
        </a:p>
      </dsp:txBody>
      <dsp:txXfrm>
        <a:off x="467022" y="309690"/>
        <a:ext cx="7867464" cy="619776"/>
      </dsp:txXfrm>
    </dsp:sp>
    <dsp:sp modelId="{7A969B97-E67F-4D4A-8357-A58BC19EDC98}">
      <dsp:nvSpPr>
        <dsp:cNvPr id="0" name=""/>
        <dsp:cNvSpPr/>
      </dsp:nvSpPr>
      <dsp:spPr>
        <a:xfrm>
          <a:off x="79662" y="232218"/>
          <a:ext cx="774721" cy="774721"/>
        </a:xfrm>
        <a:prstGeom prst="ellipse">
          <a:avLst/>
        </a:prstGeom>
        <a:solidFill>
          <a:schemeClr val="lt1">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 modelId="{20A92450-84B9-48E0-8DE4-62FCA3E7FFAD}">
      <dsp:nvSpPr>
        <dsp:cNvPr id="0" name=""/>
        <dsp:cNvSpPr/>
      </dsp:nvSpPr>
      <dsp:spPr>
        <a:xfrm>
          <a:off x="911136" y="1239058"/>
          <a:ext cx="7423350" cy="619776"/>
        </a:xfrm>
        <a:prstGeom prst="rect">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948" tIns="76200" rIns="76200" bIns="76200" numCol="1" spcCol="1270" anchor="ctr" anchorCtr="0">
          <a:noAutofit/>
        </a:bodyPr>
        <a:lstStyle/>
        <a:p>
          <a:pPr lvl="0" algn="l" defTabSz="1333500">
            <a:lnSpc>
              <a:spcPct val="90000"/>
            </a:lnSpc>
            <a:spcBef>
              <a:spcPct val="0"/>
            </a:spcBef>
            <a:spcAft>
              <a:spcPct val="35000"/>
            </a:spcAft>
          </a:pPr>
          <a:r>
            <a:rPr lang="zh-TW" altLang="zh-TW" sz="3000" kern="1200" dirty="0" smtClean="0">
              <a:latin typeface="標楷體" panose="03000509000000000000" pitchFamily="65" charset="-120"/>
              <a:ea typeface="標楷體" panose="03000509000000000000" pitchFamily="65" charset="-120"/>
            </a:rPr>
            <a:t>自負及吃苦耐勞</a:t>
          </a:r>
          <a:endParaRPr lang="zh-TW" altLang="en-US" sz="3000" kern="1200" dirty="0"/>
        </a:p>
      </dsp:txBody>
      <dsp:txXfrm>
        <a:off x="911136" y="1239058"/>
        <a:ext cx="7423350" cy="619776"/>
      </dsp:txXfrm>
    </dsp:sp>
    <dsp:sp modelId="{7CACDB7F-560E-4E44-B779-F7CCA1102C93}">
      <dsp:nvSpPr>
        <dsp:cNvPr id="0" name=""/>
        <dsp:cNvSpPr/>
      </dsp:nvSpPr>
      <dsp:spPr>
        <a:xfrm>
          <a:off x="523775" y="1161586"/>
          <a:ext cx="774721" cy="774721"/>
        </a:xfrm>
        <a:prstGeom prst="ellipse">
          <a:avLst/>
        </a:prstGeom>
        <a:solidFill>
          <a:schemeClr val="lt1">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 modelId="{D3D6C287-6899-41E9-B604-E6C428CEDE44}">
      <dsp:nvSpPr>
        <dsp:cNvPr id="0" name=""/>
        <dsp:cNvSpPr/>
      </dsp:nvSpPr>
      <dsp:spPr>
        <a:xfrm>
          <a:off x="1047443" y="2168426"/>
          <a:ext cx="7287043" cy="619776"/>
        </a:xfrm>
        <a:prstGeom prst="rect">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948" tIns="76200" rIns="76200" bIns="76200" numCol="1" spcCol="1270" anchor="ctr" anchorCtr="0">
          <a:noAutofit/>
        </a:bodyPr>
        <a:lstStyle/>
        <a:p>
          <a:pPr lvl="0" algn="l" defTabSz="1333500">
            <a:lnSpc>
              <a:spcPct val="90000"/>
            </a:lnSpc>
            <a:spcBef>
              <a:spcPct val="0"/>
            </a:spcBef>
            <a:spcAft>
              <a:spcPct val="35000"/>
            </a:spcAft>
          </a:pPr>
          <a:r>
            <a:rPr lang="zh-TW" altLang="zh-TW" sz="3000" kern="1200" dirty="0" smtClean="0">
              <a:latin typeface="標楷體" panose="03000509000000000000" pitchFamily="65" charset="-120"/>
              <a:ea typeface="標楷體" panose="03000509000000000000" pitchFamily="65" charset="-120"/>
            </a:rPr>
            <a:t>官尊民卑的傳統意識</a:t>
          </a:r>
          <a:endParaRPr lang="zh-TW" altLang="en-US" sz="3000" kern="1200" dirty="0"/>
        </a:p>
      </dsp:txBody>
      <dsp:txXfrm>
        <a:off x="1047443" y="2168426"/>
        <a:ext cx="7287043" cy="619776"/>
      </dsp:txXfrm>
    </dsp:sp>
    <dsp:sp modelId="{96E3AE9A-70FD-4769-9DAF-A5EA2230F8B3}">
      <dsp:nvSpPr>
        <dsp:cNvPr id="0" name=""/>
        <dsp:cNvSpPr/>
      </dsp:nvSpPr>
      <dsp:spPr>
        <a:xfrm>
          <a:off x="660083" y="2090953"/>
          <a:ext cx="774721" cy="774721"/>
        </a:xfrm>
        <a:prstGeom prst="ellipse">
          <a:avLst/>
        </a:prstGeom>
        <a:solidFill>
          <a:schemeClr val="lt1">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 modelId="{DC826733-C6ED-4433-93C8-DBF25F825698}">
      <dsp:nvSpPr>
        <dsp:cNvPr id="0" name=""/>
        <dsp:cNvSpPr/>
      </dsp:nvSpPr>
      <dsp:spPr>
        <a:xfrm>
          <a:off x="911136" y="3097793"/>
          <a:ext cx="7423350" cy="619776"/>
        </a:xfrm>
        <a:prstGeom prst="rect">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948" tIns="76200" rIns="76200" bIns="76200" numCol="1" spcCol="1270" anchor="ctr" anchorCtr="0">
          <a:noAutofit/>
        </a:bodyPr>
        <a:lstStyle/>
        <a:p>
          <a:pPr lvl="0" algn="l" defTabSz="1333500">
            <a:lnSpc>
              <a:spcPct val="90000"/>
            </a:lnSpc>
            <a:spcBef>
              <a:spcPct val="0"/>
            </a:spcBef>
            <a:spcAft>
              <a:spcPct val="35000"/>
            </a:spcAft>
          </a:pPr>
          <a:r>
            <a:rPr lang="zh-TW" altLang="zh-TW" sz="3000" kern="1200" dirty="0" smtClean="0">
              <a:latin typeface="標楷體" panose="03000509000000000000" pitchFamily="65" charset="-120"/>
              <a:ea typeface="標楷體" panose="03000509000000000000" pitchFamily="65" charset="-120"/>
            </a:rPr>
            <a:t>垂直領導與本位主義</a:t>
          </a:r>
          <a:endParaRPr lang="zh-TW" altLang="en-US" sz="3000" kern="1200" dirty="0"/>
        </a:p>
      </dsp:txBody>
      <dsp:txXfrm>
        <a:off x="911136" y="3097793"/>
        <a:ext cx="7423350" cy="619776"/>
      </dsp:txXfrm>
    </dsp:sp>
    <dsp:sp modelId="{92D6ADD9-9345-42FE-839E-43664E7E24DC}">
      <dsp:nvSpPr>
        <dsp:cNvPr id="0" name=""/>
        <dsp:cNvSpPr/>
      </dsp:nvSpPr>
      <dsp:spPr>
        <a:xfrm>
          <a:off x="523775" y="3020321"/>
          <a:ext cx="774721" cy="774721"/>
        </a:xfrm>
        <a:prstGeom prst="ellipse">
          <a:avLst/>
        </a:prstGeom>
        <a:solidFill>
          <a:schemeClr val="lt1">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 modelId="{75CA087D-1486-48A4-A876-C74B6FE89C8F}">
      <dsp:nvSpPr>
        <dsp:cNvPr id="0" name=""/>
        <dsp:cNvSpPr/>
      </dsp:nvSpPr>
      <dsp:spPr>
        <a:xfrm>
          <a:off x="467022" y="4027161"/>
          <a:ext cx="7867464" cy="619776"/>
        </a:xfrm>
        <a:prstGeom prst="rect">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1948" tIns="76200" rIns="76200" bIns="76200" numCol="1" spcCol="1270" anchor="ctr" anchorCtr="0">
          <a:noAutofit/>
        </a:bodyPr>
        <a:lstStyle/>
        <a:p>
          <a:pPr lvl="0" algn="l" defTabSz="1333500">
            <a:lnSpc>
              <a:spcPct val="90000"/>
            </a:lnSpc>
            <a:spcBef>
              <a:spcPct val="0"/>
            </a:spcBef>
            <a:spcAft>
              <a:spcPct val="35000"/>
            </a:spcAft>
          </a:pPr>
          <a:r>
            <a:rPr lang="zh-TW" altLang="zh-TW" sz="3000" kern="1200" dirty="0" smtClean="0">
              <a:latin typeface="標楷體" panose="03000509000000000000" pitchFamily="65" charset="-120"/>
              <a:ea typeface="標楷體" panose="03000509000000000000" pitchFamily="65" charset="-120"/>
            </a:rPr>
            <a:t>官僚不必負責任</a:t>
          </a:r>
          <a:endParaRPr lang="zh-TW" altLang="en-US" sz="3000" kern="1200" dirty="0"/>
        </a:p>
      </dsp:txBody>
      <dsp:txXfrm>
        <a:off x="467022" y="4027161"/>
        <a:ext cx="7867464" cy="619776"/>
      </dsp:txXfrm>
    </dsp:sp>
    <dsp:sp modelId="{BBF02497-B7E5-45C0-A516-66C42C5CF8C9}">
      <dsp:nvSpPr>
        <dsp:cNvPr id="0" name=""/>
        <dsp:cNvSpPr/>
      </dsp:nvSpPr>
      <dsp:spPr>
        <a:xfrm>
          <a:off x="79662" y="3949689"/>
          <a:ext cx="774721" cy="774721"/>
        </a:xfrm>
        <a:prstGeom prst="ellipse">
          <a:avLst/>
        </a:prstGeom>
        <a:solidFill>
          <a:schemeClr val="lt1">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16FF6-F037-42A9-B81E-176E43384B9C}">
      <dsp:nvSpPr>
        <dsp:cNvPr id="0" name=""/>
        <dsp:cNvSpPr/>
      </dsp:nvSpPr>
      <dsp:spPr>
        <a:xfrm>
          <a:off x="2419527" y="2135416"/>
          <a:ext cx="2538174" cy="2538174"/>
        </a:xfrm>
        <a:prstGeom prst="gear9">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zh-TW" altLang="en-US" sz="2100" kern="1200" dirty="0" smtClean="0">
              <a:latin typeface="標楷體" panose="03000509000000000000" pitchFamily="65" charset="-120"/>
              <a:ea typeface="標楷體" panose="03000509000000000000" pitchFamily="65" charset="-120"/>
            </a:rPr>
            <a:t>難以拓展</a:t>
          </a:r>
          <a:endParaRPr lang="en-US" altLang="zh-TW" sz="2100" kern="1200" dirty="0" smtClean="0">
            <a:latin typeface="標楷體" panose="03000509000000000000" pitchFamily="65" charset="-120"/>
            <a:ea typeface="標楷體" panose="03000509000000000000" pitchFamily="65" charset="-120"/>
          </a:endParaRPr>
        </a:p>
        <a:p>
          <a:pPr lvl="0" algn="ctr" defTabSz="933450">
            <a:lnSpc>
              <a:spcPct val="90000"/>
            </a:lnSpc>
            <a:spcBef>
              <a:spcPct val="0"/>
            </a:spcBef>
            <a:spcAft>
              <a:spcPct val="35000"/>
            </a:spcAft>
          </a:pPr>
          <a:r>
            <a:rPr lang="zh-TW" altLang="en-US" sz="2100" kern="1200" dirty="0" smtClean="0">
              <a:latin typeface="標楷體" panose="03000509000000000000" pitchFamily="65" charset="-120"/>
              <a:ea typeface="標楷體" panose="03000509000000000000" pitchFamily="65" charset="-120"/>
            </a:rPr>
            <a:t>內需市場</a:t>
          </a:r>
          <a:endParaRPr lang="zh-TW" altLang="en-US" sz="2100" kern="1200" dirty="0"/>
        </a:p>
      </dsp:txBody>
      <dsp:txXfrm>
        <a:off x="2929813" y="2729971"/>
        <a:ext cx="1517602" cy="1304674"/>
      </dsp:txXfrm>
    </dsp:sp>
    <dsp:sp modelId="{D7C0626F-912A-4B64-89AF-FC575B07CACC}">
      <dsp:nvSpPr>
        <dsp:cNvPr id="0" name=""/>
        <dsp:cNvSpPr/>
      </dsp:nvSpPr>
      <dsp:spPr>
        <a:xfrm>
          <a:off x="793993" y="1541705"/>
          <a:ext cx="1845944" cy="1845944"/>
        </a:xfrm>
        <a:prstGeom prst="gear6">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zh-TW" altLang="en-US" sz="2100" kern="1200" dirty="0" smtClean="0">
              <a:latin typeface="標楷體" panose="03000509000000000000" pitchFamily="65" charset="-120"/>
              <a:ea typeface="標楷體" panose="03000509000000000000" pitchFamily="65" charset="-120"/>
            </a:rPr>
            <a:t>日元大幅升值</a:t>
          </a:r>
          <a:endParaRPr lang="zh-TW" altLang="en-US" sz="2100" kern="1200" dirty="0"/>
        </a:p>
      </dsp:txBody>
      <dsp:txXfrm>
        <a:off x="1258715" y="2009236"/>
        <a:ext cx="916500" cy="910882"/>
      </dsp:txXfrm>
    </dsp:sp>
    <dsp:sp modelId="{A0EB0EDB-01F1-4BA2-AE1D-969B4DD93205}">
      <dsp:nvSpPr>
        <dsp:cNvPr id="0" name=""/>
        <dsp:cNvSpPr/>
      </dsp:nvSpPr>
      <dsp:spPr>
        <a:xfrm rot="20700000">
          <a:off x="1814455" y="206188"/>
          <a:ext cx="2299925" cy="1920213"/>
        </a:xfrm>
        <a:prstGeom prst="gear6">
          <a:avLst/>
        </a:prstGeom>
        <a:solidFill>
          <a:srgbClr val="FF0000"/>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zh-TW" altLang="en-US" sz="2100" kern="1200" dirty="0" smtClean="0">
              <a:latin typeface="標楷體" panose="03000509000000000000" pitchFamily="65" charset="-120"/>
              <a:ea typeface="標楷體" panose="03000509000000000000" pitchFamily="65" charset="-120"/>
            </a:rPr>
            <a:t>房地產</a:t>
          </a:r>
          <a:endParaRPr lang="en-US" altLang="zh-TW" sz="2100" kern="1200" dirty="0" smtClean="0">
            <a:latin typeface="標楷體" panose="03000509000000000000" pitchFamily="65" charset="-120"/>
            <a:ea typeface="標楷體" panose="03000509000000000000" pitchFamily="65" charset="-120"/>
          </a:endParaRPr>
        </a:p>
        <a:p>
          <a:pPr lvl="0" algn="ctr" defTabSz="933450">
            <a:lnSpc>
              <a:spcPct val="90000"/>
            </a:lnSpc>
            <a:spcBef>
              <a:spcPct val="0"/>
            </a:spcBef>
            <a:spcAft>
              <a:spcPct val="35000"/>
            </a:spcAft>
          </a:pPr>
          <a:r>
            <a:rPr lang="zh-TW" altLang="en-US" sz="2100" kern="1200" dirty="0" smtClean="0">
              <a:latin typeface="標楷體" panose="03000509000000000000" pitchFamily="65" charset="-120"/>
              <a:ea typeface="標楷體" panose="03000509000000000000" pitchFamily="65" charset="-120"/>
            </a:rPr>
            <a:t>泡沫破滅</a:t>
          </a:r>
          <a:endParaRPr lang="zh-TW" altLang="en-US" sz="2100" kern="1200" dirty="0"/>
        </a:p>
      </dsp:txBody>
      <dsp:txXfrm rot="-20700000">
        <a:off x="2341418" y="604826"/>
        <a:ext cx="1245999" cy="1122938"/>
      </dsp:txXfrm>
    </dsp:sp>
    <dsp:sp modelId="{1F3B592D-C615-40CD-A8E8-4CDCD9E6157B}">
      <dsp:nvSpPr>
        <dsp:cNvPr id="0" name=""/>
        <dsp:cNvSpPr/>
      </dsp:nvSpPr>
      <dsp:spPr>
        <a:xfrm>
          <a:off x="2409707" y="1835991"/>
          <a:ext cx="3248862" cy="3248862"/>
        </a:xfrm>
        <a:prstGeom prst="circularArrow">
          <a:avLst>
            <a:gd name="adj1" fmla="val 4688"/>
            <a:gd name="adj2" fmla="val 299029"/>
            <a:gd name="adj3" fmla="val 2525379"/>
            <a:gd name="adj4" fmla="val 15841571"/>
            <a:gd name="adj5" fmla="val 5469"/>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a:schemeClr val="lt1"/>
        </a:fontRef>
      </dsp:style>
    </dsp:sp>
    <dsp:sp modelId="{45D33558-32F0-4912-B22E-E97BEC5A1FAC}">
      <dsp:nvSpPr>
        <dsp:cNvPr id="0" name=""/>
        <dsp:cNvSpPr/>
      </dsp:nvSpPr>
      <dsp:spPr>
        <a:xfrm>
          <a:off x="424004" y="1155786"/>
          <a:ext cx="2360501" cy="2360501"/>
        </a:xfrm>
        <a:prstGeom prst="leftCircularArrow">
          <a:avLst>
            <a:gd name="adj1" fmla="val 6452"/>
            <a:gd name="adj2" fmla="val 429999"/>
            <a:gd name="adj3" fmla="val 10489124"/>
            <a:gd name="adj4" fmla="val 14837806"/>
            <a:gd name="adj5" fmla="val 7527"/>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a:schemeClr val="lt1"/>
        </a:fontRef>
      </dsp:style>
    </dsp:sp>
    <dsp:sp modelId="{172F4A16-30A2-4E1E-948E-4C574FDBA8F6}">
      <dsp:nvSpPr>
        <dsp:cNvPr id="0" name=""/>
        <dsp:cNvSpPr/>
      </dsp:nvSpPr>
      <dsp:spPr>
        <a:xfrm>
          <a:off x="1433214" y="-191606"/>
          <a:ext cx="2545096" cy="2545096"/>
        </a:xfrm>
        <a:prstGeom prst="circularArrow">
          <a:avLst>
            <a:gd name="adj1" fmla="val 5984"/>
            <a:gd name="adj2" fmla="val 394124"/>
            <a:gd name="adj3" fmla="val 13313824"/>
            <a:gd name="adj4" fmla="val 10508221"/>
            <a:gd name="adj5" fmla="val 6981"/>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78B32D-2E43-4DD1-A36E-FC02BDB762F1}" type="datetimeFigureOut">
              <a:rPr lang="zh-TW" altLang="en-US" smtClean="0"/>
              <a:t>2014/10/20</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59CC41-706C-4313-91AD-AFB607398A85}" type="slidenum">
              <a:rPr lang="zh-TW" altLang="en-US" smtClean="0"/>
              <a:t>‹#›</a:t>
            </a:fld>
            <a:endParaRPr lang="zh-TW" altLang="en-US"/>
          </a:p>
        </p:txBody>
      </p:sp>
    </p:spTree>
    <p:extLst>
      <p:ext uri="{BB962C8B-B14F-4D97-AF65-F5344CB8AC3E}">
        <p14:creationId xmlns:p14="http://schemas.microsoft.com/office/powerpoint/2010/main" val="1273000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u="none" strike="noStrike" kern="1200" dirty="0" smtClean="0">
                <a:solidFill>
                  <a:schemeClr val="tx1"/>
                </a:solidFill>
                <a:effectLst/>
                <a:latin typeface="+mn-lt"/>
                <a:ea typeface="+mn-ea"/>
                <a:cs typeface="+mn-cs"/>
              </a:rPr>
              <a:t>Slide 1</a:t>
            </a:r>
            <a:endParaRPr lang="zh-TW" altLang="zh-TW" sz="1200" kern="1200" dirty="0" smtClean="0">
              <a:solidFill>
                <a:schemeClr val="tx1"/>
              </a:solidFill>
              <a:effectLst/>
              <a:latin typeface="+mn-lt"/>
              <a:ea typeface="+mn-ea"/>
              <a:cs typeface="+mn-cs"/>
            </a:endParaRPr>
          </a:p>
          <a:p>
            <a:r>
              <a:rPr lang="zh-TW" altLang="zh-TW" sz="1200" u="none" strike="noStrike" kern="1200" dirty="0" smtClean="0">
                <a:solidFill>
                  <a:schemeClr val="tx1"/>
                </a:solidFill>
                <a:effectLst/>
                <a:latin typeface="+mn-lt"/>
                <a:ea typeface="+mn-ea"/>
                <a:cs typeface="+mn-cs"/>
              </a:rPr>
              <a:t>日本經濟奇蹟之因素：</a:t>
            </a:r>
            <a:endParaRPr lang="zh-TW" altLang="zh-TW" sz="1200" kern="1200" dirty="0" smtClean="0">
              <a:solidFill>
                <a:schemeClr val="tx1"/>
              </a:solidFill>
              <a:effectLst/>
              <a:latin typeface="+mn-lt"/>
              <a:ea typeface="+mn-ea"/>
              <a:cs typeface="+mn-cs"/>
            </a:endParaRPr>
          </a:p>
          <a:p>
            <a:r>
              <a:rPr lang="zh-TW" altLang="zh-TW" sz="1200" u="none" strike="noStrike" kern="1200" dirty="0" smtClean="0">
                <a:solidFill>
                  <a:schemeClr val="tx1"/>
                </a:solidFill>
                <a:effectLst/>
                <a:latin typeface="+mn-lt"/>
                <a:ea typeface="+mn-ea"/>
                <a:cs typeface="+mn-cs"/>
              </a:rPr>
              <a:t>內在因素包括戰後日本的政局，日本民族個性、勞資關係、日本的工業基礎；外在因素則包括盟軍佔領的影響，美國的援助及冷戰的影響等。</a:t>
            </a:r>
            <a:endParaRPr lang="zh-TW" altLang="zh-TW" sz="1200" kern="1200" dirty="0" smtClean="0">
              <a:solidFill>
                <a:schemeClr val="tx1"/>
              </a:solidFill>
              <a:effectLst/>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2</a:t>
            </a:fld>
            <a:endParaRPr lang="zh-TW" altLang="en-US"/>
          </a:p>
        </p:txBody>
      </p:sp>
    </p:spTree>
    <p:extLst>
      <p:ext uri="{BB962C8B-B14F-4D97-AF65-F5344CB8AC3E}">
        <p14:creationId xmlns:p14="http://schemas.microsoft.com/office/powerpoint/2010/main" val="6019865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u="none" strike="noStrike" kern="1200" dirty="0" smtClean="0">
                <a:solidFill>
                  <a:schemeClr val="tx1"/>
                </a:solidFill>
                <a:effectLst/>
                <a:latin typeface="+mn-lt"/>
                <a:ea typeface="+mn-ea"/>
                <a:cs typeface="+mn-cs"/>
              </a:rPr>
              <a:t>經濟奇蹟</a:t>
            </a:r>
            <a:r>
              <a:rPr lang="en-US" altLang="zh-TW" sz="1200" u="none" strike="noStrike" kern="1200" dirty="0" smtClean="0">
                <a:solidFill>
                  <a:schemeClr val="tx1"/>
                </a:solidFill>
                <a:effectLst/>
                <a:latin typeface="+mn-lt"/>
                <a:ea typeface="+mn-ea"/>
                <a:cs typeface="+mn-cs"/>
              </a:rPr>
              <a:t> - </a:t>
            </a:r>
            <a:r>
              <a:rPr lang="zh-TW" altLang="zh-TW" sz="1200" u="none" strike="noStrike" kern="1200" dirty="0" smtClean="0">
                <a:solidFill>
                  <a:schemeClr val="tx1"/>
                </a:solidFill>
                <a:effectLst/>
                <a:latin typeface="+mn-lt"/>
                <a:ea typeface="+mn-ea"/>
                <a:cs typeface="+mn-cs"/>
              </a:rPr>
              <a:t>內在因素</a:t>
            </a:r>
            <a:endParaRPr lang="en-US" altLang="zh-TW" sz="1200" u="none" strike="noStrike" kern="1200" dirty="0" smtClean="0">
              <a:solidFill>
                <a:schemeClr val="tx1"/>
              </a:solidFill>
              <a:effectLst/>
              <a:latin typeface="+mn-lt"/>
              <a:ea typeface="+mn-ea"/>
              <a:cs typeface="+mn-cs"/>
            </a:endParaRPr>
          </a:p>
          <a:p>
            <a:endParaRPr lang="en-US" altLang="zh-TW" sz="1200" u="none" strike="noStrike" kern="1200" dirty="0" smtClean="0">
              <a:solidFill>
                <a:schemeClr val="tx1"/>
              </a:solidFill>
              <a:effectLst/>
              <a:latin typeface="+mn-lt"/>
              <a:ea typeface="+mn-ea"/>
              <a:cs typeface="+mn-cs"/>
            </a:endParaRPr>
          </a:p>
          <a:p>
            <a:endParaRPr lang="zh-TW" altLang="zh-TW" sz="1200" kern="1200" dirty="0" smtClean="0">
              <a:solidFill>
                <a:schemeClr val="tx1"/>
              </a:solidFill>
              <a:effectLst/>
              <a:latin typeface="+mn-lt"/>
              <a:ea typeface="+mn-ea"/>
              <a:cs typeface="+mn-cs"/>
            </a:endParaRPr>
          </a:p>
          <a:p>
            <a:pPr lvl="0"/>
            <a:r>
              <a:rPr lang="zh-TW" altLang="en-US" sz="1200" u="sng" kern="1200" dirty="0" smtClean="0">
                <a:solidFill>
                  <a:schemeClr val="tx1"/>
                </a:solidFill>
                <a:effectLst/>
                <a:latin typeface="+mn-lt"/>
                <a:ea typeface="+mn-ea"/>
                <a:cs typeface="+mn-cs"/>
              </a:rPr>
              <a:t>一、</a:t>
            </a:r>
            <a:r>
              <a:rPr lang="zh-TW" altLang="zh-TW" sz="1200" u="sng" kern="1200" dirty="0" smtClean="0">
                <a:solidFill>
                  <a:schemeClr val="tx1"/>
                </a:solidFill>
                <a:effectLst/>
                <a:latin typeface="+mn-lt"/>
                <a:ea typeface="+mn-ea"/>
                <a:cs typeface="+mn-cs"/>
              </a:rPr>
              <a:t>自民黨執政：</a:t>
            </a:r>
            <a:r>
              <a:rPr lang="zh-TW" altLang="zh-TW" sz="1200" u="none" strike="noStrike" kern="1200" dirty="0" smtClean="0">
                <a:solidFill>
                  <a:schemeClr val="tx1"/>
                </a:solidFill>
                <a:effectLst/>
                <a:latin typeface="+mn-lt"/>
                <a:ea typeface="+mn-ea"/>
                <a:cs typeface="+mn-cs"/>
              </a:rPr>
              <a:t>保守自由主義政黨：</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1 </a:t>
            </a:r>
            <a:r>
              <a:rPr lang="zh-TW" altLang="zh-TW" sz="1200" u="none" strike="noStrike" kern="1200" dirty="0" smtClean="0">
                <a:solidFill>
                  <a:schemeClr val="tx1"/>
                </a:solidFill>
                <a:effectLst/>
                <a:latin typeface="+mn-lt"/>
                <a:ea typeface="+mn-ea"/>
                <a:cs typeface="+mn-cs"/>
              </a:rPr>
              <a:t>改革日本外交：加入聯合國並與蘇聯建交； </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2 </a:t>
            </a:r>
            <a:r>
              <a:rPr lang="zh-TW" altLang="zh-TW" sz="1200" u="none" strike="noStrike" kern="1200" dirty="0" smtClean="0">
                <a:solidFill>
                  <a:schemeClr val="tx1"/>
                </a:solidFill>
                <a:effectLst/>
                <a:latin typeface="+mn-lt"/>
                <a:ea typeface="+mn-ea"/>
                <a:cs typeface="+mn-cs"/>
              </a:rPr>
              <a:t>舉辦奧運會</a:t>
            </a:r>
            <a:r>
              <a:rPr lang="en-US" altLang="zh-TW" sz="1200" u="none" strike="noStrike" kern="1200" dirty="0" smtClean="0">
                <a:solidFill>
                  <a:schemeClr val="tx1"/>
                </a:solidFill>
                <a:effectLst/>
                <a:latin typeface="+mn-lt"/>
                <a:ea typeface="+mn-ea"/>
                <a:cs typeface="+mn-cs"/>
              </a:rPr>
              <a:t>(1964)</a:t>
            </a:r>
            <a:r>
              <a:rPr lang="zh-TW" altLang="zh-TW" sz="1200" u="none" strike="noStrike" kern="1200" dirty="0" smtClean="0">
                <a:solidFill>
                  <a:schemeClr val="tx1"/>
                </a:solidFill>
                <a:effectLst/>
                <a:latin typeface="+mn-lt"/>
                <a:ea typeface="+mn-ea"/>
                <a:cs typeface="+mn-cs"/>
              </a:rPr>
              <a:t>，帶動經濟成長，各式建設； </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3 </a:t>
            </a:r>
            <a:r>
              <a:rPr lang="zh-TW" altLang="zh-TW" sz="1200" u="none" strike="noStrike" kern="1200" dirty="0" smtClean="0">
                <a:solidFill>
                  <a:schemeClr val="tx1"/>
                </a:solidFill>
                <a:effectLst/>
                <a:latin typeface="+mn-lt"/>
                <a:ea typeface="+mn-ea"/>
                <a:cs typeface="+mn-cs"/>
              </a:rPr>
              <a:t>大力扶植財團、新興企業；</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4 </a:t>
            </a:r>
            <a:r>
              <a:rPr lang="zh-TW" altLang="zh-TW" sz="1200" kern="1200" dirty="0" smtClean="0">
                <a:solidFill>
                  <a:schemeClr val="tx1"/>
                </a:solidFill>
                <a:effectLst/>
                <a:latin typeface="+mn-lt"/>
                <a:ea typeface="+mn-ea"/>
                <a:cs typeface="+mn-cs"/>
              </a:rPr>
              <a:t>確立了日本現代議會政體，為日本提供了一個穩定政治環境。</a:t>
            </a:r>
            <a:endParaRPr lang="en-US" altLang="zh-TW" sz="1200" kern="1200" dirty="0" smtClean="0">
              <a:solidFill>
                <a:schemeClr val="tx1"/>
              </a:solidFill>
              <a:effectLst/>
              <a:latin typeface="+mn-lt"/>
              <a:ea typeface="+mn-ea"/>
              <a:cs typeface="+mn-cs"/>
            </a:endParaRPr>
          </a:p>
          <a:p>
            <a:pPr lvl="0"/>
            <a:endParaRPr lang="en-US" altLang="zh-TW" sz="1200" kern="1200" dirty="0" smtClean="0">
              <a:solidFill>
                <a:schemeClr val="tx1"/>
              </a:solidFill>
              <a:effectLst/>
              <a:latin typeface="+mn-lt"/>
              <a:ea typeface="+mn-ea"/>
              <a:cs typeface="+mn-cs"/>
            </a:endParaRPr>
          </a:p>
          <a:p>
            <a:pPr lvl="0"/>
            <a:endParaRPr lang="zh-TW" altLang="zh-TW" sz="1200" kern="1200" dirty="0" smtClean="0">
              <a:solidFill>
                <a:schemeClr val="tx1"/>
              </a:solidFill>
              <a:effectLst/>
              <a:latin typeface="+mn-lt"/>
              <a:ea typeface="+mn-ea"/>
              <a:cs typeface="+mn-cs"/>
            </a:endParaRPr>
          </a:p>
          <a:p>
            <a:pPr lvl="0"/>
            <a:r>
              <a:rPr lang="zh-TW" altLang="en-US" sz="1200" u="none" strike="noStrike" kern="1200" dirty="0" smtClean="0">
                <a:solidFill>
                  <a:schemeClr val="tx1"/>
                </a:solidFill>
                <a:effectLst/>
                <a:latin typeface="+mn-lt"/>
                <a:ea typeface="+mn-ea"/>
                <a:cs typeface="+mn-cs"/>
              </a:rPr>
              <a:t>二、</a:t>
            </a:r>
            <a:r>
              <a:rPr lang="zh-TW" altLang="zh-TW" sz="1200" u="none" strike="noStrike" kern="1200" dirty="0" smtClean="0">
                <a:solidFill>
                  <a:schemeClr val="tx1"/>
                </a:solidFill>
                <a:effectLst/>
                <a:latin typeface="+mn-lt"/>
                <a:ea typeface="+mn-ea"/>
                <a:cs typeface="+mn-cs"/>
              </a:rPr>
              <a:t>儲蓄性格：</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1950 </a:t>
            </a:r>
            <a:r>
              <a:rPr lang="zh-TW" altLang="zh-TW" sz="1200" u="none" strike="noStrike" kern="1200" dirty="0" smtClean="0">
                <a:solidFill>
                  <a:schemeClr val="tx1"/>
                </a:solidFill>
                <a:effectLst/>
                <a:latin typeface="+mn-lt"/>
                <a:ea typeface="+mn-ea"/>
                <a:cs typeface="+mn-cs"/>
              </a:rPr>
              <a:t>年後，隨着工資快速增加，儲蓄亦快速增加，令金融體系中有大量資金供企業投資和發展經濟，促使日本經濟穩定增長。</a:t>
            </a:r>
            <a:endParaRPr lang="zh-TW" altLang="zh-TW" sz="1200" kern="1200" dirty="0" smtClean="0">
              <a:solidFill>
                <a:schemeClr val="tx1"/>
              </a:solidFill>
              <a:effectLst/>
              <a:latin typeface="+mn-lt"/>
              <a:ea typeface="+mn-ea"/>
              <a:cs typeface="+mn-cs"/>
            </a:endParaRPr>
          </a:p>
          <a:p>
            <a:pPr lvl="0"/>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zh-TW" altLang="en-US" sz="1200" u="none" strike="noStrike" kern="1200" dirty="0" smtClean="0">
                <a:solidFill>
                  <a:schemeClr val="tx1"/>
                </a:solidFill>
                <a:effectLst/>
                <a:latin typeface="+mn-lt"/>
                <a:ea typeface="+mn-ea"/>
                <a:cs typeface="+mn-cs"/>
              </a:rPr>
              <a:t>三、</a:t>
            </a:r>
            <a:r>
              <a:rPr lang="zh-TW" altLang="zh-TW" sz="1200" u="none" strike="noStrike" kern="1200" dirty="0" smtClean="0">
                <a:solidFill>
                  <a:schemeClr val="tx1"/>
                </a:solidFill>
                <a:effectLst/>
                <a:latin typeface="+mn-lt"/>
                <a:ea typeface="+mn-ea"/>
                <a:cs typeface="+mn-cs"/>
              </a:rPr>
              <a:t>勞資關係改變：</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zh-TW" altLang="zh-TW" sz="1200" u="none" strike="noStrike" kern="1200" dirty="0" smtClean="0">
                <a:solidFill>
                  <a:schemeClr val="tx1"/>
                </a:solidFill>
                <a:effectLst/>
                <a:latin typeface="+mn-lt"/>
                <a:ea typeface="+mn-ea"/>
                <a:cs typeface="+mn-cs"/>
              </a:rPr>
              <a:t>「終身就業制度」：培植出員工對企業的忠誠。因為企業預期員工將終身為其效力，因此願意投放時間和金錢培訓員工，引入新科技，有利戰後日本的經濟發展。</a:t>
            </a:r>
            <a:endParaRPr lang="zh-TW" altLang="zh-TW" sz="1200" kern="1200" dirty="0" smtClean="0">
              <a:solidFill>
                <a:schemeClr val="tx1"/>
              </a:solidFill>
              <a:effectLst/>
              <a:latin typeface="+mn-lt"/>
              <a:ea typeface="+mn-ea"/>
              <a:cs typeface="+mn-cs"/>
            </a:endParaRPr>
          </a:p>
          <a:p>
            <a:pPr lvl="0"/>
            <a:endParaRPr lang="en-US" altLang="zh-TW" sz="1200" u="none" strike="noStrike" kern="1200" dirty="0" smtClean="0">
              <a:solidFill>
                <a:schemeClr val="tx1"/>
              </a:solidFill>
              <a:effectLst/>
              <a:latin typeface="+mn-lt"/>
              <a:ea typeface="+mn-ea"/>
              <a:cs typeface="+mn-cs"/>
            </a:endParaRPr>
          </a:p>
          <a:p>
            <a:pPr lvl="0"/>
            <a:r>
              <a:rPr lang="zh-TW" altLang="en-US" sz="1200" u="none" strike="noStrike" kern="1200" dirty="0" smtClean="0">
                <a:solidFill>
                  <a:schemeClr val="tx1"/>
                </a:solidFill>
                <a:effectLst/>
                <a:latin typeface="+mn-lt"/>
                <a:ea typeface="+mn-ea"/>
                <a:cs typeface="+mn-cs"/>
              </a:rPr>
              <a:t>四、</a:t>
            </a:r>
            <a:r>
              <a:rPr lang="zh-TW" altLang="zh-TW" sz="1200" u="none" strike="noStrike" kern="1200" dirty="0" smtClean="0">
                <a:solidFill>
                  <a:schemeClr val="tx1"/>
                </a:solidFill>
                <a:effectLst/>
                <a:latin typeface="+mn-lt"/>
                <a:ea typeface="+mn-ea"/>
                <a:cs typeface="+mn-cs"/>
              </a:rPr>
              <a:t>工業基礎：</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zh-TW" altLang="zh-TW" sz="1200" u="none" strike="noStrike" kern="1200" dirty="0" smtClean="0">
                <a:solidFill>
                  <a:schemeClr val="tx1"/>
                </a:solidFill>
                <a:effectLst/>
                <a:latin typeface="+mn-lt"/>
                <a:ea typeface="+mn-ea"/>
                <a:cs typeface="+mn-cs"/>
              </a:rPr>
              <a:t>自</a:t>
            </a:r>
            <a:r>
              <a:rPr lang="en-US" altLang="zh-TW" sz="1200" u="none" strike="noStrike" kern="1200" dirty="0" smtClean="0">
                <a:solidFill>
                  <a:schemeClr val="tx1"/>
                </a:solidFill>
                <a:effectLst/>
                <a:latin typeface="+mn-lt"/>
                <a:ea typeface="+mn-ea"/>
                <a:cs typeface="+mn-cs"/>
              </a:rPr>
              <a:t>1868 </a:t>
            </a:r>
            <a:r>
              <a:rPr lang="zh-TW" altLang="zh-TW" sz="1200" u="none" strike="noStrike" kern="1200" dirty="0" smtClean="0">
                <a:solidFill>
                  <a:schemeClr val="tx1"/>
                </a:solidFill>
                <a:effectLst/>
                <a:latin typeface="+mn-lt"/>
                <a:ea typeface="+mn-ea"/>
                <a:cs typeface="+mn-cs"/>
              </a:rPr>
              <a:t>年明治維新後，日本已發展現代化的輕、重工業。二戰前，日本已是一個工業強國，擁有先進科技及大量的技術人材，雖然日本最終戰敗，但仍擁有令工業具競爭力的技術及幹勁。二戰結束後，很多工業受到嚴重損毀，在復修及重建的過程中，日本可以安裝最先進的設備及採用最新的科技，令日本生產商在設備及技術方面均凌駕其他外國對手。並且由於戰後大量遣散軍隊，很多日本人失業，造成大量的廉價勞動力，而農村亦長期提供大批廉價工人，對促進日本的經濟發展有很大的幫助。</a:t>
            </a:r>
            <a:endParaRPr lang="zh-TW" altLang="zh-TW" sz="1200" kern="1200" dirty="0" smtClean="0">
              <a:solidFill>
                <a:schemeClr val="tx1"/>
              </a:solidFill>
              <a:effectLst/>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3</a:t>
            </a:fld>
            <a:endParaRPr lang="zh-TW" altLang="en-US"/>
          </a:p>
        </p:txBody>
      </p:sp>
    </p:spTree>
    <p:extLst>
      <p:ext uri="{BB962C8B-B14F-4D97-AF65-F5344CB8AC3E}">
        <p14:creationId xmlns:p14="http://schemas.microsoft.com/office/powerpoint/2010/main" val="158880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u="none" strike="noStrike" kern="1200" dirty="0" smtClean="0">
                <a:solidFill>
                  <a:schemeClr val="tx1"/>
                </a:solidFill>
                <a:effectLst/>
                <a:latin typeface="+mn-lt"/>
                <a:ea typeface="+mn-ea"/>
                <a:cs typeface="+mn-cs"/>
              </a:rPr>
              <a:t>Slide3</a:t>
            </a:r>
            <a:r>
              <a:rPr lang="zh-TW" altLang="zh-TW" sz="1200" u="none" strike="noStrike" kern="1200" dirty="0" smtClean="0">
                <a:solidFill>
                  <a:schemeClr val="tx1"/>
                </a:solidFill>
                <a:effectLst/>
                <a:latin typeface="+mn-lt"/>
                <a:ea typeface="+mn-ea"/>
                <a:cs typeface="+mn-cs"/>
              </a:rPr>
              <a:t>：</a:t>
            </a:r>
            <a:endParaRPr lang="zh-TW" altLang="zh-TW" sz="1200" kern="1200" dirty="0" smtClean="0">
              <a:solidFill>
                <a:schemeClr val="tx1"/>
              </a:solidFill>
              <a:effectLst/>
              <a:latin typeface="+mn-lt"/>
              <a:ea typeface="+mn-ea"/>
              <a:cs typeface="+mn-cs"/>
            </a:endParaRPr>
          </a:p>
          <a:p>
            <a:r>
              <a:rPr lang="zh-TW" altLang="zh-TW" sz="1200" u="none" strike="noStrike" kern="1200" dirty="0" smtClean="0">
                <a:solidFill>
                  <a:schemeClr val="tx1"/>
                </a:solidFill>
                <a:effectLst/>
                <a:latin typeface="+mn-lt"/>
                <a:ea typeface="+mn-ea"/>
                <a:cs typeface="+mn-cs"/>
              </a:rPr>
              <a:t>經濟奇蹟</a:t>
            </a:r>
            <a:r>
              <a:rPr lang="en-US" altLang="zh-TW" sz="1200" u="none" strike="noStrike" kern="1200" dirty="0" smtClean="0">
                <a:solidFill>
                  <a:schemeClr val="tx1"/>
                </a:solidFill>
                <a:effectLst/>
                <a:latin typeface="+mn-lt"/>
                <a:ea typeface="+mn-ea"/>
                <a:cs typeface="+mn-cs"/>
              </a:rPr>
              <a:t> - </a:t>
            </a:r>
            <a:r>
              <a:rPr lang="zh-TW" altLang="zh-TW" sz="1200" u="none" strike="noStrike" kern="1200" dirty="0" smtClean="0">
                <a:solidFill>
                  <a:schemeClr val="tx1"/>
                </a:solidFill>
                <a:effectLst/>
                <a:latin typeface="+mn-lt"/>
                <a:ea typeface="+mn-ea"/>
                <a:cs typeface="+mn-cs"/>
              </a:rPr>
              <a:t>外在因素</a:t>
            </a:r>
            <a:endParaRPr lang="en-US" altLang="zh-TW" sz="1200" u="none" strike="noStrike" kern="1200" dirty="0" smtClean="0">
              <a:solidFill>
                <a:schemeClr val="tx1"/>
              </a:solidFill>
              <a:effectLst/>
              <a:latin typeface="+mn-lt"/>
              <a:ea typeface="+mn-ea"/>
              <a:cs typeface="+mn-cs"/>
            </a:endParaRPr>
          </a:p>
          <a:p>
            <a:endParaRPr lang="zh-TW" altLang="zh-TW" sz="1200" kern="1200" dirty="0" smtClean="0">
              <a:solidFill>
                <a:schemeClr val="tx1"/>
              </a:solidFill>
              <a:effectLst/>
              <a:latin typeface="+mn-lt"/>
              <a:ea typeface="+mn-ea"/>
              <a:cs typeface="+mn-cs"/>
            </a:endParaRPr>
          </a:p>
          <a:p>
            <a:pPr lvl="0"/>
            <a:r>
              <a:rPr lang="zh-TW" altLang="en-US" sz="1200" u="none" strike="noStrike" kern="1200" dirty="0" smtClean="0">
                <a:solidFill>
                  <a:schemeClr val="tx1"/>
                </a:solidFill>
                <a:effectLst/>
                <a:latin typeface="+mn-lt"/>
                <a:ea typeface="+mn-ea"/>
                <a:cs typeface="+mn-cs"/>
              </a:rPr>
              <a:t>一、</a:t>
            </a:r>
            <a:r>
              <a:rPr lang="zh-TW" altLang="zh-TW" sz="1200" u="none" strike="noStrike" kern="1200" dirty="0" smtClean="0">
                <a:solidFill>
                  <a:schemeClr val="tx1"/>
                </a:solidFill>
                <a:effectLst/>
                <a:latin typeface="+mn-lt"/>
                <a:ea typeface="+mn-ea"/>
                <a:cs typeface="+mn-cs"/>
              </a:rPr>
              <a:t>盟軍佔領日本：</a:t>
            </a:r>
            <a:r>
              <a:rPr lang="en-US" altLang="zh-TW" sz="1200" u="sng" strike="noStrike" kern="1200" dirty="0" smtClean="0">
                <a:solidFill>
                  <a:schemeClr val="tx1"/>
                </a:solidFill>
                <a:effectLst/>
                <a:latin typeface="+mn-lt"/>
                <a:ea typeface="+mn-ea"/>
                <a:cs typeface="+mn-cs"/>
              </a:rPr>
              <a:t/>
            </a:r>
            <a:br>
              <a:rPr lang="en-US" altLang="zh-TW" sz="1200" u="sng"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1 </a:t>
            </a:r>
            <a:r>
              <a:rPr lang="zh-TW" altLang="zh-TW" sz="1200" u="none" strike="noStrike" kern="1200" dirty="0" smtClean="0">
                <a:solidFill>
                  <a:schemeClr val="tx1"/>
                </a:solidFill>
                <a:effectLst/>
                <a:latin typeface="+mn-lt"/>
                <a:ea typeface="+mn-ea"/>
                <a:cs typeface="+mn-cs"/>
              </a:rPr>
              <a:t>美國傾斜生產政策：</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zh-TW" altLang="zh-TW" sz="1200" u="none" strike="noStrike" kern="1200" dirty="0" smtClean="0">
                <a:solidFill>
                  <a:schemeClr val="tx1"/>
                </a:solidFill>
                <a:effectLst/>
                <a:latin typeface="+mn-lt"/>
                <a:ea typeface="+mn-ea"/>
                <a:cs typeface="+mn-cs"/>
              </a:rPr>
              <a:t>發展煤炭生產，用生產出來的煤炭重點供應鋼鐵業，再用增產的鋼鐵加強煤炭業。目的是努力造成煤和鋼鐵擴大再生產的能力，並以此為依據，帶動整個經濟的恢復和發展</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2 </a:t>
            </a:r>
            <a:r>
              <a:rPr lang="zh-TW" altLang="zh-TW" sz="1200" u="none" strike="noStrike" kern="1200" dirty="0" smtClean="0">
                <a:solidFill>
                  <a:schemeClr val="tx1"/>
                </a:solidFill>
                <a:effectLst/>
                <a:latin typeface="+mn-lt"/>
                <a:ea typeface="+mn-ea"/>
                <a:cs typeface="+mn-cs"/>
              </a:rPr>
              <a:t>憲法明定禁止日本擁有軍隊：省掉花在軍隊的龐大開支。</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3 </a:t>
            </a:r>
            <a:r>
              <a:rPr lang="zh-TW" altLang="zh-TW" sz="1200" u="none" strike="noStrike" kern="1200" dirty="0" smtClean="0">
                <a:solidFill>
                  <a:schemeClr val="tx1"/>
                </a:solidFill>
                <a:effectLst/>
                <a:latin typeface="+mn-lt"/>
                <a:ea typeface="+mn-ea"/>
                <a:cs typeface="+mn-cs"/>
              </a:rPr>
              <a:t>教育改革：</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zh-TW" altLang="zh-TW" sz="1200" u="none" strike="noStrike" kern="1200" dirty="0" smtClean="0">
                <a:solidFill>
                  <a:schemeClr val="tx1"/>
                </a:solidFill>
                <a:effectLst/>
                <a:latin typeface="+mn-lt"/>
                <a:ea typeface="+mn-ea"/>
                <a:cs typeface="+mn-cs"/>
              </a:rPr>
              <a:t>義務教育延長至九年，提升了國民的知識水平，日本的國民樂於接受新技能和新科技，有助日本的經濟發展，令日本的經濟重建在堅固的基礎上，為日後的快速復興鋪路。</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4 </a:t>
            </a:r>
            <a:r>
              <a:rPr lang="zh-TW" altLang="zh-TW" sz="1200" u="none" strike="noStrike" kern="1200" dirty="0" smtClean="0">
                <a:solidFill>
                  <a:schemeClr val="tx1"/>
                </a:solidFill>
                <a:effectLst/>
                <a:latin typeface="+mn-lt"/>
                <a:ea typeface="+mn-ea"/>
                <a:cs typeface="+mn-cs"/>
              </a:rPr>
              <a:t>農地改革：佃農可以擁有土地，解放了農村的生產力。</a:t>
            </a:r>
          </a:p>
          <a:p>
            <a:pPr lvl="0"/>
            <a:endParaRPr lang="en-US" altLang="zh-TW" sz="1200" u="none" strike="noStrike" kern="1200" dirty="0" smtClean="0">
              <a:solidFill>
                <a:schemeClr val="tx1"/>
              </a:solidFill>
              <a:effectLst/>
              <a:latin typeface="+mn-lt"/>
              <a:ea typeface="+mn-ea"/>
              <a:cs typeface="+mn-cs"/>
            </a:endParaRPr>
          </a:p>
          <a:p>
            <a:pPr lvl="0"/>
            <a:r>
              <a:rPr lang="zh-TW" altLang="en-US" sz="1200" u="none" strike="noStrike" kern="1200" dirty="0" smtClean="0">
                <a:solidFill>
                  <a:schemeClr val="tx1"/>
                </a:solidFill>
                <a:effectLst/>
                <a:latin typeface="+mn-lt"/>
                <a:ea typeface="+mn-ea"/>
                <a:cs typeface="+mn-cs"/>
              </a:rPr>
              <a:t>二、</a:t>
            </a:r>
            <a:r>
              <a:rPr lang="zh-TW" altLang="zh-TW" sz="1200" u="none" strike="noStrike" kern="1200" dirty="0" smtClean="0">
                <a:solidFill>
                  <a:schemeClr val="tx1"/>
                </a:solidFill>
                <a:effectLst/>
                <a:latin typeface="+mn-lt"/>
                <a:ea typeface="+mn-ea"/>
                <a:cs typeface="+mn-cs"/>
              </a:rPr>
              <a:t>冷戰期間：</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1948 </a:t>
            </a:r>
            <a:r>
              <a:rPr lang="zh-TW" altLang="zh-TW" sz="1200" u="none" strike="noStrike" kern="1200" dirty="0" smtClean="0">
                <a:solidFill>
                  <a:schemeClr val="tx1"/>
                </a:solidFill>
                <a:effectLst/>
                <a:latin typeface="+mn-lt"/>
                <a:ea typeface="+mn-ea"/>
                <a:cs typeface="+mn-cs"/>
              </a:rPr>
              <a:t>年，共產主義在亞洲不斷擴展，這些國際形勢逼使盟軍總部改變了對日政策，轉為協助日本復興經濟，使日本成為美國在東亞一個得力的盟友。</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en-US" altLang="zh-TW" sz="1200" u="none" strike="noStrike" kern="1200" dirty="0" smtClean="0">
                <a:solidFill>
                  <a:schemeClr val="tx1"/>
                </a:solidFill>
                <a:effectLst/>
                <a:latin typeface="+mn-lt"/>
                <a:ea typeface="+mn-ea"/>
                <a:cs typeface="+mn-cs"/>
              </a:rPr>
              <a:t>1949 </a:t>
            </a:r>
            <a:r>
              <a:rPr lang="zh-TW" altLang="zh-TW" sz="1200" u="none" strike="noStrike" kern="1200" dirty="0" smtClean="0">
                <a:solidFill>
                  <a:schemeClr val="tx1"/>
                </a:solidFill>
                <a:effectLst/>
                <a:latin typeface="+mn-lt"/>
                <a:ea typeface="+mn-ea"/>
                <a:cs typeface="+mn-cs"/>
              </a:rPr>
              <a:t>年中國共產黨在國共內戰（</a:t>
            </a:r>
            <a:r>
              <a:rPr lang="en-US" altLang="zh-TW" sz="1200" u="none" strike="noStrike" kern="1200" dirty="0" smtClean="0">
                <a:solidFill>
                  <a:schemeClr val="tx1"/>
                </a:solidFill>
                <a:effectLst/>
                <a:latin typeface="+mn-lt"/>
                <a:ea typeface="+mn-ea"/>
                <a:cs typeface="+mn-cs"/>
              </a:rPr>
              <a:t>1946-49 </a:t>
            </a:r>
            <a:r>
              <a:rPr lang="zh-TW" altLang="zh-TW" sz="1200" u="none" strike="noStrike" kern="1200" dirty="0" smtClean="0">
                <a:solidFill>
                  <a:schemeClr val="tx1"/>
                </a:solidFill>
                <a:effectLst/>
                <a:latin typeface="+mn-lt"/>
                <a:ea typeface="+mn-ea"/>
                <a:cs typeface="+mn-cs"/>
              </a:rPr>
              <a:t>年）中取得勝利，美國決意維持和日本的軍事伙伴關係。</a:t>
            </a:r>
            <a:r>
              <a:rPr lang="en-US" altLang="zh-TW" sz="1200" u="none" strike="noStrike" kern="1200" dirty="0" smtClean="0">
                <a:solidFill>
                  <a:schemeClr val="tx1"/>
                </a:solidFill>
                <a:effectLst/>
                <a:latin typeface="+mn-lt"/>
                <a:ea typeface="+mn-ea"/>
                <a:cs typeface="+mn-cs"/>
              </a:rPr>
              <a:t>1951 </a:t>
            </a:r>
            <a:r>
              <a:rPr lang="zh-TW" altLang="zh-TW" sz="1200" u="none" strike="noStrike" kern="1200" dirty="0" smtClean="0">
                <a:solidFill>
                  <a:schemeClr val="tx1"/>
                </a:solidFill>
                <a:effectLst/>
                <a:latin typeface="+mn-lt"/>
                <a:ea typeface="+mn-ea"/>
                <a:cs typeface="+mn-cs"/>
              </a:rPr>
              <a:t>年</a:t>
            </a:r>
            <a:r>
              <a:rPr lang="en-US" altLang="zh-TW" sz="1200" u="none" strike="noStrike" kern="1200" dirty="0" smtClean="0">
                <a:solidFill>
                  <a:schemeClr val="tx1"/>
                </a:solidFill>
                <a:effectLst/>
                <a:latin typeface="+mn-lt"/>
                <a:ea typeface="+mn-ea"/>
                <a:cs typeface="+mn-cs"/>
              </a:rPr>
              <a:t>8 </a:t>
            </a:r>
            <a:r>
              <a:rPr lang="zh-TW" altLang="zh-TW" sz="1200" u="none" strike="noStrike" kern="1200" dirty="0" smtClean="0">
                <a:solidFill>
                  <a:schemeClr val="tx1"/>
                </a:solidFill>
                <a:effectLst/>
                <a:latin typeface="+mn-lt"/>
                <a:ea typeface="+mn-ea"/>
                <a:cs typeface="+mn-cs"/>
              </a:rPr>
              <a:t>月，美國和日本簽訂了《日美安全保障條約》，美國獲准在日本駐軍，條約一直維持至今。從此，美國一直承擔軍事保護日本的責任，因此，日本可以省卻龐大的軍費開支。</a:t>
            </a:r>
            <a:r>
              <a:rPr lang="en-US" altLang="zh-TW" sz="1200" u="none" strike="noStrike" kern="1200" dirty="0" smtClean="0">
                <a:solidFill>
                  <a:schemeClr val="tx1"/>
                </a:solidFill>
                <a:effectLst/>
                <a:latin typeface="+mn-lt"/>
                <a:ea typeface="+mn-ea"/>
                <a:cs typeface="+mn-cs"/>
              </a:rPr>
              <a:t>1954 </a:t>
            </a:r>
            <a:r>
              <a:rPr lang="zh-TW" altLang="zh-TW" sz="1200" u="none" strike="noStrike" kern="1200" dirty="0" smtClean="0">
                <a:solidFill>
                  <a:schemeClr val="tx1"/>
                </a:solidFill>
                <a:effectLst/>
                <a:latin typeface="+mn-lt"/>
                <a:ea typeface="+mn-ea"/>
                <a:cs typeface="+mn-cs"/>
              </a:rPr>
              <a:t>年，日本成立自衛隊，目的是維持和平、治安及日本的獨立和安全；但開支僅佔財政預算約百分之六，比較其他強國，日本一直維持着最低限度的軍費開支。由於省去龐大的軍費開支，日本政府可以一直維持著低稅制和有較多資金用作發展經濟。</a:t>
            </a:r>
          </a:p>
          <a:p>
            <a:pPr lvl="0"/>
            <a:endParaRPr lang="en-US" altLang="zh-TW" sz="1200" u="none" strike="noStrike" kern="1200" dirty="0" smtClean="0">
              <a:solidFill>
                <a:schemeClr val="tx1"/>
              </a:solidFill>
              <a:effectLst/>
              <a:latin typeface="+mn-lt"/>
              <a:ea typeface="+mn-ea"/>
              <a:cs typeface="+mn-cs"/>
            </a:endParaRPr>
          </a:p>
          <a:p>
            <a:pPr lvl="0"/>
            <a:r>
              <a:rPr lang="zh-TW" altLang="en-US" sz="1200" u="none" strike="noStrike" kern="1200" dirty="0" smtClean="0">
                <a:solidFill>
                  <a:schemeClr val="tx1"/>
                </a:solidFill>
                <a:effectLst/>
                <a:latin typeface="+mn-lt"/>
                <a:ea typeface="+mn-ea"/>
                <a:cs typeface="+mn-cs"/>
              </a:rPr>
              <a:t>三、</a:t>
            </a:r>
            <a:r>
              <a:rPr lang="zh-TW" altLang="zh-TW" sz="1200" u="none" strike="noStrike" kern="1200" dirty="0" smtClean="0">
                <a:solidFill>
                  <a:schemeClr val="tx1"/>
                </a:solidFill>
                <a:effectLst/>
                <a:latin typeface="+mn-lt"/>
                <a:ea typeface="+mn-ea"/>
                <a:cs typeface="+mn-cs"/>
              </a:rPr>
              <a:t>韓戰爆發：</a:t>
            </a:r>
            <a:r>
              <a:rPr lang="en-US" altLang="zh-TW" sz="1200" u="none" strike="noStrike" kern="1200" dirty="0" smtClean="0">
                <a:solidFill>
                  <a:schemeClr val="tx1"/>
                </a:solidFill>
                <a:effectLst/>
                <a:latin typeface="+mn-lt"/>
                <a:ea typeface="+mn-ea"/>
                <a:cs typeface="+mn-cs"/>
              </a:rPr>
              <a:t/>
            </a:r>
            <a:br>
              <a:rPr lang="en-US" altLang="zh-TW" sz="1200" u="none" strike="noStrike" kern="1200" dirty="0" smtClean="0">
                <a:solidFill>
                  <a:schemeClr val="tx1"/>
                </a:solidFill>
                <a:effectLst/>
                <a:latin typeface="+mn-lt"/>
                <a:ea typeface="+mn-ea"/>
                <a:cs typeface="+mn-cs"/>
              </a:rPr>
            </a:br>
            <a:r>
              <a:rPr lang="zh-TW" altLang="zh-TW" sz="1200" u="none" strike="noStrike" kern="1200" dirty="0" smtClean="0">
                <a:solidFill>
                  <a:schemeClr val="tx1"/>
                </a:solidFill>
                <a:effectLst/>
                <a:latin typeface="+mn-lt"/>
                <a:ea typeface="+mn-ea"/>
                <a:cs typeface="+mn-cs"/>
              </a:rPr>
              <a:t>由於日本距離韓國不遠，大量美軍及其家屬湧往日本，日本獲得巨額訂單，供應貨物和服務給在日的美軍及其基地。另外，美國向日本採購大量軍需品供應給聯合國軍隊，訂單總值達三十億美元。因為這場戰事，許多原來已關閉的工廠得以重開，就業率、股票價格和外匯收入亦有所上升。</a:t>
            </a: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4</a:t>
            </a:fld>
            <a:endParaRPr lang="zh-TW" altLang="en-US"/>
          </a:p>
        </p:txBody>
      </p:sp>
    </p:spTree>
    <p:extLst>
      <p:ext uri="{BB962C8B-B14F-4D97-AF65-F5344CB8AC3E}">
        <p14:creationId xmlns:p14="http://schemas.microsoft.com/office/powerpoint/2010/main" val="1044245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b="1" kern="1200" dirty="0" smtClean="0">
                <a:solidFill>
                  <a:schemeClr val="tx1"/>
                </a:solidFill>
                <a:effectLst/>
                <a:latin typeface="+mn-lt"/>
                <a:ea typeface="+mn-ea"/>
                <a:cs typeface="+mn-cs"/>
              </a:rPr>
              <a:t>神武景気 日本高度經濟成長</a:t>
            </a:r>
            <a:r>
              <a:rPr lang="en-US" altLang="zh-TW" sz="1200" b="1" kern="1200" dirty="0" smtClean="0">
                <a:solidFill>
                  <a:schemeClr val="tx1"/>
                </a:solidFill>
                <a:effectLst/>
                <a:latin typeface="+mn-lt"/>
                <a:ea typeface="+mn-ea"/>
                <a:cs typeface="+mn-cs"/>
              </a:rPr>
              <a:t> 1954.12~1957.6(</a:t>
            </a:r>
            <a:r>
              <a:rPr lang="zh-TW" altLang="zh-TW" sz="1200" b="1" kern="1200" dirty="0" smtClean="0">
                <a:solidFill>
                  <a:schemeClr val="tx1"/>
                </a:solidFill>
                <a:effectLst/>
                <a:latin typeface="+mn-lt"/>
                <a:ea typeface="+mn-ea"/>
                <a:cs typeface="+mn-cs"/>
              </a:rPr>
              <a:t>昭和</a:t>
            </a:r>
            <a:r>
              <a:rPr lang="en-US" altLang="zh-TW" sz="1200" b="1" kern="1200" dirty="0" smtClean="0">
                <a:solidFill>
                  <a:schemeClr val="tx1"/>
                </a:solidFill>
                <a:effectLst/>
                <a:latin typeface="+mn-lt"/>
                <a:ea typeface="+mn-ea"/>
                <a:cs typeface="+mn-cs"/>
              </a:rPr>
              <a:t>29~32</a:t>
            </a:r>
            <a:r>
              <a:rPr lang="zh-TW" altLang="zh-TW" sz="1200" b="1" kern="1200" dirty="0" smtClean="0">
                <a:solidFill>
                  <a:schemeClr val="tx1"/>
                </a:solidFill>
                <a:effectLst/>
                <a:latin typeface="+mn-lt"/>
                <a:ea typeface="+mn-ea"/>
                <a:cs typeface="+mn-cs"/>
              </a:rPr>
              <a:t>年</a:t>
            </a:r>
            <a:r>
              <a:rPr lang="en-US" altLang="zh-TW" sz="1200" b="1" kern="1200" dirty="0" smtClean="0">
                <a:solidFill>
                  <a:schemeClr val="tx1"/>
                </a:solidFill>
                <a:effectLst/>
                <a:latin typeface="+mn-lt"/>
                <a:ea typeface="+mn-ea"/>
                <a:cs typeface="+mn-cs"/>
              </a:rPr>
              <a:t>)</a:t>
            </a:r>
            <a:r>
              <a:rPr lang="zh-TW" altLang="zh-TW" sz="1200" b="1" kern="1200" dirty="0" smtClean="0">
                <a:solidFill>
                  <a:schemeClr val="tx1"/>
                </a:solidFill>
                <a:effectLst/>
                <a:latin typeface="+mn-lt"/>
                <a:ea typeface="+mn-ea"/>
                <a:cs typeface="+mn-cs"/>
              </a:rPr>
              <a:t>三神器 冰箱 洗衣機 黑白電視</a:t>
            </a:r>
            <a:endParaRPr lang="en-US" altLang="zh-TW"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b="1" kern="1200" dirty="0" smtClean="0">
                <a:solidFill>
                  <a:schemeClr val="tx1"/>
                </a:solidFill>
                <a:effectLst/>
                <a:latin typeface="+mn-lt"/>
                <a:ea typeface="+mn-ea"/>
                <a:cs typeface="+mn-cs"/>
              </a:rPr>
              <a:t>鍋底蕭條 </a:t>
            </a:r>
            <a:r>
              <a:rPr lang="zh-TW" altLang="zh-TW" sz="1200" kern="1200" dirty="0" smtClean="0">
                <a:solidFill>
                  <a:schemeClr val="tx1"/>
                </a:solidFill>
                <a:effectLst/>
                <a:latin typeface="+mn-lt"/>
                <a:ea typeface="+mn-ea"/>
                <a:cs typeface="+mn-cs"/>
              </a:rPr>
              <a:t>緊縮金融、緊縮財政和抑制進口</a:t>
            </a:r>
          </a:p>
          <a:p>
            <a:endParaRPr lang="en-US" altLang="zh-TW" dirty="0" smtClean="0"/>
          </a:p>
          <a:p>
            <a:endParaRPr lang="en-US" altLang="zh-TW" dirty="0" smtClean="0"/>
          </a:p>
          <a:p>
            <a:r>
              <a:rPr lang="zh-TW" altLang="zh-TW" sz="1200" kern="1200" dirty="0" smtClean="0">
                <a:solidFill>
                  <a:schemeClr val="tx1"/>
                </a:solidFill>
                <a:effectLst/>
                <a:latin typeface="+mn-lt"/>
                <a:ea typeface="+mn-ea"/>
                <a:cs typeface="+mn-cs"/>
              </a:rPr>
              <a:t>綜合：</a:t>
            </a:r>
          </a:p>
          <a:p>
            <a:r>
              <a:rPr lang="zh-TW" altLang="zh-TW" sz="1200" kern="1200" dirty="0" smtClean="0">
                <a:solidFill>
                  <a:schemeClr val="tx1"/>
                </a:solidFill>
                <a:effectLst/>
                <a:latin typeface="+mn-lt"/>
                <a:ea typeface="+mn-ea"/>
                <a:cs typeface="+mn-cs"/>
              </a:rPr>
              <a:t>二戰</a:t>
            </a:r>
            <a:r>
              <a:rPr lang="en-US" altLang="zh-TW" sz="1200" kern="1200" dirty="0" smtClean="0">
                <a:solidFill>
                  <a:schemeClr val="tx1"/>
                </a:solidFill>
                <a:effectLst/>
                <a:latin typeface="+mn-lt"/>
                <a:ea typeface="+mn-ea"/>
                <a:cs typeface="+mn-cs"/>
              </a:rPr>
              <a:t>(1939-1945)</a:t>
            </a:r>
            <a:r>
              <a:rPr lang="zh-TW" altLang="zh-TW" sz="1200" kern="1200" dirty="0" smtClean="0">
                <a:solidFill>
                  <a:schemeClr val="tx1"/>
                </a:solidFill>
                <a:effectLst/>
                <a:latin typeface="+mn-lt"/>
                <a:ea typeface="+mn-ea"/>
                <a:cs typeface="+mn-cs"/>
              </a:rPr>
              <a:t>後，世界迎來了冷戰時期，日本作為美國抵禦蘇聯影響的橋頭堡，因此受到了美國極大的經濟援助，又加上韓戰的爆發使日本重工業復甦，這些都開啟了日本經濟奇蹟的大門。日本經濟的特色包括：合作廠商、供應商、經銷商與銀行緊密相連成一個團體，這些團體往往又與政府有著良好的關係。公司與工廠里又擁有強大的企業工會和終身雇用制度保證了員工的利益。這些轉變造就了日本經濟奇蹟的發生。</a:t>
            </a: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5</a:t>
            </a:fld>
            <a:endParaRPr lang="zh-TW" altLang="en-US"/>
          </a:p>
        </p:txBody>
      </p:sp>
    </p:spTree>
    <p:extLst>
      <p:ext uri="{BB962C8B-B14F-4D97-AF65-F5344CB8AC3E}">
        <p14:creationId xmlns:p14="http://schemas.microsoft.com/office/powerpoint/2010/main" val="161049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u="sng" kern="1200" dirty="0" smtClean="0">
                <a:solidFill>
                  <a:schemeClr val="tx1"/>
                </a:solidFill>
                <a:effectLst/>
                <a:latin typeface="+mn-lt"/>
                <a:ea typeface="+mn-ea"/>
                <a:cs typeface="+mn-cs"/>
              </a:rPr>
              <a:t>菁英官僚</a:t>
            </a:r>
            <a:endParaRPr lang="zh-TW"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戰敗後無條件投降的日本，因長期戰爭消耗了日本大量的人力、錢財。經過</a:t>
            </a:r>
            <a:r>
              <a:rPr lang="zh-TW" altLang="zh-TW" sz="1200" b="1" kern="1200" dirty="0" smtClean="0">
                <a:solidFill>
                  <a:schemeClr val="tx1"/>
                </a:solidFill>
                <a:effectLst/>
                <a:latin typeface="+mn-lt"/>
                <a:ea typeface="+mn-ea"/>
                <a:cs typeface="+mn-cs"/>
              </a:rPr>
              <a:t>通產省</a:t>
            </a:r>
            <a:r>
              <a:rPr lang="en-US" altLang="zh-TW" sz="1200" b="1" kern="1200" dirty="0" smtClean="0">
                <a:solidFill>
                  <a:schemeClr val="tx1"/>
                </a:solidFill>
                <a:effectLst/>
                <a:latin typeface="+mn-lt"/>
                <a:ea typeface="+mn-ea"/>
                <a:cs typeface="+mn-cs"/>
              </a:rPr>
              <a:t>(</a:t>
            </a:r>
            <a:r>
              <a:rPr lang="zh-TW" altLang="zh-TW" sz="1200" b="1" kern="1200" dirty="0" smtClean="0">
                <a:solidFill>
                  <a:schemeClr val="tx1"/>
                </a:solidFill>
                <a:effectLst/>
                <a:latin typeface="+mn-lt"/>
                <a:ea typeface="+mn-ea"/>
                <a:cs typeface="+mn-cs"/>
              </a:rPr>
              <a:t>經濟部</a:t>
            </a:r>
            <a:r>
              <a:rPr lang="en-US" altLang="zh-TW" sz="1200" b="1" kern="1200" dirty="0" smtClean="0">
                <a:solidFill>
                  <a:schemeClr val="tx1"/>
                </a:solidFill>
                <a:effectLst/>
                <a:latin typeface="+mn-lt"/>
                <a:ea typeface="+mn-ea"/>
                <a:cs typeface="+mn-cs"/>
              </a:rPr>
              <a:t>)</a:t>
            </a:r>
            <a:r>
              <a:rPr lang="zh-TW" altLang="zh-TW" sz="1200" b="1" kern="1200" dirty="0" smtClean="0">
                <a:solidFill>
                  <a:schemeClr val="tx1"/>
                </a:solidFill>
                <a:effectLst/>
                <a:latin typeface="+mn-lt"/>
                <a:ea typeface="+mn-ea"/>
                <a:cs typeface="+mn-cs"/>
              </a:rPr>
              <a:t>一群菁英公務員以讓日本重新站上世界舞台為目標，為當初剛剛重建的工業流血流汗</a:t>
            </a:r>
            <a:r>
              <a:rPr lang="zh-TW" altLang="zh-TW" sz="1200" kern="1200" dirty="0" smtClean="0">
                <a:solidFill>
                  <a:schemeClr val="tx1"/>
                </a:solidFill>
                <a:effectLst/>
                <a:latin typeface="+mn-lt"/>
                <a:ea typeface="+mn-ea"/>
                <a:cs typeface="+mn-cs"/>
              </a:rPr>
              <a:t>，讓日本紡織、家電、電子、汽車等工業重新成為日本工業核心，一方面要培植各產業，另一方面要承受</a:t>
            </a:r>
            <a:r>
              <a:rPr lang="zh-TW" altLang="zh-TW" sz="1200" b="1" kern="1200" dirty="0" smtClean="0">
                <a:solidFill>
                  <a:schemeClr val="tx1"/>
                </a:solidFill>
                <a:effectLst/>
                <a:latin typeface="+mn-lt"/>
                <a:ea typeface="+mn-ea"/>
                <a:cs typeface="+mn-cs"/>
              </a:rPr>
              <a:t>日美貿易逆差以及美日安保條約的附加條款的壓迫。</a:t>
            </a:r>
            <a:endParaRPr lang="en-US" altLang="zh-TW" sz="1200" kern="1200" dirty="0" smtClean="0">
              <a:solidFill>
                <a:schemeClr val="tx1"/>
              </a:solidFill>
              <a:effectLst/>
              <a:latin typeface="+mn-lt"/>
              <a:ea typeface="+mn-ea"/>
              <a:cs typeface="+mn-cs"/>
            </a:endParaRPr>
          </a:p>
          <a:p>
            <a:endParaRPr lang="en-US"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自由貿易派和培植國內產業派彼此抗爭彼此堅持自己理念，隨著這群日本菁英公務人員的努力，日本的汽車、家電、電子、鋼鐵等產業逐一行銷全世界，從戰後</a:t>
            </a:r>
            <a:r>
              <a:rPr lang="en-US" altLang="zh-TW" sz="1200" kern="1200" dirty="0" smtClean="0">
                <a:solidFill>
                  <a:schemeClr val="tx1"/>
                </a:solidFill>
                <a:effectLst/>
                <a:latin typeface="+mn-lt"/>
                <a:ea typeface="+mn-ea"/>
                <a:cs typeface="+mn-cs"/>
              </a:rPr>
              <a:t>20</a:t>
            </a:r>
            <a:r>
              <a:rPr lang="zh-TW" altLang="zh-TW" sz="1200" kern="1200" dirty="0" smtClean="0">
                <a:solidFill>
                  <a:schemeClr val="tx1"/>
                </a:solidFill>
                <a:effectLst/>
                <a:latin typeface="+mn-lt"/>
                <a:ea typeface="+mn-ea"/>
                <a:cs typeface="+mn-cs"/>
              </a:rPr>
              <a:t>年時間快速成為</a:t>
            </a:r>
            <a:r>
              <a:rPr lang="en-US" altLang="zh-TW" sz="1200" kern="1200" dirty="0" smtClean="0">
                <a:solidFill>
                  <a:schemeClr val="tx1"/>
                </a:solidFill>
                <a:effectLst/>
                <a:latin typeface="+mn-lt"/>
                <a:ea typeface="+mn-ea"/>
                <a:cs typeface="+mn-cs"/>
              </a:rPr>
              <a:t>GDP</a:t>
            </a:r>
            <a:r>
              <a:rPr lang="zh-TW" altLang="zh-TW" sz="1200" kern="1200" dirty="0" smtClean="0">
                <a:solidFill>
                  <a:schemeClr val="tx1"/>
                </a:solidFill>
                <a:effectLst/>
                <a:latin typeface="+mn-lt"/>
                <a:ea typeface="+mn-ea"/>
                <a:cs typeface="+mn-cs"/>
              </a:rPr>
              <a:t>全球第二的經濟大國，並陸續辦了</a:t>
            </a:r>
            <a:r>
              <a:rPr lang="zh-TW" altLang="zh-TW" sz="1200" b="1" kern="1200" dirty="0" smtClean="0">
                <a:solidFill>
                  <a:schemeClr val="tx1"/>
                </a:solidFill>
                <a:effectLst/>
                <a:latin typeface="+mn-lt"/>
                <a:ea typeface="+mn-ea"/>
                <a:cs typeface="+mn-cs"/>
              </a:rPr>
              <a:t>東京奧運和大阪萬國博覽會</a:t>
            </a:r>
            <a:r>
              <a:rPr lang="zh-TW" altLang="zh-TW" sz="1200" kern="1200" dirty="0" smtClean="0">
                <a:solidFill>
                  <a:schemeClr val="tx1"/>
                </a:solidFill>
                <a:effectLst/>
                <a:latin typeface="+mn-lt"/>
                <a:ea typeface="+mn-ea"/>
                <a:cs typeface="+mn-cs"/>
              </a:rPr>
              <a:t>，日本的高級技術官僚為國家、產業、人民流血流汗，堅持自己理想和目標，能站出來和政客抗爭，在承受開放貿易進口時幫產業界找尋出路。</a:t>
            </a:r>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6</a:t>
            </a:fld>
            <a:endParaRPr lang="zh-TW" altLang="en-US"/>
          </a:p>
        </p:txBody>
      </p:sp>
    </p:spTree>
    <p:extLst>
      <p:ext uri="{BB962C8B-B14F-4D97-AF65-F5344CB8AC3E}">
        <p14:creationId xmlns:p14="http://schemas.microsoft.com/office/powerpoint/2010/main" val="1977023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一</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以東大畢業生為主的</a:t>
            </a:r>
            <a:r>
              <a:rPr lang="zh-TW" altLang="zh-TW" sz="1200" b="1" kern="1200" dirty="0" smtClean="0">
                <a:solidFill>
                  <a:schemeClr val="tx1"/>
                </a:solidFill>
                <a:effectLst/>
                <a:latin typeface="+mn-lt"/>
                <a:ea typeface="+mn-ea"/>
                <a:cs typeface="+mn-cs"/>
              </a:rPr>
              <a:t>文官體系</a:t>
            </a:r>
            <a:endParaRPr lang="zh-TW" altLang="zh-TW" sz="1200" kern="1200" dirty="0" smtClean="0">
              <a:solidFill>
                <a:schemeClr val="tx1"/>
              </a:solidFill>
              <a:effectLst/>
              <a:latin typeface="+mn-lt"/>
              <a:ea typeface="+mn-ea"/>
              <a:cs typeface="+mn-cs"/>
            </a:endParaRPr>
          </a:p>
          <a:p>
            <a:r>
              <a:rPr lang="zh-TW" altLang="zh-TW" sz="1200" kern="1200" dirty="0" smtClean="0">
                <a:solidFill>
                  <a:schemeClr val="tx1"/>
                </a:solidFill>
                <a:effectLst/>
                <a:latin typeface="+mn-lt"/>
                <a:ea typeface="+mn-ea"/>
                <a:cs typeface="+mn-cs"/>
              </a:rPr>
              <a:t>東京大學在明治時期就一直是優秀官僚養成所。東大學生在高等文官考試都拿下優異的成績。加上日本由來已久的學長學弟復驤提攜的習慣，逐漸形成東大閥。即使戰後改革考試制度，愈削弱學閥的能力。但官僚內依舊以東京大學校友為主。</a:t>
            </a:r>
            <a:endParaRPr lang="en-US"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
            </a:r>
            <a:br>
              <a:rPr lang="en-US" altLang="zh-TW" sz="1200" kern="1200" dirty="0" smtClean="0">
                <a:solidFill>
                  <a:schemeClr val="tx1"/>
                </a:solidFill>
                <a:effectLst/>
                <a:latin typeface="+mn-lt"/>
                <a:ea typeface="+mn-ea"/>
                <a:cs typeface="+mn-cs"/>
              </a:rPr>
            </a:b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二</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自負及吃苦耐勞</a:t>
            </a:r>
          </a:p>
          <a:p>
            <a:r>
              <a:rPr lang="zh-TW" altLang="zh-TW" sz="1200" kern="1200" dirty="0" smtClean="0">
                <a:solidFill>
                  <a:schemeClr val="tx1"/>
                </a:solidFill>
                <a:effectLst/>
                <a:latin typeface="+mn-lt"/>
                <a:ea typeface="+mn-ea"/>
                <a:cs typeface="+mn-cs"/>
              </a:rPr>
              <a:t>官僚有著強烈的責任心、使命感，秉持著要將自己的才智奉獻給社會及國家的遠大抱負。即使在戰後官僚制度化後地位降低，但其使命感及成就感依舊讓許多菁英份子在不良的工作條件下依然願意到公家部門工作。</a:t>
            </a:r>
            <a:r>
              <a:rPr lang="en-US" altLang="zh-TW" sz="1200" kern="1200" dirty="0" smtClean="0">
                <a:solidFill>
                  <a:schemeClr val="tx1"/>
                </a:solidFill>
                <a:effectLst/>
                <a:latin typeface="+mn-lt"/>
                <a:ea typeface="+mn-ea"/>
                <a:cs typeface="+mn-cs"/>
              </a:rPr>
              <a:t/>
            </a:r>
            <a:br>
              <a:rPr lang="en-US" altLang="zh-TW" sz="1200" kern="1200" dirty="0" smtClean="0">
                <a:solidFill>
                  <a:schemeClr val="tx1"/>
                </a:solidFill>
                <a:effectLst/>
                <a:latin typeface="+mn-lt"/>
                <a:ea typeface="+mn-ea"/>
                <a:cs typeface="+mn-cs"/>
              </a:rPr>
            </a:br>
            <a:endParaRPr lang="en-US"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三</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官尊民卑的傳統意識</a:t>
            </a:r>
            <a:r>
              <a:rPr lang="en-US" altLang="zh-TW" sz="1200" kern="1200" dirty="0" smtClean="0">
                <a:solidFill>
                  <a:schemeClr val="tx1"/>
                </a:solidFill>
                <a:effectLst/>
                <a:latin typeface="+mn-lt"/>
                <a:ea typeface="+mn-ea"/>
                <a:cs typeface="+mn-cs"/>
              </a:rPr>
              <a:t/>
            </a:r>
            <a:br>
              <a:rPr lang="en-US" altLang="zh-TW" sz="1200" kern="1200" dirty="0" smtClean="0">
                <a:solidFill>
                  <a:schemeClr val="tx1"/>
                </a:solidFill>
                <a:effectLst/>
                <a:latin typeface="+mn-lt"/>
                <a:ea typeface="+mn-ea"/>
                <a:cs typeface="+mn-cs"/>
              </a:rPr>
            </a:br>
            <a:r>
              <a:rPr lang="zh-TW" altLang="zh-TW" sz="1200" kern="1200" dirty="0" smtClean="0">
                <a:solidFill>
                  <a:schemeClr val="tx1"/>
                </a:solidFill>
                <a:effectLst/>
                <a:latin typeface="+mn-lt"/>
                <a:ea typeface="+mn-ea"/>
                <a:cs typeface="+mn-cs"/>
              </a:rPr>
              <a:t>從前明治維新在大多由藩閥出身的菁英份子領導執行之下，形成由官僚支配的政府，對人民保有前大的支配力。也養成國民對官僚依賴及聽命行事的態度。長久以來</a:t>
            </a:r>
            <a:r>
              <a:rPr lang="zh-TW" altLang="zh-TW" sz="1200" b="1" kern="1200" dirty="0" smtClean="0">
                <a:solidFill>
                  <a:schemeClr val="tx1"/>
                </a:solidFill>
                <a:effectLst/>
                <a:latin typeface="+mn-lt"/>
                <a:ea typeface="+mn-ea"/>
                <a:cs typeface="+mn-cs"/>
              </a:rPr>
              <a:t>官尊民卑</a:t>
            </a:r>
            <a:r>
              <a:rPr lang="zh-TW" altLang="zh-TW" sz="1200" kern="1200" dirty="0" smtClean="0">
                <a:solidFill>
                  <a:schemeClr val="tx1"/>
                </a:solidFill>
                <a:effectLst/>
                <a:latin typeface="+mn-lt"/>
                <a:ea typeface="+mn-ea"/>
                <a:cs typeface="+mn-cs"/>
              </a:rPr>
              <a:t>的傳統意識已深植人心。</a:t>
            </a:r>
          </a:p>
          <a:p>
            <a:endParaRPr lang="en-US"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四</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垂直領導與本位主義</a:t>
            </a:r>
            <a:r>
              <a:rPr lang="en-US" altLang="zh-TW" sz="1200" kern="1200" dirty="0" smtClean="0">
                <a:solidFill>
                  <a:schemeClr val="tx1"/>
                </a:solidFill>
                <a:effectLst/>
                <a:latin typeface="+mn-lt"/>
                <a:ea typeface="+mn-ea"/>
                <a:cs typeface="+mn-cs"/>
              </a:rPr>
              <a:t/>
            </a:r>
            <a:br>
              <a:rPr lang="en-US" altLang="zh-TW" sz="1200" kern="1200" dirty="0" smtClean="0">
                <a:solidFill>
                  <a:schemeClr val="tx1"/>
                </a:solidFill>
                <a:effectLst/>
                <a:latin typeface="+mn-lt"/>
                <a:ea typeface="+mn-ea"/>
                <a:cs typeface="+mn-cs"/>
              </a:rPr>
            </a:br>
            <a:r>
              <a:rPr lang="zh-TW" altLang="zh-TW" sz="1200" kern="1200" dirty="0" smtClean="0">
                <a:solidFill>
                  <a:schemeClr val="tx1"/>
                </a:solidFill>
                <a:effectLst/>
                <a:latin typeface="+mn-lt"/>
                <a:ea typeface="+mn-ea"/>
                <a:cs typeface="+mn-cs"/>
              </a:rPr>
              <a:t>官僚不願將中央權力下放給地方。首先是官僚組織不相信地方各省聽的辦事方式。自明治以來，一直都存在著地方政府的人才資質及知識都劣於中央政府機構的觀念上下階級意識很重。。另外運輸省強調要顧及交通建設及運輸事業在全國國土的均衡發展性、國際性以及先後順序的效率性</a:t>
            </a:r>
          </a:p>
          <a:p>
            <a:endParaRPr lang="en-US"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五</a:t>
            </a:r>
            <a:r>
              <a:rPr lang="en-US" altLang="zh-TW" sz="1200" kern="1200" dirty="0" smtClean="0">
                <a:solidFill>
                  <a:schemeClr val="tx1"/>
                </a:solidFill>
                <a:effectLst/>
                <a:latin typeface="+mn-lt"/>
                <a:ea typeface="+mn-ea"/>
                <a:cs typeface="+mn-cs"/>
              </a:rPr>
              <a:t>)</a:t>
            </a:r>
            <a:r>
              <a:rPr lang="zh-TW" altLang="zh-TW" sz="1200" kern="1200" dirty="0" smtClean="0">
                <a:solidFill>
                  <a:schemeClr val="tx1"/>
                </a:solidFill>
                <a:effectLst/>
                <a:latin typeface="+mn-lt"/>
                <a:ea typeface="+mn-ea"/>
                <a:cs typeface="+mn-cs"/>
              </a:rPr>
              <a:t>官僚不必負責任</a:t>
            </a:r>
            <a:r>
              <a:rPr lang="en-US" altLang="zh-TW" sz="1200" kern="1200" dirty="0" smtClean="0">
                <a:solidFill>
                  <a:schemeClr val="tx1"/>
                </a:solidFill>
                <a:effectLst/>
                <a:latin typeface="+mn-lt"/>
                <a:ea typeface="+mn-ea"/>
                <a:cs typeface="+mn-cs"/>
              </a:rPr>
              <a:t/>
            </a:r>
            <a:br>
              <a:rPr lang="en-US" altLang="zh-TW" sz="1200" kern="1200" dirty="0" smtClean="0">
                <a:solidFill>
                  <a:schemeClr val="tx1"/>
                </a:solidFill>
                <a:effectLst/>
                <a:latin typeface="+mn-lt"/>
                <a:ea typeface="+mn-ea"/>
                <a:cs typeface="+mn-cs"/>
              </a:rPr>
            </a:br>
            <a:r>
              <a:rPr lang="zh-TW" altLang="zh-TW" sz="1200" b="1" kern="1200" dirty="0" smtClean="0">
                <a:solidFill>
                  <a:schemeClr val="tx1"/>
                </a:solidFill>
                <a:effectLst/>
                <a:latin typeface="+mn-lt"/>
                <a:ea typeface="+mn-ea"/>
                <a:cs typeface="+mn-cs"/>
              </a:rPr>
              <a:t>政策是官僚制定的</a:t>
            </a:r>
            <a:r>
              <a:rPr lang="zh-TW" altLang="zh-TW" sz="1200" kern="1200" dirty="0" smtClean="0">
                <a:solidFill>
                  <a:schemeClr val="tx1"/>
                </a:solidFill>
                <a:effectLst/>
                <a:latin typeface="+mn-lt"/>
                <a:ea typeface="+mn-ea"/>
                <a:cs typeface="+mn-cs"/>
              </a:rPr>
              <a:t>，自作政治性決定十，他們也發揮了比政治家更大的力量，但一但失誤，卻是只有政治家負起行政責任。在戰後官僚的重大失誤中，不論是第一次石油危機時，稅收不足的錯誤；或是附加價值稅的導入，造成了四位首相下台；官僚都沒有負起責任。</a:t>
            </a:r>
            <a:endParaRPr lang="en-US" altLang="zh-TW" sz="1200" kern="1200" dirty="0" smtClean="0">
              <a:solidFill>
                <a:schemeClr val="tx1"/>
              </a:solidFill>
              <a:effectLst/>
              <a:latin typeface="+mn-lt"/>
              <a:ea typeface="+mn-ea"/>
              <a:cs typeface="+mn-cs"/>
            </a:endParaRPr>
          </a:p>
          <a:p>
            <a:endParaRPr lang="en-US" altLang="zh-TW"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200" kern="1200" dirty="0" smtClean="0">
                <a:solidFill>
                  <a:schemeClr val="tx1"/>
                </a:solidFill>
                <a:effectLst/>
                <a:latin typeface="+mn-lt"/>
                <a:ea typeface="+mn-ea"/>
                <a:cs typeface="+mn-cs"/>
              </a:rPr>
              <a:t>即使官僚主義後來有許多為人所詬病的缺點，但這群具有高度使命感的菁英團隊依舊在戰後有著強大的影響力。位階層級形成有力的官僚組織，使得公權力得以發揮高度作用，進而穩定戰後的民主政治以及帶動日本當時的經濟。日本在短短幾十年內由落魄的戰敗國家變成名列前茅的開發國家，這群曾被評為世界上最強智囊團的團隊功不可沒。</a:t>
            </a: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7</a:t>
            </a:fld>
            <a:endParaRPr lang="zh-TW" altLang="en-US"/>
          </a:p>
        </p:txBody>
      </p:sp>
    </p:spTree>
    <p:extLst>
      <p:ext uri="{BB962C8B-B14F-4D97-AF65-F5344CB8AC3E}">
        <p14:creationId xmlns:p14="http://schemas.microsoft.com/office/powerpoint/2010/main" val="24956249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kern="1200" dirty="0" smtClean="0">
                <a:solidFill>
                  <a:schemeClr val="tx1"/>
                </a:solidFill>
                <a:effectLst/>
                <a:latin typeface="+mn-lt"/>
                <a:ea typeface="+mn-ea"/>
                <a:cs typeface="+mn-cs"/>
              </a:rPr>
              <a:t>釋義：日本經濟在</a:t>
            </a:r>
            <a:r>
              <a:rPr lang="en-US" altLang="zh-TW" sz="1200" kern="1200" dirty="0" smtClean="0">
                <a:solidFill>
                  <a:schemeClr val="tx1"/>
                </a:solidFill>
                <a:effectLst/>
                <a:latin typeface="+mn-lt"/>
                <a:ea typeface="+mn-ea"/>
                <a:cs typeface="+mn-cs"/>
              </a:rPr>
              <a:t>20</a:t>
            </a:r>
            <a:r>
              <a:rPr lang="zh-TW" altLang="zh-TW" sz="1200" kern="1200" dirty="0" smtClean="0">
                <a:solidFill>
                  <a:schemeClr val="tx1"/>
                </a:solidFill>
                <a:effectLst/>
                <a:latin typeface="+mn-lt"/>
                <a:ea typeface="+mn-ea"/>
                <a:cs typeface="+mn-cs"/>
              </a:rPr>
              <a:t>世紀</a:t>
            </a:r>
            <a:r>
              <a:rPr lang="en-US" altLang="zh-TW" sz="1200" kern="1200" dirty="0" smtClean="0">
                <a:solidFill>
                  <a:schemeClr val="tx1"/>
                </a:solidFill>
                <a:effectLst/>
                <a:latin typeface="+mn-lt"/>
                <a:ea typeface="+mn-ea"/>
                <a:cs typeface="+mn-cs"/>
              </a:rPr>
              <a:t>90</a:t>
            </a:r>
            <a:r>
              <a:rPr lang="zh-TW" altLang="zh-TW" sz="1200" kern="1200" dirty="0" smtClean="0">
                <a:solidFill>
                  <a:schemeClr val="tx1"/>
                </a:solidFill>
                <a:effectLst/>
                <a:latin typeface="+mn-lt"/>
                <a:ea typeface="+mn-ea"/>
                <a:cs typeface="+mn-cs"/>
              </a:rPr>
              <a:t>年代的低迷，被稱之為日本經濟失去的十年，本以為會在新世紀後，經過調整和改革，能實現日本經濟的復蘇，回到以前的火熱狀態，但沒有想到，在</a:t>
            </a:r>
            <a:r>
              <a:rPr lang="en-US" altLang="zh-TW" sz="1200" kern="1200" dirty="0" smtClean="0">
                <a:solidFill>
                  <a:schemeClr val="tx1"/>
                </a:solidFill>
                <a:effectLst/>
                <a:latin typeface="+mn-lt"/>
                <a:ea typeface="+mn-ea"/>
                <a:cs typeface="+mn-cs"/>
              </a:rPr>
              <a:t>21</a:t>
            </a:r>
            <a:r>
              <a:rPr lang="zh-TW" altLang="zh-TW" sz="1200" kern="1200" dirty="0" smtClean="0">
                <a:solidFill>
                  <a:schemeClr val="tx1"/>
                </a:solidFill>
                <a:effectLst/>
                <a:latin typeface="+mn-lt"/>
                <a:ea typeface="+mn-ea"/>
                <a:cs typeface="+mn-cs"/>
              </a:rPr>
              <a:t>世紀的頭十年裡，日本經濟依然陷入低迷狀態無法自拔，因此，失去的十年也變成了“失去的二十年”。</a:t>
            </a:r>
          </a:p>
          <a:p>
            <a:r>
              <a:rPr lang="zh-TW" altLang="zh-TW" sz="1200" kern="1200" dirty="0" smtClean="0">
                <a:solidFill>
                  <a:schemeClr val="tx1"/>
                </a:solidFill>
                <a:effectLst/>
                <a:latin typeface="+mn-lt"/>
                <a:ea typeface="+mn-ea"/>
                <a:cs typeface="+mn-cs"/>
              </a:rPr>
              <a:t>上世紀</a:t>
            </a:r>
            <a:r>
              <a:rPr lang="en-US" altLang="zh-TW" sz="1200" kern="1200" dirty="0" smtClean="0">
                <a:solidFill>
                  <a:schemeClr val="tx1"/>
                </a:solidFill>
                <a:effectLst/>
                <a:latin typeface="+mn-lt"/>
                <a:ea typeface="+mn-ea"/>
                <a:cs typeface="+mn-cs"/>
              </a:rPr>
              <a:t>90</a:t>
            </a:r>
            <a:r>
              <a:rPr lang="zh-TW" altLang="zh-TW" sz="1200" kern="1200" dirty="0" smtClean="0">
                <a:solidFill>
                  <a:schemeClr val="tx1"/>
                </a:solidFill>
                <a:effectLst/>
                <a:latin typeface="+mn-lt"/>
                <a:ea typeface="+mn-ea"/>
                <a:cs typeface="+mn-cs"/>
              </a:rPr>
              <a:t>年代以來，日本整整經歷了 “失去的</a:t>
            </a:r>
            <a:r>
              <a:rPr lang="en-US" altLang="zh-TW" sz="1200" kern="1200" dirty="0" smtClean="0">
                <a:solidFill>
                  <a:schemeClr val="tx1"/>
                </a:solidFill>
                <a:effectLst/>
                <a:latin typeface="+mn-lt"/>
                <a:ea typeface="+mn-ea"/>
                <a:cs typeface="+mn-cs"/>
              </a:rPr>
              <a:t>20</a:t>
            </a:r>
            <a:r>
              <a:rPr lang="zh-TW" altLang="zh-TW" sz="1200" kern="1200" dirty="0" smtClean="0">
                <a:solidFill>
                  <a:schemeClr val="tx1"/>
                </a:solidFill>
                <a:effectLst/>
                <a:latin typeface="+mn-lt"/>
                <a:ea typeface="+mn-ea"/>
                <a:cs typeface="+mn-cs"/>
              </a:rPr>
              <a:t>年”——房地產泡沫破滅後，銀行體系遭到打擊，經濟長期處於徘徊，甚至衰退狀態；</a:t>
            </a:r>
            <a:r>
              <a:rPr lang="zh-TW" altLang="zh-TW" sz="1200" b="1" kern="1200" dirty="0" smtClean="0">
                <a:solidFill>
                  <a:schemeClr val="tx1"/>
                </a:solidFill>
                <a:effectLst/>
                <a:latin typeface="+mn-lt"/>
                <a:ea typeface="+mn-ea"/>
                <a:cs typeface="+mn-cs"/>
              </a:rPr>
              <a:t>美國壓日元大幅升值，導致日本出口減少，而內需市場遲遲難以拓展</a:t>
            </a:r>
            <a:r>
              <a:rPr lang="zh-TW" altLang="zh-TW" sz="1200" kern="1200" dirty="0" smtClean="0">
                <a:solidFill>
                  <a:schemeClr val="tx1"/>
                </a:solidFill>
                <a:effectLst/>
                <a:latin typeface="+mn-lt"/>
                <a:ea typeface="+mn-ea"/>
                <a:cs typeface="+mn-cs"/>
              </a:rPr>
              <a:t>。</a:t>
            </a:r>
          </a:p>
          <a:p>
            <a:endParaRPr lang="en-US" altLang="zh-TW" sz="1200" b="1" kern="1200" dirty="0" smtClean="0">
              <a:solidFill>
                <a:schemeClr val="tx1"/>
              </a:solidFill>
              <a:effectLst/>
              <a:latin typeface="+mn-lt"/>
              <a:ea typeface="+mn-ea"/>
              <a:cs typeface="+mn-cs"/>
            </a:endParaRPr>
          </a:p>
          <a:p>
            <a:r>
              <a:rPr lang="en-US" altLang="zh-TW" sz="1200" b="1" kern="1200" dirty="0" smtClean="0">
                <a:solidFill>
                  <a:schemeClr val="tx1"/>
                </a:solidFill>
                <a:effectLst/>
                <a:latin typeface="+mn-lt"/>
                <a:ea typeface="+mn-ea"/>
                <a:cs typeface="+mn-cs"/>
              </a:rPr>
              <a:t>1990</a:t>
            </a:r>
            <a:r>
              <a:rPr lang="zh-TW" altLang="zh-TW" sz="1200" b="1" kern="1200" dirty="0" smtClean="0">
                <a:solidFill>
                  <a:schemeClr val="tx1"/>
                </a:solidFill>
                <a:effectLst/>
                <a:latin typeface="+mn-lt"/>
                <a:ea typeface="+mn-ea"/>
                <a:cs typeface="+mn-cs"/>
              </a:rPr>
              <a:t>年代日本的經濟成長率卻突然掉到</a:t>
            </a:r>
            <a:r>
              <a:rPr lang="en-US" altLang="zh-TW" sz="1200" b="1" kern="1200" dirty="0" smtClean="0">
                <a:solidFill>
                  <a:schemeClr val="tx1"/>
                </a:solidFill>
                <a:effectLst/>
                <a:latin typeface="+mn-lt"/>
                <a:ea typeface="+mn-ea"/>
                <a:cs typeface="+mn-cs"/>
              </a:rPr>
              <a:t> 0.67</a:t>
            </a:r>
            <a:r>
              <a:rPr lang="zh-TW" altLang="zh-TW" sz="1200" b="1" kern="1200" dirty="0" smtClean="0">
                <a:solidFill>
                  <a:schemeClr val="tx1"/>
                </a:solidFill>
                <a:effectLst/>
                <a:latin typeface="+mn-lt"/>
                <a:ea typeface="+mn-ea"/>
                <a:cs typeface="+mn-cs"/>
              </a:rPr>
              <a:t>左右，被稱為日本「失落的十年」；接著，</a:t>
            </a:r>
            <a:r>
              <a:rPr lang="en-US" altLang="zh-TW" sz="1200" b="1" kern="1200" dirty="0" smtClean="0">
                <a:solidFill>
                  <a:schemeClr val="tx1"/>
                </a:solidFill>
                <a:effectLst/>
                <a:latin typeface="+mn-lt"/>
                <a:ea typeface="+mn-ea"/>
                <a:cs typeface="+mn-cs"/>
              </a:rPr>
              <a:t>2000</a:t>
            </a:r>
            <a:r>
              <a:rPr lang="zh-TW" altLang="zh-TW" sz="1200" b="1" kern="1200" dirty="0" smtClean="0">
                <a:solidFill>
                  <a:schemeClr val="tx1"/>
                </a:solidFill>
                <a:effectLst/>
                <a:latin typeface="+mn-lt"/>
                <a:ea typeface="+mn-ea"/>
                <a:cs typeface="+mn-cs"/>
              </a:rPr>
              <a:t>年代日本的經濟成長率還是只有</a:t>
            </a:r>
            <a:r>
              <a:rPr lang="en-US" altLang="zh-TW" sz="1200" b="1" kern="1200" dirty="0" smtClean="0">
                <a:solidFill>
                  <a:schemeClr val="tx1"/>
                </a:solidFill>
                <a:effectLst/>
                <a:latin typeface="+mn-lt"/>
                <a:ea typeface="+mn-ea"/>
                <a:cs typeface="+mn-cs"/>
              </a:rPr>
              <a:t>1.37</a:t>
            </a:r>
            <a:r>
              <a:rPr lang="zh-TW" altLang="zh-TW" sz="1200" b="1" kern="1200" dirty="0" smtClean="0">
                <a:solidFill>
                  <a:schemeClr val="tx1"/>
                </a:solidFill>
                <a:effectLst/>
                <a:latin typeface="+mn-lt"/>
                <a:ea typeface="+mn-ea"/>
                <a:cs typeface="+mn-cs"/>
              </a:rPr>
              <a:t>左右，被稱為「第二個失落的十年」。</a:t>
            </a:r>
            <a:endParaRPr lang="zh-TW" altLang="zh-TW" sz="1200" kern="1200" dirty="0" smtClean="0">
              <a:solidFill>
                <a:schemeClr val="tx1"/>
              </a:solidFill>
              <a:effectLst/>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9</a:t>
            </a:fld>
            <a:endParaRPr lang="zh-TW" altLang="en-US"/>
          </a:p>
        </p:txBody>
      </p:sp>
    </p:spTree>
    <p:extLst>
      <p:ext uri="{BB962C8B-B14F-4D97-AF65-F5344CB8AC3E}">
        <p14:creationId xmlns:p14="http://schemas.microsoft.com/office/powerpoint/2010/main" val="1557899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zh-TW" sz="1200" kern="1200" dirty="0" smtClean="0">
                <a:solidFill>
                  <a:schemeClr val="tx1"/>
                </a:solidFill>
                <a:effectLst/>
                <a:latin typeface="+mn-lt"/>
                <a:ea typeface="+mn-ea"/>
                <a:cs typeface="+mn-cs"/>
              </a:rPr>
              <a:t>背景分析：</a:t>
            </a:r>
          </a:p>
          <a:p>
            <a:r>
              <a:rPr lang="en-US" altLang="zh-TW" sz="1200" kern="1200" dirty="0" smtClean="0">
                <a:solidFill>
                  <a:schemeClr val="tx1"/>
                </a:solidFill>
                <a:effectLst/>
                <a:latin typeface="+mn-lt"/>
                <a:ea typeface="+mn-ea"/>
                <a:cs typeface="+mn-cs"/>
              </a:rPr>
              <a:t>1</a:t>
            </a:r>
            <a:r>
              <a:rPr lang="zh-TW" altLang="zh-TW" sz="1200" kern="1200" dirty="0" smtClean="0">
                <a:solidFill>
                  <a:schemeClr val="tx1"/>
                </a:solidFill>
                <a:effectLst/>
                <a:latin typeface="+mn-lt"/>
                <a:ea typeface="+mn-ea"/>
                <a:cs typeface="+mn-cs"/>
              </a:rPr>
              <a:t>、</a:t>
            </a:r>
            <a:r>
              <a:rPr lang="en-US" altLang="zh-TW" sz="1200" kern="1200" dirty="0" smtClean="0">
                <a:solidFill>
                  <a:schemeClr val="tx1"/>
                </a:solidFill>
                <a:effectLst/>
                <a:latin typeface="+mn-lt"/>
                <a:ea typeface="+mn-ea"/>
                <a:cs typeface="+mn-cs"/>
              </a:rPr>
              <a:t>1980</a:t>
            </a:r>
            <a:r>
              <a:rPr lang="zh-TW" altLang="zh-TW" sz="1200" kern="1200" dirty="0" smtClean="0">
                <a:solidFill>
                  <a:schemeClr val="tx1"/>
                </a:solidFill>
                <a:effectLst/>
                <a:latin typeface="+mn-lt"/>
                <a:ea typeface="+mn-ea"/>
                <a:cs typeface="+mn-cs"/>
              </a:rPr>
              <a:t>年代起，日本逐步解除金融管制，致力於資本移動的自由化</a:t>
            </a:r>
          </a:p>
          <a:p>
            <a:r>
              <a:rPr lang="en-US" altLang="zh-TW" sz="1200" kern="1200" dirty="0" smtClean="0">
                <a:solidFill>
                  <a:schemeClr val="tx1"/>
                </a:solidFill>
                <a:effectLst/>
                <a:latin typeface="+mn-lt"/>
                <a:ea typeface="+mn-ea"/>
                <a:cs typeface="+mn-cs"/>
              </a:rPr>
              <a:t>2</a:t>
            </a:r>
            <a:r>
              <a:rPr lang="zh-TW" altLang="zh-TW" sz="1200" kern="1200" dirty="0" smtClean="0">
                <a:solidFill>
                  <a:schemeClr val="tx1"/>
                </a:solidFill>
                <a:effectLst/>
                <a:latin typeface="+mn-lt"/>
                <a:ea typeface="+mn-ea"/>
                <a:cs typeface="+mn-cs"/>
              </a:rPr>
              <a:t>、</a:t>
            </a:r>
            <a:r>
              <a:rPr lang="en-US" altLang="zh-TW" sz="1200" kern="1200" dirty="0" smtClean="0">
                <a:solidFill>
                  <a:schemeClr val="tx1"/>
                </a:solidFill>
                <a:effectLst/>
                <a:latin typeface="+mn-lt"/>
                <a:ea typeface="+mn-ea"/>
                <a:cs typeface="+mn-cs"/>
              </a:rPr>
              <a:t>1985</a:t>
            </a:r>
            <a:r>
              <a:rPr lang="zh-TW" altLang="zh-TW" sz="1200" kern="1200" dirty="0" smtClean="0">
                <a:solidFill>
                  <a:schemeClr val="tx1"/>
                </a:solidFill>
                <a:effectLst/>
                <a:latin typeface="+mn-lt"/>
                <a:ea typeface="+mn-ea"/>
                <a:cs typeface="+mn-cs"/>
              </a:rPr>
              <a:t>年</a:t>
            </a:r>
            <a:r>
              <a:rPr lang="zh-TW" altLang="zh-TW" sz="1200" b="1" kern="1200" dirty="0" smtClean="0">
                <a:solidFill>
                  <a:schemeClr val="tx1"/>
                </a:solidFill>
                <a:effectLst/>
                <a:latin typeface="+mn-lt"/>
                <a:ea typeface="+mn-ea"/>
                <a:cs typeface="+mn-cs"/>
              </a:rPr>
              <a:t>廣場協議</a:t>
            </a:r>
            <a:r>
              <a:rPr lang="zh-TW" altLang="zh-TW" sz="1200" kern="1200" dirty="0" smtClean="0">
                <a:solidFill>
                  <a:schemeClr val="tx1"/>
                </a:solidFill>
                <a:effectLst/>
                <a:latin typeface="+mn-lt"/>
                <a:ea typeface="+mn-ea"/>
                <a:cs typeface="+mn-cs"/>
              </a:rPr>
              <a:t>，日元大幅升值</a:t>
            </a:r>
          </a:p>
          <a:p>
            <a:r>
              <a:rPr lang="en-US" altLang="zh-TW" sz="1200" kern="1200" dirty="0" smtClean="0">
                <a:solidFill>
                  <a:schemeClr val="tx1"/>
                </a:solidFill>
                <a:effectLst/>
                <a:latin typeface="+mn-lt"/>
                <a:ea typeface="+mn-ea"/>
                <a:cs typeface="+mn-cs"/>
              </a:rPr>
              <a:t>3</a:t>
            </a:r>
            <a:r>
              <a:rPr lang="zh-TW" altLang="zh-TW" sz="1200" kern="1200" dirty="0" smtClean="0">
                <a:solidFill>
                  <a:schemeClr val="tx1"/>
                </a:solidFill>
                <a:effectLst/>
                <a:latin typeface="+mn-lt"/>
                <a:ea typeface="+mn-ea"/>
                <a:cs typeface="+mn-cs"/>
              </a:rPr>
              <a:t>、資本被大量投入投機性與不具生產性的領域，房地產、股票價格狂飆</a:t>
            </a:r>
          </a:p>
          <a:p>
            <a:r>
              <a:rPr lang="en-US" altLang="zh-TW" sz="1200" kern="1200" dirty="0" smtClean="0">
                <a:solidFill>
                  <a:schemeClr val="tx1"/>
                </a:solidFill>
                <a:effectLst/>
                <a:latin typeface="+mn-lt"/>
                <a:ea typeface="+mn-ea"/>
                <a:cs typeface="+mn-cs"/>
              </a:rPr>
              <a:t>4</a:t>
            </a:r>
            <a:r>
              <a:rPr lang="zh-TW" altLang="zh-TW" sz="1200" kern="1200" dirty="0" smtClean="0">
                <a:solidFill>
                  <a:schemeClr val="tx1"/>
                </a:solidFill>
                <a:effectLst/>
                <a:latin typeface="+mn-lt"/>
                <a:ea typeface="+mn-ea"/>
                <a:cs typeface="+mn-cs"/>
              </a:rPr>
              <a:t>、日本政府為緩解貿易摩擦，擴大國內需求，將緊縮性財政政策變為擴張性財政政策</a:t>
            </a:r>
          </a:p>
          <a:p>
            <a:r>
              <a:rPr lang="en-US" altLang="zh-TW" sz="1200" kern="1200" dirty="0" smtClean="0">
                <a:solidFill>
                  <a:schemeClr val="tx1"/>
                </a:solidFill>
                <a:effectLst/>
                <a:latin typeface="+mn-lt"/>
                <a:ea typeface="+mn-ea"/>
                <a:cs typeface="+mn-cs"/>
              </a:rPr>
              <a:t> </a:t>
            </a:r>
            <a:r>
              <a:rPr lang="zh-TW" altLang="zh-TW" dirty="0" smtClean="0">
                <a:effectLst/>
              </a:rPr>
              <a:t/>
            </a:r>
            <a:br>
              <a:rPr lang="zh-TW" altLang="zh-TW" dirty="0" smtClean="0">
                <a:effectLst/>
              </a:rPr>
            </a:br>
            <a:r>
              <a:rPr lang="zh-TW" altLang="zh-TW" sz="1200" kern="1200" dirty="0" smtClean="0">
                <a:solidFill>
                  <a:schemeClr val="tx1"/>
                </a:solidFill>
                <a:effectLst/>
                <a:latin typeface="+mn-lt"/>
                <a:ea typeface="+mn-ea"/>
                <a:cs typeface="+mn-cs"/>
              </a:rPr>
              <a:t>以上因素造成資本的超額流動性，資產價格泡沫不斷擴大，</a:t>
            </a:r>
            <a:r>
              <a:rPr lang="zh-TW" altLang="zh-TW" sz="1200" b="1" kern="1200" dirty="0" smtClean="0">
                <a:solidFill>
                  <a:schemeClr val="tx1"/>
                </a:solidFill>
                <a:effectLst/>
                <a:latin typeface="+mn-lt"/>
                <a:ea typeface="+mn-ea"/>
                <a:cs typeface="+mn-cs"/>
              </a:rPr>
              <a:t>通貨膨脹率攀升</a:t>
            </a:r>
            <a:r>
              <a:rPr lang="en-US" altLang="zh-TW" sz="1200" kern="1200" dirty="0" smtClean="0">
                <a:solidFill>
                  <a:schemeClr val="tx1"/>
                </a:solidFill>
                <a:effectLst/>
                <a:latin typeface="+mn-lt"/>
                <a:ea typeface="+mn-ea"/>
                <a:cs typeface="+mn-cs"/>
              </a:rPr>
              <a:t>                           </a:t>
            </a:r>
            <a:endParaRPr lang="zh-TW"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  </a:t>
            </a:r>
            <a:endParaRPr lang="zh-TW"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1989</a:t>
            </a:r>
            <a:r>
              <a:rPr lang="zh-TW" altLang="zh-TW" sz="1200" kern="1200" dirty="0" smtClean="0">
                <a:solidFill>
                  <a:schemeClr val="tx1"/>
                </a:solidFill>
                <a:effectLst/>
                <a:latin typeface="+mn-lt"/>
                <a:ea typeface="+mn-ea"/>
                <a:cs typeface="+mn-cs"/>
              </a:rPr>
              <a:t>年央行轉而採取強烈的</a:t>
            </a:r>
            <a:r>
              <a:rPr lang="zh-TW" altLang="zh-TW" sz="1200" b="1" kern="1200" dirty="0" smtClean="0">
                <a:solidFill>
                  <a:schemeClr val="tx1"/>
                </a:solidFill>
                <a:effectLst/>
                <a:latin typeface="+mn-lt"/>
                <a:ea typeface="+mn-ea"/>
                <a:cs typeface="+mn-cs"/>
              </a:rPr>
              <a:t>緊縮政策</a:t>
            </a:r>
            <a:r>
              <a:rPr lang="zh-TW" altLang="zh-TW" sz="1200" kern="1200" dirty="0" smtClean="0">
                <a:solidFill>
                  <a:schemeClr val="tx1"/>
                </a:solidFill>
                <a:effectLst/>
                <a:latin typeface="+mn-lt"/>
                <a:ea typeface="+mn-ea"/>
                <a:cs typeface="+mn-cs"/>
              </a:rPr>
              <a:t>，由此開始長達</a:t>
            </a:r>
            <a:r>
              <a:rPr lang="en-US" altLang="zh-TW" sz="1200" kern="1200" dirty="0" smtClean="0">
                <a:solidFill>
                  <a:schemeClr val="tx1"/>
                </a:solidFill>
                <a:effectLst/>
                <a:latin typeface="+mn-lt"/>
                <a:ea typeface="+mn-ea"/>
                <a:cs typeface="+mn-cs"/>
              </a:rPr>
              <a:t>10</a:t>
            </a:r>
            <a:r>
              <a:rPr lang="zh-TW" altLang="zh-TW" sz="1200" kern="1200" dirty="0" smtClean="0">
                <a:solidFill>
                  <a:schemeClr val="tx1"/>
                </a:solidFill>
                <a:effectLst/>
                <a:latin typeface="+mn-lt"/>
                <a:ea typeface="+mn-ea"/>
                <a:cs typeface="+mn-cs"/>
              </a:rPr>
              <a:t>年的經濟低落期</a:t>
            </a: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10</a:t>
            </a:fld>
            <a:endParaRPr lang="zh-TW" altLang="en-US"/>
          </a:p>
        </p:txBody>
      </p:sp>
    </p:spTree>
    <p:extLst>
      <p:ext uri="{BB962C8B-B14F-4D97-AF65-F5344CB8AC3E}">
        <p14:creationId xmlns:p14="http://schemas.microsoft.com/office/powerpoint/2010/main" val="3754397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ja-JP" altLang="zh-TW" sz="1200" kern="1200" dirty="0" smtClean="0">
                <a:solidFill>
                  <a:schemeClr val="tx1"/>
                </a:solidFill>
                <a:effectLst/>
                <a:latin typeface="+mn-lt"/>
                <a:ea typeface="+mn-ea"/>
                <a:cs typeface="+mn-cs"/>
              </a:rPr>
              <a:t>資產價格泡沫破滅對日本帶來的衝擊</a:t>
            </a:r>
            <a:r>
              <a:rPr lang="en-US" altLang="zh-TW" sz="1200" kern="1200" dirty="0" smtClean="0">
                <a:solidFill>
                  <a:schemeClr val="tx1"/>
                </a:solidFill>
                <a:effectLst/>
                <a:latin typeface="+mn-lt"/>
                <a:ea typeface="+mn-ea"/>
                <a:cs typeface="+mn-cs"/>
              </a:rPr>
              <a:t>(</a:t>
            </a:r>
            <a:r>
              <a:rPr lang="ja-JP" altLang="zh-TW" sz="1200" b="1" kern="1200" dirty="0" smtClean="0">
                <a:solidFill>
                  <a:schemeClr val="tx1"/>
                </a:solidFill>
                <a:effectLst/>
                <a:latin typeface="+mn-lt"/>
                <a:ea typeface="+mn-ea"/>
                <a:cs typeface="+mn-cs"/>
              </a:rPr>
              <a:t>バブル景気</a:t>
            </a:r>
            <a:r>
              <a:rPr lang="en-US" altLang="zh-TW" sz="1200" kern="1200" dirty="0" smtClean="0">
                <a:solidFill>
                  <a:schemeClr val="tx1"/>
                </a:solidFill>
                <a:effectLst/>
                <a:latin typeface="+mn-lt"/>
                <a:ea typeface="+mn-ea"/>
                <a:cs typeface="+mn-cs"/>
              </a:rPr>
              <a:t>)</a:t>
            </a:r>
            <a:r>
              <a:rPr lang="ja-JP" altLang="zh-TW" sz="1200" kern="1200" dirty="0" smtClean="0">
                <a:solidFill>
                  <a:schemeClr val="tx1"/>
                </a:solidFill>
                <a:effectLst/>
                <a:latin typeface="+mn-lt"/>
                <a:ea typeface="+mn-ea"/>
                <a:cs typeface="+mn-cs"/>
              </a:rPr>
              <a:t>：</a:t>
            </a:r>
            <a:endParaRPr lang="zh-TW"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1</a:t>
            </a:r>
            <a:r>
              <a:rPr lang="zh-TW" altLang="zh-TW" sz="1200" kern="1200" dirty="0" smtClean="0">
                <a:solidFill>
                  <a:schemeClr val="tx1"/>
                </a:solidFill>
                <a:effectLst/>
                <a:latin typeface="+mn-lt"/>
                <a:ea typeface="+mn-ea"/>
                <a:cs typeface="+mn-cs"/>
              </a:rPr>
              <a:t>、資產價格崩跌，房地產與股票財富大幅縮水。在資產價格泡沫破滅後的十年間，日本</a:t>
            </a:r>
          </a:p>
          <a:p>
            <a:r>
              <a:rPr lang="zh-TW" altLang="zh-TW" sz="1200" kern="1200" dirty="0" smtClean="0">
                <a:solidFill>
                  <a:schemeClr val="tx1"/>
                </a:solidFill>
                <a:effectLst/>
                <a:latin typeface="+mn-lt"/>
                <a:ea typeface="+mn-ea"/>
                <a:cs typeface="+mn-cs"/>
              </a:rPr>
              <a:t>不動產及股票財富足足跌掉了</a:t>
            </a:r>
            <a:r>
              <a:rPr lang="en-US" altLang="zh-TW" sz="1200" kern="1200" dirty="0" smtClean="0">
                <a:solidFill>
                  <a:schemeClr val="tx1"/>
                </a:solidFill>
                <a:effectLst/>
                <a:latin typeface="+mn-lt"/>
                <a:ea typeface="+mn-ea"/>
                <a:cs typeface="+mn-cs"/>
              </a:rPr>
              <a:t>1500</a:t>
            </a:r>
            <a:r>
              <a:rPr lang="zh-TW" altLang="zh-TW" sz="1200" kern="1200" dirty="0" smtClean="0">
                <a:solidFill>
                  <a:schemeClr val="tx1"/>
                </a:solidFill>
                <a:effectLst/>
                <a:latin typeface="+mn-lt"/>
                <a:ea typeface="+mn-ea"/>
                <a:cs typeface="+mn-cs"/>
              </a:rPr>
              <a:t>兆日圓，約等於日本三年的</a:t>
            </a:r>
            <a:r>
              <a:rPr lang="en-US" altLang="zh-TW" sz="1200" kern="1200" dirty="0" smtClean="0">
                <a:solidFill>
                  <a:schemeClr val="tx1"/>
                </a:solidFill>
                <a:effectLst/>
                <a:latin typeface="+mn-lt"/>
                <a:ea typeface="+mn-ea"/>
                <a:cs typeface="+mn-cs"/>
              </a:rPr>
              <a:t>GDP</a:t>
            </a:r>
            <a:r>
              <a:rPr lang="zh-TW" altLang="zh-TW" sz="1200" kern="1200" dirty="0" smtClean="0">
                <a:solidFill>
                  <a:schemeClr val="tx1"/>
                </a:solidFill>
                <a:effectLst/>
                <a:latin typeface="+mn-lt"/>
                <a:ea typeface="+mn-ea"/>
                <a:cs typeface="+mn-cs"/>
              </a:rPr>
              <a:t>。</a:t>
            </a:r>
          </a:p>
          <a:p>
            <a:r>
              <a:rPr lang="en-US" altLang="zh-TW" sz="1200" kern="1200" dirty="0" smtClean="0">
                <a:solidFill>
                  <a:schemeClr val="tx1"/>
                </a:solidFill>
                <a:effectLst/>
                <a:latin typeface="+mn-lt"/>
                <a:ea typeface="+mn-ea"/>
                <a:cs typeface="+mn-cs"/>
              </a:rPr>
              <a:t>2</a:t>
            </a:r>
            <a:r>
              <a:rPr lang="zh-TW" altLang="zh-TW" sz="1200" kern="1200" dirty="0" smtClean="0">
                <a:solidFill>
                  <a:schemeClr val="tx1"/>
                </a:solidFill>
                <a:effectLst/>
                <a:latin typeface="+mn-lt"/>
                <a:ea typeface="+mn-ea"/>
                <a:cs typeface="+mn-cs"/>
              </a:rPr>
              <a:t>、銀行不良債權增加，金融仲介功能嚴重受損。伴隨資產價格的大幅下跌，導致日本銀行業的財務明顯惡化，再加上銀行業不良債權陸續浮現，日本銀行業自</a:t>
            </a:r>
            <a:r>
              <a:rPr lang="en-US" altLang="zh-TW" sz="1200" kern="1200" dirty="0" smtClean="0">
                <a:solidFill>
                  <a:schemeClr val="tx1"/>
                </a:solidFill>
                <a:effectLst/>
                <a:latin typeface="+mn-lt"/>
                <a:ea typeface="+mn-ea"/>
                <a:cs typeface="+mn-cs"/>
              </a:rPr>
              <a:t>1990</a:t>
            </a:r>
            <a:r>
              <a:rPr lang="zh-TW" altLang="zh-TW" sz="1200" kern="1200" dirty="0" smtClean="0">
                <a:solidFill>
                  <a:schemeClr val="tx1"/>
                </a:solidFill>
                <a:effectLst/>
                <a:latin typeface="+mn-lt"/>
                <a:ea typeface="+mn-ea"/>
                <a:cs typeface="+mn-cs"/>
              </a:rPr>
              <a:t>年代初其實已顯露經營困境，銀行業放款能力的削弱，也導致金融仲介功能嚴重受損。</a:t>
            </a:r>
          </a:p>
          <a:p>
            <a:r>
              <a:rPr lang="en-US" altLang="zh-TW" sz="1200" kern="1200" dirty="0" smtClean="0">
                <a:solidFill>
                  <a:schemeClr val="tx1"/>
                </a:solidFill>
                <a:effectLst/>
                <a:latin typeface="+mn-lt"/>
                <a:ea typeface="+mn-ea"/>
                <a:cs typeface="+mn-cs"/>
              </a:rPr>
              <a:t>3</a:t>
            </a:r>
            <a:r>
              <a:rPr lang="zh-TW" altLang="zh-TW" sz="1200" kern="1200" dirty="0" smtClean="0">
                <a:solidFill>
                  <a:schemeClr val="tx1"/>
                </a:solidFill>
                <a:effectLst/>
                <a:latin typeface="+mn-lt"/>
                <a:ea typeface="+mn-ea"/>
                <a:cs typeface="+mn-cs"/>
              </a:rPr>
              <a:t>、企業資產負債表惡化，為償還債務而不敢擴大投資，結果帶來民間需求的減弱。</a:t>
            </a:r>
          </a:p>
          <a:p>
            <a:r>
              <a:rPr lang="en-US" altLang="zh-TW" sz="1200" kern="1200" dirty="0" smtClean="0">
                <a:solidFill>
                  <a:schemeClr val="tx1"/>
                </a:solidFill>
                <a:effectLst/>
                <a:latin typeface="+mn-lt"/>
                <a:ea typeface="+mn-ea"/>
                <a:cs typeface="+mn-cs"/>
              </a:rPr>
              <a:t>4</a:t>
            </a:r>
            <a:r>
              <a:rPr lang="zh-TW" altLang="zh-TW" sz="1200" kern="1200" dirty="0" smtClean="0">
                <a:solidFill>
                  <a:schemeClr val="tx1"/>
                </a:solidFill>
                <a:effectLst/>
                <a:latin typeface="+mn-lt"/>
                <a:ea typeface="+mn-ea"/>
                <a:cs typeface="+mn-cs"/>
              </a:rPr>
              <a:t>、陷入通貨緊縮的困境。民間需求不足引發了通貨緊縮，不僅帶來生產低落、有效需求的下降。</a:t>
            </a:r>
          </a:p>
          <a:p>
            <a:r>
              <a:rPr lang="en-US" altLang="zh-TW" sz="1200" kern="1200" dirty="0" smtClean="0">
                <a:solidFill>
                  <a:schemeClr val="tx1"/>
                </a:solidFill>
                <a:effectLst/>
                <a:latin typeface="+mn-lt"/>
                <a:ea typeface="+mn-ea"/>
                <a:cs typeface="+mn-cs"/>
              </a:rPr>
              <a:t> </a:t>
            </a:r>
            <a:endParaRPr lang="zh-TW" altLang="zh-TW" sz="1200" kern="1200" dirty="0" smtClean="0">
              <a:solidFill>
                <a:schemeClr val="tx1"/>
              </a:solidFill>
              <a:effectLst/>
              <a:latin typeface="+mn-lt"/>
              <a:ea typeface="+mn-ea"/>
              <a:cs typeface="+mn-cs"/>
            </a:endParaRPr>
          </a:p>
          <a:p>
            <a:endParaRPr lang="zh-TW" altLang="en-US" dirty="0"/>
          </a:p>
        </p:txBody>
      </p:sp>
      <p:sp>
        <p:nvSpPr>
          <p:cNvPr id="4" name="投影片編號版面配置區 3"/>
          <p:cNvSpPr>
            <a:spLocks noGrp="1"/>
          </p:cNvSpPr>
          <p:nvPr>
            <p:ph type="sldNum" sz="quarter" idx="10"/>
          </p:nvPr>
        </p:nvSpPr>
        <p:spPr/>
        <p:txBody>
          <a:bodyPr/>
          <a:lstStyle/>
          <a:p>
            <a:fld id="{BA59CC41-706C-4313-91AD-AFB607398A85}" type="slidenum">
              <a:rPr lang="zh-TW" altLang="en-US" smtClean="0"/>
              <a:t>11</a:t>
            </a:fld>
            <a:endParaRPr lang="zh-TW" altLang="en-US"/>
          </a:p>
        </p:txBody>
      </p:sp>
    </p:spTree>
    <p:extLst>
      <p:ext uri="{BB962C8B-B14F-4D97-AF65-F5344CB8AC3E}">
        <p14:creationId xmlns:p14="http://schemas.microsoft.com/office/powerpoint/2010/main" val="2190591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3905945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1479811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990474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838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1825625"/>
            <a:ext cx="51816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3950903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302062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247631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1841383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156669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3214465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332640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5125"/>
            <a:ext cx="2628900"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838200" y="365125"/>
            <a:ext cx="7734300"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71FBD755-DFBD-46F2-A0F5-1B77CA2E796C}" type="datetimeFigureOut">
              <a:rPr lang="zh-TW" altLang="en-US" smtClean="0"/>
              <a:t>2014/10/20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1746760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BD755-DFBD-46F2-A0F5-1B77CA2E796C}" type="datetimeFigureOut">
              <a:rPr lang="zh-TW" altLang="en-US" smtClean="0"/>
              <a:t>2014/10/20</a:t>
            </a:fld>
            <a:endParaRPr lang="zh-TW"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A91065-BCE0-4F59-869C-513D76B95603}" type="slidenum">
              <a:rPr lang="zh-TW" altLang="en-US" smtClean="0"/>
              <a:t>‹#›</a:t>
            </a:fld>
            <a:endParaRPr lang="zh-TW" altLang="en-US"/>
          </a:p>
        </p:txBody>
      </p:sp>
    </p:spTree>
    <p:extLst>
      <p:ext uri="{BB962C8B-B14F-4D97-AF65-F5344CB8AC3E}">
        <p14:creationId xmlns:p14="http://schemas.microsoft.com/office/powerpoint/2010/main" val="2803747529"/>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9.png"/><Relationship Id="rId7" Type="http://schemas.openxmlformats.org/officeDocument/2006/relationships/diagramColors" Target="../diagrams/colors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051559" y="1432223"/>
            <a:ext cx="10178415" cy="2495251"/>
          </a:xfrm>
        </p:spPr>
        <p:txBody>
          <a:bodyPr/>
          <a:lstStyle/>
          <a:p>
            <a:r>
              <a:rPr lang="zh-TW" altLang="en-US" b="1" dirty="0" smtClean="0">
                <a:latin typeface="標楷體" panose="03000509000000000000" pitchFamily="65" charset="-120"/>
                <a:ea typeface="標楷體" panose="03000509000000000000" pitchFamily="65" charset="-120"/>
              </a:rPr>
              <a:t>經濟奇蹟、菁英官僚</a:t>
            </a:r>
            <a:r>
              <a:rPr lang="en-US" altLang="zh-TW" b="1" dirty="0" smtClean="0">
                <a:latin typeface="標楷體" panose="03000509000000000000" pitchFamily="65" charset="-120"/>
                <a:ea typeface="標楷體" panose="03000509000000000000" pitchFamily="65" charset="-120"/>
              </a:rPr>
              <a:t/>
            </a:r>
            <a:br>
              <a:rPr lang="en-US" altLang="zh-TW" b="1" dirty="0" smtClean="0">
                <a:latin typeface="標楷體" panose="03000509000000000000" pitchFamily="65" charset="-120"/>
                <a:ea typeface="標楷體" panose="03000509000000000000" pitchFamily="65" charset="-120"/>
              </a:rPr>
            </a:br>
            <a:r>
              <a:rPr lang="zh-TW" altLang="en-US" b="1" dirty="0" smtClean="0">
                <a:latin typeface="標楷體" panose="03000509000000000000" pitchFamily="65" charset="-120"/>
                <a:ea typeface="標楷體" panose="03000509000000000000" pitchFamily="65" charset="-120"/>
              </a:rPr>
              <a:t>與失落的二十年</a:t>
            </a:r>
            <a:endParaRPr lang="zh-TW" altLang="en-US" b="1" dirty="0">
              <a:latin typeface="標楷體" panose="03000509000000000000" pitchFamily="65" charset="-120"/>
              <a:ea typeface="標楷體" panose="03000509000000000000" pitchFamily="65" charset="-120"/>
            </a:endParaRPr>
          </a:p>
        </p:txBody>
      </p:sp>
      <p:sp>
        <p:nvSpPr>
          <p:cNvPr id="3" name="副標題 2"/>
          <p:cNvSpPr>
            <a:spLocks noGrp="1"/>
          </p:cNvSpPr>
          <p:nvPr>
            <p:ph type="subTitle" idx="1"/>
          </p:nvPr>
        </p:nvSpPr>
        <p:spPr/>
        <p:txBody>
          <a:bodyPr>
            <a:normAutofit/>
          </a:bodyPr>
          <a:lstStyle/>
          <a:p>
            <a:pPr algn="r"/>
            <a:endParaRPr lang="en-US" altLang="zh-TW" b="1" dirty="0" smtClean="0">
              <a:latin typeface="標楷體" panose="03000509000000000000" pitchFamily="65" charset="-120"/>
              <a:ea typeface="標楷體" panose="03000509000000000000" pitchFamily="65" charset="-120"/>
            </a:endParaRPr>
          </a:p>
          <a:p>
            <a:pPr algn="r"/>
            <a:endParaRPr lang="en-US" altLang="zh-TW" b="1" dirty="0">
              <a:latin typeface="標楷體" panose="03000509000000000000" pitchFamily="65" charset="-120"/>
              <a:ea typeface="標楷體" panose="03000509000000000000" pitchFamily="65" charset="-120"/>
            </a:endParaRPr>
          </a:p>
          <a:p>
            <a:pPr algn="r"/>
            <a:r>
              <a:rPr lang="zh-TW" altLang="en-US" b="1" dirty="0" smtClean="0">
                <a:latin typeface="標楷體" panose="03000509000000000000" pitchFamily="65" charset="-120"/>
                <a:ea typeface="標楷體" panose="03000509000000000000" pitchFamily="65" charset="-120"/>
              </a:rPr>
              <a:t>成員：莊嘉恩、茹青青、陳昕如、謝維庭</a:t>
            </a:r>
            <a:endParaRPr lang="en-US" altLang="zh-TW" b="1" dirty="0" smtClean="0">
              <a:latin typeface="標楷體" panose="03000509000000000000" pitchFamily="65" charset="-120"/>
              <a:ea typeface="標楷體" panose="03000509000000000000" pitchFamily="65" charset="-120"/>
            </a:endParaRPr>
          </a:p>
        </p:txBody>
      </p:sp>
      <p:pic>
        <p:nvPicPr>
          <p:cNvPr id="1026" name="Picture 2" descr="http://sattu.net/works/logotypes/066-japan-evening/1-j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3812" y="-185738"/>
            <a:ext cx="638175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1.bp.blogspot.com/-FE_gaLXb2jI/TYbQaPaMXmI/AAAAAAAAN6o/yTLv2x8mv7U/s1600/ArtBlog_HelpJapan-02.jpg"/>
          <p:cNvPicPr>
            <a:picLocks noChangeAspect="1" noChangeArrowheads="1"/>
          </p:cNvPicPr>
          <p:nvPr/>
        </p:nvPicPr>
        <p:blipFill rotWithShape="1">
          <a:blip r:embed="rId3">
            <a:extLst>
              <a:ext uri="{28A0092B-C50C-407E-A947-70E740481C1C}">
                <a14:useLocalDpi xmlns:a14="http://schemas.microsoft.com/office/drawing/2010/main" val="0"/>
              </a:ext>
            </a:extLst>
          </a:blip>
          <a:srcRect t="17243" b="13785"/>
          <a:stretch/>
        </p:blipFill>
        <p:spPr bwMode="auto">
          <a:xfrm>
            <a:off x="12403311" y="3927474"/>
            <a:ext cx="2644428" cy="26606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webjx.com/files/allimg/110320/2041325.jpg"/>
          <p:cNvPicPr>
            <a:picLocks noChangeAspect="1" noChangeArrowheads="1"/>
          </p:cNvPicPr>
          <p:nvPr/>
        </p:nvPicPr>
        <p:blipFill rotWithShape="1">
          <a:blip r:embed="rId4">
            <a:extLst>
              <a:ext uri="{28A0092B-C50C-407E-A947-70E740481C1C}">
                <a14:useLocalDpi xmlns:a14="http://schemas.microsoft.com/office/drawing/2010/main" val="0"/>
              </a:ext>
            </a:extLst>
          </a:blip>
          <a:srcRect t="21721" b="35966"/>
          <a:stretch/>
        </p:blipFill>
        <p:spPr bwMode="auto">
          <a:xfrm>
            <a:off x="471488" y="3970338"/>
            <a:ext cx="2902480" cy="1741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4992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attu.net/works/logotypes/066-japan-evening/1-j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2925" y="5113082"/>
            <a:ext cx="6006491" cy="3137719"/>
          </a:xfrm>
          <a:prstGeom prst="rect">
            <a:avLst/>
          </a:prstGeom>
          <a:noFill/>
          <a:extLst>
            <a:ext uri="{909E8E84-426E-40DD-AFC4-6F175D3DCCD1}">
              <a14:hiddenFill xmlns:a14="http://schemas.microsoft.com/office/drawing/2010/main">
                <a:solidFill>
                  <a:srgbClr val="FFFFFF"/>
                </a:solidFill>
              </a14:hiddenFill>
            </a:ext>
          </a:extLst>
        </p:spPr>
      </p:pic>
      <p:sp>
        <p:nvSpPr>
          <p:cNvPr id="2" name="標題 1"/>
          <p:cNvSpPr>
            <a:spLocks noGrp="1"/>
          </p:cNvSpPr>
          <p:nvPr>
            <p:ph type="title"/>
          </p:nvPr>
        </p:nvSpPr>
        <p:spPr>
          <a:xfrm>
            <a:off x="793955" y="365125"/>
            <a:ext cx="10515600" cy="1325563"/>
          </a:xfrm>
        </p:spPr>
        <p:txBody>
          <a:bodyPr/>
          <a:lstStyle/>
          <a:p>
            <a:r>
              <a:rPr lang="zh-TW" altLang="en-US" dirty="0" smtClean="0">
                <a:latin typeface="標楷體" panose="03000509000000000000" pitchFamily="65" charset="-120"/>
                <a:ea typeface="標楷體" panose="03000509000000000000" pitchFamily="65" charset="-120"/>
              </a:rPr>
              <a:t>日本經濟奇蹟</a:t>
            </a:r>
            <a:endParaRPr lang="zh-TW" altLang="en-US" dirty="0">
              <a:latin typeface="標楷體" panose="03000509000000000000" pitchFamily="65" charset="-120"/>
              <a:ea typeface="標楷體" panose="03000509000000000000" pitchFamily="65" charset="-120"/>
            </a:endParaRPr>
          </a:p>
        </p:txBody>
      </p:sp>
      <p:graphicFrame>
        <p:nvGraphicFramePr>
          <p:cNvPr id="4" name="資料庫圖表 3"/>
          <p:cNvGraphicFramePr/>
          <p:nvPr>
            <p:extLst>
              <p:ext uri="{D42A27DB-BD31-4B8C-83A1-F6EECF244321}">
                <p14:modId xmlns:p14="http://schemas.microsoft.com/office/powerpoint/2010/main" val="267542422"/>
              </p:ext>
            </p:extLst>
          </p:nvPr>
        </p:nvGraphicFramePr>
        <p:xfrm>
          <a:off x="1558124" y="1943100"/>
          <a:ext cx="8628864" cy="41658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050" name="Picture 2" descr="http://www.ohchr.org/SiteCollectionImages/Bodies/Flags/jpn.gif"/>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2404123" y="850900"/>
            <a:ext cx="1464470" cy="976313"/>
          </a:xfrm>
          <a:prstGeom prst="rect">
            <a:avLst/>
          </a:prstGeom>
          <a:noFill/>
          <a:extLst>
            <a:ext uri="{909E8E84-426E-40DD-AFC4-6F175D3DCCD1}">
              <a14:hiddenFill xmlns:a14="http://schemas.microsoft.com/office/drawing/2010/main">
                <a:solidFill>
                  <a:srgbClr val="FFFFFF"/>
                </a:solidFill>
              </a14:hiddenFill>
            </a:ext>
          </a:extLst>
        </p:spPr>
      </p:pic>
      <p:sp>
        <p:nvSpPr>
          <p:cNvPr id="3" name="流程圖: 結束點 2"/>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spTree>
    <p:extLst>
      <p:ext uri="{BB962C8B-B14F-4D97-AF65-F5344CB8AC3E}">
        <p14:creationId xmlns:p14="http://schemas.microsoft.com/office/powerpoint/2010/main" val="23521687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attu.net/works/logotypes/066-japan-evening/1-j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8162" y="5113082"/>
            <a:ext cx="6006491" cy="3137719"/>
          </a:xfrm>
          <a:prstGeom prst="rect">
            <a:avLst/>
          </a:prstGeom>
          <a:noFill/>
          <a:extLst>
            <a:ext uri="{909E8E84-426E-40DD-AFC4-6F175D3DCCD1}">
              <a14:hiddenFill xmlns:a14="http://schemas.microsoft.com/office/drawing/2010/main">
                <a:solidFill>
                  <a:srgbClr val="FFFFFF"/>
                </a:solidFill>
              </a14:hiddenFill>
            </a:ext>
          </a:extLst>
        </p:spPr>
      </p:pic>
      <p:sp>
        <p:nvSpPr>
          <p:cNvPr id="2" name="標題 1"/>
          <p:cNvSpPr>
            <a:spLocks noGrp="1"/>
          </p:cNvSpPr>
          <p:nvPr>
            <p:ph type="title"/>
          </p:nvPr>
        </p:nvSpPr>
        <p:spPr/>
        <p:txBody>
          <a:bodyPr/>
          <a:lstStyle/>
          <a:p>
            <a:r>
              <a:rPr lang="zh-TW" altLang="en-US" dirty="0" smtClean="0">
                <a:latin typeface="標楷體" panose="03000509000000000000" pitchFamily="65" charset="-120"/>
                <a:ea typeface="標楷體" panose="03000509000000000000" pitchFamily="65" charset="-120"/>
              </a:rPr>
              <a:t>日本經濟奇蹟</a:t>
            </a:r>
            <a:r>
              <a:rPr lang="en-US" altLang="zh-TW" dirty="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內在因素</a:t>
            </a:r>
            <a:endParaRPr lang="zh-TW" altLang="en-US" dirty="0">
              <a:latin typeface="標楷體" panose="03000509000000000000" pitchFamily="65" charset="-120"/>
              <a:ea typeface="標楷體" panose="03000509000000000000" pitchFamily="65" charset="-120"/>
            </a:endParaRPr>
          </a:p>
        </p:txBody>
      </p:sp>
      <p:graphicFrame>
        <p:nvGraphicFramePr>
          <p:cNvPr id="4" name="資料庫圖表 3"/>
          <p:cNvGraphicFramePr/>
          <p:nvPr>
            <p:extLst>
              <p:ext uri="{D42A27DB-BD31-4B8C-83A1-F6EECF244321}">
                <p14:modId xmlns:p14="http://schemas.microsoft.com/office/powerpoint/2010/main" val="2306393560"/>
              </p:ext>
            </p:extLst>
          </p:nvPr>
        </p:nvGraphicFramePr>
        <p:xfrm>
          <a:off x="1013299" y="1439333"/>
          <a:ext cx="10515600" cy="51236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spTree>
    <p:extLst>
      <p:ext uri="{BB962C8B-B14F-4D97-AF65-F5344CB8AC3E}">
        <p14:creationId xmlns:p14="http://schemas.microsoft.com/office/powerpoint/2010/main" val="16742868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標楷體" panose="03000509000000000000" pitchFamily="65" charset="-120"/>
                <a:ea typeface="標楷體" panose="03000509000000000000" pitchFamily="65" charset="-120"/>
              </a:rPr>
              <a:t>日本經濟奇蹟</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外在因素</a:t>
            </a:r>
            <a:endParaRPr lang="zh-TW" altLang="en-US" dirty="0"/>
          </a:p>
        </p:txBody>
      </p:sp>
      <p:graphicFrame>
        <p:nvGraphicFramePr>
          <p:cNvPr id="4" name="資料庫圖表 3"/>
          <p:cNvGraphicFramePr/>
          <p:nvPr>
            <p:extLst>
              <p:ext uri="{D42A27DB-BD31-4B8C-83A1-F6EECF244321}">
                <p14:modId xmlns:p14="http://schemas.microsoft.com/office/powerpoint/2010/main" val="535895333"/>
              </p:ext>
            </p:extLst>
          </p:nvPr>
        </p:nvGraphicFramePr>
        <p:xfrm>
          <a:off x="1098909" y="1479613"/>
          <a:ext cx="9164320" cy="5254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6" name="Picture 2" descr="http://sattu.net/works/logotypes/066-japan-evening/1-je.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18162" y="5113082"/>
            <a:ext cx="6006491" cy="3137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3501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標楷體" panose="03000509000000000000" pitchFamily="65" charset="-120"/>
                <a:ea typeface="標楷體" panose="03000509000000000000" pitchFamily="65" charset="-120"/>
              </a:rPr>
              <a:t>日本經濟奇蹟</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外在因素</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韓戰</a:t>
            </a:r>
            <a:endParaRPr lang="zh-TW" altLang="en-US" dirty="0"/>
          </a:p>
        </p:txBody>
      </p:sp>
      <p:sp>
        <p:nvSpPr>
          <p:cNvPr id="3" name="內容版面配置區 2"/>
          <p:cNvSpPr>
            <a:spLocks noGrp="1"/>
          </p:cNvSpPr>
          <p:nvPr>
            <p:ph idx="1"/>
          </p:nvPr>
        </p:nvSpPr>
        <p:spPr>
          <a:xfrm>
            <a:off x="838200" y="1825625"/>
            <a:ext cx="10308021" cy="4351338"/>
          </a:xfrm>
        </p:spPr>
        <p:txBody>
          <a:bodyPr/>
          <a:lstStyle/>
          <a:p>
            <a:r>
              <a:rPr lang="zh-TW" altLang="zh-TW" dirty="0">
                <a:latin typeface="標楷體" panose="03000509000000000000" pitchFamily="65" charset="-120"/>
                <a:ea typeface="標楷體" panose="03000509000000000000" pitchFamily="65" charset="-120"/>
              </a:rPr>
              <a:t>神武景</a:t>
            </a:r>
            <a:r>
              <a:rPr lang="zh-TW" altLang="zh-TW" dirty="0" smtClean="0">
                <a:latin typeface="標楷體" panose="03000509000000000000" pitchFamily="65" charset="-120"/>
                <a:ea typeface="標楷體" panose="03000509000000000000" pitchFamily="65" charset="-120"/>
              </a:rPr>
              <a:t>気</a:t>
            </a:r>
            <a:r>
              <a:rPr lang="zh-TW" altLang="en-US" dirty="0" smtClean="0">
                <a:latin typeface="標楷體" panose="03000509000000000000" pitchFamily="65" charset="-120"/>
                <a:ea typeface="標楷體" panose="03000509000000000000" pitchFamily="65" charset="-120"/>
              </a:rPr>
              <a:t>：</a:t>
            </a:r>
            <a:endParaRPr lang="en-US" altLang="zh-TW" dirty="0" smtClean="0">
              <a:latin typeface="標楷體" panose="03000509000000000000" pitchFamily="65" charset="-120"/>
              <a:ea typeface="標楷體" panose="03000509000000000000" pitchFamily="65" charset="-120"/>
            </a:endParaRPr>
          </a:p>
          <a:p>
            <a:pPr marL="457200" lvl="1" indent="0">
              <a:buNone/>
            </a:pPr>
            <a:r>
              <a:rPr lang="en-US" altLang="zh-TW" dirty="0" smtClean="0">
                <a:latin typeface="標楷體" panose="03000509000000000000" pitchFamily="65" charset="-120"/>
                <a:ea typeface="標楷體" panose="03000509000000000000" pitchFamily="65" charset="-120"/>
              </a:rPr>
              <a:t>1954-1957</a:t>
            </a:r>
            <a:r>
              <a:rPr lang="zh-TW" altLang="zh-TW" dirty="0" smtClean="0">
                <a:latin typeface="標楷體" panose="03000509000000000000" pitchFamily="65" charset="-120"/>
                <a:ea typeface="標楷體" panose="03000509000000000000" pitchFamily="65" charset="-120"/>
              </a:rPr>
              <a:t>高度經濟成長三</a:t>
            </a:r>
            <a:r>
              <a:rPr lang="zh-TW" altLang="zh-TW" dirty="0">
                <a:latin typeface="標楷體" panose="03000509000000000000" pitchFamily="65" charset="-120"/>
                <a:ea typeface="標楷體" panose="03000509000000000000" pitchFamily="65" charset="-120"/>
              </a:rPr>
              <a:t>神</a:t>
            </a:r>
            <a:r>
              <a:rPr lang="zh-TW" altLang="zh-TW" dirty="0" smtClean="0">
                <a:latin typeface="標楷體" panose="03000509000000000000" pitchFamily="65" charset="-120"/>
                <a:ea typeface="標楷體" panose="03000509000000000000" pitchFamily="65" charset="-120"/>
              </a:rPr>
              <a:t>器</a:t>
            </a:r>
            <a:r>
              <a:rPr lang="zh-TW" altLang="en-US" dirty="0" smtClean="0">
                <a:latin typeface="標楷體" panose="03000509000000000000" pitchFamily="65" charset="-120"/>
                <a:ea typeface="標楷體" panose="03000509000000000000" pitchFamily="65" charset="-120"/>
              </a:rPr>
              <a:t>：</a:t>
            </a:r>
            <a:r>
              <a:rPr lang="zh-TW" altLang="zh-TW" dirty="0" smtClean="0">
                <a:latin typeface="標楷體" panose="03000509000000000000" pitchFamily="65" charset="-120"/>
                <a:ea typeface="標楷體" panose="03000509000000000000" pitchFamily="65" charset="-120"/>
              </a:rPr>
              <a:t>冰箱</a:t>
            </a:r>
            <a:r>
              <a:rPr lang="zh-TW" altLang="en-US" dirty="0" smtClean="0">
                <a:latin typeface="標楷體" panose="03000509000000000000" pitchFamily="65" charset="-120"/>
                <a:ea typeface="標楷體" panose="03000509000000000000" pitchFamily="65" charset="-120"/>
              </a:rPr>
              <a:t>、</a:t>
            </a:r>
            <a:r>
              <a:rPr lang="zh-TW" altLang="zh-TW" dirty="0" smtClean="0">
                <a:latin typeface="標楷體" panose="03000509000000000000" pitchFamily="65" charset="-120"/>
                <a:ea typeface="標楷體" panose="03000509000000000000" pitchFamily="65" charset="-120"/>
              </a:rPr>
              <a:t>洗衣機</a:t>
            </a:r>
            <a:r>
              <a:rPr lang="zh-TW" altLang="en-US" dirty="0" smtClean="0">
                <a:latin typeface="標楷體" panose="03000509000000000000" pitchFamily="65" charset="-120"/>
                <a:ea typeface="標楷體" panose="03000509000000000000" pitchFamily="65" charset="-120"/>
              </a:rPr>
              <a:t>、</a:t>
            </a:r>
            <a:r>
              <a:rPr lang="zh-TW" altLang="zh-TW" dirty="0" smtClean="0">
                <a:latin typeface="標楷體" panose="03000509000000000000" pitchFamily="65" charset="-120"/>
                <a:ea typeface="標楷體" panose="03000509000000000000" pitchFamily="65" charset="-120"/>
              </a:rPr>
              <a:t> 黑白電視</a:t>
            </a:r>
            <a:endParaRPr lang="en-US" altLang="zh-TW" dirty="0" smtClean="0">
              <a:latin typeface="標楷體" panose="03000509000000000000" pitchFamily="65" charset="-120"/>
              <a:ea typeface="標楷體" panose="03000509000000000000" pitchFamily="65" charset="-120"/>
            </a:endParaRPr>
          </a:p>
          <a:p>
            <a:r>
              <a:rPr lang="zh-TW" altLang="zh-TW" dirty="0">
                <a:latin typeface="標楷體" panose="03000509000000000000" pitchFamily="65" charset="-120"/>
                <a:ea typeface="標楷體" panose="03000509000000000000" pitchFamily="65" charset="-120"/>
              </a:rPr>
              <a:t>鍋底</a:t>
            </a:r>
            <a:r>
              <a:rPr lang="zh-TW" altLang="zh-TW" dirty="0" smtClean="0">
                <a:latin typeface="標楷體" panose="03000509000000000000" pitchFamily="65" charset="-120"/>
                <a:ea typeface="標楷體" panose="03000509000000000000" pitchFamily="65" charset="-120"/>
              </a:rPr>
              <a:t>蕭條</a:t>
            </a:r>
            <a:r>
              <a:rPr lang="zh-TW" altLang="en-US" dirty="0" smtClean="0">
                <a:latin typeface="標楷體" panose="03000509000000000000" pitchFamily="65" charset="-120"/>
                <a:ea typeface="標楷體" panose="03000509000000000000" pitchFamily="65" charset="-120"/>
              </a:rPr>
              <a:t>：</a:t>
            </a:r>
            <a:endParaRPr lang="en-US" altLang="zh-TW" dirty="0" smtClean="0">
              <a:latin typeface="標楷體" panose="03000509000000000000" pitchFamily="65" charset="-120"/>
              <a:ea typeface="標楷體" panose="03000509000000000000" pitchFamily="65" charset="-120"/>
            </a:endParaRPr>
          </a:p>
          <a:p>
            <a:pPr marL="457200" lvl="1" indent="0">
              <a:buNone/>
            </a:pPr>
            <a:r>
              <a:rPr lang="zh-TW" altLang="zh-TW" dirty="0" smtClean="0">
                <a:latin typeface="標楷體" panose="03000509000000000000" pitchFamily="65" charset="-120"/>
                <a:ea typeface="標楷體" panose="03000509000000000000" pitchFamily="65" charset="-120"/>
              </a:rPr>
              <a:t>緊縮</a:t>
            </a:r>
            <a:r>
              <a:rPr lang="zh-TW" altLang="zh-TW" dirty="0">
                <a:latin typeface="標楷體" panose="03000509000000000000" pitchFamily="65" charset="-120"/>
                <a:ea typeface="標楷體" panose="03000509000000000000" pitchFamily="65" charset="-120"/>
              </a:rPr>
              <a:t>金融、緊縮財政和抑制進口</a:t>
            </a:r>
          </a:p>
          <a:p>
            <a:r>
              <a:rPr lang="zh-TW" altLang="zh-TW" dirty="0" smtClean="0">
                <a:latin typeface="標楷體" panose="03000509000000000000" pitchFamily="65" charset="-120"/>
                <a:ea typeface="標楷體" panose="03000509000000000000" pitchFamily="65" charset="-120"/>
              </a:rPr>
              <a:t>岩</a:t>
            </a:r>
            <a:r>
              <a:rPr lang="zh-TW" altLang="zh-TW" dirty="0">
                <a:latin typeface="標楷體" panose="03000509000000000000" pitchFamily="65" charset="-120"/>
                <a:ea typeface="標楷體" panose="03000509000000000000" pitchFamily="65" charset="-120"/>
              </a:rPr>
              <a:t>戸景</a:t>
            </a:r>
            <a:r>
              <a:rPr lang="zh-TW" altLang="zh-TW" dirty="0" smtClean="0">
                <a:latin typeface="標楷體" panose="03000509000000000000" pitchFamily="65" charset="-120"/>
                <a:ea typeface="標楷體" panose="03000509000000000000" pitchFamily="65" charset="-120"/>
              </a:rPr>
              <a:t>気</a:t>
            </a:r>
            <a:r>
              <a:rPr lang="zh-TW" altLang="en-US" dirty="0" smtClean="0">
                <a:latin typeface="標楷體" panose="03000509000000000000" pitchFamily="65" charset="-120"/>
                <a:ea typeface="標楷體" panose="03000509000000000000" pitchFamily="65" charset="-120"/>
              </a:rPr>
              <a:t>：</a:t>
            </a:r>
            <a:r>
              <a:rPr lang="en-US" altLang="zh-TW" dirty="0" smtClean="0">
                <a:latin typeface="標楷體" panose="03000509000000000000" pitchFamily="65" charset="-120"/>
                <a:ea typeface="標楷體" panose="03000509000000000000" pitchFamily="65" charset="-120"/>
              </a:rPr>
              <a:t> </a:t>
            </a:r>
          </a:p>
          <a:p>
            <a:pPr marL="457200" lvl="1" indent="0">
              <a:buNone/>
            </a:pPr>
            <a:r>
              <a:rPr lang="en-US" altLang="zh-TW" dirty="0" smtClean="0">
                <a:latin typeface="標楷體" panose="03000509000000000000" pitchFamily="65" charset="-120"/>
                <a:ea typeface="標楷體" panose="03000509000000000000" pitchFamily="65" charset="-120"/>
              </a:rPr>
              <a:t>1958-1961</a:t>
            </a:r>
            <a:r>
              <a:rPr lang="zh-TW" altLang="zh-TW" dirty="0" smtClean="0">
                <a:latin typeface="標楷體" panose="03000509000000000000" pitchFamily="65" charset="-120"/>
                <a:ea typeface="標楷體" panose="03000509000000000000" pitchFamily="65" charset="-120"/>
              </a:rPr>
              <a:t>神話</a:t>
            </a:r>
            <a:endParaRPr lang="zh-TW" altLang="en-US" dirty="0">
              <a:latin typeface="標楷體" panose="03000509000000000000" pitchFamily="65" charset="-120"/>
              <a:ea typeface="標楷體" panose="03000509000000000000" pitchFamily="65" charset="-120"/>
            </a:endParaRPr>
          </a:p>
        </p:txBody>
      </p:sp>
      <p:pic>
        <p:nvPicPr>
          <p:cNvPr id="4" name="圖片 3" descr="C:\Users\user\Desktop\日本の実質GDP増加率の推移.jpg"/>
          <p:cNvPicPr/>
          <p:nvPr/>
        </p:nvPicPr>
        <p:blipFill>
          <a:blip r:embed="rId3">
            <a:extLst>
              <a:ext uri="{28A0092B-C50C-407E-A947-70E740481C1C}">
                <a14:useLocalDpi xmlns:a14="http://schemas.microsoft.com/office/drawing/2010/main" val="0"/>
              </a:ext>
            </a:extLst>
          </a:blip>
          <a:srcRect/>
          <a:stretch>
            <a:fillRect/>
          </a:stretch>
        </p:blipFill>
        <p:spPr bwMode="auto">
          <a:xfrm>
            <a:off x="664029" y="4484914"/>
            <a:ext cx="5446485" cy="2373086"/>
          </a:xfrm>
          <a:prstGeom prst="rect">
            <a:avLst/>
          </a:prstGeom>
          <a:noFill/>
          <a:ln>
            <a:noFill/>
          </a:ln>
        </p:spPr>
      </p:pic>
      <p:pic>
        <p:nvPicPr>
          <p:cNvPr id="5" name="圖片 4" descr="C:\Users\user\Desktop\middle_1292505284.jpg"/>
          <p:cNvPicPr/>
          <p:nvPr/>
        </p:nvPicPr>
        <p:blipFill>
          <a:blip r:embed="rId4">
            <a:extLst>
              <a:ext uri="{28A0092B-C50C-407E-A947-70E740481C1C}">
                <a14:useLocalDpi xmlns:a14="http://schemas.microsoft.com/office/drawing/2010/main" val="0"/>
              </a:ext>
            </a:extLst>
          </a:blip>
          <a:srcRect/>
          <a:stretch>
            <a:fillRect/>
          </a:stretch>
        </p:blipFill>
        <p:spPr bwMode="auto">
          <a:xfrm>
            <a:off x="6763657" y="2902857"/>
            <a:ext cx="4382564" cy="3409043"/>
          </a:xfrm>
          <a:prstGeom prst="rect">
            <a:avLst/>
          </a:prstGeom>
          <a:noFill/>
          <a:ln>
            <a:noFill/>
          </a:ln>
        </p:spPr>
      </p:pic>
      <p:sp>
        <p:nvSpPr>
          <p:cNvPr id="6" name="流程圖: 結束點 5"/>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7" name="Picture 2" descr="http://sattu.net/works/logotypes/066-japan-evening/1-j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18162" y="5113082"/>
            <a:ext cx="6006491" cy="3137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8099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標楷體" panose="03000509000000000000" pitchFamily="65" charset="-120"/>
                <a:ea typeface="標楷體" panose="03000509000000000000" pitchFamily="65" charset="-120"/>
              </a:rPr>
              <a:t>菁英官僚</a:t>
            </a: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838200" y="1825625"/>
            <a:ext cx="11353800" cy="4351338"/>
          </a:xfrm>
        </p:spPr>
        <p:txBody>
          <a:bodyPr>
            <a:normAutofit lnSpcReduction="10000"/>
          </a:bodyPr>
          <a:lstStyle/>
          <a:p>
            <a:r>
              <a:rPr lang="zh-TW" altLang="en-US" dirty="0" smtClean="0">
                <a:latin typeface="標楷體" panose="03000509000000000000" pitchFamily="65" charset="-120"/>
                <a:ea typeface="標楷體" panose="03000509000000000000" pitchFamily="65" charset="-120"/>
              </a:rPr>
              <a:t>背景：</a:t>
            </a:r>
            <a:endParaRPr lang="en-US" altLang="zh-TW" dirty="0" smtClean="0">
              <a:latin typeface="標楷體" panose="03000509000000000000" pitchFamily="65" charset="-120"/>
              <a:ea typeface="標楷體" panose="03000509000000000000" pitchFamily="65" charset="-120"/>
            </a:endParaRPr>
          </a:p>
          <a:p>
            <a:pPr marL="0" indent="0">
              <a:buNone/>
            </a:pPr>
            <a:r>
              <a:rPr lang="en-US" altLang="zh-TW" dirty="0" smtClean="0">
                <a:latin typeface="標楷體" panose="03000509000000000000" pitchFamily="65" charset="-120"/>
                <a:ea typeface="標楷體" panose="03000509000000000000" pitchFamily="65" charset="-120"/>
              </a:rPr>
              <a:t>	1.</a:t>
            </a:r>
            <a:r>
              <a:rPr lang="zh-TW" altLang="zh-TW" dirty="0" smtClean="0">
                <a:latin typeface="標楷體" panose="03000509000000000000" pitchFamily="65" charset="-120"/>
                <a:ea typeface="標楷體" panose="03000509000000000000" pitchFamily="65" charset="-120"/>
              </a:rPr>
              <a:t>戰爭消耗了日本大量的人力、錢財。</a:t>
            </a:r>
            <a:endParaRPr lang="en-US" altLang="zh-TW" dirty="0" smtClean="0">
              <a:latin typeface="標楷體" panose="03000509000000000000" pitchFamily="65" charset="-120"/>
              <a:ea typeface="標楷體" panose="03000509000000000000" pitchFamily="65" charset="-120"/>
            </a:endParaRPr>
          </a:p>
          <a:p>
            <a:pPr marL="0" indent="0">
              <a:buNone/>
            </a:pPr>
            <a:r>
              <a:rPr lang="en-US" altLang="zh-TW" dirty="0" smtClean="0">
                <a:latin typeface="標楷體" panose="03000509000000000000" pitchFamily="65" charset="-120"/>
                <a:ea typeface="標楷體" panose="03000509000000000000" pitchFamily="65" charset="-120"/>
              </a:rPr>
              <a:t>	2.</a:t>
            </a:r>
            <a:r>
              <a:rPr lang="zh-TW" altLang="zh-TW" dirty="0" smtClean="0">
                <a:latin typeface="標楷體" panose="03000509000000000000" pitchFamily="65" charset="-120"/>
                <a:ea typeface="標楷體" panose="03000509000000000000" pitchFamily="65" charset="-120"/>
              </a:rPr>
              <a:t>承受日美貿易逆差以及美日安保條約的附加條款的壓迫</a:t>
            </a:r>
            <a:endParaRPr lang="en-US" altLang="zh-TW" dirty="0" smtClean="0">
              <a:latin typeface="標楷體" panose="03000509000000000000" pitchFamily="65" charset="-120"/>
              <a:ea typeface="標楷體" panose="03000509000000000000" pitchFamily="65" charset="-120"/>
            </a:endParaRPr>
          </a:p>
          <a:p>
            <a:pPr marL="0" indent="0">
              <a:buNone/>
            </a:pP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目標：</a:t>
            </a:r>
            <a:endParaRPr lang="en-US" altLang="zh-TW" dirty="0" smtClean="0">
              <a:latin typeface="標楷體" panose="03000509000000000000" pitchFamily="65" charset="-120"/>
              <a:ea typeface="標楷體" panose="03000509000000000000" pitchFamily="65" charset="-120"/>
            </a:endParaRPr>
          </a:p>
          <a:p>
            <a:pPr marL="0" indent="0">
              <a:buNone/>
            </a:pPr>
            <a:r>
              <a:rPr lang="en-US" altLang="zh-TW" dirty="0" smtClean="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經由通產省的菁英公務員讓日本重新站上世界舞台</a:t>
            </a:r>
            <a:endParaRPr lang="en-US" altLang="zh-TW" dirty="0" smtClean="0">
              <a:latin typeface="標楷體" panose="03000509000000000000" pitchFamily="65" charset="-120"/>
              <a:ea typeface="標楷體" panose="03000509000000000000" pitchFamily="65" charset="-120"/>
            </a:endParaRPr>
          </a:p>
          <a:p>
            <a:pPr marL="0" indent="0">
              <a:buNone/>
            </a:pP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成果：</a:t>
            </a:r>
            <a:endParaRPr lang="en-US" altLang="zh-TW" dirty="0" smtClean="0">
              <a:latin typeface="標楷體" panose="03000509000000000000" pitchFamily="65" charset="-120"/>
              <a:ea typeface="標楷體" panose="03000509000000000000" pitchFamily="65" charset="-120"/>
            </a:endParaRPr>
          </a:p>
          <a:p>
            <a:pPr marL="0" indent="0">
              <a:buNone/>
            </a:pPr>
            <a:r>
              <a:rPr lang="en-US" altLang="zh-TW"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全球第二的</a:t>
            </a:r>
            <a:r>
              <a:rPr lang="en-US" altLang="zh-TW" dirty="0" smtClean="0">
                <a:latin typeface="標楷體" panose="03000509000000000000" pitchFamily="65" charset="-120"/>
                <a:ea typeface="標楷體" panose="03000509000000000000" pitchFamily="65" charset="-120"/>
              </a:rPr>
              <a:t>GDP</a:t>
            </a:r>
            <a:r>
              <a:rPr lang="zh-TW" altLang="en-US" dirty="0" smtClean="0">
                <a:latin typeface="標楷體" panose="03000509000000000000" pitchFamily="65" charset="-120"/>
                <a:ea typeface="標楷體" panose="03000509000000000000" pitchFamily="65" charset="-120"/>
              </a:rPr>
              <a:t>大國</a:t>
            </a:r>
            <a:r>
              <a:rPr lang="zh-TW" altLang="en-US" dirty="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舉辦東京奧運、大阪萬國博覽會</a:t>
            </a:r>
            <a:endParaRPr lang="zh-TW" altLang="en-US" dirty="0">
              <a:latin typeface="標楷體" panose="03000509000000000000" pitchFamily="65" charset="-120"/>
              <a:ea typeface="標楷體" panose="03000509000000000000" pitchFamily="65" charset="-120"/>
            </a:endParaRPr>
          </a:p>
        </p:txBody>
      </p:sp>
      <p:sp>
        <p:nvSpPr>
          <p:cNvPr id="4" name="流程圖: 結束點 3"/>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12292" name="Picture 4" descr="http://creativeroots.org/wp-content/uploads/2012/03/Japanese-people-illustrations-clothing1.jpg"/>
          <p:cNvPicPr>
            <a:picLocks noChangeAspect="1" noChangeArrowheads="1"/>
          </p:cNvPicPr>
          <p:nvPr/>
        </p:nvPicPr>
        <p:blipFill rotWithShape="1">
          <a:blip r:embed="rId3">
            <a:extLst>
              <a:ext uri="{28A0092B-C50C-407E-A947-70E740481C1C}">
                <a14:useLocalDpi xmlns:a14="http://schemas.microsoft.com/office/drawing/2010/main" val="0"/>
              </a:ext>
            </a:extLst>
          </a:blip>
          <a:srcRect l="53333"/>
          <a:stretch/>
        </p:blipFill>
        <p:spPr bwMode="auto">
          <a:xfrm>
            <a:off x="10044112" y="3954948"/>
            <a:ext cx="2390775" cy="3278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481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latin typeface="標楷體" panose="03000509000000000000" pitchFamily="65" charset="-120"/>
                <a:ea typeface="標楷體" panose="03000509000000000000" pitchFamily="65" charset="-120"/>
              </a:rPr>
              <a:t>菁英官僚</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特色</a:t>
            </a:r>
            <a:endParaRPr lang="zh-TW" altLang="en-US" dirty="0"/>
          </a:p>
        </p:txBody>
      </p:sp>
      <p:graphicFrame>
        <p:nvGraphicFramePr>
          <p:cNvPr id="4" name="資料庫圖表 3"/>
          <p:cNvGraphicFramePr/>
          <p:nvPr>
            <p:extLst>
              <p:ext uri="{D42A27DB-BD31-4B8C-83A1-F6EECF244321}">
                <p14:modId xmlns:p14="http://schemas.microsoft.com/office/powerpoint/2010/main" val="53193341"/>
              </p:ext>
            </p:extLst>
          </p:nvPr>
        </p:nvGraphicFramePr>
        <p:xfrm>
          <a:off x="1930400" y="1364343"/>
          <a:ext cx="8403772" cy="4956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6" name="Picture 4" descr="http://creativeroots.org/wp-content/uploads/2012/03/Japanese-people-illustrations-clothing1.jpg"/>
          <p:cNvPicPr>
            <a:picLocks noChangeAspect="1" noChangeArrowheads="1"/>
          </p:cNvPicPr>
          <p:nvPr/>
        </p:nvPicPr>
        <p:blipFill rotWithShape="1">
          <a:blip r:embed="rId8">
            <a:extLst>
              <a:ext uri="{28A0092B-C50C-407E-A947-70E740481C1C}">
                <a14:useLocalDpi xmlns:a14="http://schemas.microsoft.com/office/drawing/2010/main" val="0"/>
              </a:ext>
            </a:extLst>
          </a:blip>
          <a:srcRect l="53333"/>
          <a:stretch/>
        </p:blipFill>
        <p:spPr bwMode="auto">
          <a:xfrm>
            <a:off x="10044112" y="3954948"/>
            <a:ext cx="2390775" cy="3278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4866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latin typeface="標楷體" panose="03000509000000000000" pitchFamily="65" charset="-120"/>
                <a:ea typeface="標楷體" panose="03000509000000000000" pitchFamily="65" charset="-120"/>
              </a:rPr>
              <a:t>菁英</a:t>
            </a:r>
            <a:r>
              <a:rPr lang="zh-TW" altLang="en-US" dirty="0" smtClean="0">
                <a:latin typeface="標楷體" panose="03000509000000000000" pitchFamily="65" charset="-120"/>
                <a:ea typeface="標楷體" panose="03000509000000000000" pitchFamily="65" charset="-120"/>
              </a:rPr>
              <a:t>官僚</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景氣現象</a:t>
            </a:r>
            <a:endParaRPr lang="zh-TW" altLang="en-US" dirty="0"/>
          </a:p>
        </p:txBody>
      </p:sp>
      <p:sp>
        <p:nvSpPr>
          <p:cNvPr id="3" name="內容版面配置區 2"/>
          <p:cNvSpPr>
            <a:spLocks noGrp="1"/>
          </p:cNvSpPr>
          <p:nvPr>
            <p:ph idx="1"/>
          </p:nvPr>
        </p:nvSpPr>
        <p:spPr>
          <a:xfrm>
            <a:off x="838199" y="1825625"/>
            <a:ext cx="5170715" cy="4351338"/>
          </a:xfrm>
        </p:spPr>
        <p:txBody>
          <a:bodyPr>
            <a:normAutofit/>
          </a:bodyPr>
          <a:lstStyle/>
          <a:p>
            <a:r>
              <a:rPr lang="ja-JP" altLang="en-US" dirty="0" smtClean="0">
                <a:latin typeface="標楷體" panose="03000509000000000000" pitchFamily="65" charset="-120"/>
                <a:ea typeface="標楷體" panose="03000509000000000000" pitchFamily="65" charset="-120"/>
              </a:rPr>
              <a:t>オリンピック景気 </a:t>
            </a:r>
            <a:r>
              <a:rPr lang="en-US" altLang="ja-JP" dirty="0" smtClean="0">
                <a:latin typeface="標楷體" panose="03000509000000000000" pitchFamily="65" charset="-120"/>
                <a:ea typeface="標楷體" panose="03000509000000000000" pitchFamily="65" charset="-120"/>
              </a:rPr>
              <a:t/>
            </a:r>
            <a:br>
              <a:rPr lang="en-US" altLang="ja-JP" dirty="0" smtClean="0">
                <a:latin typeface="標楷體" panose="03000509000000000000" pitchFamily="65" charset="-120"/>
                <a:ea typeface="標楷體" panose="03000509000000000000" pitchFamily="65" charset="-120"/>
              </a:rPr>
            </a:br>
            <a:r>
              <a:rPr lang="en-US" altLang="ja-JP" dirty="0" smtClean="0">
                <a:latin typeface="標楷體" panose="03000509000000000000" pitchFamily="65" charset="-120"/>
                <a:ea typeface="標楷體" panose="03000509000000000000" pitchFamily="65" charset="-120"/>
              </a:rPr>
              <a:t>1962-1964(</a:t>
            </a:r>
            <a:r>
              <a:rPr lang="ja-JP" altLang="en-US" dirty="0" smtClean="0">
                <a:latin typeface="標楷體" panose="03000509000000000000" pitchFamily="65" charset="-120"/>
                <a:ea typeface="標楷體" panose="03000509000000000000" pitchFamily="65" charset="-120"/>
              </a:rPr>
              <a:t>昭和</a:t>
            </a:r>
            <a:r>
              <a:rPr lang="en-US" altLang="ja-JP" dirty="0" smtClean="0">
                <a:latin typeface="標楷體" panose="03000509000000000000" pitchFamily="65" charset="-120"/>
                <a:ea typeface="標楷體" panose="03000509000000000000" pitchFamily="65" charset="-120"/>
              </a:rPr>
              <a:t>37~39</a:t>
            </a:r>
            <a:r>
              <a:rPr lang="ja-JP" altLang="en-US" dirty="0" smtClean="0">
                <a:latin typeface="標楷體" panose="03000509000000000000" pitchFamily="65" charset="-120"/>
                <a:ea typeface="標楷體" panose="03000509000000000000" pitchFamily="65" charset="-120"/>
              </a:rPr>
              <a:t>年</a:t>
            </a:r>
            <a:r>
              <a:rPr lang="en-US" altLang="ja-JP" dirty="0" smtClean="0">
                <a:latin typeface="標楷體" panose="03000509000000000000" pitchFamily="65" charset="-120"/>
                <a:ea typeface="標楷體" panose="03000509000000000000" pitchFamily="65" charset="-120"/>
              </a:rPr>
              <a:t>)</a:t>
            </a:r>
            <a:br>
              <a:rPr lang="en-US" altLang="ja-JP" dirty="0" smtClean="0">
                <a:latin typeface="標楷體" panose="03000509000000000000" pitchFamily="65" charset="-120"/>
                <a:ea typeface="標楷體" panose="03000509000000000000" pitchFamily="65" charset="-120"/>
              </a:rPr>
            </a:br>
            <a:r>
              <a:rPr lang="ja-JP" altLang="en-US" dirty="0" smtClean="0">
                <a:latin typeface="標楷體" panose="03000509000000000000" pitchFamily="65" charset="-120"/>
                <a:ea typeface="標楷體" panose="03000509000000000000" pitchFamily="65" charset="-120"/>
              </a:rPr>
              <a:t>東海道新幹線</a:t>
            </a:r>
            <a:r>
              <a:rPr lang="zh-TW" altLang="en-US" dirty="0" smtClean="0">
                <a:latin typeface="標楷體" panose="03000509000000000000" pitchFamily="65" charset="-120"/>
                <a:ea typeface="標楷體" panose="03000509000000000000" pitchFamily="65" charset="-120"/>
              </a:rPr>
              <a:t>、</a:t>
            </a:r>
            <a:r>
              <a:rPr lang="ja-JP" altLang="en-US" dirty="0" smtClean="0">
                <a:latin typeface="標楷體" panose="03000509000000000000" pitchFamily="65" charset="-120"/>
                <a:ea typeface="標楷體" panose="03000509000000000000" pitchFamily="65" charset="-120"/>
              </a:rPr>
              <a:t>首都高速道路 国立競技場</a:t>
            </a:r>
            <a:r>
              <a:rPr lang="zh-TW" altLang="en-US" dirty="0" smtClean="0">
                <a:latin typeface="標楷體" panose="03000509000000000000" pitchFamily="65" charset="-120"/>
                <a:ea typeface="標楷體" panose="03000509000000000000" pitchFamily="65" charset="-120"/>
              </a:rPr>
              <a:t>、</a:t>
            </a:r>
            <a:r>
              <a:rPr lang="ja-JP" altLang="en-US" dirty="0" smtClean="0">
                <a:latin typeface="標楷體" panose="03000509000000000000" pitchFamily="65" charset="-120"/>
                <a:ea typeface="標楷體" panose="03000509000000000000" pitchFamily="65" charset="-120"/>
              </a:rPr>
              <a:t>日本武道館</a:t>
            </a:r>
            <a:endParaRPr lang="en-US" altLang="ja-JP" dirty="0" smtClean="0">
              <a:latin typeface="標楷體" panose="03000509000000000000" pitchFamily="65" charset="-120"/>
              <a:ea typeface="標楷體" panose="03000509000000000000" pitchFamily="65" charset="-120"/>
            </a:endParaRPr>
          </a:p>
          <a:p>
            <a:endParaRPr lang="en-US" altLang="zh-TW" dirty="0">
              <a:latin typeface="標楷體" panose="03000509000000000000" pitchFamily="65" charset="-120"/>
              <a:ea typeface="標楷體" panose="03000509000000000000" pitchFamily="65" charset="-120"/>
            </a:endParaRPr>
          </a:p>
          <a:p>
            <a:r>
              <a:rPr lang="ja-JP" altLang="zh-TW" dirty="0">
                <a:latin typeface="標楷體" panose="03000509000000000000" pitchFamily="65" charset="-120"/>
                <a:ea typeface="標楷體" panose="03000509000000000000" pitchFamily="65" charset="-120"/>
              </a:rPr>
              <a:t>いざなぎ景気 </a:t>
            </a:r>
            <a:r>
              <a:rPr lang="en-US" altLang="ja-JP" dirty="0" smtClean="0">
                <a:latin typeface="標楷體" panose="03000509000000000000" pitchFamily="65" charset="-120"/>
                <a:ea typeface="標楷體" panose="03000509000000000000" pitchFamily="65" charset="-120"/>
              </a:rPr>
              <a:t/>
            </a:r>
            <a:br>
              <a:rPr lang="en-US" altLang="ja-JP" dirty="0" smtClean="0">
                <a:latin typeface="標楷體" panose="03000509000000000000" pitchFamily="65" charset="-120"/>
                <a:ea typeface="標楷體" panose="03000509000000000000" pitchFamily="65" charset="-120"/>
              </a:rPr>
            </a:br>
            <a:r>
              <a:rPr lang="en-US" altLang="zh-TW" dirty="0" smtClean="0">
                <a:latin typeface="標楷體" panose="03000509000000000000" pitchFamily="65" charset="-120"/>
                <a:ea typeface="標楷體" panose="03000509000000000000" pitchFamily="65" charset="-120"/>
              </a:rPr>
              <a:t>1965-1970(</a:t>
            </a:r>
            <a:r>
              <a:rPr lang="ja-JP" altLang="zh-TW" dirty="0">
                <a:latin typeface="標楷體" panose="03000509000000000000" pitchFamily="65" charset="-120"/>
                <a:ea typeface="標楷體" panose="03000509000000000000" pitchFamily="65" charset="-120"/>
              </a:rPr>
              <a:t>昭和</a:t>
            </a:r>
            <a:r>
              <a:rPr lang="en-US" altLang="zh-TW" dirty="0">
                <a:latin typeface="標楷體" panose="03000509000000000000" pitchFamily="65" charset="-120"/>
                <a:ea typeface="標楷體" panose="03000509000000000000" pitchFamily="65" charset="-120"/>
              </a:rPr>
              <a:t>40~45</a:t>
            </a:r>
            <a:r>
              <a:rPr lang="ja-JP" altLang="zh-TW" dirty="0">
                <a:latin typeface="標楷體" panose="03000509000000000000" pitchFamily="65" charset="-120"/>
                <a:ea typeface="標楷體" panose="03000509000000000000" pitchFamily="65" charset="-120"/>
              </a:rPr>
              <a:t>年</a:t>
            </a:r>
            <a:r>
              <a:rPr lang="en-US" altLang="zh-TW" dirty="0" smtClean="0">
                <a:latin typeface="標楷體" panose="03000509000000000000" pitchFamily="65" charset="-120"/>
                <a:ea typeface="標楷體" panose="03000509000000000000" pitchFamily="65" charset="-120"/>
              </a:rPr>
              <a:t>)</a:t>
            </a:r>
            <a:br>
              <a:rPr lang="en-US" altLang="zh-TW" dirty="0" smtClean="0">
                <a:latin typeface="標楷體" panose="03000509000000000000" pitchFamily="65" charset="-120"/>
                <a:ea typeface="標楷體" panose="03000509000000000000" pitchFamily="65" charset="-120"/>
              </a:rPr>
            </a:br>
            <a:r>
              <a:rPr lang="ja-JP" altLang="zh-TW" dirty="0" smtClean="0">
                <a:latin typeface="標楷體" panose="03000509000000000000" pitchFamily="65" charset="-120"/>
                <a:ea typeface="標楷體" panose="03000509000000000000" pitchFamily="65" charset="-120"/>
              </a:rPr>
              <a:t>發行</a:t>
            </a:r>
            <a:r>
              <a:rPr lang="ja-JP" altLang="zh-TW" dirty="0">
                <a:latin typeface="標楷體" panose="03000509000000000000" pitchFamily="65" charset="-120"/>
                <a:ea typeface="標楷體" panose="03000509000000000000" pitchFamily="65" charset="-120"/>
              </a:rPr>
              <a:t>第一次建設</a:t>
            </a:r>
            <a:r>
              <a:rPr lang="ja-JP" altLang="zh-TW" dirty="0" smtClean="0">
                <a:latin typeface="標楷體" panose="03000509000000000000" pitchFamily="65" charset="-120"/>
                <a:ea typeface="標楷體" panose="03000509000000000000" pitchFamily="65" charset="-120"/>
              </a:rPr>
              <a:t>國債</a:t>
            </a:r>
            <a:r>
              <a:rPr lang="zh-TW" altLang="en-US" dirty="0" smtClean="0">
                <a:latin typeface="標楷體" panose="03000509000000000000" pitchFamily="65" charset="-120"/>
                <a:ea typeface="標楷體" panose="03000509000000000000" pitchFamily="65" charset="-120"/>
              </a:rPr>
              <a:t>，</a:t>
            </a:r>
            <a:r>
              <a:rPr lang="ja-JP" altLang="zh-TW" dirty="0" smtClean="0">
                <a:latin typeface="標楷體" panose="03000509000000000000" pitchFamily="65" charset="-120"/>
                <a:ea typeface="標楷體" panose="03000509000000000000" pitchFamily="65" charset="-120"/>
              </a:rPr>
              <a:t>奧運</a:t>
            </a:r>
            <a:r>
              <a:rPr lang="ja-JP" altLang="zh-TW" dirty="0">
                <a:latin typeface="標楷體" panose="03000509000000000000" pitchFamily="65" charset="-120"/>
                <a:ea typeface="標楷體" panose="03000509000000000000" pitchFamily="65" charset="-120"/>
              </a:rPr>
              <a:t>後電視</a:t>
            </a:r>
            <a:r>
              <a:rPr lang="ja-JP" altLang="zh-TW" dirty="0" smtClean="0">
                <a:latin typeface="標楷體" panose="03000509000000000000" pitchFamily="65" charset="-120"/>
                <a:ea typeface="標楷體" panose="03000509000000000000" pitchFamily="65" charset="-120"/>
              </a:rPr>
              <a:t>普及</a:t>
            </a:r>
            <a:r>
              <a:rPr lang="zh-TW" altLang="en-US" dirty="0" smtClean="0">
                <a:latin typeface="標楷體" panose="03000509000000000000" pitchFamily="65" charset="-120"/>
                <a:ea typeface="標楷體" panose="03000509000000000000" pitchFamily="65" charset="-120"/>
              </a:rPr>
              <a:t>、</a:t>
            </a:r>
            <a:r>
              <a:rPr lang="ja-JP" altLang="zh-TW" dirty="0" smtClean="0">
                <a:latin typeface="標楷體" panose="03000509000000000000" pitchFamily="65" charset="-120"/>
                <a:ea typeface="標楷體" panose="03000509000000000000" pitchFamily="65" charset="-120"/>
              </a:rPr>
              <a:t>交通便利</a:t>
            </a:r>
            <a:r>
              <a:rPr lang="zh-TW" altLang="en-US" dirty="0" smtClean="0">
                <a:latin typeface="標楷體" panose="03000509000000000000" pitchFamily="65" charset="-120"/>
                <a:ea typeface="標楷體" panose="03000509000000000000" pitchFamily="65" charset="-120"/>
              </a:rPr>
              <a:t>、</a:t>
            </a:r>
            <a:r>
              <a:rPr lang="ja-JP" altLang="zh-TW" dirty="0" smtClean="0">
                <a:latin typeface="標楷體" panose="03000509000000000000" pitchFamily="65" charset="-120"/>
                <a:ea typeface="標楷體" panose="03000509000000000000" pitchFamily="65" charset="-120"/>
              </a:rPr>
              <a:t>新</a:t>
            </a:r>
            <a:r>
              <a:rPr lang="ja-JP" altLang="zh-TW" dirty="0">
                <a:latin typeface="標楷體" panose="03000509000000000000" pitchFamily="65" charset="-120"/>
                <a:ea typeface="標楷體" panose="03000509000000000000" pitchFamily="65" charset="-120"/>
              </a:rPr>
              <a:t>三神</a:t>
            </a:r>
            <a:r>
              <a:rPr lang="ja-JP" altLang="zh-TW" dirty="0" smtClean="0">
                <a:latin typeface="標楷體" panose="03000509000000000000" pitchFamily="65" charset="-120"/>
                <a:ea typeface="標楷體" panose="03000509000000000000" pitchFamily="65" charset="-120"/>
              </a:rPr>
              <a:t>器</a:t>
            </a:r>
            <a:r>
              <a:rPr lang="zh-TW" altLang="en-US" dirty="0" smtClean="0">
                <a:latin typeface="標楷體" panose="03000509000000000000" pitchFamily="65" charset="-120"/>
                <a:ea typeface="標楷體" panose="03000509000000000000" pitchFamily="65" charset="-120"/>
              </a:rPr>
              <a:t>：</a:t>
            </a:r>
            <a:r>
              <a:rPr lang="ja-JP" altLang="zh-TW" dirty="0" smtClean="0">
                <a:latin typeface="標楷體" panose="03000509000000000000" pitchFamily="65" charset="-120"/>
                <a:ea typeface="標楷體" panose="03000509000000000000" pitchFamily="65" charset="-120"/>
              </a:rPr>
              <a:t>汽車</a:t>
            </a:r>
            <a:r>
              <a:rPr lang="zh-TW" altLang="en-US" dirty="0" smtClean="0">
                <a:latin typeface="標楷體" panose="03000509000000000000" pitchFamily="65" charset="-120"/>
                <a:ea typeface="標楷體" panose="03000509000000000000" pitchFamily="65" charset="-120"/>
              </a:rPr>
              <a:t>、</a:t>
            </a:r>
            <a:r>
              <a:rPr lang="ja-JP" altLang="zh-TW" dirty="0" smtClean="0">
                <a:latin typeface="標楷體" panose="03000509000000000000" pitchFamily="65" charset="-120"/>
                <a:ea typeface="標楷體" panose="03000509000000000000" pitchFamily="65" charset="-120"/>
              </a:rPr>
              <a:t>空調</a:t>
            </a:r>
            <a:r>
              <a:rPr lang="zh-TW" altLang="en-US" dirty="0" smtClean="0">
                <a:latin typeface="標楷體" panose="03000509000000000000" pitchFamily="65" charset="-120"/>
                <a:ea typeface="標楷體" panose="03000509000000000000" pitchFamily="65" charset="-120"/>
              </a:rPr>
              <a:t>、</a:t>
            </a:r>
            <a:r>
              <a:rPr lang="ja-JP" altLang="zh-TW" dirty="0" smtClean="0">
                <a:latin typeface="標楷體" panose="03000509000000000000" pitchFamily="65" charset="-120"/>
                <a:ea typeface="標楷體" panose="03000509000000000000" pitchFamily="65" charset="-120"/>
              </a:rPr>
              <a:t>彩色電視</a:t>
            </a:r>
            <a:endParaRPr lang="zh-TW" altLang="zh-TW" dirty="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pic>
        <p:nvPicPr>
          <p:cNvPr id="4" name="圖片 3" descr="C:\Users\user\Desktop\img_6.jpg"/>
          <p:cNvPicPr/>
          <p:nvPr/>
        </p:nvPicPr>
        <p:blipFill>
          <a:blip r:embed="rId2">
            <a:extLst>
              <a:ext uri="{28A0092B-C50C-407E-A947-70E740481C1C}">
                <a14:useLocalDpi xmlns:a14="http://schemas.microsoft.com/office/drawing/2010/main" val="0"/>
              </a:ext>
            </a:extLst>
          </a:blip>
          <a:srcRect/>
          <a:stretch>
            <a:fillRect/>
          </a:stretch>
        </p:blipFill>
        <p:spPr bwMode="auto">
          <a:xfrm>
            <a:off x="6008914" y="2409370"/>
            <a:ext cx="5344886" cy="3570515"/>
          </a:xfrm>
          <a:prstGeom prst="rect">
            <a:avLst/>
          </a:prstGeom>
          <a:noFill/>
          <a:ln>
            <a:noFill/>
          </a:ln>
        </p:spPr>
      </p:pic>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6" name="Picture 4" descr="http://creativeroots.org/wp-content/uploads/2012/03/Japanese-people-illustrations-clothing1.jpg"/>
          <p:cNvPicPr>
            <a:picLocks noChangeAspect="1" noChangeArrowheads="1"/>
          </p:cNvPicPr>
          <p:nvPr/>
        </p:nvPicPr>
        <p:blipFill rotWithShape="1">
          <a:blip r:embed="rId3">
            <a:extLst>
              <a:ext uri="{28A0092B-C50C-407E-A947-70E740481C1C}">
                <a14:useLocalDpi xmlns:a14="http://schemas.microsoft.com/office/drawing/2010/main" val="0"/>
              </a:ext>
            </a:extLst>
          </a:blip>
          <a:srcRect l="53333"/>
          <a:stretch/>
        </p:blipFill>
        <p:spPr bwMode="auto">
          <a:xfrm>
            <a:off x="10044112" y="3954948"/>
            <a:ext cx="2390775" cy="3278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71179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a:latin typeface="標楷體" panose="03000509000000000000" pitchFamily="65" charset="-120"/>
                <a:ea typeface="標楷體" panose="03000509000000000000" pitchFamily="65" charset="-120"/>
              </a:rPr>
              <a:t>失落的二十年</a:t>
            </a:r>
            <a:endParaRPr lang="zh-TW" altLang="en-US" dirty="0"/>
          </a:p>
        </p:txBody>
      </p:sp>
      <p:sp>
        <p:nvSpPr>
          <p:cNvPr id="3" name="內容版面配置區 2"/>
          <p:cNvSpPr>
            <a:spLocks noGrp="1"/>
          </p:cNvSpPr>
          <p:nvPr>
            <p:ph idx="1"/>
          </p:nvPr>
        </p:nvSpPr>
        <p:spPr/>
        <p:txBody>
          <a:bodyPr/>
          <a:lstStyle/>
          <a:p>
            <a:r>
              <a:rPr lang="en-US" altLang="zh-TW" dirty="0" smtClean="0">
                <a:latin typeface="標楷體" panose="03000509000000000000" pitchFamily="65" charset="-120"/>
                <a:ea typeface="標楷體" panose="03000509000000000000" pitchFamily="65" charset="-120"/>
              </a:rPr>
              <a:t>1990</a:t>
            </a:r>
            <a:r>
              <a:rPr lang="zh-TW" altLang="en-US" dirty="0" smtClean="0">
                <a:latin typeface="標楷體" panose="03000509000000000000" pitchFamily="65" charset="-120"/>
                <a:ea typeface="標楷體" panose="03000509000000000000" pitchFamily="65" charset="-120"/>
              </a:rPr>
              <a:t>年代經濟成長率：</a:t>
            </a:r>
            <a:r>
              <a:rPr lang="en-US" altLang="zh-TW" dirty="0" smtClean="0">
                <a:latin typeface="標楷體" panose="03000509000000000000" pitchFamily="65" charset="-120"/>
                <a:ea typeface="標楷體" panose="03000509000000000000" pitchFamily="65" charset="-120"/>
              </a:rPr>
              <a:t>0.67</a:t>
            </a:r>
            <a:r>
              <a:rPr lang="zh-TW" altLang="en-US" dirty="0" smtClean="0">
                <a:latin typeface="標楷體" panose="03000509000000000000" pitchFamily="65" charset="-120"/>
                <a:ea typeface="標楷體" panose="03000509000000000000" pitchFamily="65" charset="-120"/>
              </a:rPr>
              <a:t>左右</a:t>
            </a:r>
            <a:endParaRPr lang="en-US" altLang="zh-TW" dirty="0" smtClean="0">
              <a:latin typeface="標楷體" panose="03000509000000000000" pitchFamily="65" charset="-120"/>
              <a:ea typeface="標楷體" panose="03000509000000000000" pitchFamily="65" charset="-120"/>
            </a:endParaRPr>
          </a:p>
          <a:p>
            <a:r>
              <a:rPr lang="en-US" altLang="zh-TW" dirty="0" smtClean="0">
                <a:latin typeface="標楷體" panose="03000509000000000000" pitchFamily="65" charset="-120"/>
                <a:ea typeface="標楷體" panose="03000509000000000000" pitchFamily="65" charset="-120"/>
              </a:rPr>
              <a:t>2000</a:t>
            </a:r>
            <a:r>
              <a:rPr lang="zh-TW" altLang="en-US" dirty="0" smtClean="0">
                <a:latin typeface="標楷體" panose="03000509000000000000" pitchFamily="65" charset="-120"/>
                <a:ea typeface="標楷體" panose="03000509000000000000" pitchFamily="65" charset="-120"/>
              </a:rPr>
              <a:t>年代經濟成長率：</a:t>
            </a:r>
            <a:r>
              <a:rPr lang="en-US" altLang="zh-TW" dirty="0" smtClean="0">
                <a:latin typeface="標楷體" panose="03000509000000000000" pitchFamily="65" charset="-120"/>
                <a:ea typeface="標楷體" panose="03000509000000000000" pitchFamily="65" charset="-120"/>
              </a:rPr>
              <a:t>1.37</a:t>
            </a:r>
            <a:r>
              <a:rPr lang="zh-TW" altLang="en-US" dirty="0" smtClean="0">
                <a:latin typeface="標楷體" panose="03000509000000000000" pitchFamily="65" charset="-120"/>
                <a:ea typeface="標楷體" panose="03000509000000000000" pitchFamily="65" charset="-120"/>
              </a:rPr>
              <a:t>左右</a:t>
            </a:r>
            <a:endParaRPr lang="zh-TW" altLang="en-US" dirty="0">
              <a:latin typeface="標楷體" panose="03000509000000000000" pitchFamily="65" charset="-120"/>
              <a:ea typeface="標楷體" panose="03000509000000000000" pitchFamily="65" charset="-120"/>
            </a:endParaRPr>
          </a:p>
        </p:txBody>
      </p:sp>
      <p:pic>
        <p:nvPicPr>
          <p:cNvPr id="4" name="图片 0" descr="delbridge_fig3.png"/>
          <p:cNvPicPr/>
          <p:nvPr/>
        </p:nvPicPr>
        <p:blipFill>
          <a:blip r:embed="rId3" cstate="print">
            <a:clrChange>
              <a:clrFrom>
                <a:srgbClr val="FAFAFA"/>
              </a:clrFrom>
              <a:clrTo>
                <a:srgbClr val="FAFAFA">
                  <a:alpha val="0"/>
                </a:srgbClr>
              </a:clrTo>
            </a:clrChange>
          </a:blip>
          <a:stretch>
            <a:fillRect/>
          </a:stretch>
        </p:blipFill>
        <p:spPr>
          <a:xfrm>
            <a:off x="838200" y="3072131"/>
            <a:ext cx="5274310" cy="2856865"/>
          </a:xfrm>
          <a:prstGeom prst="rect">
            <a:avLst/>
          </a:prstGeom>
        </p:spPr>
      </p:pic>
      <p:graphicFrame>
        <p:nvGraphicFramePr>
          <p:cNvPr id="5" name="資料庫圖表 4"/>
          <p:cNvGraphicFramePr/>
          <p:nvPr>
            <p:extLst>
              <p:ext uri="{D42A27DB-BD31-4B8C-83A1-F6EECF244321}">
                <p14:modId xmlns:p14="http://schemas.microsoft.com/office/powerpoint/2010/main" val="2771987711"/>
              </p:ext>
            </p:extLst>
          </p:nvPr>
        </p:nvGraphicFramePr>
        <p:xfrm>
          <a:off x="6000751" y="1690688"/>
          <a:ext cx="5467350" cy="46148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流程圖: 結束點 5"/>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spTree>
    <p:extLst>
      <p:ext uri="{BB962C8B-B14F-4D97-AF65-F5344CB8AC3E}">
        <p14:creationId xmlns:p14="http://schemas.microsoft.com/office/powerpoint/2010/main" val="8479114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oolipadwallpapers.com/abstract/images/abstract-8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8783625" y="5143499"/>
            <a:ext cx="3284549" cy="3284549"/>
          </a:xfrm>
          <a:prstGeom prst="rect">
            <a:avLst/>
          </a:prstGeom>
          <a:noFill/>
          <a:extLst>
            <a:ext uri="{909E8E84-426E-40DD-AFC4-6F175D3DCCD1}">
              <a14:hiddenFill xmlns:a14="http://schemas.microsoft.com/office/drawing/2010/main">
                <a:solidFill>
                  <a:srgbClr val="FFFFFF"/>
                </a:solidFill>
              </a14:hiddenFill>
            </a:ext>
          </a:extLst>
        </p:spPr>
      </p:pic>
      <p:sp>
        <p:nvSpPr>
          <p:cNvPr id="2" name="標題 1"/>
          <p:cNvSpPr>
            <a:spLocks noGrp="1"/>
          </p:cNvSpPr>
          <p:nvPr>
            <p:ph type="title"/>
          </p:nvPr>
        </p:nvSpPr>
        <p:spPr/>
        <p:txBody>
          <a:bodyPr/>
          <a:lstStyle/>
          <a:p>
            <a:r>
              <a:rPr lang="zh-TW" altLang="en-US" b="1" dirty="0">
                <a:latin typeface="標楷體" panose="03000509000000000000" pitchFamily="65" charset="-120"/>
                <a:ea typeface="標楷體" panose="03000509000000000000" pitchFamily="65" charset="-120"/>
              </a:rPr>
              <a:t>失落的</a:t>
            </a:r>
            <a:r>
              <a:rPr lang="zh-TW" altLang="en-US" b="1" dirty="0" smtClean="0">
                <a:latin typeface="標楷體" panose="03000509000000000000" pitchFamily="65" charset="-120"/>
                <a:ea typeface="標楷體" panose="03000509000000000000" pitchFamily="65" charset="-120"/>
              </a:rPr>
              <a:t>二十年</a:t>
            </a:r>
            <a:r>
              <a:rPr lang="en-US" altLang="zh-TW" b="1" dirty="0" smtClean="0">
                <a:latin typeface="標楷體" panose="03000509000000000000" pitchFamily="65" charset="-120"/>
                <a:ea typeface="標楷體" panose="03000509000000000000" pitchFamily="65" charset="-120"/>
              </a:rPr>
              <a:t>—</a:t>
            </a:r>
            <a:r>
              <a:rPr lang="zh-TW" altLang="en-US" b="1" dirty="0" smtClean="0">
                <a:latin typeface="標楷體" panose="03000509000000000000" pitchFamily="65" charset="-120"/>
                <a:ea typeface="標楷體" panose="03000509000000000000" pitchFamily="65" charset="-120"/>
              </a:rPr>
              <a:t>背景</a:t>
            </a:r>
            <a:endParaRPr lang="zh-TW" altLang="en-US" b="1"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838200" y="1709738"/>
            <a:ext cx="12101512" cy="4748212"/>
          </a:xfrm>
        </p:spPr>
        <p:txBody>
          <a:bodyPr>
            <a:normAutofit lnSpcReduction="10000"/>
          </a:bodyPr>
          <a:lstStyle/>
          <a:p>
            <a:r>
              <a:rPr lang="en-US" altLang="zh-TW" dirty="0" smtClean="0">
                <a:latin typeface="標楷體" panose="03000509000000000000" pitchFamily="65" charset="-120"/>
                <a:ea typeface="標楷體" panose="03000509000000000000" pitchFamily="65" charset="-120"/>
              </a:rPr>
              <a:t>1980</a:t>
            </a:r>
            <a:r>
              <a:rPr lang="zh-TW" altLang="en-US" dirty="0" smtClean="0">
                <a:latin typeface="標楷體" panose="03000509000000000000" pitchFamily="65" charset="-120"/>
                <a:ea typeface="標楷體" panose="03000509000000000000" pitchFamily="65" charset="-120"/>
              </a:rPr>
              <a:t>：</a:t>
            </a:r>
            <a:r>
              <a:rPr lang="zh-TW" altLang="zh-TW" dirty="0" smtClean="0">
                <a:latin typeface="標楷體" panose="03000509000000000000" pitchFamily="65" charset="-120"/>
                <a:ea typeface="標楷體" panose="03000509000000000000" pitchFamily="65" charset="-120"/>
              </a:rPr>
              <a:t>日本逐步解除金融管制，致力於資本移動的自由化</a:t>
            </a:r>
          </a:p>
          <a:p>
            <a:r>
              <a:rPr lang="en-US" altLang="zh-TW" dirty="0" smtClean="0">
                <a:latin typeface="標楷體" panose="03000509000000000000" pitchFamily="65" charset="-120"/>
                <a:ea typeface="標楷體" panose="03000509000000000000" pitchFamily="65" charset="-120"/>
              </a:rPr>
              <a:t>1985</a:t>
            </a:r>
            <a:r>
              <a:rPr lang="zh-TW" altLang="en-US" dirty="0" smtClean="0">
                <a:latin typeface="標楷體" panose="03000509000000000000" pitchFamily="65" charset="-120"/>
                <a:ea typeface="標楷體" panose="03000509000000000000" pitchFamily="65" charset="-120"/>
              </a:rPr>
              <a:t>：</a:t>
            </a:r>
            <a:r>
              <a:rPr lang="zh-TW" altLang="zh-TW" dirty="0" smtClean="0">
                <a:latin typeface="標楷體" panose="03000509000000000000" pitchFamily="65" charset="-120"/>
                <a:ea typeface="標楷體" panose="03000509000000000000" pitchFamily="65" charset="-120"/>
              </a:rPr>
              <a:t>廣場協議，日元大幅升值</a:t>
            </a:r>
          </a:p>
          <a:p>
            <a:r>
              <a:rPr lang="zh-TW" altLang="zh-TW" dirty="0">
                <a:latin typeface="標楷體" panose="03000509000000000000" pitchFamily="65" charset="-120"/>
                <a:ea typeface="標楷體" panose="03000509000000000000" pitchFamily="65" charset="-120"/>
              </a:rPr>
              <a:t>大量</a:t>
            </a:r>
            <a:r>
              <a:rPr lang="zh-TW" altLang="zh-TW" dirty="0" smtClean="0">
                <a:latin typeface="標楷體" panose="03000509000000000000" pitchFamily="65" charset="-120"/>
                <a:ea typeface="標楷體" panose="03000509000000000000" pitchFamily="65" charset="-120"/>
              </a:rPr>
              <a:t>資本投入投機性與不具生產性的領域，房地產、股票價格狂飆</a:t>
            </a:r>
          </a:p>
          <a:p>
            <a:r>
              <a:rPr lang="zh-TW" altLang="zh-TW" dirty="0" smtClean="0">
                <a:latin typeface="標楷體" panose="03000509000000000000" pitchFamily="65" charset="-120"/>
                <a:ea typeface="標楷體" panose="03000509000000000000" pitchFamily="65" charset="-120"/>
              </a:rPr>
              <a:t>擴大內需，將緊縮性財政政策變為擴張性財政政策</a:t>
            </a:r>
            <a:endParaRPr lang="en-US" altLang="zh-TW" dirty="0" smtClean="0">
              <a:latin typeface="標楷體" panose="03000509000000000000" pitchFamily="65" charset="-120"/>
              <a:ea typeface="標楷體" panose="03000509000000000000" pitchFamily="65" charset="-120"/>
            </a:endParaRPr>
          </a:p>
          <a:p>
            <a:endParaRPr lang="en-US" altLang="zh-TW" dirty="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資本</a:t>
            </a:r>
            <a:r>
              <a:rPr lang="zh-TW" altLang="en-US" dirty="0">
                <a:latin typeface="標楷體" panose="03000509000000000000" pitchFamily="65" charset="-120"/>
                <a:ea typeface="標楷體" panose="03000509000000000000" pitchFamily="65" charset="-120"/>
              </a:rPr>
              <a:t>的超額流動性，資產價格泡沫不斷擴大，通貨膨脹率攀</a:t>
            </a:r>
            <a:r>
              <a:rPr lang="zh-TW" altLang="en-US" dirty="0" smtClean="0">
                <a:latin typeface="標楷體" panose="03000509000000000000" pitchFamily="65" charset="-120"/>
                <a:ea typeface="標楷體" panose="03000509000000000000" pitchFamily="65" charset="-120"/>
              </a:rPr>
              <a:t>升</a:t>
            </a:r>
            <a:endParaRPr lang="en-US" altLang="zh-TW" dirty="0" smtClean="0">
              <a:latin typeface="標楷體" panose="03000509000000000000" pitchFamily="65" charset="-120"/>
              <a:ea typeface="標楷體" panose="03000509000000000000" pitchFamily="65" charset="-120"/>
            </a:endParaRPr>
          </a:p>
          <a:p>
            <a:endParaRPr lang="en-US" altLang="zh-TW" dirty="0" smtClean="0">
              <a:latin typeface="標楷體" panose="03000509000000000000" pitchFamily="65" charset="-120"/>
              <a:ea typeface="標楷體" panose="03000509000000000000" pitchFamily="65" charset="-120"/>
            </a:endParaRPr>
          </a:p>
          <a:p>
            <a:r>
              <a:rPr lang="en-US" altLang="zh-TW" dirty="0" smtClean="0">
                <a:latin typeface="標楷體" panose="03000509000000000000" pitchFamily="65" charset="-120"/>
                <a:ea typeface="標楷體" panose="03000509000000000000" pitchFamily="65" charset="-120"/>
              </a:rPr>
              <a:t>1989</a:t>
            </a:r>
            <a:r>
              <a:rPr lang="zh-TW" altLang="en-US" dirty="0" smtClean="0">
                <a:latin typeface="標楷體" panose="03000509000000000000" pitchFamily="65" charset="-120"/>
                <a:ea typeface="標楷體" panose="03000509000000000000" pitchFamily="65" charset="-120"/>
              </a:rPr>
              <a:t>央行採取</a:t>
            </a:r>
            <a:r>
              <a:rPr lang="zh-TW" altLang="en-US" dirty="0">
                <a:latin typeface="標楷體" panose="03000509000000000000" pitchFamily="65" charset="-120"/>
                <a:ea typeface="標楷體" panose="03000509000000000000" pitchFamily="65" charset="-120"/>
              </a:rPr>
              <a:t>強烈的緊縮政策，由此開始長達</a:t>
            </a:r>
            <a:r>
              <a:rPr lang="en-US" altLang="zh-TW" dirty="0">
                <a:latin typeface="標楷體" panose="03000509000000000000" pitchFamily="65" charset="-120"/>
                <a:ea typeface="標楷體" panose="03000509000000000000" pitchFamily="65" charset="-120"/>
              </a:rPr>
              <a:t>10</a:t>
            </a:r>
            <a:r>
              <a:rPr lang="zh-TW" altLang="en-US" dirty="0">
                <a:latin typeface="標楷體" panose="03000509000000000000" pitchFamily="65" charset="-120"/>
                <a:ea typeface="標楷體" panose="03000509000000000000" pitchFamily="65" charset="-120"/>
              </a:rPr>
              <a:t>年的經濟低落期</a:t>
            </a:r>
            <a:endParaRPr lang="zh-TW" altLang="zh-TW" dirty="0">
              <a:latin typeface="標楷體" panose="03000509000000000000" pitchFamily="65" charset="-120"/>
              <a:ea typeface="標楷體" panose="03000509000000000000" pitchFamily="65" charset="-120"/>
            </a:endParaRPr>
          </a:p>
          <a:p>
            <a:pPr marL="0" indent="0">
              <a:buNone/>
            </a:pPr>
            <a:r>
              <a:rPr lang="zh-TW" altLang="zh-TW" dirty="0">
                <a:latin typeface="標楷體" panose="03000509000000000000" pitchFamily="65" charset="-120"/>
                <a:ea typeface="標楷體" panose="03000509000000000000" pitchFamily="65" charset="-120"/>
              </a:rPr>
              <a:t/>
            </a:r>
            <a:br>
              <a:rPr lang="zh-TW" altLang="zh-TW" dirty="0">
                <a:latin typeface="標楷體" panose="03000509000000000000" pitchFamily="65" charset="-120"/>
                <a:ea typeface="標楷體" panose="03000509000000000000" pitchFamily="65" charset="-120"/>
              </a:rPr>
            </a:br>
            <a:endParaRPr lang="zh-TW" altLang="en-US" dirty="0">
              <a:latin typeface="標楷體" panose="03000509000000000000" pitchFamily="65" charset="-120"/>
              <a:ea typeface="標楷體" panose="03000509000000000000" pitchFamily="65" charset="-120"/>
            </a:endParaRPr>
          </a:p>
        </p:txBody>
      </p:sp>
      <p:cxnSp>
        <p:nvCxnSpPr>
          <p:cNvPr id="9" name="直線單箭頭接點 8"/>
          <p:cNvCxnSpPr/>
          <p:nvPr/>
        </p:nvCxnSpPr>
        <p:spPr>
          <a:xfrm>
            <a:off x="5600700" y="3586163"/>
            <a:ext cx="0" cy="371475"/>
          </a:xfrm>
          <a:prstGeom prst="straightConnector1">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0" name="直線單箭頭接點 9"/>
          <p:cNvCxnSpPr/>
          <p:nvPr/>
        </p:nvCxnSpPr>
        <p:spPr>
          <a:xfrm>
            <a:off x="5610222" y="4495811"/>
            <a:ext cx="0" cy="371475"/>
          </a:xfrm>
          <a:prstGeom prst="straightConnector1">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1" name="流程圖: 結束點 10"/>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spTree>
    <p:extLst>
      <p:ext uri="{BB962C8B-B14F-4D97-AF65-F5344CB8AC3E}">
        <p14:creationId xmlns:p14="http://schemas.microsoft.com/office/powerpoint/2010/main" val="16551286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200" y="365125"/>
            <a:ext cx="10763250" cy="1325563"/>
          </a:xfrm>
        </p:spPr>
        <p:txBody>
          <a:bodyPr>
            <a:normAutofit/>
          </a:bodyPr>
          <a:lstStyle/>
          <a:p>
            <a:r>
              <a:rPr lang="zh-TW" altLang="en-US" b="1" dirty="0">
                <a:latin typeface="標楷體" panose="03000509000000000000" pitchFamily="65" charset="-120"/>
                <a:ea typeface="標楷體" panose="03000509000000000000" pitchFamily="65" charset="-120"/>
              </a:rPr>
              <a:t>失落的</a:t>
            </a:r>
            <a:r>
              <a:rPr lang="zh-TW" altLang="en-US" b="1" dirty="0" smtClean="0">
                <a:latin typeface="標楷體" panose="03000509000000000000" pitchFamily="65" charset="-120"/>
                <a:ea typeface="標楷體" panose="03000509000000000000" pitchFamily="65" charset="-120"/>
              </a:rPr>
              <a:t>二十年</a:t>
            </a:r>
            <a:r>
              <a:rPr lang="en-US" altLang="zh-TW" b="1" dirty="0">
                <a:latin typeface="標楷體" panose="03000509000000000000" pitchFamily="65" charset="-120"/>
                <a:ea typeface="標楷體" panose="03000509000000000000" pitchFamily="65" charset="-120"/>
              </a:rPr>
              <a:t>—</a:t>
            </a:r>
            <a:r>
              <a:rPr lang="zh-TW" altLang="en-US" b="1" dirty="0" smtClean="0">
                <a:latin typeface="標楷體" panose="03000509000000000000" pitchFamily="65" charset="-120"/>
                <a:ea typeface="標楷體" panose="03000509000000000000" pitchFamily="65" charset="-120"/>
              </a:rPr>
              <a:t>資產</a:t>
            </a:r>
            <a:r>
              <a:rPr lang="zh-TW" altLang="en-US" b="1" dirty="0">
                <a:latin typeface="標楷體" panose="03000509000000000000" pitchFamily="65" charset="-120"/>
                <a:ea typeface="標楷體" panose="03000509000000000000" pitchFamily="65" charset="-120"/>
              </a:rPr>
              <a:t>泡沫</a:t>
            </a:r>
            <a:r>
              <a:rPr lang="zh-TW" altLang="en-US" b="1" dirty="0" smtClean="0">
                <a:latin typeface="標楷體" panose="03000509000000000000" pitchFamily="65" charset="-120"/>
                <a:ea typeface="標楷體" panose="03000509000000000000" pitchFamily="65" charset="-120"/>
              </a:rPr>
              <a:t>破滅帶來</a:t>
            </a:r>
            <a:r>
              <a:rPr lang="zh-TW" altLang="en-US" b="1" dirty="0">
                <a:latin typeface="標楷體" panose="03000509000000000000" pitchFamily="65" charset="-120"/>
                <a:ea typeface="標楷體" panose="03000509000000000000" pitchFamily="65" charset="-120"/>
              </a:rPr>
              <a:t>的</a:t>
            </a:r>
            <a:r>
              <a:rPr lang="zh-TW" altLang="en-US" b="1" dirty="0" smtClean="0">
                <a:latin typeface="標楷體" panose="03000509000000000000" pitchFamily="65" charset="-120"/>
                <a:ea typeface="標楷體" panose="03000509000000000000" pitchFamily="65" charset="-120"/>
              </a:rPr>
              <a:t>衝擊</a:t>
            </a:r>
            <a:endParaRPr lang="zh-TW" altLang="en-US" dirty="0"/>
          </a:p>
        </p:txBody>
      </p:sp>
      <p:sp>
        <p:nvSpPr>
          <p:cNvPr id="3" name="內容版面配置區 2"/>
          <p:cNvSpPr>
            <a:spLocks noGrp="1"/>
          </p:cNvSpPr>
          <p:nvPr>
            <p:ph idx="1"/>
          </p:nvPr>
        </p:nvSpPr>
        <p:spPr>
          <a:xfrm>
            <a:off x="838199" y="1825625"/>
            <a:ext cx="11091863" cy="4351338"/>
          </a:xfrm>
        </p:spPr>
        <p:txBody>
          <a:bodyPr>
            <a:normAutofit/>
          </a:bodyPr>
          <a:lstStyle/>
          <a:p>
            <a:r>
              <a:rPr lang="zh-TW" altLang="en-US" dirty="0" smtClean="0">
                <a:latin typeface="標楷體" panose="03000509000000000000" pitchFamily="65" charset="-120"/>
                <a:ea typeface="標楷體" panose="03000509000000000000" pitchFamily="65" charset="-120"/>
              </a:rPr>
              <a:t>資產</a:t>
            </a:r>
            <a:r>
              <a:rPr lang="zh-TW" altLang="en-US" dirty="0">
                <a:latin typeface="標楷體" panose="03000509000000000000" pitchFamily="65" charset="-120"/>
                <a:ea typeface="標楷體" panose="03000509000000000000" pitchFamily="65" charset="-120"/>
              </a:rPr>
              <a:t>價格泡沫</a:t>
            </a:r>
            <a:r>
              <a:rPr lang="zh-TW" altLang="en-US" dirty="0" smtClean="0">
                <a:latin typeface="標楷體" panose="03000509000000000000" pitchFamily="65" charset="-120"/>
                <a:ea typeface="標楷體" panose="03000509000000000000" pitchFamily="65" charset="-120"/>
              </a:rPr>
              <a:t>破滅，日本不動產、股票跌了</a:t>
            </a:r>
            <a:r>
              <a:rPr lang="en-US" altLang="zh-TW" dirty="0" smtClean="0">
                <a:latin typeface="標楷體" panose="03000509000000000000" pitchFamily="65" charset="-120"/>
                <a:ea typeface="標楷體" panose="03000509000000000000" pitchFamily="65" charset="-120"/>
              </a:rPr>
              <a:t>1500</a:t>
            </a:r>
            <a:r>
              <a:rPr lang="zh-TW" altLang="en-US" dirty="0">
                <a:latin typeface="標楷體" panose="03000509000000000000" pitchFamily="65" charset="-120"/>
                <a:ea typeface="標楷體" panose="03000509000000000000" pitchFamily="65" charset="-120"/>
              </a:rPr>
              <a:t>兆</a:t>
            </a:r>
            <a:r>
              <a:rPr lang="zh-TW" altLang="en-US" dirty="0" smtClean="0">
                <a:latin typeface="標楷體" panose="03000509000000000000" pitchFamily="65" charset="-120"/>
                <a:ea typeface="標楷體" panose="03000509000000000000" pitchFamily="65" charset="-120"/>
              </a:rPr>
              <a:t>日圓</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三年</a:t>
            </a:r>
            <a:r>
              <a:rPr lang="en-US" altLang="zh-TW" dirty="0" smtClean="0">
                <a:latin typeface="標楷體" panose="03000509000000000000" pitchFamily="65" charset="-120"/>
                <a:ea typeface="標楷體" panose="03000509000000000000" pitchFamily="65" charset="-120"/>
              </a:rPr>
              <a:t>GDP)</a:t>
            </a:r>
            <a:br>
              <a:rPr lang="en-US" altLang="zh-TW" dirty="0" smtClean="0">
                <a:latin typeface="標楷體" panose="03000509000000000000" pitchFamily="65" charset="-120"/>
                <a:ea typeface="標楷體" panose="03000509000000000000" pitchFamily="65" charset="-120"/>
              </a:rPr>
            </a:br>
            <a:endParaRPr lang="zh-TW" altLang="en-US" dirty="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企業</a:t>
            </a:r>
            <a:r>
              <a:rPr lang="zh-TW" altLang="en-US" dirty="0">
                <a:latin typeface="標楷體" panose="03000509000000000000" pitchFamily="65" charset="-120"/>
                <a:ea typeface="標楷體" panose="03000509000000000000" pitchFamily="65" charset="-120"/>
              </a:rPr>
              <a:t>資產負債表</a:t>
            </a:r>
            <a:r>
              <a:rPr lang="zh-TW" altLang="en-US" dirty="0" smtClean="0">
                <a:latin typeface="標楷體" panose="03000509000000000000" pitchFamily="65" charset="-120"/>
                <a:ea typeface="標楷體" panose="03000509000000000000" pitchFamily="65" charset="-120"/>
              </a:rPr>
              <a:t>惡化</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endParaRPr lang="en-US" altLang="zh-TW" dirty="0" smtClean="0">
              <a:latin typeface="標楷體" panose="03000509000000000000" pitchFamily="65" charset="-120"/>
              <a:ea typeface="標楷體" panose="03000509000000000000" pitchFamily="65" charset="-120"/>
            </a:endParaRPr>
          </a:p>
          <a:p>
            <a:r>
              <a:rPr lang="zh-TW" altLang="en-US" dirty="0">
                <a:latin typeface="標楷體" panose="03000509000000000000" pitchFamily="65" charset="-120"/>
                <a:ea typeface="標楷體" panose="03000509000000000000" pitchFamily="65" charset="-120"/>
              </a:rPr>
              <a:t>銀行不良債權增加，金融仲介功能嚴重受</a:t>
            </a:r>
            <a:r>
              <a:rPr lang="zh-TW" altLang="en-US" dirty="0" smtClean="0">
                <a:latin typeface="標楷體" panose="03000509000000000000" pitchFamily="65" charset="-120"/>
                <a:ea typeface="標楷體" panose="03000509000000000000" pitchFamily="65" charset="-120"/>
              </a:rPr>
              <a:t>損</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endParaRPr lang="zh-TW" altLang="en-US" dirty="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內</a:t>
            </a:r>
            <a:r>
              <a:rPr lang="zh-TW" altLang="en-US" dirty="0">
                <a:latin typeface="標楷體" panose="03000509000000000000" pitchFamily="65" charset="-120"/>
                <a:ea typeface="標楷體" panose="03000509000000000000" pitchFamily="65" charset="-120"/>
              </a:rPr>
              <a:t>需</a:t>
            </a:r>
            <a:r>
              <a:rPr lang="zh-TW" altLang="en-US" dirty="0" smtClean="0">
                <a:latin typeface="標楷體" panose="03000509000000000000" pitchFamily="65" charset="-120"/>
                <a:ea typeface="標楷體" panose="03000509000000000000" pitchFamily="65" charset="-120"/>
              </a:rPr>
              <a:t>不足引發通貨緊縮，造成生產</a:t>
            </a:r>
            <a:r>
              <a:rPr lang="zh-TW" altLang="en-US" dirty="0">
                <a:latin typeface="標楷體" panose="03000509000000000000" pitchFamily="65" charset="-120"/>
                <a:ea typeface="標楷體" panose="03000509000000000000" pitchFamily="65" charset="-120"/>
              </a:rPr>
              <a:t>低落、有效需求的</a:t>
            </a:r>
            <a:r>
              <a:rPr lang="zh-TW" altLang="en-US" dirty="0" smtClean="0">
                <a:latin typeface="標楷體" panose="03000509000000000000" pitchFamily="65" charset="-120"/>
                <a:ea typeface="標楷體" panose="03000509000000000000" pitchFamily="65" charset="-120"/>
              </a:rPr>
              <a:t>下降</a:t>
            </a:r>
            <a:endParaRPr lang="zh-TW" altLang="en-US" dirty="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6" name="Picture 2" descr="http://www.coolipadwallpapers.com/abstract/images/abstract-8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8783625" y="5143499"/>
            <a:ext cx="3284549" cy="32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3966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8199" y="365125"/>
            <a:ext cx="10848975" cy="1325563"/>
          </a:xfrm>
        </p:spPr>
        <p:txBody>
          <a:bodyPr>
            <a:normAutofit/>
          </a:bodyPr>
          <a:lstStyle/>
          <a:p>
            <a:r>
              <a:rPr lang="zh-TW" altLang="en-US" b="1" dirty="0">
                <a:latin typeface="標楷體" panose="03000509000000000000" pitchFamily="65" charset="-120"/>
                <a:ea typeface="標楷體" panose="03000509000000000000" pitchFamily="65" charset="-120"/>
              </a:rPr>
              <a:t>失落的二十年</a:t>
            </a:r>
            <a:r>
              <a:rPr lang="en-US" altLang="zh-TW" b="1" dirty="0" smtClean="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日本真的有失落的二十年嗎？</a:t>
            </a:r>
            <a:endParaRPr lang="zh-TW" altLang="en-US" dirty="0"/>
          </a:p>
        </p:txBody>
      </p:sp>
      <p:sp>
        <p:nvSpPr>
          <p:cNvPr id="5" name="內容版面配置區 4"/>
          <p:cNvSpPr>
            <a:spLocks noGrp="1"/>
          </p:cNvSpPr>
          <p:nvPr>
            <p:ph idx="1"/>
          </p:nvPr>
        </p:nvSpPr>
        <p:spPr>
          <a:xfrm>
            <a:off x="838200" y="1825625"/>
            <a:ext cx="10515600" cy="3232150"/>
          </a:xfrm>
        </p:spPr>
        <p:txBody>
          <a:bodyPr/>
          <a:lstStyle/>
          <a:p>
            <a:pPr marL="0" indent="0">
              <a:buNone/>
            </a:pPr>
            <a:r>
              <a:rPr lang="zh-TW" altLang="en-US" dirty="0">
                <a:latin typeface="標楷體" panose="03000509000000000000" pitchFamily="65" charset="-120"/>
                <a:ea typeface="標楷體" panose="03000509000000000000" pitchFamily="65" charset="-120"/>
              </a:rPr>
              <a:t>日本觀察家伊文</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豪爾</a:t>
            </a:r>
            <a:r>
              <a:rPr lang="zh-TW" altLang="en-US" dirty="0" smtClean="0">
                <a:latin typeface="標楷體" panose="03000509000000000000" pitchFamily="65" charset="-120"/>
                <a:ea typeface="標楷體" panose="03000509000000000000" pitchFamily="65" charset="-120"/>
              </a:rPr>
              <a:t>說：</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endParaRPr lang="en-US" altLang="zh-TW" dirty="0" smtClean="0">
              <a:latin typeface="標楷體" panose="03000509000000000000" pitchFamily="65" charset="-120"/>
              <a:ea typeface="標楷體" panose="03000509000000000000" pitchFamily="65" charset="-120"/>
            </a:endParaRPr>
          </a:p>
          <a:p>
            <a:pPr marL="0" indent="0">
              <a:buNone/>
            </a:pPr>
            <a:r>
              <a:rPr lang="en-US" altLang="zh-TW"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當</a:t>
            </a:r>
            <a:r>
              <a:rPr lang="zh-TW" altLang="en-US" dirty="0">
                <a:latin typeface="標楷體" panose="03000509000000000000" pitchFamily="65" charset="-120"/>
                <a:ea typeface="標楷體" panose="03000509000000000000" pitchFamily="65" charset="-120"/>
              </a:rPr>
              <a:t>遊客踏上日本的土地時，他們會馬上意識到，所謂‘</a:t>
            </a:r>
            <a:r>
              <a:rPr lang="zh-TW" altLang="en-US" dirty="0" smtClean="0">
                <a:latin typeface="標楷體" panose="03000509000000000000" pitchFamily="65" charset="-120"/>
                <a:ea typeface="標楷體" panose="03000509000000000000" pitchFamily="65" charset="-120"/>
              </a:rPr>
              <a:t>失落的</a:t>
            </a:r>
            <a:r>
              <a:rPr lang="zh-TW" altLang="en-US" dirty="0">
                <a:latin typeface="標楷體" panose="03000509000000000000" pitchFamily="65" charset="-120"/>
                <a:ea typeface="標楷體" panose="03000509000000000000" pitchFamily="65" charset="-120"/>
              </a:rPr>
              <a:t>十年’明顯是一個錯誤。美國人通常會從甘迺迪機場出發，這個老舊的機場是美國基礎設施處於衰敗中的典型代表，而日本東京的成田和羽田機場近幾年則進行了大規模的擴建，現代氣息濃厚。你嗅不到那種屬於一個正在衰落的國家所無法掩飾的頹廢</a:t>
            </a:r>
            <a:r>
              <a:rPr lang="zh-TW" altLang="en-US" dirty="0" smtClean="0">
                <a:latin typeface="標楷體" panose="03000509000000000000" pitchFamily="65" charset="-120"/>
                <a:ea typeface="標楷體" panose="03000509000000000000" pitchFamily="65" charset="-120"/>
              </a:rPr>
              <a:t>氣息。</a:t>
            </a:r>
            <a:endParaRPr lang="zh-TW" altLang="en-US" dirty="0">
              <a:latin typeface="標楷體" panose="03000509000000000000" pitchFamily="65" charset="-120"/>
              <a:ea typeface="標楷體" panose="03000509000000000000" pitchFamily="65" charset="-120"/>
            </a:endParaRPr>
          </a:p>
        </p:txBody>
      </p:sp>
      <p:sp>
        <p:nvSpPr>
          <p:cNvPr id="6" name="流程圖: 結束點 5"/>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7" name="Picture 2" descr="http://www.coolipadwallpapers.com/abstract/images/abstract-8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783625" y="5143499"/>
            <a:ext cx="3284549" cy="32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2479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838200" y="365125"/>
            <a:ext cx="10991850" cy="1325563"/>
          </a:xfrm>
        </p:spPr>
        <p:txBody>
          <a:bodyPr>
            <a:normAutofit/>
          </a:bodyPr>
          <a:lstStyle/>
          <a:p>
            <a:r>
              <a:rPr lang="zh-TW" altLang="en-US" b="1" dirty="0">
                <a:latin typeface="標楷體" panose="03000509000000000000" pitchFamily="65" charset="-120"/>
                <a:ea typeface="標楷體" panose="03000509000000000000" pitchFamily="65" charset="-120"/>
              </a:rPr>
              <a:t>失落的二十年</a:t>
            </a:r>
            <a:r>
              <a:rPr lang="en-US" altLang="zh-TW" b="1" dirty="0" smtClean="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日本真的有失落的二十年嗎？</a:t>
            </a:r>
            <a:endParaRPr lang="zh-TW" altLang="en-US" dirty="0"/>
          </a:p>
        </p:txBody>
      </p:sp>
      <p:sp>
        <p:nvSpPr>
          <p:cNvPr id="3" name="內容版面配置區 2"/>
          <p:cNvSpPr>
            <a:spLocks noGrp="1"/>
          </p:cNvSpPr>
          <p:nvPr>
            <p:ph idx="1"/>
          </p:nvPr>
        </p:nvSpPr>
        <p:spPr/>
        <p:txBody>
          <a:bodyPr/>
          <a:lstStyle/>
          <a:p>
            <a:pPr marL="0" indent="0">
              <a:buNone/>
            </a:pPr>
            <a:r>
              <a:rPr lang="zh-TW" altLang="en-US" dirty="0">
                <a:latin typeface="標楷體" panose="03000509000000000000" pitchFamily="65" charset="-120"/>
                <a:ea typeface="標楷體" panose="03000509000000000000" pitchFamily="65" charset="-120"/>
              </a:rPr>
              <a:t>美國</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外交政策</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雜誌評論說</a:t>
            </a:r>
            <a:r>
              <a:rPr lang="zh-TW" altLang="en-US" dirty="0" smtClean="0">
                <a:latin typeface="標楷體" panose="03000509000000000000" pitchFamily="65" charset="-120"/>
                <a:ea typeface="標楷體" panose="03000509000000000000" pitchFamily="65" charset="-120"/>
              </a:rPr>
              <a:t>：</a:t>
            </a: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r>
              <a:rPr lang="en-US" altLang="zh-TW" dirty="0" smtClean="0">
                <a:latin typeface="標楷體" panose="03000509000000000000" pitchFamily="65" charset="-120"/>
                <a:ea typeface="標楷體" panose="03000509000000000000" pitchFamily="65" charset="-120"/>
              </a:rPr>
              <a:t/>
            </a:r>
            <a:br>
              <a:rPr lang="en-US" altLang="zh-TW" dirty="0" smtClean="0">
                <a:latin typeface="標楷體" panose="03000509000000000000" pitchFamily="65" charset="-120"/>
                <a:ea typeface="標楷體" panose="03000509000000000000" pitchFamily="65" charset="-120"/>
              </a:rPr>
            </a:br>
            <a:r>
              <a:rPr lang="en-US" altLang="zh-TW" dirty="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日本經濟</a:t>
            </a:r>
            <a:r>
              <a:rPr lang="zh-TW" altLang="en-US" dirty="0">
                <a:latin typeface="標楷體" panose="03000509000000000000" pitchFamily="65" charset="-120"/>
                <a:ea typeface="標楷體" panose="03000509000000000000" pitchFamily="65" charset="-120"/>
              </a:rPr>
              <a:t>在上世紀九十年代發生崩潰，這種觀點並不</a:t>
            </a:r>
            <a:r>
              <a:rPr lang="zh-TW" altLang="en-US" dirty="0" smtClean="0">
                <a:latin typeface="標楷體" panose="03000509000000000000" pitchFamily="65" charset="-120"/>
                <a:ea typeface="標楷體" panose="03000509000000000000" pitchFamily="65" charset="-120"/>
              </a:rPr>
              <a:t>正確。儘管</a:t>
            </a:r>
            <a:r>
              <a:rPr lang="zh-TW" altLang="en-US" dirty="0">
                <a:latin typeface="標楷體" panose="03000509000000000000" pitchFamily="65" charset="-120"/>
                <a:ea typeface="標楷體" panose="03000509000000000000" pitchFamily="65" charset="-120"/>
              </a:rPr>
              <a:t>日本自身將上世紀九十年代定義為‘</a:t>
            </a:r>
            <a:r>
              <a:rPr lang="zh-TW" altLang="en-US" dirty="0" smtClean="0">
                <a:latin typeface="標楷體" panose="03000509000000000000" pitchFamily="65" charset="-120"/>
                <a:ea typeface="標楷體" panose="03000509000000000000" pitchFamily="65" charset="-120"/>
              </a:rPr>
              <a:t>失落的</a:t>
            </a:r>
            <a:r>
              <a:rPr lang="zh-TW" altLang="en-US" dirty="0">
                <a:latin typeface="標楷體" panose="03000509000000000000" pitchFamily="65" charset="-120"/>
                <a:ea typeface="標楷體" panose="03000509000000000000" pitchFamily="65" charset="-120"/>
              </a:rPr>
              <a:t>十年’，但這實際上並不準確，因為日本的生產力水準並沒有大幅下滑。日本在這十年中唯一失去的只是在經濟發展奇跡中所獲得的自豪感與自信心。” </a:t>
            </a:r>
          </a:p>
        </p:txBody>
      </p:sp>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6" name="Picture 2" descr="http://www.coolipadwallpapers.com/abstract/images/abstract-8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783625" y="5143499"/>
            <a:ext cx="3284549" cy="32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8925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838200" y="365125"/>
            <a:ext cx="10991850" cy="1325563"/>
          </a:xfrm>
        </p:spPr>
        <p:txBody>
          <a:bodyPr>
            <a:normAutofit/>
          </a:bodyPr>
          <a:lstStyle/>
          <a:p>
            <a:r>
              <a:rPr lang="zh-TW" altLang="en-US" b="1" dirty="0">
                <a:latin typeface="標楷體" panose="03000509000000000000" pitchFamily="65" charset="-120"/>
                <a:ea typeface="標楷體" panose="03000509000000000000" pitchFamily="65" charset="-120"/>
              </a:rPr>
              <a:t>失落的二十年</a:t>
            </a:r>
            <a:r>
              <a:rPr lang="en-US" altLang="zh-TW" b="1" dirty="0" smtClean="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日本真的有失落的二十年嗎？</a:t>
            </a:r>
            <a:endParaRPr lang="zh-TW" altLang="en-US" dirty="0"/>
          </a:p>
        </p:txBody>
      </p:sp>
      <p:sp>
        <p:nvSpPr>
          <p:cNvPr id="3" name="內容版面配置區 2"/>
          <p:cNvSpPr>
            <a:spLocks noGrp="1"/>
          </p:cNvSpPr>
          <p:nvPr>
            <p:ph idx="1"/>
          </p:nvPr>
        </p:nvSpPr>
        <p:spPr/>
        <p:txBody>
          <a:bodyPr/>
          <a:lstStyle/>
          <a:p>
            <a:pPr marL="0" indent="0">
              <a:buNone/>
            </a:pPr>
            <a:r>
              <a:rPr lang="zh-TW" altLang="en-US" dirty="0">
                <a:latin typeface="標楷體" panose="03000509000000000000" pitchFamily="65" charset="-120"/>
                <a:ea typeface="標楷體" panose="03000509000000000000" pitchFamily="65" charset="-120"/>
              </a:rPr>
              <a:t>英國</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衛報</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a:t>
            </a:r>
            <a:endParaRPr lang="en-US" altLang="zh-TW" dirty="0" smtClean="0">
              <a:latin typeface="標楷體" panose="03000509000000000000" pitchFamily="65" charset="-120"/>
              <a:ea typeface="標楷體" panose="03000509000000000000" pitchFamily="65" charset="-120"/>
            </a:endParaRPr>
          </a:p>
          <a:p>
            <a:pPr marL="0" indent="0">
              <a:buNone/>
            </a:pPr>
            <a:endParaRPr lang="en-US" altLang="zh-TW" dirty="0">
              <a:latin typeface="標楷體" panose="03000509000000000000" pitchFamily="65" charset="-120"/>
              <a:ea typeface="標楷體" panose="03000509000000000000" pitchFamily="65" charset="-120"/>
            </a:endParaRPr>
          </a:p>
          <a:p>
            <a:pPr marL="0" indent="0">
              <a:buNone/>
            </a:pPr>
            <a:r>
              <a:rPr lang="en-US" altLang="zh-TW" dirty="0" smtClean="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日本</a:t>
            </a:r>
            <a:r>
              <a:rPr lang="zh-TW" altLang="en-US" dirty="0">
                <a:latin typeface="標楷體" panose="03000509000000000000" pitchFamily="65" charset="-120"/>
                <a:ea typeface="標楷體" panose="03000509000000000000" pitchFamily="65" charset="-120"/>
              </a:rPr>
              <a:t>的發展方式可能被長期誤讀</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全球經濟正在衰退。在美國，失業率接近</a:t>
            </a:r>
            <a:r>
              <a:rPr lang="en-US" altLang="zh-TW" dirty="0">
                <a:latin typeface="標楷體" panose="03000509000000000000" pitchFamily="65" charset="-120"/>
                <a:ea typeface="標楷體" panose="03000509000000000000" pitchFamily="65" charset="-120"/>
              </a:rPr>
              <a:t>10%</a:t>
            </a:r>
            <a:r>
              <a:rPr lang="zh-TW" altLang="en-US" dirty="0">
                <a:latin typeface="標楷體" panose="03000509000000000000" pitchFamily="65" charset="-120"/>
                <a:ea typeface="標楷體" panose="03000509000000000000" pitchFamily="65" charset="-120"/>
              </a:rPr>
              <a:t>，中產階級的退休前景堪憂。在歐洲，各國都有自己的問題。那麼，我們該怎樣看待這樣一個國家</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在那裡，失業率始終不高，犯罪率很低，貧富差距現象不明顯，全民享受醫療保險，人口預期壽命全球領先。這樣一個國家，難道不是需要擺脫困境的諸國應該學習的物件嗎</a:t>
            </a:r>
            <a:r>
              <a:rPr lang="en-US" altLang="zh-TW" dirty="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p:txBody>
      </p:sp>
      <p:sp>
        <p:nvSpPr>
          <p:cNvPr id="5" name="流程圖: 結束點 4"/>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6" name="Picture 2" descr="http://www.coolipadwallpapers.com/abstract/images/abstract-8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783625" y="5143499"/>
            <a:ext cx="3284549" cy="328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86412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latin typeface="標楷體" panose="03000509000000000000" pitchFamily="65" charset="-120"/>
                <a:ea typeface="標楷體" panose="03000509000000000000" pitchFamily="65" charset="-120"/>
              </a:rPr>
              <a:t>失落的</a:t>
            </a:r>
            <a:r>
              <a:rPr lang="zh-TW" altLang="en-US" dirty="0" smtClean="0">
                <a:latin typeface="標楷體" panose="03000509000000000000" pitchFamily="65" charset="-120"/>
                <a:ea typeface="標楷體" panose="03000509000000000000" pitchFamily="65" charset="-120"/>
              </a:rPr>
              <a:t>二十年</a:t>
            </a:r>
            <a:r>
              <a:rPr lang="en-US" altLang="zh-TW" b="1" dirty="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泡沫</a:t>
            </a:r>
            <a:r>
              <a:rPr lang="zh-TW" altLang="en-US" dirty="0">
                <a:latin typeface="標楷體" panose="03000509000000000000" pitchFamily="65" charset="-120"/>
                <a:ea typeface="標楷體" panose="03000509000000000000" pitchFamily="65" charset="-120"/>
              </a:rPr>
              <a:t>化後的</a:t>
            </a:r>
            <a:r>
              <a:rPr lang="zh-TW" altLang="en-US" dirty="0" smtClean="0">
                <a:latin typeface="標楷體" panose="03000509000000000000" pitchFamily="65" charset="-120"/>
                <a:ea typeface="標楷體" panose="03000509000000000000" pitchFamily="65" charset="-120"/>
              </a:rPr>
              <a:t>現象</a:t>
            </a: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r>
              <a:rPr lang="ja-JP" altLang="en-US" dirty="0" smtClean="0">
                <a:latin typeface="標楷體" panose="03000509000000000000" pitchFamily="65" charset="-120"/>
                <a:ea typeface="標楷體" panose="03000509000000000000" pitchFamily="65" charset="-120"/>
              </a:rPr>
              <a:t>いざなみ</a:t>
            </a:r>
            <a:r>
              <a:rPr lang="ja-JP" altLang="en-US" dirty="0">
                <a:latin typeface="標楷體" panose="03000509000000000000" pitchFamily="65" charset="-120"/>
                <a:ea typeface="標楷體" panose="03000509000000000000" pitchFamily="65" charset="-120"/>
              </a:rPr>
              <a:t>景気  </a:t>
            </a:r>
            <a:r>
              <a:rPr lang="en-US" altLang="ja-JP" dirty="0">
                <a:latin typeface="標楷體" panose="03000509000000000000" pitchFamily="65" charset="-120"/>
                <a:ea typeface="標楷體" panose="03000509000000000000" pitchFamily="65" charset="-120"/>
              </a:rPr>
              <a:t>(</a:t>
            </a:r>
            <a:r>
              <a:rPr lang="ja-JP" altLang="en-US" dirty="0">
                <a:latin typeface="標楷體" panose="03000509000000000000" pitchFamily="65" charset="-120"/>
                <a:ea typeface="標楷體" panose="03000509000000000000" pitchFamily="65" charset="-120"/>
              </a:rPr>
              <a:t>第十四次循環</a:t>
            </a:r>
            <a:r>
              <a:rPr lang="en-US" altLang="ja-JP" dirty="0">
                <a:latin typeface="標楷體" panose="03000509000000000000" pitchFamily="65" charset="-120"/>
                <a:ea typeface="標楷體" panose="03000509000000000000" pitchFamily="65" charset="-120"/>
              </a:rPr>
              <a:t>) 2002.2~2008.2</a:t>
            </a:r>
          </a:p>
          <a:p>
            <a:pPr marL="0" indent="0">
              <a:buNone/>
            </a:pPr>
            <a:r>
              <a:rPr lang="en-US" altLang="ja-JP" dirty="0" smtClean="0">
                <a:latin typeface="標楷體" panose="03000509000000000000" pitchFamily="65" charset="-120"/>
                <a:ea typeface="標楷體" panose="03000509000000000000" pitchFamily="65" charset="-120"/>
              </a:rPr>
              <a:t>	</a:t>
            </a:r>
            <a:r>
              <a:rPr lang="ja-JP" altLang="en-US" dirty="0" smtClean="0">
                <a:latin typeface="標楷體" panose="03000509000000000000" pitchFamily="65" charset="-120"/>
                <a:ea typeface="標楷體" panose="03000509000000000000" pitchFamily="65" charset="-120"/>
              </a:rPr>
              <a:t>起因</a:t>
            </a:r>
            <a:r>
              <a:rPr lang="en-US" altLang="ja-JP" dirty="0">
                <a:latin typeface="標楷體" panose="03000509000000000000" pitchFamily="65" charset="-120"/>
                <a:ea typeface="標楷體" panose="03000509000000000000" pitchFamily="65" charset="-120"/>
              </a:rPr>
              <a:t>:</a:t>
            </a:r>
            <a:r>
              <a:rPr lang="ja-JP" altLang="en-US" dirty="0">
                <a:latin typeface="標楷體" panose="03000509000000000000" pitchFamily="65" charset="-120"/>
                <a:ea typeface="標楷體" panose="03000509000000000000" pitchFamily="65" charset="-120"/>
              </a:rPr>
              <a:t>美國房地產熱潮榮景和中國崛起所拉動的消費出口</a:t>
            </a:r>
          </a:p>
          <a:p>
            <a:pPr marL="0" indent="0">
              <a:buNone/>
            </a:pPr>
            <a:r>
              <a:rPr lang="en-US" altLang="ja-JP" dirty="0" smtClean="0">
                <a:latin typeface="標楷體" panose="03000509000000000000" pitchFamily="65" charset="-120"/>
                <a:ea typeface="標楷體" panose="03000509000000000000" pitchFamily="65" charset="-120"/>
              </a:rPr>
              <a:t>	21</a:t>
            </a:r>
            <a:r>
              <a:rPr lang="ja-JP" altLang="en-US" dirty="0">
                <a:latin typeface="標楷體" panose="03000509000000000000" pitchFamily="65" charset="-120"/>
                <a:ea typeface="標楷體" panose="03000509000000000000" pitchFamily="65" charset="-120"/>
              </a:rPr>
              <a:t>世紀新三神</a:t>
            </a:r>
            <a:r>
              <a:rPr lang="ja-JP" altLang="en-US" dirty="0" smtClean="0">
                <a:latin typeface="標楷體" panose="03000509000000000000" pitchFamily="65" charset="-120"/>
                <a:ea typeface="標楷體" panose="03000509000000000000" pitchFamily="65" charset="-120"/>
              </a:rPr>
              <a:t>器</a:t>
            </a:r>
            <a:r>
              <a:rPr lang="zh-TW" altLang="en-US" dirty="0" smtClean="0">
                <a:latin typeface="標楷體" panose="03000509000000000000" pitchFamily="65" charset="-120"/>
                <a:ea typeface="標楷體" panose="03000509000000000000" pitchFamily="65" charset="-120"/>
              </a:rPr>
              <a:t>：</a:t>
            </a:r>
            <a:r>
              <a:rPr lang="ja-JP" altLang="en-US" dirty="0" smtClean="0">
                <a:latin typeface="標楷體" panose="03000509000000000000" pitchFamily="65" charset="-120"/>
                <a:ea typeface="標楷體" panose="03000509000000000000" pitchFamily="65" charset="-120"/>
              </a:rPr>
              <a:t>數位相機</a:t>
            </a:r>
            <a:r>
              <a:rPr lang="zh-TW" altLang="en-US" dirty="0" smtClean="0">
                <a:latin typeface="標楷體" panose="03000509000000000000" pitchFamily="65" charset="-120"/>
                <a:ea typeface="標楷體" panose="03000509000000000000" pitchFamily="65" charset="-120"/>
              </a:rPr>
              <a:t>、</a:t>
            </a:r>
            <a:r>
              <a:rPr lang="ja-JP" altLang="en-US" dirty="0" smtClean="0">
                <a:latin typeface="標楷體" panose="03000509000000000000" pitchFamily="65" charset="-120"/>
                <a:ea typeface="標楷體" panose="03000509000000000000" pitchFamily="65" charset="-120"/>
              </a:rPr>
              <a:t>液晶電視</a:t>
            </a:r>
            <a:r>
              <a:rPr lang="zh-TW" altLang="en-US" dirty="0" smtClean="0">
                <a:latin typeface="標楷體" panose="03000509000000000000" pitchFamily="65" charset="-120"/>
                <a:ea typeface="標楷體" panose="03000509000000000000" pitchFamily="65" charset="-120"/>
              </a:rPr>
              <a:t>、</a:t>
            </a:r>
            <a:r>
              <a:rPr lang="en-US" altLang="ja-JP" dirty="0" smtClean="0">
                <a:latin typeface="標楷體" panose="03000509000000000000" pitchFamily="65" charset="-120"/>
                <a:ea typeface="標楷體" panose="03000509000000000000" pitchFamily="65" charset="-120"/>
              </a:rPr>
              <a:t>DVD</a:t>
            </a:r>
            <a:r>
              <a:rPr lang="ja-JP" altLang="en-US" dirty="0">
                <a:latin typeface="標楷體" panose="03000509000000000000" pitchFamily="65" charset="-120"/>
                <a:ea typeface="標楷體" panose="03000509000000000000" pitchFamily="65" charset="-120"/>
              </a:rPr>
              <a:t>錄影機</a:t>
            </a:r>
          </a:p>
          <a:p>
            <a:pPr marL="0" indent="0">
              <a:buNone/>
            </a:pPr>
            <a:r>
              <a:rPr lang="en-US" altLang="ja-JP" dirty="0" smtClean="0">
                <a:latin typeface="標楷體" panose="03000509000000000000" pitchFamily="65" charset="-120"/>
                <a:ea typeface="標楷體" panose="03000509000000000000" pitchFamily="65" charset="-120"/>
              </a:rPr>
              <a:t>	2008</a:t>
            </a:r>
            <a:r>
              <a:rPr lang="ja-JP" altLang="en-US" dirty="0">
                <a:latin typeface="標楷體" panose="03000509000000000000" pitchFamily="65" charset="-120"/>
                <a:ea typeface="標楷體" panose="03000509000000000000" pitchFamily="65" charset="-120"/>
              </a:rPr>
              <a:t>年世界金融海嘯美國房產泡沫榮景</a:t>
            </a:r>
            <a:r>
              <a:rPr lang="ja-JP" altLang="en-US" dirty="0" smtClean="0">
                <a:latin typeface="標楷體" panose="03000509000000000000" pitchFamily="65" charset="-120"/>
                <a:ea typeface="標楷體" panose="03000509000000000000" pitchFamily="65" charset="-120"/>
              </a:rPr>
              <a:t>結束</a:t>
            </a:r>
            <a:r>
              <a:rPr lang="en-US" altLang="ja-JP" dirty="0" smtClean="0">
                <a:latin typeface="標楷體" panose="03000509000000000000" pitchFamily="65" charset="-120"/>
                <a:ea typeface="標楷體" panose="03000509000000000000" pitchFamily="65" charset="-120"/>
              </a:rPr>
              <a:t/>
            </a:r>
            <a:br>
              <a:rPr lang="en-US" altLang="ja-JP" dirty="0" smtClean="0">
                <a:latin typeface="標楷體" panose="03000509000000000000" pitchFamily="65" charset="-120"/>
                <a:ea typeface="標楷體" panose="03000509000000000000" pitchFamily="65" charset="-120"/>
              </a:rPr>
            </a:br>
            <a:endParaRPr lang="ja-JP" altLang="en-US" dirty="0">
              <a:latin typeface="標楷體" panose="03000509000000000000" pitchFamily="65" charset="-120"/>
              <a:ea typeface="標楷體" panose="03000509000000000000" pitchFamily="65" charset="-120"/>
            </a:endParaRPr>
          </a:p>
          <a:p>
            <a:pPr marL="0" indent="0">
              <a:buNone/>
            </a:pPr>
            <a:r>
              <a:rPr lang="en-US" altLang="ja-JP" dirty="0" smtClean="0">
                <a:latin typeface="標楷體" panose="03000509000000000000" pitchFamily="65" charset="-120"/>
                <a:ea typeface="標楷體" panose="03000509000000000000" pitchFamily="65" charset="-120"/>
              </a:rPr>
              <a:t>	&gt;&gt; </a:t>
            </a:r>
            <a:r>
              <a:rPr lang="en-US" altLang="ja-JP" dirty="0">
                <a:latin typeface="標楷體" panose="03000509000000000000" pitchFamily="65" charset="-120"/>
                <a:ea typeface="標楷體" panose="03000509000000000000" pitchFamily="65" charset="-120"/>
              </a:rPr>
              <a:t>GDP</a:t>
            </a:r>
            <a:r>
              <a:rPr lang="ja-JP" altLang="en-US" dirty="0">
                <a:latin typeface="標楷體" panose="03000509000000000000" pitchFamily="65" charset="-120"/>
                <a:ea typeface="標楷體" panose="03000509000000000000" pitchFamily="65" charset="-120"/>
              </a:rPr>
              <a:t>增長但整體薪資下降 趨近</a:t>
            </a:r>
            <a:r>
              <a:rPr lang="en-US" altLang="ja-JP" dirty="0">
                <a:latin typeface="標楷體" panose="03000509000000000000" pitchFamily="65" charset="-120"/>
                <a:ea typeface="標楷體" panose="03000509000000000000" pitchFamily="65" charset="-120"/>
              </a:rPr>
              <a:t>M</a:t>
            </a:r>
            <a:r>
              <a:rPr lang="ja-JP" altLang="en-US" dirty="0">
                <a:latin typeface="標楷體" panose="03000509000000000000" pitchFamily="65" charset="-120"/>
                <a:ea typeface="標楷體" panose="03000509000000000000" pitchFamily="65" charset="-120"/>
              </a:rPr>
              <a:t>型社會 勞動派遣增加 </a:t>
            </a:r>
          </a:p>
        </p:txBody>
      </p:sp>
      <p:sp>
        <p:nvSpPr>
          <p:cNvPr id="4" name="流程圖: 結束點 3"/>
          <p:cNvSpPr/>
          <p:nvPr/>
        </p:nvSpPr>
        <p:spPr>
          <a:xfrm>
            <a:off x="-1216242" y="732914"/>
            <a:ext cx="1831257" cy="570079"/>
          </a:xfrm>
          <a:prstGeom prst="flowChartTermina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a:solidFill>
                  <a:srgbClr val="FF0000"/>
                </a:solidFill>
              </a:ln>
              <a:solidFill>
                <a:srgbClr val="FF0000"/>
              </a:solidFill>
            </a:endParaRPr>
          </a:p>
        </p:txBody>
      </p:sp>
      <p:pic>
        <p:nvPicPr>
          <p:cNvPr id="5" name="Picture 2" descr="http://www.coolipadwallpapers.com/abstract/images/abstract-8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783625" y="5143499"/>
            <a:ext cx="3284549" cy="32845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fbcdn-sphotos-h-a.akamaihd.net/hphotos-ak-xpa1/v/t34.0-12/10726759_941478495867018_149253827_n.jpg?oh=d4a8d0a94d21fcae1ee815b25e43f129&amp;oe=54477345&amp;__gda__=1413966426_bb989b4c6a6010f054e7c0f7f3ec9b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821237"/>
            <a:ext cx="2519706" cy="203676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0479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239</TotalTime>
  <Words>1462</Words>
  <Application>Microsoft Office PowerPoint</Application>
  <PresentationFormat>寬螢幕</PresentationFormat>
  <Paragraphs>168</Paragraphs>
  <Slides>15</Slides>
  <Notes>9</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15</vt:i4>
      </vt:variant>
    </vt:vector>
  </HeadingPairs>
  <TitlesOfParts>
    <vt:vector size="22" baseType="lpstr">
      <vt:lpstr>ＭＳ Ｐゴシック</vt:lpstr>
      <vt:lpstr>新細明體</vt:lpstr>
      <vt:lpstr>標楷體</vt:lpstr>
      <vt:lpstr>Arial</vt:lpstr>
      <vt:lpstr>Calibri</vt:lpstr>
      <vt:lpstr>Calibri Light</vt:lpstr>
      <vt:lpstr>Office 佈景主題</vt:lpstr>
      <vt:lpstr>經濟奇蹟、菁英官僚 與失落的二十年</vt:lpstr>
      <vt:lpstr>日本經濟奇蹟</vt:lpstr>
      <vt:lpstr>日本經濟奇蹟—內在因素</vt:lpstr>
      <vt:lpstr>日本經濟奇蹟—外在因素</vt:lpstr>
      <vt:lpstr>日本經濟奇蹟—外在因素—韓戰</vt:lpstr>
      <vt:lpstr>菁英官僚</vt:lpstr>
      <vt:lpstr>菁英官僚—特色</vt:lpstr>
      <vt:lpstr>菁英官僚—景氣現象</vt:lpstr>
      <vt:lpstr>失落的二十年</vt:lpstr>
      <vt:lpstr>失落的二十年—背景</vt:lpstr>
      <vt:lpstr>失落的二十年—資產泡沫破滅帶來的衝擊</vt:lpstr>
      <vt:lpstr>失落的二十年—日本真的有失落的二十年嗎？</vt:lpstr>
      <vt:lpstr>失落的二十年—日本真的有失落的二十年嗎？</vt:lpstr>
      <vt:lpstr>失落的二十年—日本真的有失落的二十年嗎？</vt:lpstr>
      <vt:lpstr>失落的二十年—泡沫化後的現象</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經濟奇蹟、菁英官僚與失落的二十年</dc:title>
  <dc:creator>luna chen</dc:creator>
  <cp:lastModifiedBy>luna chen</cp:lastModifiedBy>
  <cp:revision>63</cp:revision>
  <dcterms:created xsi:type="dcterms:W3CDTF">2014-10-19T15:48:47Z</dcterms:created>
  <dcterms:modified xsi:type="dcterms:W3CDTF">2014-10-20T14:24:05Z</dcterms:modified>
</cp:coreProperties>
</file>