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32" r:id="rId1"/>
  </p:sldMasterIdLst>
  <p:notesMasterIdLst>
    <p:notesMasterId r:id="rId32"/>
  </p:notesMasterIdLst>
  <p:sldIdLst>
    <p:sldId id="256" r:id="rId2"/>
    <p:sldId id="257" r:id="rId3"/>
    <p:sldId id="267" r:id="rId4"/>
    <p:sldId id="258" r:id="rId5"/>
    <p:sldId id="259" r:id="rId6"/>
    <p:sldId id="260" r:id="rId7"/>
    <p:sldId id="268" r:id="rId8"/>
    <p:sldId id="269" r:id="rId9"/>
    <p:sldId id="261" r:id="rId10"/>
    <p:sldId id="264" r:id="rId11"/>
    <p:sldId id="287" r:id="rId12"/>
    <p:sldId id="262" r:id="rId13"/>
    <p:sldId id="263" r:id="rId14"/>
    <p:sldId id="270" r:id="rId15"/>
    <p:sldId id="265" r:id="rId16"/>
    <p:sldId id="271" r:id="rId17"/>
    <p:sldId id="272" r:id="rId18"/>
    <p:sldId id="273" r:id="rId19"/>
    <p:sldId id="274" r:id="rId20"/>
    <p:sldId id="275" r:id="rId21"/>
    <p:sldId id="285" r:id="rId22"/>
    <p:sldId id="277" r:id="rId23"/>
    <p:sldId id="278" r:id="rId24"/>
    <p:sldId id="279" r:id="rId25"/>
    <p:sldId id="280" r:id="rId26"/>
    <p:sldId id="281" r:id="rId27"/>
    <p:sldId id="282" r:id="rId28"/>
    <p:sldId id="283" r:id="rId29"/>
    <p:sldId id="284" r:id="rId30"/>
    <p:sldId id="286" r:id="rId31"/>
  </p:sldIdLst>
  <p:sldSz cx="9144000" cy="6858000" type="screen4x3"/>
  <p:notesSz cx="6858000" cy="9144000"/>
  <p:embeddedFontLst>
    <p:embeddedFont>
      <p:font typeface="華康新綜藝體(P)" panose="040B0700000000000000" pitchFamily="82" charset="-120"/>
      <p:regular r:id="rId33"/>
    </p:embeddedFont>
    <p:embeddedFont>
      <p:font typeface="微軟正黑體" panose="020B0604030504040204" pitchFamily="34" charset="-120"/>
      <p:regular r:id="rId34"/>
      <p:bold r:id="rId35"/>
    </p:embeddedFont>
    <p:embeddedFont>
      <p:font typeface="Calibri" panose="020F0502020204030204" pitchFamily="34" charset="0"/>
      <p:regular r:id="rId36"/>
      <p:bold r:id="rId37"/>
      <p:italic r:id="rId38"/>
      <p:boldItalic r:id="rId39"/>
    </p:embeddedFont>
  </p:embeddedFontLst>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374" y="-13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CD3EF1-68EC-4220-BEEE-A7A0B1947EEC}" type="datetimeFigureOut">
              <a:rPr lang="zh-TW" altLang="en-US" smtClean="0"/>
              <a:t>2014/11/3</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3739E1-0D5F-48DD-BA9C-CE534682CE2C}" type="slidenum">
              <a:rPr lang="zh-TW" altLang="en-US" smtClean="0"/>
              <a:t>‹#›</a:t>
            </a:fld>
            <a:endParaRPr lang="zh-TW" altLang="en-US"/>
          </a:p>
        </p:txBody>
      </p:sp>
    </p:spTree>
    <p:extLst>
      <p:ext uri="{BB962C8B-B14F-4D97-AF65-F5344CB8AC3E}">
        <p14:creationId xmlns:p14="http://schemas.microsoft.com/office/powerpoint/2010/main" val="852964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E3739E1-0D5F-48DD-BA9C-CE534682CE2C}" type="slidenum">
              <a:rPr lang="zh-TW" altLang="en-US" smtClean="0"/>
              <a:t>22</a:t>
            </a:fld>
            <a:endParaRPr lang="zh-TW" altLang="en-US"/>
          </a:p>
        </p:txBody>
      </p:sp>
    </p:spTree>
    <p:extLst>
      <p:ext uri="{BB962C8B-B14F-4D97-AF65-F5344CB8AC3E}">
        <p14:creationId xmlns:p14="http://schemas.microsoft.com/office/powerpoint/2010/main" val="1050325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E3739E1-0D5F-48DD-BA9C-CE534682CE2C}" type="slidenum">
              <a:rPr lang="zh-TW" altLang="en-US" smtClean="0"/>
              <a:t>24</a:t>
            </a:fld>
            <a:endParaRPr lang="zh-TW" altLang="en-US"/>
          </a:p>
        </p:txBody>
      </p:sp>
    </p:spTree>
    <p:extLst>
      <p:ext uri="{BB962C8B-B14F-4D97-AF65-F5344CB8AC3E}">
        <p14:creationId xmlns:p14="http://schemas.microsoft.com/office/powerpoint/2010/main" val="1050325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E3739E1-0D5F-48DD-BA9C-CE534682CE2C}" type="slidenum">
              <a:rPr lang="zh-TW" altLang="en-US" smtClean="0"/>
              <a:t>25</a:t>
            </a:fld>
            <a:endParaRPr lang="zh-TW" altLang="en-US"/>
          </a:p>
        </p:txBody>
      </p:sp>
    </p:spTree>
    <p:extLst>
      <p:ext uri="{BB962C8B-B14F-4D97-AF65-F5344CB8AC3E}">
        <p14:creationId xmlns:p14="http://schemas.microsoft.com/office/powerpoint/2010/main" val="1050325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E3739E1-0D5F-48DD-BA9C-CE534682CE2C}" type="slidenum">
              <a:rPr lang="zh-TW" altLang="en-US" smtClean="0"/>
              <a:t>26</a:t>
            </a:fld>
            <a:endParaRPr lang="zh-TW" altLang="en-US"/>
          </a:p>
        </p:txBody>
      </p:sp>
    </p:spTree>
    <p:extLst>
      <p:ext uri="{BB962C8B-B14F-4D97-AF65-F5344CB8AC3E}">
        <p14:creationId xmlns:p14="http://schemas.microsoft.com/office/powerpoint/2010/main" val="1050325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E3739E1-0D5F-48DD-BA9C-CE534682CE2C}" type="slidenum">
              <a:rPr lang="zh-TW" altLang="en-US" smtClean="0"/>
              <a:t>27</a:t>
            </a:fld>
            <a:endParaRPr lang="zh-TW" altLang="en-US"/>
          </a:p>
        </p:txBody>
      </p:sp>
    </p:spTree>
    <p:extLst>
      <p:ext uri="{BB962C8B-B14F-4D97-AF65-F5344CB8AC3E}">
        <p14:creationId xmlns:p14="http://schemas.microsoft.com/office/powerpoint/2010/main" val="1050325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E3739E1-0D5F-48DD-BA9C-CE534682CE2C}" type="slidenum">
              <a:rPr lang="zh-TW" altLang="en-US" smtClean="0"/>
              <a:t>28</a:t>
            </a:fld>
            <a:endParaRPr lang="zh-TW" altLang="en-US"/>
          </a:p>
        </p:txBody>
      </p:sp>
    </p:spTree>
    <p:extLst>
      <p:ext uri="{BB962C8B-B14F-4D97-AF65-F5344CB8AC3E}">
        <p14:creationId xmlns:p14="http://schemas.microsoft.com/office/powerpoint/2010/main" val="10503256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8" name="Picture 7" descr="sphere1.png"/>
          <p:cNvPicPr>
            <a:picLocks noChangeAspect="1"/>
          </p:cNvPicPr>
          <p:nvPr/>
        </p:nvPicPr>
        <p:blipFill>
          <a:blip r:embed="rId2" cstate="print"/>
          <a:stretch>
            <a:fillRect/>
          </a:stretch>
        </p:blipFill>
        <p:spPr>
          <a:xfrm>
            <a:off x="6850374" y="0"/>
            <a:ext cx="2293626" cy="6858000"/>
          </a:xfrm>
          <a:prstGeom prst="rect">
            <a:avLst/>
          </a:prstGeom>
        </p:spPr>
      </p:pic>
      <p:sp>
        <p:nvSpPr>
          <p:cNvPr id="3" name="Subtitle 2"/>
          <p:cNvSpPr>
            <a:spLocks noGrp="1"/>
          </p:cNvSpPr>
          <p:nvPr>
            <p:ph type="subTitle" idx="1"/>
          </p:nvPr>
        </p:nvSpPr>
        <p:spPr>
          <a:xfrm>
            <a:off x="2438400" y="3581400"/>
            <a:ext cx="3962400" cy="2133600"/>
          </a:xfrm>
        </p:spPr>
        <p:txBody>
          <a:bodyPr anchor="t">
            <a:normAutofit/>
          </a:bodyPr>
          <a:lstStyle>
            <a:lvl1pPr marL="0" indent="0" algn="r">
              <a:buNone/>
              <a:defRPr sz="1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16" name="Title 15"/>
          <p:cNvSpPr>
            <a:spLocks noGrp="1"/>
          </p:cNvSpPr>
          <p:nvPr>
            <p:ph type="title"/>
          </p:nvPr>
        </p:nvSpPr>
        <p:spPr>
          <a:xfrm>
            <a:off x="2438400" y="1447800"/>
            <a:ext cx="3962400" cy="2133600"/>
          </a:xfrm>
        </p:spPr>
        <p:txBody>
          <a:bodyPr anchor="b"/>
          <a:lstStyle/>
          <a:p>
            <a:r>
              <a:rPr lang="zh-TW" altLang="en-US" smtClean="0"/>
              <a:t>按一下以編輯母片標題樣式</a:t>
            </a:r>
            <a:endParaRPr lang="en-US" dirty="0"/>
          </a:p>
        </p:txBody>
      </p:sp>
      <p:sp>
        <p:nvSpPr>
          <p:cNvPr id="13" name="Date Placeholder 12"/>
          <p:cNvSpPr>
            <a:spLocks noGrp="1"/>
          </p:cNvSpPr>
          <p:nvPr>
            <p:ph type="dt" sz="half" idx="10"/>
          </p:nvPr>
        </p:nvSpPr>
        <p:spPr>
          <a:xfrm>
            <a:off x="3582988" y="6426201"/>
            <a:ext cx="2819399" cy="126999"/>
          </a:xfrm>
        </p:spPr>
        <p:txBody>
          <a:bodyPr/>
          <a:lstStyle/>
          <a:p>
            <a:fld id="{2B6841F8-A5EF-49FF-A485-3F74723D6C52}" type="datetimeFigureOut">
              <a:rPr lang="zh-TW" altLang="en-US" smtClean="0"/>
              <a:t>2014/11/3</a:t>
            </a:fld>
            <a:endParaRPr lang="zh-TW" altLang="en-US"/>
          </a:p>
        </p:txBody>
      </p:sp>
      <p:sp>
        <p:nvSpPr>
          <p:cNvPr id="14" name="Slide Number Placeholder 13"/>
          <p:cNvSpPr>
            <a:spLocks noGrp="1"/>
          </p:cNvSpPr>
          <p:nvPr>
            <p:ph type="sldNum" sz="quarter" idx="11"/>
          </p:nvPr>
        </p:nvSpPr>
        <p:spPr>
          <a:xfrm>
            <a:off x="6414976" y="6400800"/>
            <a:ext cx="457200" cy="152400"/>
          </a:xfrm>
        </p:spPr>
        <p:txBody>
          <a:bodyPr/>
          <a:lstStyle>
            <a:lvl1pPr algn="r">
              <a:defRPr/>
            </a:lvl1pPr>
          </a:lstStyle>
          <a:p>
            <a:fld id="{B9E78185-C321-47C4-9584-12463787DCE1}" type="slidenum">
              <a:rPr lang="zh-TW" altLang="en-US" smtClean="0"/>
              <a:t>‹#›</a:t>
            </a:fld>
            <a:endParaRPr lang="zh-TW" altLang="en-US"/>
          </a:p>
        </p:txBody>
      </p:sp>
      <p:sp>
        <p:nvSpPr>
          <p:cNvPr id="15" name="Footer Placeholder 14"/>
          <p:cNvSpPr>
            <a:spLocks noGrp="1"/>
          </p:cNvSpPr>
          <p:nvPr>
            <p:ph type="ftr" sz="quarter" idx="12"/>
          </p:nvPr>
        </p:nvSpPr>
        <p:spPr>
          <a:xfrm>
            <a:off x="3581400" y="6296248"/>
            <a:ext cx="2820987" cy="152400"/>
          </a:xfrm>
        </p:spPr>
        <p:txBody>
          <a:bodyPr/>
          <a:lstStyle/>
          <a:p>
            <a:endParaRPr lang="zh-TW"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3" name="Date Placeholder 12"/>
          <p:cNvSpPr>
            <a:spLocks noGrp="1"/>
          </p:cNvSpPr>
          <p:nvPr>
            <p:ph type="dt" sz="half" idx="10"/>
          </p:nvPr>
        </p:nvSpPr>
        <p:spPr/>
        <p:txBody>
          <a:bodyPr/>
          <a:lstStyle/>
          <a:p>
            <a:fld id="{2B6841F8-A5EF-49FF-A485-3F74723D6C52}" type="datetimeFigureOut">
              <a:rPr lang="zh-TW" altLang="en-US" smtClean="0"/>
              <a:t>2014/11/3</a:t>
            </a:fld>
            <a:endParaRPr lang="zh-TW" altLang="en-US"/>
          </a:p>
        </p:txBody>
      </p:sp>
      <p:sp>
        <p:nvSpPr>
          <p:cNvPr id="14" name="Slide Number Placeholder 13"/>
          <p:cNvSpPr>
            <a:spLocks noGrp="1"/>
          </p:cNvSpPr>
          <p:nvPr>
            <p:ph type="sldNum" sz="quarter" idx="11"/>
          </p:nvPr>
        </p:nvSpPr>
        <p:spPr/>
        <p:txBody>
          <a:bodyPr/>
          <a:lstStyle/>
          <a:p>
            <a:fld id="{B9E78185-C321-47C4-9584-12463787DCE1}" type="slidenum">
              <a:rPr lang="zh-TW" altLang="en-US" smtClean="0"/>
              <a:t>‹#›</a:t>
            </a:fld>
            <a:endParaRPr lang="zh-TW" altLang="en-US"/>
          </a:p>
        </p:txBody>
      </p:sp>
      <p:sp>
        <p:nvSpPr>
          <p:cNvPr id="15" name="Footer Placeholder 14"/>
          <p:cNvSpPr>
            <a:spLocks noGrp="1"/>
          </p:cNvSpPr>
          <p:nvPr>
            <p:ph type="ftr" sz="quarter" idx="12"/>
          </p:nvPr>
        </p:nvSpPr>
        <p:spPr/>
        <p:txBody>
          <a:bodyPr/>
          <a:lstStyle/>
          <a:p>
            <a:endParaRPr lang="zh-TW" alt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3" name="Date Placeholder 12"/>
          <p:cNvSpPr>
            <a:spLocks noGrp="1"/>
          </p:cNvSpPr>
          <p:nvPr>
            <p:ph type="dt" sz="half" idx="10"/>
          </p:nvPr>
        </p:nvSpPr>
        <p:spPr/>
        <p:txBody>
          <a:bodyPr/>
          <a:lstStyle/>
          <a:p>
            <a:fld id="{2B6841F8-A5EF-49FF-A485-3F74723D6C52}" type="datetimeFigureOut">
              <a:rPr lang="zh-TW" altLang="en-US" smtClean="0"/>
              <a:t>2014/11/3</a:t>
            </a:fld>
            <a:endParaRPr lang="zh-TW" altLang="en-US"/>
          </a:p>
        </p:txBody>
      </p:sp>
      <p:sp>
        <p:nvSpPr>
          <p:cNvPr id="14" name="Slide Number Placeholder 13"/>
          <p:cNvSpPr>
            <a:spLocks noGrp="1"/>
          </p:cNvSpPr>
          <p:nvPr>
            <p:ph type="sldNum" sz="quarter" idx="11"/>
          </p:nvPr>
        </p:nvSpPr>
        <p:spPr/>
        <p:txBody>
          <a:bodyPr/>
          <a:lstStyle/>
          <a:p>
            <a:fld id="{B9E78185-C321-47C4-9584-12463787DCE1}" type="slidenum">
              <a:rPr lang="zh-TW" altLang="en-US" smtClean="0"/>
              <a:t>‹#›</a:t>
            </a:fld>
            <a:endParaRPr lang="zh-TW" altLang="en-US"/>
          </a:p>
        </p:txBody>
      </p:sp>
      <p:sp>
        <p:nvSpPr>
          <p:cNvPr id="15" name="Footer Placeholder 14"/>
          <p:cNvSpPr>
            <a:spLocks noGrp="1"/>
          </p:cNvSpPr>
          <p:nvPr>
            <p:ph type="ftr" sz="quarter" idx="12"/>
          </p:nvPr>
        </p:nvSpPr>
        <p:spPr/>
        <p:txBody>
          <a:bodyPr/>
          <a:lstStyle/>
          <a:p>
            <a:endParaRPr lang="zh-TW" alt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3657600" cy="5714999"/>
          </a:xfrm>
        </p:spPr>
        <p:txBody>
          <a:bodyPr/>
          <a:lstStyle>
            <a:lvl5pPr>
              <a:defRPr/>
            </a:lvl5pPr>
            <a:lvl6pPr>
              <a:defRPr/>
            </a:lvl6pPr>
            <a:lvl7pPr>
              <a:defRPr/>
            </a:lvl7pPr>
            <a:lvl8pPr>
              <a:defRPr/>
            </a:lvl8pPr>
            <a:lvl9pPr>
              <a:defRPr/>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6" name="Title 15"/>
          <p:cNvSpPr>
            <a:spLocks noGrp="1"/>
          </p:cNvSpPr>
          <p:nvPr>
            <p:ph type="title"/>
          </p:nvPr>
        </p:nvSpPr>
        <p:spPr/>
        <p:txBody>
          <a:bodyPr/>
          <a:lstStyle/>
          <a:p>
            <a:r>
              <a:rPr lang="zh-TW" altLang="en-US" smtClean="0"/>
              <a:t>按一下以編輯母片標題樣式</a:t>
            </a:r>
            <a:endParaRPr lang="en-US"/>
          </a:p>
        </p:txBody>
      </p:sp>
      <p:sp>
        <p:nvSpPr>
          <p:cNvPr id="10" name="Date Placeholder 9"/>
          <p:cNvSpPr>
            <a:spLocks noGrp="1"/>
          </p:cNvSpPr>
          <p:nvPr>
            <p:ph type="dt" sz="half" idx="10"/>
          </p:nvPr>
        </p:nvSpPr>
        <p:spPr/>
        <p:txBody>
          <a:bodyPr/>
          <a:lstStyle/>
          <a:p>
            <a:fld id="{2B6841F8-A5EF-49FF-A485-3F74723D6C52}" type="datetimeFigureOut">
              <a:rPr lang="zh-TW" altLang="en-US" smtClean="0"/>
              <a:t>2014/11/3</a:t>
            </a:fld>
            <a:endParaRPr lang="zh-TW" altLang="en-US"/>
          </a:p>
        </p:txBody>
      </p:sp>
      <p:sp>
        <p:nvSpPr>
          <p:cNvPr id="11" name="Slide Number Placeholder 10"/>
          <p:cNvSpPr>
            <a:spLocks noGrp="1"/>
          </p:cNvSpPr>
          <p:nvPr>
            <p:ph type="sldNum" sz="quarter" idx="11"/>
          </p:nvPr>
        </p:nvSpPr>
        <p:spPr/>
        <p:txBody>
          <a:bodyPr/>
          <a:lstStyle/>
          <a:p>
            <a:fld id="{B9E78185-C321-47C4-9584-12463787DCE1}" type="slidenum">
              <a:rPr lang="zh-TW" altLang="en-US" smtClean="0"/>
              <a:t>‹#›</a:t>
            </a:fld>
            <a:endParaRPr lang="zh-TW" altLang="en-US"/>
          </a:p>
        </p:txBody>
      </p:sp>
      <p:sp>
        <p:nvSpPr>
          <p:cNvPr id="12" name="Footer Placeholder 11"/>
          <p:cNvSpPr>
            <a:spLocks noGrp="1"/>
          </p:cNvSpPr>
          <p:nvPr>
            <p:ph type="ftr" sz="quarter" idx="12"/>
          </p:nvPr>
        </p:nvSpPr>
        <p:spPr/>
        <p:txBody>
          <a:bodyPr/>
          <a:lstStyle/>
          <a:p>
            <a:endParaRPr lang="zh-TW"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pic>
        <p:nvPicPr>
          <p:cNvPr id="7" name="Picture 6" descr="sphere1.png"/>
          <p:cNvPicPr>
            <a:picLocks noChangeAspect="1"/>
          </p:cNvPicPr>
          <p:nvPr/>
        </p:nvPicPr>
        <p:blipFill>
          <a:blip r:embed="rId2" cstate="print"/>
          <a:stretch>
            <a:fillRect/>
          </a:stretch>
        </p:blipFill>
        <p:spPr>
          <a:xfrm>
            <a:off x="6858000" y="0"/>
            <a:ext cx="2293626" cy="6858000"/>
          </a:xfrm>
          <a:prstGeom prst="rect">
            <a:avLst/>
          </a:prstGeom>
        </p:spPr>
      </p:pic>
      <p:sp>
        <p:nvSpPr>
          <p:cNvPr id="12" name="Date Placeholder 11"/>
          <p:cNvSpPr>
            <a:spLocks noGrp="1"/>
          </p:cNvSpPr>
          <p:nvPr>
            <p:ph type="dt" sz="half" idx="10"/>
          </p:nvPr>
        </p:nvSpPr>
        <p:spPr>
          <a:xfrm>
            <a:off x="839788" y="6426201"/>
            <a:ext cx="2819399" cy="126999"/>
          </a:xfrm>
        </p:spPr>
        <p:txBody>
          <a:bodyPr/>
          <a:lstStyle/>
          <a:p>
            <a:fld id="{2B6841F8-A5EF-49FF-A485-3F74723D6C52}" type="datetimeFigureOut">
              <a:rPr lang="zh-TW" altLang="en-US" smtClean="0"/>
              <a:t>2014/11/3</a:t>
            </a:fld>
            <a:endParaRPr lang="zh-TW" altLang="en-US"/>
          </a:p>
        </p:txBody>
      </p:sp>
      <p:sp>
        <p:nvSpPr>
          <p:cNvPr id="13" name="Slide Number Placeholder 12"/>
          <p:cNvSpPr>
            <a:spLocks noGrp="1"/>
          </p:cNvSpPr>
          <p:nvPr>
            <p:ph type="sldNum" sz="quarter" idx="11"/>
          </p:nvPr>
        </p:nvSpPr>
        <p:spPr>
          <a:xfrm>
            <a:off x="4116388" y="6400800"/>
            <a:ext cx="533400" cy="152400"/>
          </a:xfrm>
        </p:spPr>
        <p:txBody>
          <a:bodyPr/>
          <a:lstStyle/>
          <a:p>
            <a:fld id="{B9E78185-C321-47C4-9584-12463787DCE1}" type="slidenum">
              <a:rPr lang="zh-TW" altLang="en-US" smtClean="0"/>
              <a:t>‹#›</a:t>
            </a:fld>
            <a:endParaRPr lang="zh-TW" altLang="en-US"/>
          </a:p>
        </p:txBody>
      </p:sp>
      <p:sp>
        <p:nvSpPr>
          <p:cNvPr id="14" name="Footer Placeholder 13"/>
          <p:cNvSpPr>
            <a:spLocks noGrp="1"/>
          </p:cNvSpPr>
          <p:nvPr>
            <p:ph type="ftr" sz="quarter" idx="12"/>
          </p:nvPr>
        </p:nvSpPr>
        <p:spPr>
          <a:xfrm>
            <a:off x="838200" y="6296248"/>
            <a:ext cx="2820987" cy="152400"/>
          </a:xfrm>
        </p:spPr>
        <p:txBody>
          <a:bodyPr/>
          <a:lstStyle/>
          <a:p>
            <a:endParaRPr lang="zh-TW" altLang="en-US"/>
          </a:p>
        </p:txBody>
      </p:sp>
      <p:sp>
        <p:nvSpPr>
          <p:cNvPr id="15" name="Title 14"/>
          <p:cNvSpPr>
            <a:spLocks noGrp="1"/>
          </p:cNvSpPr>
          <p:nvPr>
            <p:ph type="title"/>
          </p:nvPr>
        </p:nvSpPr>
        <p:spPr>
          <a:xfrm>
            <a:off x="457200" y="1828800"/>
            <a:ext cx="3200400" cy="1752600"/>
          </a:xfrm>
        </p:spPr>
        <p:txBody>
          <a:bodyPr anchor="b"/>
          <a:lstStyle/>
          <a:p>
            <a:r>
              <a:rPr lang="zh-TW" altLang="en-US" smtClean="0"/>
              <a:t>按一下以編輯母片標題樣式</a:t>
            </a:r>
            <a:endParaRPr lang="en-US"/>
          </a:p>
        </p:txBody>
      </p:sp>
      <p:sp>
        <p:nvSpPr>
          <p:cNvPr id="3" name="Text Placeholder 2"/>
          <p:cNvSpPr>
            <a:spLocks noGrp="1"/>
          </p:cNvSpPr>
          <p:nvPr>
            <p:ph type="body" sz="quarter" idx="13"/>
          </p:nvPr>
        </p:nvSpPr>
        <p:spPr>
          <a:xfrm>
            <a:off x="457200" y="3578224"/>
            <a:ext cx="3200645" cy="1459767"/>
          </a:xfrm>
        </p:spPr>
        <p:txBody>
          <a:bodyPr anchor="t">
            <a:normAutofit/>
          </a:bodyPr>
          <a:lstStyle>
            <a:lvl1pPr marL="0" indent="0" algn="r" defTabSz="914400" rtl="0" eaLnBrk="1" latinLnBrk="0" hangingPunct="1">
              <a:spcBef>
                <a:spcPct val="20000"/>
              </a:spcBef>
              <a:buClr>
                <a:schemeClr val="tx1">
                  <a:lumMod val="50000"/>
                  <a:lumOff val="50000"/>
                </a:schemeClr>
              </a:buClr>
              <a:buFont typeface="Wingdings" pitchFamily="2" charset="2"/>
              <a:buNone/>
              <a:defRPr lang="en-US" sz="1400" kern="1200" dirty="0" smtClean="0">
                <a:solidFill>
                  <a:schemeClr val="tx2"/>
                </a:solidFill>
                <a:latin typeface="+mn-lt"/>
                <a:ea typeface="+mn-ea"/>
                <a:cs typeface="+mn-cs"/>
              </a:defRPr>
            </a:lvl1pPr>
          </a:lstStyle>
          <a:p>
            <a:pPr lvl="0"/>
            <a:r>
              <a:rPr lang="zh-TW" altLang="en-US" smtClean="0"/>
              <a:t>按一下以編輯母片文字樣式</a:t>
            </a: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4290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457200" y="4572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1" name="Title 1"/>
          <p:cNvSpPr>
            <a:spLocks noGrp="1"/>
          </p:cNvSpPr>
          <p:nvPr>
            <p:ph type="title"/>
          </p:nvPr>
        </p:nvSpPr>
        <p:spPr>
          <a:xfrm>
            <a:off x="4876800" y="457200"/>
            <a:ext cx="2819400" cy="5714999"/>
          </a:xfrm>
        </p:spPr>
        <p:txBody>
          <a:bodyPr/>
          <a:lstStyle/>
          <a:p>
            <a:r>
              <a:rPr lang="zh-TW" altLang="en-US" smtClean="0"/>
              <a:t>按一下以編輯母片標題樣式</a:t>
            </a:r>
            <a:endParaRPr lang="en-US"/>
          </a:p>
        </p:txBody>
      </p:sp>
      <p:sp>
        <p:nvSpPr>
          <p:cNvPr id="9" name="Date Placeholder 8"/>
          <p:cNvSpPr>
            <a:spLocks noGrp="1"/>
          </p:cNvSpPr>
          <p:nvPr>
            <p:ph type="dt" sz="half" idx="10"/>
          </p:nvPr>
        </p:nvSpPr>
        <p:spPr/>
        <p:txBody>
          <a:bodyPr/>
          <a:lstStyle/>
          <a:p>
            <a:fld id="{2B6841F8-A5EF-49FF-A485-3F74723D6C52}" type="datetimeFigureOut">
              <a:rPr lang="zh-TW" altLang="en-US" smtClean="0"/>
              <a:t>2014/11/3</a:t>
            </a:fld>
            <a:endParaRPr lang="zh-TW" altLang="en-US"/>
          </a:p>
        </p:txBody>
      </p:sp>
      <p:sp>
        <p:nvSpPr>
          <p:cNvPr id="13" name="Slide Number Placeholder 12"/>
          <p:cNvSpPr>
            <a:spLocks noGrp="1"/>
          </p:cNvSpPr>
          <p:nvPr>
            <p:ph type="sldNum" sz="quarter" idx="11"/>
          </p:nvPr>
        </p:nvSpPr>
        <p:spPr/>
        <p:txBody>
          <a:bodyPr/>
          <a:lstStyle/>
          <a:p>
            <a:fld id="{B9E78185-C321-47C4-9584-12463787DCE1}" type="slidenum">
              <a:rPr lang="zh-TW" altLang="en-US" smtClean="0"/>
              <a:t>‹#›</a:t>
            </a:fld>
            <a:endParaRPr lang="zh-TW" altLang="en-US"/>
          </a:p>
        </p:txBody>
      </p:sp>
      <p:sp>
        <p:nvSpPr>
          <p:cNvPr id="14" name="Footer Placeholder 13"/>
          <p:cNvSpPr>
            <a:spLocks noGrp="1"/>
          </p:cNvSpPr>
          <p:nvPr>
            <p:ph type="ftr" sz="quarter" idx="12"/>
          </p:nvPr>
        </p:nvSpPr>
        <p:spPr/>
        <p:txBody>
          <a:bodyPr/>
          <a:lstStyle/>
          <a:p>
            <a:endParaRPr lang="zh-TW" alt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5238"/>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457200" y="675288"/>
            <a:ext cx="3581400" cy="2525112"/>
          </a:xfrm>
        </p:spPr>
        <p:txBody>
          <a:bodyPr anchor="t">
            <a:normAutofit/>
          </a:bodyPr>
          <a:lstStyle>
            <a:lvl1pPr marL="228600" indent="-182880">
              <a:defRPr sz="1400"/>
            </a:lvl1pPr>
            <a:lvl2pPr>
              <a:defRPr sz="1400"/>
            </a:lvl2pPr>
            <a:lvl3pPr>
              <a:defRPr sz="1400"/>
            </a:lvl3pPr>
            <a:lvl4pPr>
              <a:defRPr sz="1400" baseline="0"/>
            </a:lvl4pPr>
            <a:lvl5pPr>
              <a:buFont typeface="Wingdings" pitchFamily="2" charset="2"/>
              <a:buChar char="§"/>
              <a:defRPr sz="1400"/>
            </a:lvl5pPr>
            <a:lvl6pPr>
              <a:buFont typeface="Wingdings" pitchFamily="2" charset="2"/>
              <a:buChar char="§"/>
              <a:defRPr sz="1400"/>
            </a:lvl6pPr>
            <a:lvl7pPr>
              <a:defRPr sz="1400"/>
            </a:lvl7pPr>
            <a:lvl8pPr>
              <a:defRPr sz="1400"/>
            </a:lvl8pPr>
            <a:lvl9pPr>
              <a:defRPr sz="14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5" name="Text Placeholder 4"/>
          <p:cNvSpPr>
            <a:spLocks noGrp="1"/>
          </p:cNvSpPr>
          <p:nvPr>
            <p:ph type="body" sz="quarter" idx="3"/>
          </p:nvPr>
        </p:nvSpPr>
        <p:spPr>
          <a:xfrm>
            <a:off x="457199" y="3429000"/>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57199" y="3840162"/>
            <a:ext cx="3581400" cy="2515198"/>
          </a:xfrm>
        </p:spPr>
        <p:txBody>
          <a:bodyPr anchor="t">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11" name="Title 1"/>
          <p:cNvSpPr>
            <a:spLocks noGrp="1"/>
          </p:cNvSpPr>
          <p:nvPr>
            <p:ph type="title"/>
          </p:nvPr>
        </p:nvSpPr>
        <p:spPr>
          <a:xfrm>
            <a:off x="4876800" y="457200"/>
            <a:ext cx="2819400" cy="5714999"/>
          </a:xfrm>
        </p:spPr>
        <p:txBody>
          <a:bodyPr/>
          <a:lstStyle/>
          <a:p>
            <a:r>
              <a:rPr lang="zh-TW" altLang="en-US" smtClean="0"/>
              <a:t>按一下以編輯母片標題樣式</a:t>
            </a:r>
            <a:endParaRPr lang="en-US"/>
          </a:p>
        </p:txBody>
      </p:sp>
      <p:sp>
        <p:nvSpPr>
          <p:cNvPr id="12" name="Date Placeholder 11"/>
          <p:cNvSpPr>
            <a:spLocks noGrp="1"/>
          </p:cNvSpPr>
          <p:nvPr>
            <p:ph type="dt" sz="half" idx="10"/>
          </p:nvPr>
        </p:nvSpPr>
        <p:spPr/>
        <p:txBody>
          <a:bodyPr/>
          <a:lstStyle/>
          <a:p>
            <a:fld id="{2B6841F8-A5EF-49FF-A485-3F74723D6C52}" type="datetimeFigureOut">
              <a:rPr lang="zh-TW" altLang="en-US" smtClean="0"/>
              <a:t>2014/11/3</a:t>
            </a:fld>
            <a:endParaRPr lang="zh-TW" altLang="en-US"/>
          </a:p>
        </p:txBody>
      </p:sp>
      <p:sp>
        <p:nvSpPr>
          <p:cNvPr id="14" name="Slide Number Placeholder 13"/>
          <p:cNvSpPr>
            <a:spLocks noGrp="1"/>
          </p:cNvSpPr>
          <p:nvPr>
            <p:ph type="sldNum" sz="quarter" idx="11"/>
          </p:nvPr>
        </p:nvSpPr>
        <p:spPr/>
        <p:txBody>
          <a:bodyPr/>
          <a:lstStyle/>
          <a:p>
            <a:fld id="{B9E78185-C321-47C4-9584-12463787DCE1}" type="slidenum">
              <a:rPr lang="zh-TW" altLang="en-US" smtClean="0"/>
              <a:t>‹#›</a:t>
            </a:fld>
            <a:endParaRPr lang="zh-TW" altLang="en-US"/>
          </a:p>
        </p:txBody>
      </p:sp>
      <p:sp>
        <p:nvSpPr>
          <p:cNvPr id="16" name="Footer Placeholder 15"/>
          <p:cNvSpPr>
            <a:spLocks noGrp="1"/>
          </p:cNvSpPr>
          <p:nvPr>
            <p:ph type="ftr" sz="quarter" idx="12"/>
          </p:nvPr>
        </p:nvSpPr>
        <p:spPr/>
        <p:txBody>
          <a:bodyPr/>
          <a:lstStyle/>
          <a:p>
            <a:endParaRPr lang="zh-TW" alt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3733800" y="457200"/>
            <a:ext cx="3962400" cy="5715000"/>
          </a:xfrm>
        </p:spPr>
        <p:txBody>
          <a:bodyPr/>
          <a:lstStyle/>
          <a:p>
            <a:r>
              <a:rPr lang="zh-TW" altLang="en-US" smtClean="0"/>
              <a:t>按一下以編輯母片標題樣式</a:t>
            </a:r>
            <a:endParaRPr lang="en-US" dirty="0"/>
          </a:p>
        </p:txBody>
      </p:sp>
      <p:sp>
        <p:nvSpPr>
          <p:cNvPr id="9" name="Date Placeholder 8"/>
          <p:cNvSpPr>
            <a:spLocks noGrp="1"/>
          </p:cNvSpPr>
          <p:nvPr>
            <p:ph type="dt" sz="half" idx="10"/>
          </p:nvPr>
        </p:nvSpPr>
        <p:spPr/>
        <p:txBody>
          <a:bodyPr/>
          <a:lstStyle/>
          <a:p>
            <a:fld id="{2B6841F8-A5EF-49FF-A485-3F74723D6C52}" type="datetimeFigureOut">
              <a:rPr lang="zh-TW" altLang="en-US" smtClean="0"/>
              <a:t>2014/11/3</a:t>
            </a:fld>
            <a:endParaRPr lang="zh-TW" altLang="en-US"/>
          </a:p>
        </p:txBody>
      </p:sp>
      <p:sp>
        <p:nvSpPr>
          <p:cNvPr id="10" name="Slide Number Placeholder 9"/>
          <p:cNvSpPr>
            <a:spLocks noGrp="1"/>
          </p:cNvSpPr>
          <p:nvPr>
            <p:ph type="sldNum" sz="quarter" idx="11"/>
          </p:nvPr>
        </p:nvSpPr>
        <p:spPr/>
        <p:txBody>
          <a:bodyPr/>
          <a:lstStyle/>
          <a:p>
            <a:fld id="{B9E78185-C321-47C4-9584-12463787DCE1}" type="slidenum">
              <a:rPr lang="zh-TW" altLang="en-US" smtClean="0"/>
              <a:t>‹#›</a:t>
            </a:fld>
            <a:endParaRPr lang="zh-TW" altLang="en-US"/>
          </a:p>
        </p:txBody>
      </p:sp>
      <p:sp>
        <p:nvSpPr>
          <p:cNvPr id="11" name="Footer Placeholder 10"/>
          <p:cNvSpPr>
            <a:spLocks noGrp="1"/>
          </p:cNvSpPr>
          <p:nvPr>
            <p:ph type="ftr" sz="quarter" idx="12"/>
          </p:nvPr>
        </p:nvSpPr>
        <p:spPr/>
        <p:txBody>
          <a:bodyPr/>
          <a:lstStyle/>
          <a:p>
            <a:endParaRPr lang="zh-TW" alt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2B6841F8-A5EF-49FF-A485-3F74723D6C52}" type="datetimeFigureOut">
              <a:rPr lang="zh-TW" altLang="en-US" smtClean="0"/>
              <a:t>2014/11/3</a:t>
            </a:fld>
            <a:endParaRPr lang="zh-TW" altLang="en-US"/>
          </a:p>
        </p:txBody>
      </p:sp>
      <p:sp>
        <p:nvSpPr>
          <p:cNvPr id="9" name="Slide Number Placeholder 8"/>
          <p:cNvSpPr>
            <a:spLocks noGrp="1"/>
          </p:cNvSpPr>
          <p:nvPr>
            <p:ph type="sldNum" sz="quarter" idx="11"/>
          </p:nvPr>
        </p:nvSpPr>
        <p:spPr/>
        <p:txBody>
          <a:bodyPr/>
          <a:lstStyle/>
          <a:p>
            <a:fld id="{B9E78185-C321-47C4-9584-12463787DCE1}" type="slidenum">
              <a:rPr lang="zh-TW" altLang="en-US" smtClean="0"/>
              <a:t>‹#›</a:t>
            </a:fld>
            <a:endParaRPr lang="zh-TW" altLang="en-US"/>
          </a:p>
        </p:txBody>
      </p:sp>
      <p:sp>
        <p:nvSpPr>
          <p:cNvPr id="10" name="Footer Placeholder 9"/>
          <p:cNvSpPr>
            <a:spLocks noGrp="1"/>
          </p:cNvSpPr>
          <p:nvPr>
            <p:ph type="ftr" sz="quarter" idx="12"/>
          </p:nvPr>
        </p:nvSpPr>
        <p:spPr/>
        <p:txBody>
          <a:bodyPr/>
          <a:lstStyle/>
          <a:p>
            <a:endParaRPr lang="zh-TW" alt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5181600" y="1676400"/>
            <a:ext cx="2514600" cy="1874837"/>
          </a:xfrm>
        </p:spPr>
        <p:txBody>
          <a:bodyPr anchor="b">
            <a:normAutofit/>
          </a:bodyPr>
          <a:lstStyle>
            <a:lvl1pPr algn="r">
              <a:defRPr sz="2000" b="0">
                <a:effectLst/>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304800" y="1676400"/>
            <a:ext cx="4700016" cy="3505200"/>
          </a:xfrm>
        </p:spPr>
        <p:txBody>
          <a:bodyPr>
            <a:normAutofit/>
          </a:bodyPr>
          <a:lstStyle>
            <a:lvl1pPr marL="228600" indent="-182880">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14"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15" name="Date Placeholder 14"/>
          <p:cNvSpPr>
            <a:spLocks noGrp="1"/>
          </p:cNvSpPr>
          <p:nvPr>
            <p:ph type="dt" sz="half" idx="10"/>
          </p:nvPr>
        </p:nvSpPr>
        <p:spPr/>
        <p:txBody>
          <a:bodyPr/>
          <a:lstStyle/>
          <a:p>
            <a:fld id="{2B6841F8-A5EF-49FF-A485-3F74723D6C52}" type="datetimeFigureOut">
              <a:rPr lang="zh-TW" altLang="en-US" smtClean="0"/>
              <a:t>2014/11/3</a:t>
            </a:fld>
            <a:endParaRPr lang="zh-TW" altLang="en-US"/>
          </a:p>
        </p:txBody>
      </p:sp>
      <p:sp>
        <p:nvSpPr>
          <p:cNvPr id="16" name="Slide Number Placeholder 15"/>
          <p:cNvSpPr>
            <a:spLocks noGrp="1"/>
          </p:cNvSpPr>
          <p:nvPr>
            <p:ph type="sldNum" sz="quarter" idx="11"/>
          </p:nvPr>
        </p:nvSpPr>
        <p:spPr/>
        <p:txBody>
          <a:bodyPr/>
          <a:lstStyle/>
          <a:p>
            <a:fld id="{B9E78185-C321-47C4-9584-12463787DCE1}" type="slidenum">
              <a:rPr lang="zh-TW" altLang="en-US" smtClean="0"/>
              <a:t>‹#›</a:t>
            </a:fld>
            <a:endParaRPr lang="zh-TW" altLang="en-US"/>
          </a:p>
        </p:txBody>
      </p:sp>
      <p:sp>
        <p:nvSpPr>
          <p:cNvPr id="17" name="Footer Placeholder 16"/>
          <p:cNvSpPr>
            <a:spLocks noGrp="1"/>
          </p:cNvSpPr>
          <p:nvPr>
            <p:ph type="ftr" sz="quarter" idx="12"/>
          </p:nvPr>
        </p:nvSpPr>
        <p:spPr/>
        <p:txBody>
          <a:bodyPr/>
          <a:lstStyle/>
          <a:p>
            <a:endParaRPr lang="zh-TW" alt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04800" y="1676400"/>
            <a:ext cx="4696967" cy="3505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a:p>
        </p:txBody>
      </p:sp>
      <p:sp>
        <p:nvSpPr>
          <p:cNvPr id="11" name="Title 1"/>
          <p:cNvSpPr>
            <a:spLocks noGrp="1"/>
          </p:cNvSpPr>
          <p:nvPr>
            <p:ph type="title"/>
          </p:nvPr>
        </p:nvSpPr>
        <p:spPr>
          <a:xfrm>
            <a:off x="5181600" y="1676400"/>
            <a:ext cx="2514600" cy="1875972"/>
          </a:xfrm>
        </p:spPr>
        <p:txBody>
          <a:bodyPr anchor="b">
            <a:normAutofit/>
          </a:bodyPr>
          <a:lstStyle>
            <a:lvl1pPr algn="r">
              <a:defRPr sz="2000" b="0">
                <a:effectLst/>
              </a:defRPr>
            </a:lvl1pPr>
          </a:lstStyle>
          <a:p>
            <a:r>
              <a:rPr lang="zh-TW" altLang="en-US" smtClean="0"/>
              <a:t>按一下以編輯母片標題樣式</a:t>
            </a:r>
            <a:endParaRPr lang="en-US" dirty="0"/>
          </a:p>
        </p:txBody>
      </p:sp>
      <p:sp>
        <p:nvSpPr>
          <p:cNvPr id="12"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16" name="Date Placeholder 15"/>
          <p:cNvSpPr>
            <a:spLocks noGrp="1"/>
          </p:cNvSpPr>
          <p:nvPr>
            <p:ph type="dt" sz="half" idx="10"/>
          </p:nvPr>
        </p:nvSpPr>
        <p:spPr/>
        <p:txBody>
          <a:bodyPr/>
          <a:lstStyle/>
          <a:p>
            <a:fld id="{2B6841F8-A5EF-49FF-A485-3F74723D6C52}" type="datetimeFigureOut">
              <a:rPr lang="zh-TW" altLang="en-US" smtClean="0"/>
              <a:t>2014/11/3</a:t>
            </a:fld>
            <a:endParaRPr lang="zh-TW" altLang="en-US"/>
          </a:p>
        </p:txBody>
      </p:sp>
      <p:sp>
        <p:nvSpPr>
          <p:cNvPr id="17" name="Slide Number Placeholder 16"/>
          <p:cNvSpPr>
            <a:spLocks noGrp="1"/>
          </p:cNvSpPr>
          <p:nvPr>
            <p:ph type="sldNum" sz="quarter" idx="11"/>
          </p:nvPr>
        </p:nvSpPr>
        <p:spPr/>
        <p:txBody>
          <a:bodyPr/>
          <a:lstStyle/>
          <a:p>
            <a:fld id="{B9E78185-C321-47C4-9584-12463787DCE1}" type="slidenum">
              <a:rPr lang="zh-TW" altLang="en-US" smtClean="0"/>
              <a:t>‹#›</a:t>
            </a:fld>
            <a:endParaRPr lang="zh-TW" altLang="en-US"/>
          </a:p>
        </p:txBody>
      </p:sp>
      <p:sp>
        <p:nvSpPr>
          <p:cNvPr id="18" name="Footer Placeholder 17"/>
          <p:cNvSpPr>
            <a:spLocks noGrp="1"/>
          </p:cNvSpPr>
          <p:nvPr>
            <p:ph type="ftr" sz="quarter" idx="12"/>
          </p:nvPr>
        </p:nvSpPr>
        <p:spPr/>
        <p:txBody>
          <a:bodyPr/>
          <a:lstStyle/>
          <a:p>
            <a:endParaRPr lang="zh-TW" alt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sphere2.png"/>
          <p:cNvPicPr>
            <a:picLocks noChangeAspect="1"/>
          </p:cNvPicPr>
          <p:nvPr/>
        </p:nvPicPr>
        <p:blipFill>
          <a:blip r:embed="rId13" cstate="print"/>
          <a:stretch>
            <a:fillRect/>
          </a:stretch>
        </p:blipFill>
        <p:spPr>
          <a:xfrm>
            <a:off x="8823693" y="0"/>
            <a:ext cx="320307" cy="6858000"/>
          </a:xfrm>
          <a:prstGeom prst="rect">
            <a:avLst/>
          </a:prstGeom>
        </p:spPr>
      </p:pic>
      <p:sp>
        <p:nvSpPr>
          <p:cNvPr id="2" name="Title Placeholder 1"/>
          <p:cNvSpPr>
            <a:spLocks noGrp="1"/>
          </p:cNvSpPr>
          <p:nvPr>
            <p:ph type="title"/>
          </p:nvPr>
        </p:nvSpPr>
        <p:spPr>
          <a:xfrm>
            <a:off x="4876800" y="457200"/>
            <a:ext cx="2819400" cy="5715000"/>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457200" y="457200"/>
            <a:ext cx="3657600" cy="5714999"/>
          </a:xfrm>
          <a:prstGeom prst="rect">
            <a:avLst/>
          </a:prstGeom>
        </p:spPr>
        <p:txBody>
          <a:bodyPr vert="horz" lIns="91440" tIns="45720" rIns="91440" bIns="45720" rtlCol="0" anchor="ct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8" name="Slide Number Placeholder 7"/>
          <p:cNvSpPr>
            <a:spLocks noGrp="1"/>
          </p:cNvSpPr>
          <p:nvPr>
            <p:ph type="sldNum" sz="quarter" idx="4"/>
          </p:nvPr>
        </p:nvSpPr>
        <p:spPr>
          <a:xfrm>
            <a:off x="7772400" y="6400800"/>
            <a:ext cx="533400" cy="152400"/>
          </a:xfrm>
          <a:prstGeom prst="rect">
            <a:avLst/>
          </a:prstGeom>
        </p:spPr>
        <p:txBody>
          <a:bodyPr vert="horz" lIns="91440" tIns="45720" rIns="91440" bIns="45720" rtlCol="0" anchor="ctr"/>
          <a:lstStyle>
            <a:lvl1pPr algn="ctr">
              <a:defRPr sz="1050">
                <a:solidFill>
                  <a:schemeClr val="tx1">
                    <a:lumMod val="50000"/>
                    <a:lumOff val="50000"/>
                  </a:schemeClr>
                </a:solidFill>
              </a:defRPr>
            </a:lvl1pPr>
          </a:lstStyle>
          <a:p>
            <a:fld id="{B9E78185-C321-47C4-9584-12463787DCE1}" type="slidenum">
              <a:rPr lang="zh-TW" altLang="en-US" smtClean="0"/>
              <a:t>‹#›</a:t>
            </a:fld>
            <a:endParaRPr lang="zh-TW" altLang="en-US"/>
          </a:p>
        </p:txBody>
      </p:sp>
      <p:sp>
        <p:nvSpPr>
          <p:cNvPr id="9" name="Date Placeholder 8"/>
          <p:cNvSpPr>
            <a:spLocks noGrp="1"/>
          </p:cNvSpPr>
          <p:nvPr>
            <p:ph type="dt" sz="half" idx="2"/>
          </p:nvPr>
        </p:nvSpPr>
        <p:spPr>
          <a:xfrm>
            <a:off x="4876801" y="6426201"/>
            <a:ext cx="2819399" cy="126999"/>
          </a:xfrm>
          <a:prstGeom prst="rect">
            <a:avLst/>
          </a:prstGeom>
        </p:spPr>
        <p:txBody>
          <a:bodyPr vert="horz" lIns="91440" tIns="45720" rIns="91440" bIns="45720" rtlCol="0" anchor="ctr"/>
          <a:lstStyle>
            <a:lvl1pPr algn="r">
              <a:defRPr sz="1050">
                <a:solidFill>
                  <a:schemeClr val="tx1">
                    <a:lumMod val="50000"/>
                    <a:lumOff val="50000"/>
                  </a:schemeClr>
                </a:solidFill>
              </a:defRPr>
            </a:lvl1pPr>
          </a:lstStyle>
          <a:p>
            <a:fld id="{2B6841F8-A5EF-49FF-A485-3F74723D6C52}" type="datetimeFigureOut">
              <a:rPr lang="zh-TW" altLang="en-US" smtClean="0"/>
              <a:t>2014/11/3</a:t>
            </a:fld>
            <a:endParaRPr lang="zh-TW" altLang="en-US"/>
          </a:p>
        </p:txBody>
      </p:sp>
      <p:sp>
        <p:nvSpPr>
          <p:cNvPr id="10" name="Footer Placeholder 9"/>
          <p:cNvSpPr>
            <a:spLocks noGrp="1"/>
          </p:cNvSpPr>
          <p:nvPr>
            <p:ph type="ftr" sz="quarter" idx="3"/>
          </p:nvPr>
        </p:nvSpPr>
        <p:spPr>
          <a:xfrm>
            <a:off x="4875213" y="6296248"/>
            <a:ext cx="2820987" cy="152400"/>
          </a:xfrm>
          <a:prstGeom prst="rect">
            <a:avLst/>
          </a:prstGeom>
        </p:spPr>
        <p:txBody>
          <a:bodyPr vert="horz" lIns="91440" tIns="45720" rIns="91440" bIns="45720" rtlCol="0" anchor="b"/>
          <a:lstStyle>
            <a:lvl1pPr algn="r">
              <a:defRPr sz="1050">
                <a:solidFill>
                  <a:schemeClr val="tx1"/>
                </a:solidFill>
              </a:defRPr>
            </a:lvl1pPr>
          </a:lstStyle>
          <a:p>
            <a:endParaRPr lang="zh-TW" alt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p:titleStyle>
    <p:bodyStyle>
      <a:lvl1pPr marL="182880" indent="-182880" algn="l" defTabSz="914400" rtl="0" eaLnBrk="1" latinLnBrk="0" hangingPunct="1">
        <a:spcBef>
          <a:spcPct val="20000"/>
        </a:spcBef>
        <a:buClr>
          <a:schemeClr val="tx1">
            <a:lumMod val="50000"/>
            <a:lumOff val="50000"/>
          </a:schemeClr>
        </a:buClr>
        <a:buFont typeface="Wingdings" pitchFamily="2" charset="2"/>
        <a:buChar char="§"/>
        <a:defRPr sz="1800" kern="1200">
          <a:solidFill>
            <a:schemeClr val="tx1">
              <a:lumMod val="8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www.inside.com.tw/2013/12/26/introduction-of-8-robotics-companies-acquired-by-google" TargetMode="External"/><Relationship Id="rId3" Type="http://schemas.openxmlformats.org/officeDocument/2006/relationships/hyperlink" Target="http://www.honda-taiwan.com.tw/technology_ASIMO_evolution.html" TargetMode="External"/><Relationship Id="rId7" Type="http://schemas.openxmlformats.org/officeDocument/2006/relationships/hyperlink" Target="http://spectrum.ieee.org/automaton/robotics/humanoids/schaft-robot-company-bought-by-google-darpa-robotics-challenge-winner" TargetMode="External"/><Relationship Id="rId2" Type="http://schemas.openxmlformats.org/officeDocument/2006/relationships/hyperlink" Target="http://asimo.honda.com/asimo-history/" TargetMode="External"/><Relationship Id="rId1" Type="http://schemas.openxmlformats.org/officeDocument/2006/relationships/slideLayout" Target="../slideLayouts/slideLayout2.xml"/><Relationship Id="rId6" Type="http://schemas.openxmlformats.org/officeDocument/2006/relationships/hyperlink" Target="http://technews.tw/2013/12/24/google-robotics-darpa-schaft-bostondynamics/" TargetMode="External"/><Relationship Id="rId5" Type="http://schemas.openxmlformats.org/officeDocument/2006/relationships/hyperlink" Target="http://theroboticschallenge.org/overview" TargetMode="External"/><Relationship Id="rId4" Type="http://schemas.openxmlformats.org/officeDocument/2006/relationships/hyperlink" Target="http://www.honda-taiwan.com.tw/technology_ASIMO_new.html" TargetMode="External"/><Relationship Id="rId9" Type="http://schemas.openxmlformats.org/officeDocument/2006/relationships/hyperlink" Target="http://buzzorange.com/techorange/2014/02/19/google-schaft%EF%BC%8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0"/>
            <a:ext cx="9564555" cy="7204586"/>
          </a:xfrm>
          <a:prstGeom prst="rect">
            <a:avLst/>
          </a:prstGeom>
        </p:spPr>
      </p:pic>
      <p:sp>
        <p:nvSpPr>
          <p:cNvPr id="3" name="副標題 2"/>
          <p:cNvSpPr>
            <a:spLocks noGrp="1"/>
          </p:cNvSpPr>
          <p:nvPr>
            <p:ph type="subTitle" idx="1"/>
          </p:nvPr>
        </p:nvSpPr>
        <p:spPr/>
        <p:txBody>
          <a:bodyPr/>
          <a:lstStyle/>
          <a:p>
            <a:endParaRPr lang="zh-TW" altLang="en-US"/>
          </a:p>
        </p:txBody>
      </p:sp>
      <p:sp>
        <p:nvSpPr>
          <p:cNvPr id="2" name="標題 1"/>
          <p:cNvSpPr>
            <a:spLocks noGrp="1"/>
          </p:cNvSpPr>
          <p:nvPr>
            <p:ph type="title"/>
          </p:nvPr>
        </p:nvSpPr>
        <p:spPr/>
        <p:txBody>
          <a:bodyPr/>
          <a:lstStyle/>
          <a:p>
            <a:endParaRPr lang="zh-TW" altLang="en-US"/>
          </a:p>
        </p:txBody>
      </p:sp>
      <p:sp>
        <p:nvSpPr>
          <p:cNvPr id="5" name="文字方塊 4"/>
          <p:cNvSpPr txBox="1"/>
          <p:nvPr/>
        </p:nvSpPr>
        <p:spPr>
          <a:xfrm>
            <a:off x="251520" y="2852936"/>
            <a:ext cx="5400600" cy="2185214"/>
          </a:xfrm>
          <a:prstGeom prst="rect">
            <a:avLst/>
          </a:prstGeom>
          <a:noFill/>
        </p:spPr>
        <p:txBody>
          <a:bodyPr wrap="square" rtlCol="0">
            <a:spAutoFit/>
          </a:bodyPr>
          <a:lstStyle/>
          <a:p>
            <a:r>
              <a:rPr lang="en-US" altLang="zh-TW" sz="4400" b="1" dirty="0" err="1" smtClean="0">
                <a:effectLst>
                  <a:outerShdw blurRad="38100" dist="38100" dir="2700000" algn="tl">
                    <a:srgbClr val="000000">
                      <a:alpha val="43137"/>
                    </a:srgbClr>
                  </a:outerShdw>
                </a:effectLst>
                <a:latin typeface="華康新綜藝體(P)" panose="040B0700000000000000" pitchFamily="82" charset="-120"/>
                <a:ea typeface="華康新綜藝體(P)" panose="040B0700000000000000" pitchFamily="82" charset="-120"/>
              </a:rPr>
              <a:t>Asimo</a:t>
            </a:r>
            <a:r>
              <a:rPr lang="en-US" altLang="zh-TW" sz="4400" b="1" dirty="0" smtClean="0">
                <a:effectLst>
                  <a:outerShdw blurRad="38100" dist="38100" dir="2700000" algn="tl">
                    <a:srgbClr val="000000">
                      <a:alpha val="43137"/>
                    </a:srgbClr>
                  </a:outerShdw>
                </a:effectLst>
                <a:latin typeface="華康新綜藝體(P)" panose="040B0700000000000000" pitchFamily="82" charset="-120"/>
                <a:ea typeface="華康新綜藝體(P)" panose="040B0700000000000000" pitchFamily="82" charset="-120"/>
              </a:rPr>
              <a:t> &amp;</a:t>
            </a:r>
          </a:p>
          <a:p>
            <a:r>
              <a:rPr lang="en-US" altLang="zh-TW" sz="4400" b="1" dirty="0">
                <a:effectLst>
                  <a:outerShdw blurRad="38100" dist="38100" dir="2700000" algn="tl">
                    <a:srgbClr val="000000">
                      <a:alpha val="43137"/>
                    </a:srgbClr>
                  </a:outerShdw>
                </a:effectLst>
                <a:latin typeface="華康新綜藝體(P)" panose="040B0700000000000000" pitchFamily="82" charset="-120"/>
                <a:ea typeface="華康新綜藝體(P)" panose="040B0700000000000000" pitchFamily="82" charset="-120"/>
              </a:rPr>
              <a:t> </a:t>
            </a:r>
            <a:r>
              <a:rPr lang="en-US" altLang="zh-TW" sz="4400" b="1" dirty="0" smtClean="0">
                <a:effectLst>
                  <a:outerShdw blurRad="38100" dist="38100" dir="2700000" algn="tl">
                    <a:srgbClr val="000000">
                      <a:alpha val="43137"/>
                    </a:srgbClr>
                  </a:outerShdw>
                </a:effectLst>
                <a:latin typeface="華康新綜藝體(P)" panose="040B0700000000000000" pitchFamily="82" charset="-120"/>
                <a:ea typeface="華康新綜藝體(P)" panose="040B0700000000000000" pitchFamily="82" charset="-120"/>
              </a:rPr>
              <a:t>           </a:t>
            </a:r>
            <a:r>
              <a:rPr lang="en-US" altLang="zh-TW" sz="4400" b="1" dirty="0" err="1" smtClean="0">
                <a:effectLst>
                  <a:outerShdw blurRad="38100" dist="38100" dir="2700000" algn="tl">
                    <a:srgbClr val="000000">
                      <a:alpha val="43137"/>
                    </a:srgbClr>
                  </a:outerShdw>
                </a:effectLst>
                <a:latin typeface="華康新綜藝體(P)" panose="040B0700000000000000" pitchFamily="82" charset="-120"/>
                <a:ea typeface="華康新綜藝體(P)" panose="040B0700000000000000" pitchFamily="82" charset="-120"/>
              </a:rPr>
              <a:t>Schaft</a:t>
            </a:r>
            <a:endParaRPr lang="zh-TW" altLang="en-US" sz="4400" dirty="0" smtClean="0">
              <a:effectLst>
                <a:outerShdw blurRad="38100" dist="38100" dir="2700000" algn="tl">
                  <a:srgbClr val="000000">
                    <a:alpha val="43137"/>
                  </a:srgbClr>
                </a:outerShdw>
              </a:effectLst>
              <a:latin typeface="華康新綜藝體(P)" panose="040B0700000000000000" pitchFamily="82" charset="-120"/>
              <a:ea typeface="華康新綜藝體(P)" panose="040B0700000000000000" pitchFamily="82" charset="-120"/>
            </a:endParaRPr>
          </a:p>
          <a:p>
            <a:r>
              <a:rPr lang="en-US" altLang="zh-TW" sz="4800" b="1" dirty="0" smtClean="0">
                <a:effectLst>
                  <a:outerShdw blurRad="38100" dist="38100" dir="2700000" algn="tl">
                    <a:srgbClr val="000000">
                      <a:alpha val="43137"/>
                    </a:srgbClr>
                  </a:outerShdw>
                </a:effectLst>
                <a:latin typeface="華康新綜藝體(P)" panose="040B0700000000000000" pitchFamily="82" charset="-120"/>
                <a:ea typeface="華康新綜藝體(P)" panose="040B0700000000000000" pitchFamily="82" charset="-120"/>
              </a:rPr>
              <a:t>  </a:t>
            </a:r>
            <a:endParaRPr lang="zh-TW" altLang="en-US" sz="4800" dirty="0">
              <a:effectLst>
                <a:outerShdw blurRad="38100" dist="38100" dir="2700000" algn="tl">
                  <a:srgbClr val="000000">
                    <a:alpha val="43137"/>
                  </a:srgbClr>
                </a:outerShdw>
              </a:effectLst>
              <a:latin typeface="華康新綜藝體(P)" panose="040B0700000000000000" pitchFamily="82" charset="-120"/>
              <a:ea typeface="華康新綜藝體(P)" panose="040B0700000000000000" pitchFamily="82" charset="-120"/>
            </a:endParaRPr>
          </a:p>
        </p:txBody>
      </p:sp>
    </p:spTree>
    <p:extLst>
      <p:ext uri="{BB962C8B-B14F-4D97-AF65-F5344CB8AC3E}">
        <p14:creationId xmlns:p14="http://schemas.microsoft.com/office/powerpoint/2010/main" val="6557856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779912" y="548680"/>
            <a:ext cx="4464496" cy="1531640"/>
          </a:xfrm>
        </p:spPr>
        <p:txBody>
          <a:bodyPr>
            <a:normAutofit fontScale="90000"/>
          </a:bodyPr>
          <a:lstStyle/>
          <a:p>
            <a:r>
              <a:rPr lang="en-US" altLang="zh-TW" sz="2400" dirty="0" smtClean="0">
                <a:latin typeface="華康新綜藝體(P)" panose="040B0700000000000000" pitchFamily="82" charset="-120"/>
                <a:ea typeface="華康新綜藝體(P)" panose="040B0700000000000000" pitchFamily="82" charset="-120"/>
              </a:rPr>
              <a:t>ASIMO&amp;SCAFT</a:t>
            </a:r>
            <a:br>
              <a:rPr lang="en-US" altLang="zh-TW" sz="2400" dirty="0" smtClean="0">
                <a:latin typeface="華康新綜藝體(P)" panose="040B0700000000000000" pitchFamily="82" charset="-120"/>
                <a:ea typeface="華康新綜藝體(P)" panose="040B0700000000000000" pitchFamily="82" charset="-120"/>
              </a:rPr>
            </a:br>
            <a:r>
              <a:rPr lang="zh-TW" altLang="en-US" sz="2400" dirty="0" smtClean="0">
                <a:latin typeface="華康新綜藝體(P)" panose="040B0700000000000000" pitchFamily="82" charset="-120"/>
                <a:ea typeface="華康新綜藝體(P)" panose="040B0700000000000000" pitchFamily="82" charset="-120"/>
              </a:rPr>
              <a:t>由來</a:t>
            </a:r>
            <a:r>
              <a:rPr lang="zh-TW" altLang="en-US" sz="2400" dirty="0">
                <a:latin typeface="華康新綜藝體(P)" panose="040B0700000000000000" pitchFamily="82" charset="-120"/>
                <a:ea typeface="華康新綜藝體(P)" panose="040B0700000000000000" pitchFamily="82" charset="-120"/>
              </a:rPr>
              <a:t>、發展歷史、未來展望</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51520" y="1668677"/>
            <a:ext cx="7992888" cy="461665"/>
          </a:xfrm>
          <a:prstGeom prst="rect">
            <a:avLst/>
          </a:prstGeom>
          <a:noFill/>
        </p:spPr>
        <p:txBody>
          <a:bodyPr wrap="square" rtlCol="0">
            <a:spAutoFit/>
          </a:bodyPr>
          <a:lstStyle/>
          <a:p>
            <a:r>
              <a:rPr lang="en-US" altLang="zh-TW" sz="2400" dirty="0" smtClean="0">
                <a:latin typeface="華康新綜藝體(P)" panose="040B0700000000000000" pitchFamily="82" charset="-120"/>
                <a:ea typeface="華康新綜藝體(P)" panose="040B0700000000000000" pitchFamily="82" charset="-120"/>
              </a:rPr>
              <a:t>SCHAFT</a:t>
            </a:r>
            <a:endParaRPr lang="zh-TW" altLang="zh-TW" sz="2400" dirty="0">
              <a:latin typeface="華康新綜藝體(P)" panose="040B0700000000000000" pitchFamily="82" charset="-120"/>
              <a:ea typeface="華康新綜藝體(P)" panose="040B0700000000000000" pitchFamily="82" charset="-120"/>
            </a:endParaRPr>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04248" y="5229200"/>
            <a:ext cx="2016224" cy="1442860"/>
          </a:xfrm>
          <a:prstGeom prst="rect">
            <a:avLst/>
          </a:prstGeom>
        </p:spPr>
      </p:pic>
      <p:sp>
        <p:nvSpPr>
          <p:cNvPr id="2" name="文字方塊 1"/>
          <p:cNvSpPr txBox="1"/>
          <p:nvPr/>
        </p:nvSpPr>
        <p:spPr>
          <a:xfrm>
            <a:off x="235800" y="2160092"/>
            <a:ext cx="8424936" cy="461665"/>
          </a:xfrm>
          <a:prstGeom prst="rect">
            <a:avLst/>
          </a:prstGeom>
          <a:noFill/>
        </p:spPr>
        <p:txBody>
          <a:bodyPr wrap="square" rtlCol="0">
            <a:spAutoFit/>
          </a:bodyPr>
          <a:lstStyle/>
          <a:p>
            <a:r>
              <a:rPr lang="en-US" altLang="zh-TW" sz="2400" dirty="0" smtClean="0"/>
              <a:t>Who is SCHAFT ?</a:t>
            </a:r>
            <a:endParaRPr lang="zh-TW" altLang="en-US" sz="2400" dirty="0"/>
          </a:p>
        </p:txBody>
      </p:sp>
      <p:sp>
        <p:nvSpPr>
          <p:cNvPr id="8" name="文字方塊 7"/>
          <p:cNvSpPr txBox="1"/>
          <p:nvPr/>
        </p:nvSpPr>
        <p:spPr>
          <a:xfrm>
            <a:off x="251519" y="2636912"/>
            <a:ext cx="8409217" cy="4078039"/>
          </a:xfrm>
          <a:prstGeom prst="rect">
            <a:avLst/>
          </a:prstGeom>
          <a:noFill/>
        </p:spPr>
        <p:txBody>
          <a:bodyPr wrap="square" rtlCol="0">
            <a:spAutoFit/>
          </a:bodyPr>
          <a:lstStyle/>
          <a:p>
            <a:pPr marL="342900" indent="-342900">
              <a:buFont typeface="Wingdings" panose="05000000000000000000" pitchFamily="2" charset="2"/>
              <a:buChar char="l"/>
            </a:pPr>
            <a:r>
              <a:rPr lang="en-US" altLang="zh-TW" sz="2000" dirty="0" smtClean="0"/>
              <a:t>Google</a:t>
            </a:r>
            <a:r>
              <a:rPr lang="zh-TW" altLang="en-US" sz="2000" dirty="0" smtClean="0"/>
              <a:t>併購的八家機械人公司，其中之一（</a:t>
            </a:r>
            <a:r>
              <a:rPr lang="en-US" altLang="zh-TW" sz="2000" dirty="0" smtClean="0"/>
              <a:t>SCHAFT</a:t>
            </a:r>
            <a:r>
              <a:rPr lang="zh-TW" altLang="en-US" sz="2000" dirty="0" smtClean="0"/>
              <a:t>、</a:t>
            </a:r>
            <a:r>
              <a:rPr lang="en-US" altLang="zh-TW" sz="2000" dirty="0" smtClean="0"/>
              <a:t>Industrial Perception</a:t>
            </a:r>
            <a:r>
              <a:rPr lang="zh-TW" altLang="en-US" sz="2000" dirty="0" smtClean="0"/>
              <a:t>、</a:t>
            </a:r>
            <a:r>
              <a:rPr lang="en-US" altLang="zh-TW" sz="2000" dirty="0" err="1" smtClean="0"/>
              <a:t>Meka</a:t>
            </a:r>
            <a:r>
              <a:rPr lang="zh-TW" altLang="en-US" sz="2000" dirty="0" smtClean="0"/>
              <a:t>、</a:t>
            </a:r>
            <a:r>
              <a:rPr lang="en-US" altLang="zh-TW" sz="2000" dirty="0" smtClean="0"/>
              <a:t>Redwood Robotics</a:t>
            </a:r>
            <a:r>
              <a:rPr lang="zh-TW" altLang="en-US" sz="2000" dirty="0" smtClean="0"/>
              <a:t>、</a:t>
            </a:r>
            <a:r>
              <a:rPr lang="en-US" altLang="zh-TW" sz="2000" dirty="0" err="1" smtClean="0"/>
              <a:t>Bot&amp;Dolly</a:t>
            </a:r>
            <a:r>
              <a:rPr lang="zh-TW" altLang="en-US" sz="2000" dirty="0" smtClean="0"/>
              <a:t>、</a:t>
            </a:r>
            <a:r>
              <a:rPr lang="en-US" altLang="zh-TW" sz="2000" dirty="0" err="1" smtClean="0"/>
              <a:t>Autofuss</a:t>
            </a:r>
            <a:r>
              <a:rPr lang="zh-TW" altLang="en-US" sz="2000" dirty="0" smtClean="0"/>
              <a:t>、</a:t>
            </a:r>
            <a:r>
              <a:rPr lang="en-US" altLang="zh-TW" sz="2000" dirty="0" err="1" smtClean="0"/>
              <a:t>Holomni</a:t>
            </a:r>
            <a:r>
              <a:rPr lang="zh-TW" altLang="en-US" sz="2000" dirty="0" smtClean="0"/>
              <a:t>、</a:t>
            </a:r>
            <a:r>
              <a:rPr lang="en-US" altLang="zh-TW" sz="2000" dirty="0" smtClean="0"/>
              <a:t>Boston Dynamics</a:t>
            </a:r>
            <a:r>
              <a:rPr lang="zh-TW" altLang="en-US" sz="2000" dirty="0" smtClean="0"/>
              <a:t>）</a:t>
            </a:r>
            <a:endParaRPr lang="en-US" altLang="zh-TW" sz="2000" dirty="0" smtClean="0"/>
          </a:p>
          <a:p>
            <a:pPr marL="285750" indent="-285750" fontAlgn="base">
              <a:buFont typeface="Arial" panose="020B0604020202020204" pitchFamily="34" charset="0"/>
              <a:buChar char="•"/>
            </a:pPr>
            <a:r>
              <a:rPr lang="en-US" altLang="zh-TW" dirty="0" smtClean="0"/>
              <a:t>DRC</a:t>
            </a:r>
            <a:r>
              <a:rPr lang="zh-TW" altLang="en-US" dirty="0" smtClean="0"/>
              <a:t>中，幾乎</a:t>
            </a:r>
            <a:r>
              <a:rPr lang="zh-TW" altLang="zh-TW" dirty="0" smtClean="0"/>
              <a:t>完成八項任務</a:t>
            </a:r>
            <a:endParaRPr lang="en-US" altLang="zh-TW" dirty="0" smtClean="0"/>
          </a:p>
          <a:p>
            <a:pPr lvl="1" fontAlgn="base"/>
            <a:r>
              <a:rPr lang="zh-TW" altLang="zh-TW" dirty="0" smtClean="0"/>
              <a:t>駕駛多功能車跑過一段路</a:t>
            </a:r>
          </a:p>
          <a:p>
            <a:pPr lvl="1" fontAlgn="base"/>
            <a:r>
              <a:rPr lang="zh-TW" altLang="zh-TW" dirty="0" smtClean="0"/>
              <a:t>爬上</a:t>
            </a:r>
            <a:r>
              <a:rPr lang="en-US" altLang="zh-TW" dirty="0" smtClean="0"/>
              <a:t> 8 </a:t>
            </a:r>
            <a:r>
              <a:rPr lang="zh-TW" altLang="zh-TW" dirty="0" smtClean="0"/>
              <a:t>英呎（</a:t>
            </a:r>
            <a:r>
              <a:rPr lang="en-US" altLang="zh-TW" dirty="0" smtClean="0"/>
              <a:t>2.4</a:t>
            </a:r>
            <a:r>
              <a:rPr lang="zh-TW" altLang="zh-TW" dirty="0" smtClean="0"/>
              <a:t>米）高的梯子</a:t>
            </a:r>
          </a:p>
          <a:p>
            <a:pPr lvl="1" fontAlgn="base"/>
            <a:r>
              <a:rPr lang="zh-TW" altLang="zh-TW" dirty="0" smtClean="0"/>
              <a:t>移除阻擋在門口的殘餘物</a:t>
            </a:r>
          </a:p>
          <a:p>
            <a:pPr lvl="1" fontAlgn="base"/>
            <a:r>
              <a:rPr lang="zh-TW" altLang="zh-TW" dirty="0" smtClean="0"/>
              <a:t>打開一個把手控制的門</a:t>
            </a:r>
          </a:p>
          <a:p>
            <a:pPr lvl="1" fontAlgn="base"/>
            <a:r>
              <a:rPr lang="zh-TW" altLang="zh-TW" dirty="0" smtClean="0"/>
              <a:t>走過一段帶斜坡、台階，有散落磚塊的道路</a:t>
            </a:r>
          </a:p>
          <a:p>
            <a:pPr lvl="1" fontAlgn="base"/>
            <a:r>
              <a:rPr lang="zh-TW" altLang="zh-TW" dirty="0" smtClean="0"/>
              <a:t>用無繩電鑽在牆上鑽出一個三角形的洞</a:t>
            </a:r>
          </a:p>
          <a:p>
            <a:pPr lvl="1" fontAlgn="base"/>
            <a:r>
              <a:rPr lang="zh-TW" altLang="zh-TW" dirty="0" smtClean="0"/>
              <a:t>關掉三個由不同形狀的轉輪或把手控制的空氣閥門</a:t>
            </a:r>
          </a:p>
          <a:p>
            <a:pPr lvl="1" fontAlgn="base"/>
            <a:r>
              <a:rPr lang="zh-TW" altLang="zh-TW" dirty="0" smtClean="0"/>
              <a:t>散開水管，然後把噴嘴擰到牆上的連接器</a:t>
            </a:r>
            <a:endParaRPr lang="en-US" altLang="zh-TW" dirty="0" smtClean="0"/>
          </a:p>
          <a:p>
            <a:pPr marL="57150" indent="0" fontAlgn="base">
              <a:buNone/>
            </a:pPr>
            <a:r>
              <a:rPr lang="en-US" altLang="zh-TW" dirty="0" smtClean="0"/>
              <a:t>http://www.youtube.com/watch?v=diaZFIUBMBQ</a:t>
            </a:r>
            <a:endParaRPr lang="zh-TW" altLang="zh-TW" dirty="0" smtClean="0"/>
          </a:p>
          <a:p>
            <a:pPr marL="342900" indent="-342900">
              <a:buFont typeface="Wingdings" panose="05000000000000000000" pitchFamily="2" charset="2"/>
              <a:buChar char="l"/>
            </a:pPr>
            <a:endParaRPr lang="en-US" altLang="zh-TW" sz="2000" dirty="0" smtClean="0"/>
          </a:p>
        </p:txBody>
      </p:sp>
    </p:spTree>
    <p:extLst>
      <p:ext uri="{BB962C8B-B14F-4D97-AF65-F5344CB8AC3E}">
        <p14:creationId xmlns:p14="http://schemas.microsoft.com/office/powerpoint/2010/main" val="15416941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7544" y="620688"/>
            <a:ext cx="3322712" cy="4992765"/>
          </a:xfrm>
          <a:prstGeom prst="rect">
            <a:avLst/>
          </a:prstGeom>
          <a:ln>
            <a:noFill/>
          </a:ln>
          <a:effectLst>
            <a:outerShdw blurRad="190500" algn="tl" rotWithShape="0">
              <a:srgbClr val="000000">
                <a:alpha val="70000"/>
              </a:srgbClr>
            </a:outerShdw>
          </a:effectLst>
        </p:spPr>
      </p:pic>
      <p:pic>
        <p:nvPicPr>
          <p:cNvPr id="5" name="圖片 4"/>
          <p:cNvPicPr>
            <a:picLocks noChangeAspect="1"/>
          </p:cNvPicPr>
          <p:nvPr/>
        </p:nvPicPr>
        <p:blipFill rotWithShape="1">
          <a:blip r:embed="rId3" cstate="print">
            <a:extLst>
              <a:ext uri="{28A0092B-C50C-407E-A947-70E740481C1C}">
                <a14:useLocalDpi xmlns:a14="http://schemas.microsoft.com/office/drawing/2010/main" val="0"/>
              </a:ext>
            </a:extLst>
          </a:blip>
          <a:srcRect l="29070" r="19767"/>
          <a:stretch/>
        </p:blipFill>
        <p:spPr>
          <a:xfrm>
            <a:off x="4499992" y="548680"/>
            <a:ext cx="3831282" cy="4992278"/>
          </a:xfrm>
          <a:prstGeom prst="rect">
            <a:avLst/>
          </a:prstGeom>
          <a:ln>
            <a:noFill/>
          </a:ln>
          <a:effectLst>
            <a:outerShdw blurRad="190500" algn="tl" rotWithShape="0">
              <a:srgbClr val="000000">
                <a:alpha val="70000"/>
              </a:srgbClr>
            </a:outerShdw>
          </a:effectLst>
        </p:spPr>
      </p:pic>
      <p:sp>
        <p:nvSpPr>
          <p:cNvPr id="6" name="文字方塊 5"/>
          <p:cNvSpPr txBox="1"/>
          <p:nvPr/>
        </p:nvSpPr>
        <p:spPr>
          <a:xfrm>
            <a:off x="539552" y="5805264"/>
            <a:ext cx="3238387" cy="646331"/>
          </a:xfrm>
          <a:prstGeom prst="rect">
            <a:avLst/>
          </a:prstGeom>
          <a:noFill/>
        </p:spPr>
        <p:txBody>
          <a:bodyPr wrap="none" rtlCol="0">
            <a:spAutoFit/>
          </a:bodyPr>
          <a:lstStyle/>
          <a:p>
            <a:pPr marL="0" lvl="1"/>
            <a:r>
              <a:rPr lang="zh-TW" altLang="zh-TW" dirty="0"/>
              <a:t>爬上</a:t>
            </a:r>
            <a:r>
              <a:rPr lang="en-US" altLang="zh-TW" dirty="0"/>
              <a:t> 8 </a:t>
            </a:r>
            <a:r>
              <a:rPr lang="zh-TW" altLang="zh-TW" dirty="0"/>
              <a:t>英呎（</a:t>
            </a:r>
            <a:r>
              <a:rPr lang="en-US" altLang="zh-TW" dirty="0"/>
              <a:t>2.4</a:t>
            </a:r>
            <a:r>
              <a:rPr lang="zh-TW" altLang="zh-TW" dirty="0"/>
              <a:t>米）高的梯子</a:t>
            </a:r>
          </a:p>
          <a:p>
            <a:endParaRPr lang="zh-TW" altLang="en-US" dirty="0"/>
          </a:p>
        </p:txBody>
      </p:sp>
      <p:sp>
        <p:nvSpPr>
          <p:cNvPr id="7" name="文字方塊 6"/>
          <p:cNvSpPr txBox="1"/>
          <p:nvPr/>
        </p:nvSpPr>
        <p:spPr>
          <a:xfrm>
            <a:off x="4644008" y="5805264"/>
            <a:ext cx="3687266" cy="923330"/>
          </a:xfrm>
          <a:prstGeom prst="rect">
            <a:avLst/>
          </a:prstGeom>
          <a:noFill/>
        </p:spPr>
        <p:txBody>
          <a:bodyPr wrap="square" rtlCol="0">
            <a:spAutoFit/>
          </a:bodyPr>
          <a:lstStyle/>
          <a:p>
            <a:pPr marL="0" lvl="1"/>
            <a:r>
              <a:rPr lang="zh-TW" altLang="zh-TW" dirty="0"/>
              <a:t>走過一段帶斜坡、台階，有散落磚塊的道路</a:t>
            </a:r>
          </a:p>
          <a:p>
            <a:endParaRPr lang="zh-TW" altLang="en-US" dirty="0"/>
          </a:p>
        </p:txBody>
      </p:sp>
    </p:spTree>
    <p:extLst>
      <p:ext uri="{BB962C8B-B14F-4D97-AF65-F5344CB8AC3E}">
        <p14:creationId xmlns:p14="http://schemas.microsoft.com/office/powerpoint/2010/main" val="1286150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779912" y="548680"/>
            <a:ext cx="4464496" cy="1531640"/>
          </a:xfrm>
        </p:spPr>
        <p:txBody>
          <a:bodyPr>
            <a:normAutofit fontScale="90000"/>
          </a:bodyPr>
          <a:lstStyle/>
          <a:p>
            <a:r>
              <a:rPr lang="en-US" altLang="zh-TW" sz="2400" dirty="0" smtClean="0">
                <a:latin typeface="華康新綜藝體(P)" panose="040B0700000000000000" pitchFamily="82" charset="-120"/>
                <a:ea typeface="華康新綜藝體(P)" panose="040B0700000000000000" pitchFamily="82" charset="-120"/>
              </a:rPr>
              <a:t>ASIMO&amp;SCAFT</a:t>
            </a:r>
            <a:br>
              <a:rPr lang="en-US" altLang="zh-TW" sz="2400" dirty="0" smtClean="0">
                <a:latin typeface="華康新綜藝體(P)" panose="040B0700000000000000" pitchFamily="82" charset="-120"/>
                <a:ea typeface="華康新綜藝體(P)" panose="040B0700000000000000" pitchFamily="82" charset="-120"/>
              </a:rPr>
            </a:br>
            <a:r>
              <a:rPr lang="zh-TW" altLang="en-US" sz="2400" dirty="0" smtClean="0">
                <a:latin typeface="華康新綜藝體(P)" panose="040B0700000000000000" pitchFamily="82" charset="-120"/>
                <a:ea typeface="華康新綜藝體(P)" panose="040B0700000000000000" pitchFamily="82" charset="-120"/>
              </a:rPr>
              <a:t>由來</a:t>
            </a:r>
            <a:r>
              <a:rPr lang="zh-TW" altLang="en-US" sz="2400" dirty="0">
                <a:latin typeface="華康新綜藝體(P)" panose="040B0700000000000000" pitchFamily="82" charset="-120"/>
                <a:ea typeface="華康新綜藝體(P)" panose="040B0700000000000000" pitchFamily="82" charset="-120"/>
              </a:rPr>
              <a:t>、發展歷史、未來展望</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51520" y="1668677"/>
            <a:ext cx="7992888" cy="461665"/>
          </a:xfrm>
          <a:prstGeom prst="rect">
            <a:avLst/>
          </a:prstGeom>
          <a:noFill/>
        </p:spPr>
        <p:txBody>
          <a:bodyPr wrap="square" rtlCol="0">
            <a:spAutoFit/>
          </a:bodyPr>
          <a:lstStyle/>
          <a:p>
            <a:r>
              <a:rPr lang="en-US" altLang="zh-TW" sz="2400" dirty="0" smtClean="0">
                <a:latin typeface="華康新綜藝體(P)" panose="040B0700000000000000" pitchFamily="82" charset="-120"/>
                <a:ea typeface="華康新綜藝體(P)" panose="040B0700000000000000" pitchFamily="82" charset="-120"/>
              </a:rPr>
              <a:t>SCHAFT</a:t>
            </a:r>
            <a:endParaRPr lang="zh-TW" altLang="zh-TW" sz="2400" dirty="0">
              <a:latin typeface="華康新綜藝體(P)" panose="040B0700000000000000" pitchFamily="82" charset="-120"/>
              <a:ea typeface="華康新綜藝體(P)" panose="040B0700000000000000" pitchFamily="82" charset="-120"/>
            </a:endParaRPr>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04248" y="5229200"/>
            <a:ext cx="2016224" cy="1442860"/>
          </a:xfrm>
          <a:prstGeom prst="rect">
            <a:avLst/>
          </a:prstGeom>
        </p:spPr>
      </p:pic>
      <p:sp>
        <p:nvSpPr>
          <p:cNvPr id="2" name="文字方塊 1"/>
          <p:cNvSpPr txBox="1"/>
          <p:nvPr/>
        </p:nvSpPr>
        <p:spPr>
          <a:xfrm>
            <a:off x="235800" y="2160092"/>
            <a:ext cx="8424936" cy="461665"/>
          </a:xfrm>
          <a:prstGeom prst="rect">
            <a:avLst/>
          </a:prstGeom>
          <a:noFill/>
        </p:spPr>
        <p:txBody>
          <a:bodyPr wrap="square" rtlCol="0">
            <a:spAutoFit/>
          </a:bodyPr>
          <a:lstStyle/>
          <a:p>
            <a:r>
              <a:rPr lang="en-US" altLang="zh-TW" sz="2400" b="1" dirty="0" smtClean="0"/>
              <a:t>What is the DARPA Robotics Challenge (DRC)?</a:t>
            </a:r>
            <a:endParaRPr lang="zh-TW" altLang="en-US" sz="2400" dirty="0"/>
          </a:p>
        </p:txBody>
      </p:sp>
      <p:sp>
        <p:nvSpPr>
          <p:cNvPr id="8" name="文字方塊 7"/>
          <p:cNvSpPr txBox="1"/>
          <p:nvPr/>
        </p:nvSpPr>
        <p:spPr>
          <a:xfrm>
            <a:off x="251520" y="2850609"/>
            <a:ext cx="7416824" cy="1569660"/>
          </a:xfrm>
          <a:prstGeom prst="rect">
            <a:avLst/>
          </a:prstGeom>
          <a:noFill/>
        </p:spPr>
        <p:txBody>
          <a:bodyPr wrap="square" rtlCol="0">
            <a:spAutoFit/>
          </a:bodyPr>
          <a:lstStyle/>
          <a:p>
            <a:pPr marL="342900" indent="-342900">
              <a:buFont typeface="Arial" panose="020B0604020202020204" pitchFamily="34" charset="0"/>
              <a:buChar char="•"/>
            </a:pPr>
            <a:r>
              <a:rPr lang="en-US" altLang="zh-TW" sz="2400" dirty="0" smtClean="0">
                <a:latin typeface="+mj-ea"/>
                <a:ea typeface="+mj-ea"/>
              </a:rPr>
              <a:t>The DRC is a competition of robot systems and software teams vying to develop robots capable of assisting humans in responding to natural and man-made disasters.</a:t>
            </a:r>
            <a:endParaRPr lang="zh-TW" altLang="en-US" sz="2000" dirty="0">
              <a:latin typeface="+mj-ea"/>
              <a:ea typeface="+mj-ea"/>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4761" y="4454791"/>
            <a:ext cx="3696019" cy="1894598"/>
          </a:xfrm>
          <a:prstGeom prst="rect">
            <a:avLst/>
          </a:prstGeom>
        </p:spPr>
      </p:pic>
    </p:spTree>
    <p:extLst>
      <p:ext uri="{BB962C8B-B14F-4D97-AF65-F5344CB8AC3E}">
        <p14:creationId xmlns:p14="http://schemas.microsoft.com/office/powerpoint/2010/main" val="26887869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779912" y="548680"/>
            <a:ext cx="4464496" cy="1531640"/>
          </a:xfrm>
        </p:spPr>
        <p:txBody>
          <a:bodyPr>
            <a:normAutofit fontScale="90000"/>
          </a:bodyPr>
          <a:lstStyle/>
          <a:p>
            <a:r>
              <a:rPr lang="en-US" altLang="zh-TW" sz="2400" dirty="0" smtClean="0">
                <a:latin typeface="華康新綜藝體(P)" panose="040B0700000000000000" pitchFamily="82" charset="-120"/>
                <a:ea typeface="華康新綜藝體(P)" panose="040B0700000000000000" pitchFamily="82" charset="-120"/>
              </a:rPr>
              <a:t>ASIMO&amp;SCAFT</a:t>
            </a:r>
            <a:br>
              <a:rPr lang="en-US" altLang="zh-TW" sz="2400" dirty="0" smtClean="0">
                <a:latin typeface="華康新綜藝體(P)" panose="040B0700000000000000" pitchFamily="82" charset="-120"/>
                <a:ea typeface="華康新綜藝體(P)" panose="040B0700000000000000" pitchFamily="82" charset="-120"/>
              </a:rPr>
            </a:br>
            <a:r>
              <a:rPr lang="zh-TW" altLang="en-US" sz="2400" dirty="0" smtClean="0">
                <a:latin typeface="華康新綜藝體(P)" panose="040B0700000000000000" pitchFamily="82" charset="-120"/>
                <a:ea typeface="華康新綜藝體(P)" panose="040B0700000000000000" pitchFamily="82" charset="-120"/>
              </a:rPr>
              <a:t>由來</a:t>
            </a:r>
            <a:r>
              <a:rPr lang="zh-TW" altLang="en-US" sz="2400" dirty="0">
                <a:latin typeface="華康新綜藝體(P)" panose="040B0700000000000000" pitchFamily="82" charset="-120"/>
                <a:ea typeface="華康新綜藝體(P)" panose="040B0700000000000000" pitchFamily="82" charset="-120"/>
              </a:rPr>
              <a:t>、發展歷史、未來展望</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51520" y="1668677"/>
            <a:ext cx="7992888" cy="461665"/>
          </a:xfrm>
          <a:prstGeom prst="rect">
            <a:avLst/>
          </a:prstGeom>
          <a:noFill/>
        </p:spPr>
        <p:txBody>
          <a:bodyPr wrap="square" rtlCol="0">
            <a:spAutoFit/>
          </a:bodyPr>
          <a:lstStyle/>
          <a:p>
            <a:r>
              <a:rPr lang="en-US" altLang="zh-TW" sz="2400" dirty="0" smtClean="0">
                <a:latin typeface="華康新綜藝體(P)" panose="040B0700000000000000" pitchFamily="82" charset="-120"/>
                <a:ea typeface="華康新綜藝體(P)" panose="040B0700000000000000" pitchFamily="82" charset="-120"/>
              </a:rPr>
              <a:t>SCHAFT</a:t>
            </a:r>
            <a:endParaRPr lang="zh-TW" altLang="zh-TW" sz="2400" dirty="0">
              <a:latin typeface="華康新綜藝體(P)" panose="040B0700000000000000" pitchFamily="82" charset="-120"/>
              <a:ea typeface="華康新綜藝體(P)" panose="040B0700000000000000" pitchFamily="82" charset="-120"/>
            </a:endParaRPr>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04248" y="5229200"/>
            <a:ext cx="2016224" cy="1442860"/>
          </a:xfrm>
          <a:prstGeom prst="rect">
            <a:avLst/>
          </a:prstGeom>
        </p:spPr>
      </p:pic>
      <p:sp>
        <p:nvSpPr>
          <p:cNvPr id="2" name="文字方塊 1"/>
          <p:cNvSpPr txBox="1"/>
          <p:nvPr/>
        </p:nvSpPr>
        <p:spPr>
          <a:xfrm>
            <a:off x="235800" y="2160092"/>
            <a:ext cx="8424936" cy="461665"/>
          </a:xfrm>
          <a:prstGeom prst="rect">
            <a:avLst/>
          </a:prstGeom>
          <a:noFill/>
        </p:spPr>
        <p:txBody>
          <a:bodyPr wrap="square" rtlCol="0">
            <a:spAutoFit/>
          </a:bodyPr>
          <a:lstStyle/>
          <a:p>
            <a:r>
              <a:rPr lang="en-US" altLang="zh-TW" sz="2400" b="1" dirty="0" smtClean="0"/>
              <a:t>DRC Trying to Achieve</a:t>
            </a:r>
            <a:endParaRPr lang="zh-TW" altLang="en-US" sz="2400" dirty="0"/>
          </a:p>
        </p:txBody>
      </p:sp>
      <p:sp>
        <p:nvSpPr>
          <p:cNvPr id="8" name="文字方塊 7"/>
          <p:cNvSpPr txBox="1"/>
          <p:nvPr/>
        </p:nvSpPr>
        <p:spPr>
          <a:xfrm>
            <a:off x="251520" y="2850609"/>
            <a:ext cx="7416824" cy="1938992"/>
          </a:xfrm>
          <a:prstGeom prst="rect">
            <a:avLst/>
          </a:prstGeom>
          <a:noFill/>
        </p:spPr>
        <p:txBody>
          <a:bodyPr wrap="square" rtlCol="0">
            <a:spAutoFit/>
          </a:bodyPr>
          <a:lstStyle/>
          <a:p>
            <a:pPr marL="342900" indent="-342900">
              <a:buFont typeface="Arial" panose="020B0604020202020204" pitchFamily="34" charset="0"/>
              <a:buChar char="•"/>
            </a:pPr>
            <a:r>
              <a:rPr lang="zh-TW" altLang="en-US" sz="2400" dirty="0" smtClean="0">
                <a:latin typeface="+mj-ea"/>
                <a:ea typeface="+mj-ea"/>
              </a:rPr>
              <a:t>產生突破性的研究</a:t>
            </a:r>
            <a:endParaRPr lang="en-US" altLang="zh-TW" sz="2400" dirty="0">
              <a:latin typeface="+mj-ea"/>
              <a:ea typeface="+mj-ea"/>
            </a:endParaRPr>
          </a:p>
          <a:p>
            <a:pPr marL="342900" indent="-342900">
              <a:buFont typeface="Arial" panose="020B0604020202020204" pitchFamily="34" charset="0"/>
              <a:buChar char="•"/>
            </a:pPr>
            <a:r>
              <a:rPr lang="zh-TW" altLang="en-US" sz="2400" dirty="0" smtClean="0">
                <a:latin typeface="+mj-ea"/>
                <a:ea typeface="+mj-ea"/>
              </a:rPr>
              <a:t>開發的硬件和軟件</a:t>
            </a:r>
            <a:endParaRPr lang="en-US" altLang="zh-TW" sz="2400" dirty="0" smtClean="0">
              <a:latin typeface="+mj-ea"/>
              <a:ea typeface="+mj-ea"/>
            </a:endParaRPr>
          </a:p>
          <a:p>
            <a:pPr marL="342900" indent="-342900">
              <a:buFont typeface="Arial" panose="020B0604020202020204" pitchFamily="34" charset="0"/>
              <a:buChar char="•"/>
            </a:pPr>
            <a:r>
              <a:rPr lang="zh-TW" altLang="en-US" sz="2400" dirty="0" smtClean="0">
                <a:latin typeface="+mj-ea"/>
                <a:ea typeface="+mj-ea"/>
              </a:rPr>
              <a:t>使未來的機器人，以配合人類同行</a:t>
            </a:r>
            <a:endParaRPr lang="en-US" altLang="zh-TW" sz="2400" dirty="0" smtClean="0">
              <a:latin typeface="+mj-ea"/>
              <a:ea typeface="+mj-ea"/>
            </a:endParaRPr>
          </a:p>
          <a:p>
            <a:pPr marL="342900" indent="-342900">
              <a:buFont typeface="Arial" panose="020B0604020202020204" pitchFamily="34" charset="0"/>
              <a:buChar char="•"/>
            </a:pPr>
            <a:r>
              <a:rPr lang="zh-TW" altLang="en-US" sz="2400" dirty="0" smtClean="0">
                <a:latin typeface="+mj-ea"/>
                <a:ea typeface="+mj-ea"/>
              </a:rPr>
              <a:t>執行災區最危險的活動</a:t>
            </a:r>
            <a:endParaRPr lang="en-US" altLang="zh-TW" sz="2400" dirty="0" smtClean="0">
              <a:latin typeface="+mj-ea"/>
              <a:ea typeface="+mj-ea"/>
            </a:endParaRPr>
          </a:p>
          <a:p>
            <a:pPr marL="342900" indent="-342900">
              <a:buFont typeface="Arial" panose="020B0604020202020204" pitchFamily="34" charset="0"/>
              <a:buChar char="•"/>
            </a:pPr>
            <a:r>
              <a:rPr lang="zh-TW" altLang="en-US" sz="2400" dirty="0" smtClean="0">
                <a:latin typeface="+mj-ea"/>
                <a:ea typeface="+mj-ea"/>
              </a:rPr>
              <a:t>減少人員傷亡和拯救生命</a:t>
            </a:r>
            <a:endParaRPr lang="zh-TW" altLang="en-US" sz="2400" dirty="0">
              <a:latin typeface="+mj-ea"/>
              <a:ea typeface="+mj-ea"/>
            </a:endParaRPr>
          </a:p>
        </p:txBody>
      </p:sp>
    </p:spTree>
    <p:extLst>
      <p:ext uri="{BB962C8B-B14F-4D97-AF65-F5344CB8AC3E}">
        <p14:creationId xmlns:p14="http://schemas.microsoft.com/office/powerpoint/2010/main" val="40197882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a:p>
        </p:txBody>
      </p:sp>
      <p:sp>
        <p:nvSpPr>
          <p:cNvPr id="3" name="標題 2"/>
          <p:cNvSpPr>
            <a:spLocks noGrp="1"/>
          </p:cNvSpPr>
          <p:nvPr>
            <p:ph type="title"/>
          </p:nvPr>
        </p:nvSpPr>
        <p:spPr>
          <a:xfrm>
            <a:off x="3707904" y="666328"/>
            <a:ext cx="4680520" cy="5715000"/>
          </a:xfrm>
        </p:spPr>
        <p:txBody>
          <a:bodyPr/>
          <a:lstStyle/>
          <a:p>
            <a:r>
              <a:rPr lang="en-US" altLang="zh-TW" b="1" dirty="0">
                <a:latin typeface="華康新綜藝體(P)" panose="040B0700000000000000" pitchFamily="82" charset="-120"/>
                <a:ea typeface="華康新綜藝體(P)" panose="040B0700000000000000" pitchFamily="82" charset="-120"/>
              </a:rPr>
              <a:t>ASIMO</a:t>
            </a:r>
            <a:r>
              <a:rPr lang="zh-TW" altLang="zh-TW" dirty="0">
                <a:latin typeface="華康新綜藝體(P)" panose="040B0700000000000000" pitchFamily="82" charset="-120"/>
                <a:ea typeface="華康新綜藝體(P)" panose="040B0700000000000000" pitchFamily="82" charset="-120"/>
              </a:rPr>
              <a:t/>
            </a:r>
            <a:br>
              <a:rPr lang="zh-TW" altLang="zh-TW" dirty="0">
                <a:latin typeface="華康新綜藝體(P)" panose="040B0700000000000000" pitchFamily="82" charset="-120"/>
                <a:ea typeface="華康新綜藝體(P)" panose="040B0700000000000000" pitchFamily="82" charset="-120"/>
              </a:rPr>
            </a:br>
            <a:r>
              <a:rPr lang="en-US" altLang="zh-TW" dirty="0" smtClean="0">
                <a:latin typeface="華康新綜藝體(P)" panose="040B0700000000000000" pitchFamily="82" charset="-120"/>
                <a:ea typeface="華康新綜藝體(P)" panose="040B0700000000000000" pitchFamily="82" charset="-120"/>
              </a:rPr>
              <a:t/>
            </a:r>
            <a:br>
              <a:rPr lang="en-US" altLang="zh-TW" dirty="0" smtClean="0">
                <a:latin typeface="華康新綜藝體(P)" panose="040B0700000000000000" pitchFamily="82" charset="-120"/>
                <a:ea typeface="華康新綜藝體(P)" panose="040B0700000000000000" pitchFamily="82" charset="-120"/>
              </a:rPr>
            </a:br>
            <a:endParaRPr lang="zh-TW" altLang="en-US" dirty="0"/>
          </a:p>
        </p:txBody>
      </p:sp>
      <p:sp>
        <p:nvSpPr>
          <p:cNvPr id="4" name="矩形 3"/>
          <p:cNvSpPr/>
          <p:nvPr/>
        </p:nvSpPr>
        <p:spPr>
          <a:xfrm rot="10800000" flipV="1">
            <a:off x="2123728" y="3404427"/>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923560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779912" y="548680"/>
            <a:ext cx="4464496" cy="1531640"/>
          </a:xfrm>
        </p:spPr>
        <p:txBody>
          <a:bodyPr>
            <a:normAutofit fontScale="90000"/>
          </a:bodyPr>
          <a:lstStyle/>
          <a:p>
            <a:r>
              <a:rPr lang="en-US" altLang="zh-TW" sz="2400" dirty="0" smtClean="0">
                <a:latin typeface="華康新綜藝體(P)" panose="040B0700000000000000" pitchFamily="82" charset="-120"/>
                <a:ea typeface="華康新綜藝體(P)" panose="040B0700000000000000" pitchFamily="82" charset="-120"/>
              </a:rPr>
              <a:t>ASIMO&amp;SCAFT</a:t>
            </a:r>
            <a:br>
              <a:rPr lang="en-US" altLang="zh-TW" sz="2400" dirty="0" smtClean="0">
                <a:latin typeface="華康新綜藝體(P)" panose="040B0700000000000000" pitchFamily="82" charset="-120"/>
                <a:ea typeface="華康新綜藝體(P)" panose="040B0700000000000000" pitchFamily="82" charset="-120"/>
              </a:rPr>
            </a:br>
            <a:r>
              <a:rPr lang="zh-TW" altLang="en-US" sz="2400" dirty="0" smtClean="0">
                <a:latin typeface="華康新綜藝體(P)" panose="040B0700000000000000" pitchFamily="82" charset="-120"/>
                <a:ea typeface="華康新綜藝體(P)" panose="040B0700000000000000" pitchFamily="82" charset="-120"/>
              </a:rPr>
              <a:t>由來</a:t>
            </a:r>
            <a:r>
              <a:rPr lang="zh-TW" altLang="en-US" sz="2400" dirty="0">
                <a:latin typeface="華康新綜藝體(P)" panose="040B0700000000000000" pitchFamily="82" charset="-120"/>
                <a:ea typeface="華康新綜藝體(P)" panose="040B0700000000000000" pitchFamily="82" charset="-120"/>
              </a:rPr>
              <a:t>、發展歷史、未來展望</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51520" y="1668677"/>
            <a:ext cx="7992888" cy="461665"/>
          </a:xfrm>
          <a:prstGeom prst="rect">
            <a:avLst/>
          </a:prstGeom>
          <a:noFill/>
        </p:spPr>
        <p:txBody>
          <a:bodyPr wrap="square" rtlCol="0">
            <a:spAutoFit/>
          </a:bodyPr>
          <a:lstStyle/>
          <a:p>
            <a:r>
              <a:rPr lang="en-US" altLang="zh-TW" sz="2400" b="1" dirty="0" smtClean="0">
                <a:latin typeface="華康新綜藝體(P)" panose="040B0700000000000000" pitchFamily="82" charset="-120"/>
                <a:ea typeface="華康新綜藝體(P)" panose="040B0700000000000000" pitchFamily="82" charset="-120"/>
              </a:rPr>
              <a:t>ASIMO</a:t>
            </a:r>
            <a:endParaRPr lang="zh-TW" altLang="zh-TW" sz="2400" dirty="0">
              <a:latin typeface="華康新綜藝體(P)" panose="040B0700000000000000" pitchFamily="82" charset="-120"/>
              <a:ea typeface="華康新綜藝體(P)" panose="040B0700000000000000" pitchFamily="82" charset="-120"/>
            </a:endParaRPr>
          </a:p>
        </p:txBody>
      </p:sp>
      <p:sp>
        <p:nvSpPr>
          <p:cNvPr id="2" name="文字方塊 1"/>
          <p:cNvSpPr txBox="1"/>
          <p:nvPr/>
        </p:nvSpPr>
        <p:spPr>
          <a:xfrm>
            <a:off x="235800" y="2160092"/>
            <a:ext cx="8424936" cy="461665"/>
          </a:xfrm>
          <a:prstGeom prst="rect">
            <a:avLst/>
          </a:prstGeom>
          <a:noFill/>
        </p:spPr>
        <p:txBody>
          <a:bodyPr wrap="square" rtlCol="0">
            <a:spAutoFit/>
          </a:bodyPr>
          <a:lstStyle/>
          <a:p>
            <a:r>
              <a:rPr lang="zh-TW" altLang="en-US" sz="2400" dirty="0" smtClean="0">
                <a:latin typeface="+mj-ea"/>
                <a:ea typeface="+mj-ea"/>
              </a:rPr>
              <a:t>為何要製作出人形機器人</a:t>
            </a:r>
            <a:r>
              <a:rPr lang="en-US" altLang="zh-TW" sz="2400" dirty="0" smtClean="0">
                <a:latin typeface="+mj-ea"/>
                <a:ea typeface="+mj-ea"/>
              </a:rPr>
              <a:t>?</a:t>
            </a:r>
            <a:endParaRPr lang="zh-TW" altLang="en-US" sz="2400" dirty="0">
              <a:latin typeface="+mj-ea"/>
              <a:ea typeface="+mj-ea"/>
            </a:endParaRPr>
          </a:p>
        </p:txBody>
      </p:sp>
      <p:sp>
        <p:nvSpPr>
          <p:cNvPr id="8" name="文字方塊 7"/>
          <p:cNvSpPr txBox="1"/>
          <p:nvPr/>
        </p:nvSpPr>
        <p:spPr>
          <a:xfrm>
            <a:off x="251520" y="2850609"/>
            <a:ext cx="7416824" cy="2308324"/>
          </a:xfrm>
          <a:prstGeom prst="rect">
            <a:avLst/>
          </a:prstGeom>
          <a:noFill/>
        </p:spPr>
        <p:txBody>
          <a:bodyPr wrap="square" rtlCol="0">
            <a:spAutoFit/>
          </a:bodyPr>
          <a:lstStyle/>
          <a:p>
            <a:pPr marL="342900" indent="-342900">
              <a:buFont typeface="Arial" panose="020B0604020202020204" pitchFamily="34" charset="0"/>
              <a:buChar char="•"/>
            </a:pPr>
            <a:r>
              <a:rPr lang="zh-TW" altLang="en-US" sz="2400" dirty="0" smtClean="0"/>
              <a:t>製作出人形機器人聽起來很簡單，設計一個機器人能複製出人類的動作並且能真正的協助人類並不是件容易的任務。</a:t>
            </a:r>
            <a:r>
              <a:rPr lang="en-US" altLang="zh-TW" sz="2400" dirty="0" err="1" smtClean="0"/>
              <a:t>Asimo</a:t>
            </a:r>
            <a:r>
              <a:rPr lang="zh-TW" altLang="en-US" sz="2400" dirty="0" smtClean="0"/>
              <a:t>花了超過</a:t>
            </a:r>
            <a:r>
              <a:rPr lang="en-US" altLang="zh-TW" sz="2400" dirty="0" smtClean="0"/>
              <a:t>20</a:t>
            </a:r>
            <a:r>
              <a:rPr lang="zh-TW" altLang="en-US" sz="2400" dirty="0" smtClean="0"/>
              <a:t>年的時間去持續性的研究、試驗和解決錯誤，</a:t>
            </a:r>
            <a:r>
              <a:rPr lang="en-US" altLang="zh-TW" sz="2400" dirty="0" smtClean="0"/>
              <a:t>Honda</a:t>
            </a:r>
            <a:r>
              <a:rPr lang="zh-TW" altLang="en-US" sz="2400" dirty="0" smtClean="0"/>
              <a:t>的工程師才完成了他們做出人形機器人的夢想。 </a:t>
            </a:r>
          </a:p>
          <a:p>
            <a:pPr marL="342900" indent="-342900">
              <a:buFont typeface="Arial" panose="020B0604020202020204" pitchFamily="34" charset="0"/>
              <a:buChar char="•"/>
            </a:pPr>
            <a:endParaRPr lang="zh-TW" altLang="en-US" sz="2400" dirty="0">
              <a:latin typeface="+mj-ea"/>
              <a:ea typeface="+mj-ea"/>
            </a:endParaRPr>
          </a:p>
        </p:txBody>
      </p:sp>
    </p:spTree>
    <p:extLst>
      <p:ext uri="{BB962C8B-B14F-4D97-AF65-F5344CB8AC3E}">
        <p14:creationId xmlns:p14="http://schemas.microsoft.com/office/powerpoint/2010/main" val="7006241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47" y="4152900"/>
            <a:ext cx="3600450" cy="2705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標題 2"/>
          <p:cNvSpPr>
            <a:spLocks noGrp="1"/>
          </p:cNvSpPr>
          <p:nvPr>
            <p:ph type="title"/>
          </p:nvPr>
        </p:nvSpPr>
        <p:spPr>
          <a:xfrm>
            <a:off x="3779912" y="548680"/>
            <a:ext cx="4464496" cy="1531640"/>
          </a:xfrm>
        </p:spPr>
        <p:txBody>
          <a:bodyPr>
            <a:normAutofit fontScale="90000"/>
          </a:bodyPr>
          <a:lstStyle/>
          <a:p>
            <a:r>
              <a:rPr lang="en-US" altLang="zh-TW" sz="2400" dirty="0" smtClean="0">
                <a:latin typeface="華康新綜藝體(P)" panose="040B0700000000000000" pitchFamily="82" charset="-120"/>
                <a:ea typeface="華康新綜藝體(P)" panose="040B0700000000000000" pitchFamily="82" charset="-120"/>
              </a:rPr>
              <a:t>ASIMO&amp;SCAFT</a:t>
            </a:r>
            <a:br>
              <a:rPr lang="en-US" altLang="zh-TW" sz="2400" dirty="0" smtClean="0">
                <a:latin typeface="華康新綜藝體(P)" panose="040B0700000000000000" pitchFamily="82" charset="-120"/>
                <a:ea typeface="華康新綜藝體(P)" panose="040B0700000000000000" pitchFamily="82" charset="-120"/>
              </a:rPr>
            </a:br>
            <a:r>
              <a:rPr lang="zh-TW" altLang="en-US" sz="2400" dirty="0" smtClean="0">
                <a:latin typeface="華康新綜藝體(P)" panose="040B0700000000000000" pitchFamily="82" charset="-120"/>
                <a:ea typeface="華康新綜藝體(P)" panose="040B0700000000000000" pitchFamily="82" charset="-120"/>
              </a:rPr>
              <a:t>由來</a:t>
            </a:r>
            <a:r>
              <a:rPr lang="zh-TW" altLang="en-US" sz="2400" dirty="0">
                <a:latin typeface="華康新綜藝體(P)" panose="040B0700000000000000" pitchFamily="82" charset="-120"/>
                <a:ea typeface="華康新綜藝體(P)" panose="040B0700000000000000" pitchFamily="82" charset="-120"/>
              </a:rPr>
              <a:t>、發展歷史、未來展望</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51520" y="1668677"/>
            <a:ext cx="7992888" cy="461665"/>
          </a:xfrm>
          <a:prstGeom prst="rect">
            <a:avLst/>
          </a:prstGeom>
          <a:noFill/>
        </p:spPr>
        <p:txBody>
          <a:bodyPr wrap="square" rtlCol="0">
            <a:spAutoFit/>
          </a:bodyPr>
          <a:lstStyle/>
          <a:p>
            <a:r>
              <a:rPr lang="en-US" altLang="zh-TW" sz="2400" b="1" dirty="0" smtClean="0">
                <a:latin typeface="華康新綜藝體(P)" panose="040B0700000000000000" pitchFamily="82" charset="-120"/>
                <a:ea typeface="華康新綜藝體(P)" panose="040B0700000000000000" pitchFamily="82" charset="-120"/>
              </a:rPr>
              <a:t>ASIMO</a:t>
            </a:r>
            <a:endParaRPr lang="zh-TW" altLang="zh-TW" sz="2400" dirty="0">
              <a:latin typeface="華康新綜藝體(P)" panose="040B0700000000000000" pitchFamily="82" charset="-120"/>
              <a:ea typeface="華康新綜藝體(P)" panose="040B0700000000000000" pitchFamily="82" charset="-120"/>
            </a:endParaRPr>
          </a:p>
        </p:txBody>
      </p:sp>
      <p:sp>
        <p:nvSpPr>
          <p:cNvPr id="2" name="文字方塊 1"/>
          <p:cNvSpPr txBox="1"/>
          <p:nvPr/>
        </p:nvSpPr>
        <p:spPr>
          <a:xfrm>
            <a:off x="235800" y="2160092"/>
            <a:ext cx="8424936" cy="461665"/>
          </a:xfrm>
          <a:prstGeom prst="rect">
            <a:avLst/>
          </a:prstGeom>
          <a:noFill/>
        </p:spPr>
        <p:txBody>
          <a:bodyPr wrap="square" rtlCol="0">
            <a:spAutoFit/>
          </a:bodyPr>
          <a:lstStyle/>
          <a:p>
            <a:r>
              <a:rPr lang="en-US" altLang="zh-TW" sz="2400" dirty="0" smtClean="0"/>
              <a:t>ASIMO</a:t>
            </a:r>
            <a:r>
              <a:rPr lang="zh-TW" altLang="en-US" sz="2400" smtClean="0"/>
              <a:t>機器人的演進</a:t>
            </a:r>
            <a:endParaRPr lang="zh-TW" altLang="en-US" sz="2400" dirty="0">
              <a:latin typeface="華康新綜藝體(P)" panose="040B0700000000000000" pitchFamily="82" charset="-120"/>
              <a:ea typeface="華康新綜藝體(P)" panose="040B0700000000000000" pitchFamily="82" charset="-120"/>
            </a:endParaRPr>
          </a:p>
        </p:txBody>
      </p:sp>
      <p:sp>
        <p:nvSpPr>
          <p:cNvPr id="8" name="文字方塊 7"/>
          <p:cNvSpPr txBox="1"/>
          <p:nvPr/>
        </p:nvSpPr>
        <p:spPr>
          <a:xfrm>
            <a:off x="-396552" y="2692067"/>
            <a:ext cx="7416824" cy="1938992"/>
          </a:xfrm>
          <a:prstGeom prst="rect">
            <a:avLst/>
          </a:prstGeom>
          <a:noFill/>
        </p:spPr>
        <p:txBody>
          <a:bodyPr wrap="square" rtlCol="0">
            <a:spAutoFit/>
          </a:bodyPr>
          <a:lstStyle/>
          <a:p>
            <a:pPr marL="609600" indent="-609600"/>
            <a:r>
              <a:rPr lang="en-US" altLang="zh-TW" sz="2400" dirty="0" smtClean="0"/>
              <a:t>          E0</a:t>
            </a:r>
            <a:r>
              <a:rPr lang="zh-TW" altLang="en-US" sz="2400" dirty="0"/>
              <a:t>機器人</a:t>
            </a:r>
            <a:r>
              <a:rPr lang="en-US" altLang="zh-TW" sz="2400" dirty="0"/>
              <a:t>(1986)</a:t>
            </a:r>
          </a:p>
          <a:p>
            <a:pPr marL="609600" indent="-609600"/>
            <a:r>
              <a:rPr lang="zh-TW" altLang="en-US" sz="2400" dirty="0" smtClean="0"/>
              <a:t>         在</a:t>
            </a:r>
            <a:r>
              <a:rPr lang="en-US" altLang="zh-TW" sz="2400" dirty="0"/>
              <a:t>1986</a:t>
            </a:r>
            <a:r>
              <a:rPr lang="zh-TW" altLang="en-US" sz="2400" dirty="0"/>
              <a:t>年時，</a:t>
            </a:r>
            <a:r>
              <a:rPr lang="en-US" altLang="zh-TW" sz="2400" dirty="0"/>
              <a:t>Honda</a:t>
            </a:r>
            <a:r>
              <a:rPr lang="zh-TW" altLang="en-US" sz="2400" dirty="0"/>
              <a:t>的工程師製作出了第一個能雙</a:t>
            </a:r>
            <a:r>
              <a:rPr lang="zh-TW" altLang="en-US" sz="2400" dirty="0" smtClean="0"/>
              <a:t>腳走路</a:t>
            </a:r>
            <a:r>
              <a:rPr lang="zh-TW" altLang="en-US" sz="2400" dirty="0"/>
              <a:t>的機器人</a:t>
            </a:r>
            <a:r>
              <a:rPr lang="en-US" altLang="zh-TW" sz="2400" dirty="0"/>
              <a:t>E0</a:t>
            </a:r>
            <a:r>
              <a:rPr lang="zh-TW" altLang="en-US" sz="2400" dirty="0"/>
              <a:t>，此款機器人每走向前的一步都需花費</a:t>
            </a:r>
            <a:r>
              <a:rPr lang="en-US" altLang="zh-TW" sz="2400" dirty="0"/>
              <a:t>5</a:t>
            </a:r>
            <a:r>
              <a:rPr lang="zh-TW" altLang="en-US" sz="2400" dirty="0"/>
              <a:t>到</a:t>
            </a:r>
            <a:r>
              <a:rPr lang="en-US" altLang="zh-TW" sz="2400" dirty="0"/>
              <a:t>20</a:t>
            </a:r>
            <a:r>
              <a:rPr lang="zh-TW" altLang="en-US" sz="2400" dirty="0"/>
              <a:t>秒的時間，並且只能直線移動。</a:t>
            </a:r>
          </a:p>
          <a:p>
            <a:pPr marL="342900" indent="-342900">
              <a:buFont typeface="Arial" panose="020B0604020202020204" pitchFamily="34" charset="0"/>
              <a:buChar char="•"/>
            </a:pPr>
            <a:endParaRPr lang="zh-TW" altLang="en-US" sz="2400" dirty="0">
              <a:latin typeface="+mj-ea"/>
              <a:ea typeface="+mj-ea"/>
            </a:endParaRPr>
          </a:p>
        </p:txBody>
      </p:sp>
    </p:spTree>
    <p:extLst>
      <p:ext uri="{BB962C8B-B14F-4D97-AF65-F5344CB8AC3E}">
        <p14:creationId xmlns:p14="http://schemas.microsoft.com/office/powerpoint/2010/main" val="17858253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3299" y="4292600"/>
            <a:ext cx="4897437" cy="2565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標題 2"/>
          <p:cNvSpPr>
            <a:spLocks noGrp="1"/>
          </p:cNvSpPr>
          <p:nvPr>
            <p:ph type="title"/>
          </p:nvPr>
        </p:nvSpPr>
        <p:spPr>
          <a:xfrm>
            <a:off x="3779912" y="548680"/>
            <a:ext cx="4464496" cy="1531640"/>
          </a:xfrm>
        </p:spPr>
        <p:txBody>
          <a:bodyPr>
            <a:normAutofit fontScale="90000"/>
          </a:bodyPr>
          <a:lstStyle/>
          <a:p>
            <a:r>
              <a:rPr lang="en-US" altLang="zh-TW" sz="2400" dirty="0" smtClean="0">
                <a:latin typeface="華康新綜藝體(P)" panose="040B0700000000000000" pitchFamily="82" charset="-120"/>
                <a:ea typeface="華康新綜藝體(P)" panose="040B0700000000000000" pitchFamily="82" charset="-120"/>
              </a:rPr>
              <a:t>ASIMO&amp;SCAFT</a:t>
            </a:r>
            <a:br>
              <a:rPr lang="en-US" altLang="zh-TW" sz="2400" dirty="0" smtClean="0">
                <a:latin typeface="華康新綜藝體(P)" panose="040B0700000000000000" pitchFamily="82" charset="-120"/>
                <a:ea typeface="華康新綜藝體(P)" panose="040B0700000000000000" pitchFamily="82" charset="-120"/>
              </a:rPr>
            </a:br>
            <a:r>
              <a:rPr lang="zh-TW" altLang="en-US" sz="2400" dirty="0" smtClean="0">
                <a:latin typeface="華康新綜藝體(P)" panose="040B0700000000000000" pitchFamily="82" charset="-120"/>
                <a:ea typeface="華康新綜藝體(P)" panose="040B0700000000000000" pitchFamily="82" charset="-120"/>
              </a:rPr>
              <a:t>由來</a:t>
            </a:r>
            <a:r>
              <a:rPr lang="zh-TW" altLang="en-US" sz="2400" dirty="0">
                <a:latin typeface="華康新綜藝體(P)" panose="040B0700000000000000" pitchFamily="82" charset="-120"/>
                <a:ea typeface="華康新綜藝體(P)" panose="040B0700000000000000" pitchFamily="82" charset="-120"/>
              </a:rPr>
              <a:t>、發展歷史、未來展望</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51520" y="1668677"/>
            <a:ext cx="7992888" cy="461665"/>
          </a:xfrm>
          <a:prstGeom prst="rect">
            <a:avLst/>
          </a:prstGeom>
          <a:noFill/>
        </p:spPr>
        <p:txBody>
          <a:bodyPr wrap="square" rtlCol="0">
            <a:spAutoFit/>
          </a:bodyPr>
          <a:lstStyle/>
          <a:p>
            <a:r>
              <a:rPr lang="en-US" altLang="zh-TW" sz="2400" b="1" dirty="0" smtClean="0">
                <a:latin typeface="華康新綜藝體(P)" panose="040B0700000000000000" pitchFamily="82" charset="-120"/>
                <a:ea typeface="華康新綜藝體(P)" panose="040B0700000000000000" pitchFamily="82" charset="-120"/>
              </a:rPr>
              <a:t>ASIMO</a:t>
            </a:r>
            <a:endParaRPr lang="zh-TW" altLang="zh-TW" sz="2400" dirty="0">
              <a:latin typeface="華康新綜藝體(P)" panose="040B0700000000000000" pitchFamily="82" charset="-120"/>
              <a:ea typeface="華康新綜藝體(P)" panose="040B0700000000000000" pitchFamily="82" charset="-120"/>
            </a:endParaRPr>
          </a:p>
        </p:txBody>
      </p:sp>
      <p:sp>
        <p:nvSpPr>
          <p:cNvPr id="2" name="文字方塊 1"/>
          <p:cNvSpPr txBox="1"/>
          <p:nvPr/>
        </p:nvSpPr>
        <p:spPr>
          <a:xfrm>
            <a:off x="235800" y="2160092"/>
            <a:ext cx="8424936" cy="461665"/>
          </a:xfrm>
          <a:prstGeom prst="rect">
            <a:avLst/>
          </a:prstGeom>
          <a:noFill/>
        </p:spPr>
        <p:txBody>
          <a:bodyPr wrap="square" rtlCol="0">
            <a:spAutoFit/>
          </a:bodyPr>
          <a:lstStyle/>
          <a:p>
            <a:r>
              <a:rPr lang="en-US" altLang="zh-TW" sz="2400" dirty="0" smtClean="0"/>
              <a:t>ASIMO</a:t>
            </a:r>
            <a:r>
              <a:rPr lang="zh-TW" altLang="en-US" sz="2400" smtClean="0"/>
              <a:t>機器人的演進</a:t>
            </a:r>
            <a:endParaRPr lang="zh-TW" altLang="en-US" sz="2400" dirty="0">
              <a:latin typeface="華康新綜藝體(P)" panose="040B0700000000000000" pitchFamily="82" charset="-120"/>
              <a:ea typeface="華康新綜藝體(P)" panose="040B0700000000000000" pitchFamily="82" charset="-120"/>
            </a:endParaRPr>
          </a:p>
        </p:txBody>
      </p:sp>
      <p:sp>
        <p:nvSpPr>
          <p:cNvPr id="8" name="文字方塊 7"/>
          <p:cNvSpPr txBox="1"/>
          <p:nvPr/>
        </p:nvSpPr>
        <p:spPr>
          <a:xfrm>
            <a:off x="225928" y="2707195"/>
            <a:ext cx="7416824" cy="1938992"/>
          </a:xfrm>
          <a:prstGeom prst="rect">
            <a:avLst/>
          </a:prstGeom>
          <a:noFill/>
        </p:spPr>
        <p:txBody>
          <a:bodyPr wrap="square" rtlCol="0">
            <a:spAutoFit/>
          </a:bodyPr>
          <a:lstStyle/>
          <a:p>
            <a:r>
              <a:rPr lang="en-US" altLang="zh-TW" sz="2400" dirty="0"/>
              <a:t>E1,E2,E3</a:t>
            </a:r>
            <a:r>
              <a:rPr lang="zh-TW" altLang="en-US" sz="2400" dirty="0"/>
              <a:t>機器人</a:t>
            </a:r>
            <a:r>
              <a:rPr lang="en-US" altLang="zh-TW" sz="2400" dirty="0"/>
              <a:t>(1991)</a:t>
            </a:r>
          </a:p>
          <a:p>
            <a:r>
              <a:rPr lang="zh-TW" altLang="en-US" sz="2400" dirty="0"/>
              <a:t>這一代的機器人著重在腿部的發展以及模擬人類行走的方式，甚至也研究過動物的行走方式，腿部在行走時關節的動作與配置都不斷地經過測試，最後</a:t>
            </a:r>
            <a:r>
              <a:rPr lang="en-US" altLang="zh-TW" sz="2400" dirty="0"/>
              <a:t>E2</a:t>
            </a:r>
            <a:r>
              <a:rPr lang="zh-TW" altLang="en-US" sz="2400" dirty="0"/>
              <a:t>機器人能以</a:t>
            </a:r>
            <a:r>
              <a:rPr lang="en-US" altLang="zh-TW" sz="2400" dirty="0"/>
              <a:t>1.2km/h</a:t>
            </a:r>
            <a:r>
              <a:rPr lang="zh-TW" altLang="en-US" sz="2400" dirty="0"/>
              <a:t>快速行走的方式移動。 </a:t>
            </a:r>
          </a:p>
        </p:txBody>
      </p:sp>
    </p:spTree>
    <p:extLst>
      <p:ext uri="{BB962C8B-B14F-4D97-AF65-F5344CB8AC3E}">
        <p14:creationId xmlns:p14="http://schemas.microsoft.com/office/powerpoint/2010/main" val="13328792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779912" y="548680"/>
            <a:ext cx="4464496" cy="1531640"/>
          </a:xfrm>
        </p:spPr>
        <p:txBody>
          <a:bodyPr>
            <a:normAutofit fontScale="90000"/>
          </a:bodyPr>
          <a:lstStyle/>
          <a:p>
            <a:r>
              <a:rPr lang="en-US" altLang="zh-TW" sz="2400" dirty="0" smtClean="0">
                <a:latin typeface="華康新綜藝體(P)" panose="040B0700000000000000" pitchFamily="82" charset="-120"/>
                <a:ea typeface="華康新綜藝體(P)" panose="040B0700000000000000" pitchFamily="82" charset="-120"/>
              </a:rPr>
              <a:t>ASIMO&amp;SCAFT</a:t>
            </a:r>
            <a:br>
              <a:rPr lang="en-US" altLang="zh-TW" sz="2400" dirty="0" smtClean="0">
                <a:latin typeface="華康新綜藝體(P)" panose="040B0700000000000000" pitchFamily="82" charset="-120"/>
                <a:ea typeface="華康新綜藝體(P)" panose="040B0700000000000000" pitchFamily="82" charset="-120"/>
              </a:rPr>
            </a:br>
            <a:r>
              <a:rPr lang="zh-TW" altLang="en-US" sz="2400" dirty="0" smtClean="0">
                <a:latin typeface="華康新綜藝體(P)" panose="040B0700000000000000" pitchFamily="82" charset="-120"/>
                <a:ea typeface="華康新綜藝體(P)" panose="040B0700000000000000" pitchFamily="82" charset="-120"/>
              </a:rPr>
              <a:t>由來</a:t>
            </a:r>
            <a:r>
              <a:rPr lang="zh-TW" altLang="en-US" sz="2400" dirty="0">
                <a:latin typeface="華康新綜藝體(P)" panose="040B0700000000000000" pitchFamily="82" charset="-120"/>
                <a:ea typeface="華康新綜藝體(P)" panose="040B0700000000000000" pitchFamily="82" charset="-120"/>
              </a:rPr>
              <a:t>、發展歷史、未來展望</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51520" y="1668677"/>
            <a:ext cx="7992888" cy="461665"/>
          </a:xfrm>
          <a:prstGeom prst="rect">
            <a:avLst/>
          </a:prstGeom>
          <a:noFill/>
        </p:spPr>
        <p:txBody>
          <a:bodyPr wrap="square" rtlCol="0">
            <a:spAutoFit/>
          </a:bodyPr>
          <a:lstStyle/>
          <a:p>
            <a:r>
              <a:rPr lang="en-US" altLang="zh-TW" sz="2400" b="1" dirty="0" smtClean="0">
                <a:latin typeface="華康新綜藝體(P)" panose="040B0700000000000000" pitchFamily="82" charset="-120"/>
                <a:ea typeface="華康新綜藝體(P)" panose="040B0700000000000000" pitchFamily="82" charset="-120"/>
              </a:rPr>
              <a:t>ASIMO</a:t>
            </a:r>
            <a:endParaRPr lang="zh-TW" altLang="zh-TW" sz="2400" dirty="0">
              <a:latin typeface="華康新綜藝體(P)" panose="040B0700000000000000" pitchFamily="82" charset="-120"/>
              <a:ea typeface="華康新綜藝體(P)" panose="040B0700000000000000" pitchFamily="82" charset="-120"/>
            </a:endParaRPr>
          </a:p>
        </p:txBody>
      </p:sp>
      <p:sp>
        <p:nvSpPr>
          <p:cNvPr id="2" name="文字方塊 1"/>
          <p:cNvSpPr txBox="1"/>
          <p:nvPr/>
        </p:nvSpPr>
        <p:spPr>
          <a:xfrm>
            <a:off x="235800" y="2160092"/>
            <a:ext cx="8424936" cy="461665"/>
          </a:xfrm>
          <a:prstGeom prst="rect">
            <a:avLst/>
          </a:prstGeom>
          <a:noFill/>
        </p:spPr>
        <p:txBody>
          <a:bodyPr wrap="square" rtlCol="0">
            <a:spAutoFit/>
          </a:bodyPr>
          <a:lstStyle/>
          <a:p>
            <a:r>
              <a:rPr lang="en-US" altLang="zh-TW" sz="2400" dirty="0" smtClean="0"/>
              <a:t>ASIMO</a:t>
            </a:r>
            <a:r>
              <a:rPr lang="zh-TW" altLang="en-US" sz="2400" smtClean="0"/>
              <a:t>機器人的演進</a:t>
            </a:r>
            <a:endParaRPr lang="zh-TW" altLang="en-US" sz="2400" dirty="0">
              <a:latin typeface="華康新綜藝體(P)" panose="040B0700000000000000" pitchFamily="82" charset="-120"/>
              <a:ea typeface="華康新綜藝體(P)" panose="040B0700000000000000" pitchFamily="82" charset="-120"/>
            </a:endParaRPr>
          </a:p>
        </p:txBody>
      </p:sp>
      <p:sp>
        <p:nvSpPr>
          <p:cNvPr id="8" name="文字方塊 7"/>
          <p:cNvSpPr txBox="1"/>
          <p:nvPr/>
        </p:nvSpPr>
        <p:spPr>
          <a:xfrm>
            <a:off x="-396552" y="2621757"/>
            <a:ext cx="7416824" cy="1569660"/>
          </a:xfrm>
          <a:prstGeom prst="rect">
            <a:avLst/>
          </a:prstGeom>
          <a:noFill/>
        </p:spPr>
        <p:txBody>
          <a:bodyPr wrap="square" rtlCol="0">
            <a:spAutoFit/>
          </a:bodyPr>
          <a:lstStyle/>
          <a:p>
            <a:pPr marL="609600" indent="-609600"/>
            <a:r>
              <a:rPr lang="en-US" altLang="zh-TW" sz="2400" dirty="0" smtClean="0"/>
              <a:t>          E4,E5,E6</a:t>
            </a:r>
            <a:r>
              <a:rPr lang="zh-TW" altLang="en-US" sz="2400" dirty="0"/>
              <a:t>機器人</a:t>
            </a:r>
            <a:r>
              <a:rPr lang="en-US" altLang="zh-TW" sz="2400" dirty="0"/>
              <a:t>(1991-1993)</a:t>
            </a:r>
          </a:p>
          <a:p>
            <a:pPr marL="609600" indent="-609600"/>
            <a:r>
              <a:rPr lang="zh-TW" altLang="en-US" sz="2400" dirty="0" smtClean="0"/>
              <a:t>         這</a:t>
            </a:r>
            <a:r>
              <a:rPr lang="zh-TW" altLang="en-US" sz="2400" dirty="0"/>
              <a:t>一代的機器人著重在行走的穩定性與階梯的攀爬，因為在實際人類生活的環境中，有許多不平的表面、斜坡和階梯。 </a:t>
            </a:r>
          </a:p>
        </p:txBody>
      </p:sp>
      <p:pic>
        <p:nvPicPr>
          <p:cNvPr id="10" name="圖片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8842" y="3771933"/>
            <a:ext cx="4105275" cy="308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01091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4086057"/>
            <a:ext cx="5123308" cy="2881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標題 2"/>
          <p:cNvSpPr>
            <a:spLocks noGrp="1"/>
          </p:cNvSpPr>
          <p:nvPr>
            <p:ph type="title"/>
          </p:nvPr>
        </p:nvSpPr>
        <p:spPr>
          <a:xfrm>
            <a:off x="3779912" y="548680"/>
            <a:ext cx="4464496" cy="1531640"/>
          </a:xfrm>
        </p:spPr>
        <p:txBody>
          <a:bodyPr>
            <a:normAutofit fontScale="90000"/>
          </a:bodyPr>
          <a:lstStyle/>
          <a:p>
            <a:r>
              <a:rPr lang="en-US" altLang="zh-TW" sz="2400" dirty="0" smtClean="0">
                <a:latin typeface="華康新綜藝體(P)" panose="040B0700000000000000" pitchFamily="82" charset="-120"/>
                <a:ea typeface="華康新綜藝體(P)" panose="040B0700000000000000" pitchFamily="82" charset="-120"/>
              </a:rPr>
              <a:t>ASIMO&amp;SCAFT</a:t>
            </a:r>
            <a:br>
              <a:rPr lang="en-US" altLang="zh-TW" sz="2400" dirty="0" smtClean="0">
                <a:latin typeface="華康新綜藝體(P)" panose="040B0700000000000000" pitchFamily="82" charset="-120"/>
                <a:ea typeface="華康新綜藝體(P)" panose="040B0700000000000000" pitchFamily="82" charset="-120"/>
              </a:rPr>
            </a:br>
            <a:r>
              <a:rPr lang="zh-TW" altLang="en-US" sz="2400" dirty="0" smtClean="0">
                <a:latin typeface="華康新綜藝體(P)" panose="040B0700000000000000" pitchFamily="82" charset="-120"/>
                <a:ea typeface="華康新綜藝體(P)" panose="040B0700000000000000" pitchFamily="82" charset="-120"/>
              </a:rPr>
              <a:t>由來</a:t>
            </a:r>
            <a:r>
              <a:rPr lang="zh-TW" altLang="en-US" sz="2400" dirty="0">
                <a:latin typeface="華康新綜藝體(P)" panose="040B0700000000000000" pitchFamily="82" charset="-120"/>
                <a:ea typeface="華康新綜藝體(P)" panose="040B0700000000000000" pitchFamily="82" charset="-120"/>
              </a:rPr>
              <a:t>、發展歷史、未來展望</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51520" y="1668677"/>
            <a:ext cx="7992888" cy="461665"/>
          </a:xfrm>
          <a:prstGeom prst="rect">
            <a:avLst/>
          </a:prstGeom>
          <a:noFill/>
        </p:spPr>
        <p:txBody>
          <a:bodyPr wrap="square" rtlCol="0">
            <a:spAutoFit/>
          </a:bodyPr>
          <a:lstStyle/>
          <a:p>
            <a:r>
              <a:rPr lang="en-US" altLang="zh-TW" sz="2400" b="1" dirty="0" smtClean="0">
                <a:latin typeface="華康新綜藝體(P)" panose="040B0700000000000000" pitchFamily="82" charset="-120"/>
                <a:ea typeface="華康新綜藝體(P)" panose="040B0700000000000000" pitchFamily="82" charset="-120"/>
              </a:rPr>
              <a:t>ASIMO</a:t>
            </a:r>
            <a:endParaRPr lang="zh-TW" altLang="zh-TW" sz="2400" dirty="0">
              <a:latin typeface="華康新綜藝體(P)" panose="040B0700000000000000" pitchFamily="82" charset="-120"/>
              <a:ea typeface="華康新綜藝體(P)" panose="040B0700000000000000" pitchFamily="82" charset="-120"/>
            </a:endParaRPr>
          </a:p>
        </p:txBody>
      </p:sp>
      <p:sp>
        <p:nvSpPr>
          <p:cNvPr id="2" name="文字方塊 1"/>
          <p:cNvSpPr txBox="1"/>
          <p:nvPr/>
        </p:nvSpPr>
        <p:spPr>
          <a:xfrm>
            <a:off x="235800" y="2160092"/>
            <a:ext cx="8424936" cy="461665"/>
          </a:xfrm>
          <a:prstGeom prst="rect">
            <a:avLst/>
          </a:prstGeom>
          <a:noFill/>
        </p:spPr>
        <p:txBody>
          <a:bodyPr wrap="square" rtlCol="0">
            <a:spAutoFit/>
          </a:bodyPr>
          <a:lstStyle/>
          <a:p>
            <a:r>
              <a:rPr lang="en-US" altLang="zh-TW" sz="2400" dirty="0" smtClean="0"/>
              <a:t>ASIMO</a:t>
            </a:r>
            <a:r>
              <a:rPr lang="zh-TW" altLang="en-US" sz="2400" smtClean="0"/>
              <a:t>機器人的演進</a:t>
            </a:r>
            <a:endParaRPr lang="zh-TW" altLang="en-US" sz="2400" dirty="0">
              <a:latin typeface="華康新綜藝體(P)" panose="040B0700000000000000" pitchFamily="82" charset="-120"/>
              <a:ea typeface="華康新綜藝體(P)" panose="040B0700000000000000" pitchFamily="82" charset="-120"/>
            </a:endParaRPr>
          </a:p>
        </p:txBody>
      </p:sp>
      <p:sp>
        <p:nvSpPr>
          <p:cNvPr id="8" name="文字方塊 7"/>
          <p:cNvSpPr txBox="1"/>
          <p:nvPr/>
        </p:nvSpPr>
        <p:spPr>
          <a:xfrm>
            <a:off x="251520" y="2560836"/>
            <a:ext cx="7416824" cy="2308324"/>
          </a:xfrm>
          <a:prstGeom prst="rect">
            <a:avLst/>
          </a:prstGeom>
          <a:noFill/>
        </p:spPr>
        <p:txBody>
          <a:bodyPr wrap="square" rtlCol="0">
            <a:spAutoFit/>
          </a:bodyPr>
          <a:lstStyle/>
          <a:p>
            <a:r>
              <a:rPr lang="en-US" altLang="zh-TW" sz="2400" dirty="0" smtClean="0"/>
              <a:t>P1,P2,P3</a:t>
            </a:r>
            <a:r>
              <a:rPr lang="zh-TW" altLang="en-US" sz="2400" dirty="0"/>
              <a:t>機器人</a:t>
            </a:r>
            <a:r>
              <a:rPr lang="en-US" altLang="zh-TW" sz="2400" dirty="0"/>
              <a:t>(1993-1997)</a:t>
            </a:r>
          </a:p>
          <a:p>
            <a:r>
              <a:rPr lang="zh-TW" altLang="en-US" sz="2400" dirty="0"/>
              <a:t>為了增加穩定性和功能性，這一代的機器人加上了頭、身體與手臂，並且增加了手腕的功能，能讓機器人抓取物品或推手推車。採用無線遙控的方式，身體內含電腦、馬達驅動裝置、電池、無線電，以及其他必要的設備，如感應器、動作馬達、視覺攝影機等等的。 </a:t>
            </a:r>
          </a:p>
        </p:txBody>
      </p:sp>
    </p:spTree>
    <p:extLst>
      <p:ext uri="{BB962C8B-B14F-4D97-AF65-F5344CB8AC3E}">
        <p14:creationId xmlns:p14="http://schemas.microsoft.com/office/powerpoint/2010/main" val="1579448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83568" y="1143001"/>
            <a:ext cx="7859216" cy="5714999"/>
          </a:xfrm>
          <a:ln>
            <a:solidFill>
              <a:schemeClr val="bg1"/>
            </a:solidFill>
          </a:ln>
        </p:spPr>
        <p:txBody>
          <a:bodyPr>
            <a:normAutofit/>
          </a:bodyPr>
          <a:lstStyle/>
          <a:p>
            <a:r>
              <a:rPr lang="zh-TW" altLang="en-US" sz="2400" dirty="0">
                <a:latin typeface="華康新綜藝體(P)" panose="040B0700000000000000" pitchFamily="82" charset="-120"/>
                <a:ea typeface="華康新綜藝體(P)" panose="040B0700000000000000" pitchFamily="82" charset="-120"/>
              </a:rPr>
              <a:t>發展人形機器人的</a:t>
            </a:r>
            <a:r>
              <a:rPr lang="zh-TW" altLang="en-US" sz="2400" dirty="0" smtClean="0">
                <a:latin typeface="華康新綜藝體(P)" panose="040B0700000000000000" pitchFamily="82" charset="-120"/>
                <a:ea typeface="華康新綜藝體(P)" panose="040B0700000000000000" pitchFamily="82" charset="-120"/>
              </a:rPr>
              <a:t>背景</a:t>
            </a:r>
            <a:endParaRPr lang="en-US" altLang="zh-TW" sz="2400" dirty="0" smtClean="0">
              <a:latin typeface="華康新綜藝體(P)" panose="040B0700000000000000" pitchFamily="82" charset="-120"/>
              <a:ea typeface="華康新綜藝體(P)" panose="040B0700000000000000" pitchFamily="82" charset="-120"/>
            </a:endParaRPr>
          </a:p>
          <a:p>
            <a:endParaRPr lang="en-US" altLang="zh-TW" sz="2400" dirty="0" smtClean="0">
              <a:latin typeface="華康新綜藝體(P)" panose="040B0700000000000000" pitchFamily="82" charset="-120"/>
              <a:ea typeface="華康新綜藝體(P)" panose="040B0700000000000000" pitchFamily="82" charset="-120"/>
            </a:endParaRPr>
          </a:p>
          <a:p>
            <a:r>
              <a:rPr lang="en-US" altLang="zh-TW" sz="2400" dirty="0">
                <a:latin typeface="華康新綜藝體(P)" panose="040B0700000000000000" pitchFamily="82" charset="-120"/>
                <a:ea typeface="華康新綜藝體(P)" panose="040B0700000000000000" pitchFamily="82" charset="-120"/>
              </a:rPr>
              <a:t>ASIMO</a:t>
            </a:r>
            <a:r>
              <a:rPr lang="zh-TW" altLang="en-US" sz="2400" dirty="0">
                <a:latin typeface="華康新綜藝體(P)" panose="040B0700000000000000" pitchFamily="82" charset="-120"/>
                <a:ea typeface="華康新綜藝體(P)" panose="040B0700000000000000" pitchFamily="82" charset="-120"/>
              </a:rPr>
              <a:t>和</a:t>
            </a:r>
            <a:r>
              <a:rPr lang="en-US" altLang="zh-TW" sz="2400" dirty="0">
                <a:latin typeface="華康新綜藝體(P)" panose="040B0700000000000000" pitchFamily="82" charset="-120"/>
                <a:ea typeface="華康新綜藝體(P)" panose="040B0700000000000000" pitchFamily="82" charset="-120"/>
              </a:rPr>
              <a:t>SCAFT</a:t>
            </a:r>
            <a:r>
              <a:rPr lang="zh-TW" altLang="en-US" sz="2400" dirty="0">
                <a:latin typeface="華康新綜藝體(P)" panose="040B0700000000000000" pitchFamily="82" charset="-120"/>
                <a:ea typeface="華康新綜藝體(P)" panose="040B0700000000000000" pitchFamily="82" charset="-120"/>
              </a:rPr>
              <a:t>的由來、發展歷史、未來</a:t>
            </a:r>
            <a:r>
              <a:rPr lang="zh-TW" altLang="en-US" sz="2400" dirty="0" smtClean="0">
                <a:latin typeface="華康新綜藝體(P)" panose="040B0700000000000000" pitchFamily="82" charset="-120"/>
                <a:ea typeface="華康新綜藝體(P)" panose="040B0700000000000000" pitchFamily="82" charset="-120"/>
              </a:rPr>
              <a:t>展望</a:t>
            </a:r>
            <a:endParaRPr lang="en-US" altLang="zh-TW" sz="2400" dirty="0" smtClean="0">
              <a:latin typeface="華康新綜藝體(P)" panose="040B0700000000000000" pitchFamily="82" charset="-120"/>
              <a:ea typeface="華康新綜藝體(P)" panose="040B0700000000000000" pitchFamily="82" charset="-120"/>
            </a:endParaRPr>
          </a:p>
          <a:p>
            <a:endParaRPr lang="en-US" altLang="zh-TW" sz="2400" dirty="0" smtClean="0">
              <a:latin typeface="華康新綜藝體(P)" panose="040B0700000000000000" pitchFamily="82" charset="-120"/>
              <a:ea typeface="華康新綜藝體(P)" panose="040B0700000000000000" pitchFamily="82" charset="-120"/>
            </a:endParaRPr>
          </a:p>
          <a:p>
            <a:r>
              <a:rPr lang="zh-TW" altLang="en-US" sz="2400" dirty="0">
                <a:latin typeface="華康新綜藝體(P)" panose="040B0700000000000000" pitchFamily="82" charset="-120"/>
                <a:ea typeface="華康新綜藝體(P)" panose="040B0700000000000000" pitchFamily="82" charset="-120"/>
              </a:rPr>
              <a:t>機器人帶來的</a:t>
            </a:r>
            <a:r>
              <a:rPr lang="zh-TW" altLang="en-US" sz="2400" dirty="0" smtClean="0">
                <a:latin typeface="華康新綜藝體(P)" panose="040B0700000000000000" pitchFamily="82" charset="-120"/>
                <a:ea typeface="華康新綜藝體(P)" panose="040B0700000000000000" pitchFamily="82" charset="-120"/>
              </a:rPr>
              <a:t>影響</a:t>
            </a:r>
            <a:endParaRPr lang="en-US" altLang="zh-TW" sz="2400" dirty="0" smtClean="0">
              <a:latin typeface="華康新綜藝體(P)" panose="040B0700000000000000" pitchFamily="82" charset="-120"/>
              <a:ea typeface="華康新綜藝體(P)" panose="040B0700000000000000" pitchFamily="82" charset="-120"/>
            </a:endParaRPr>
          </a:p>
          <a:p>
            <a:endParaRPr lang="en-US" altLang="zh-TW" sz="2400" dirty="0" smtClean="0">
              <a:latin typeface="華康新綜藝體(P)" panose="040B0700000000000000" pitchFamily="82" charset="-120"/>
              <a:ea typeface="華康新綜藝體(P)" panose="040B0700000000000000" pitchFamily="82" charset="-120"/>
            </a:endParaRPr>
          </a:p>
          <a:p>
            <a:r>
              <a:rPr lang="en-US" altLang="zh-TW" sz="2400" dirty="0" smtClean="0">
                <a:latin typeface="華康新綜藝體(P)" panose="040B0700000000000000" pitchFamily="82" charset="-120"/>
                <a:ea typeface="華康新綜藝體(P)" panose="040B0700000000000000" pitchFamily="82" charset="-120"/>
              </a:rPr>
              <a:t>END</a:t>
            </a:r>
          </a:p>
        </p:txBody>
      </p:sp>
      <p:sp>
        <p:nvSpPr>
          <p:cNvPr id="2" name="標題 1"/>
          <p:cNvSpPr>
            <a:spLocks noGrp="1"/>
          </p:cNvSpPr>
          <p:nvPr>
            <p:ph type="title"/>
          </p:nvPr>
        </p:nvSpPr>
        <p:spPr>
          <a:xfrm>
            <a:off x="5220072" y="404664"/>
            <a:ext cx="2819400" cy="1387624"/>
          </a:xfrm>
        </p:spPr>
        <p:txBody>
          <a:bodyPr>
            <a:normAutofit/>
          </a:bodyPr>
          <a:lstStyle/>
          <a:p>
            <a:r>
              <a:rPr lang="en-US" altLang="zh-TW" sz="3600" dirty="0" smtClean="0">
                <a:latin typeface="華康新綜藝體(P)" panose="040B0700000000000000" pitchFamily="82" charset="-120"/>
                <a:ea typeface="華康新綜藝體(P)" panose="040B0700000000000000" pitchFamily="82" charset="-120"/>
              </a:rPr>
              <a:t>Agenda</a:t>
            </a:r>
            <a:endParaRPr lang="zh-TW" altLang="en-US" sz="3600" dirty="0">
              <a:latin typeface="華康新綜藝體(P)" panose="040B0700000000000000" pitchFamily="82" charset="-120"/>
              <a:ea typeface="華康新綜藝體(P)" panose="040B0700000000000000" pitchFamily="82" charset="-120"/>
            </a:endParaRPr>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6118455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779912" y="548680"/>
            <a:ext cx="4464496" cy="1531640"/>
          </a:xfrm>
        </p:spPr>
        <p:txBody>
          <a:bodyPr>
            <a:normAutofit fontScale="90000"/>
          </a:bodyPr>
          <a:lstStyle/>
          <a:p>
            <a:r>
              <a:rPr lang="en-US" altLang="zh-TW" sz="2400" dirty="0" smtClean="0">
                <a:latin typeface="華康新綜藝體(P)" panose="040B0700000000000000" pitchFamily="82" charset="-120"/>
                <a:ea typeface="華康新綜藝體(P)" panose="040B0700000000000000" pitchFamily="82" charset="-120"/>
              </a:rPr>
              <a:t>ASIMO&amp;SCAFT</a:t>
            </a:r>
            <a:br>
              <a:rPr lang="en-US" altLang="zh-TW" sz="2400" dirty="0" smtClean="0">
                <a:latin typeface="華康新綜藝體(P)" panose="040B0700000000000000" pitchFamily="82" charset="-120"/>
                <a:ea typeface="華康新綜藝體(P)" panose="040B0700000000000000" pitchFamily="82" charset="-120"/>
              </a:rPr>
            </a:br>
            <a:r>
              <a:rPr lang="zh-TW" altLang="en-US" sz="2400" dirty="0" smtClean="0">
                <a:latin typeface="華康新綜藝體(P)" panose="040B0700000000000000" pitchFamily="82" charset="-120"/>
                <a:ea typeface="華康新綜藝體(P)" panose="040B0700000000000000" pitchFamily="82" charset="-120"/>
              </a:rPr>
              <a:t>由來</a:t>
            </a:r>
            <a:r>
              <a:rPr lang="zh-TW" altLang="en-US" sz="2400" dirty="0">
                <a:latin typeface="華康新綜藝體(P)" panose="040B0700000000000000" pitchFamily="82" charset="-120"/>
                <a:ea typeface="華康新綜藝體(P)" panose="040B0700000000000000" pitchFamily="82" charset="-120"/>
              </a:rPr>
              <a:t>、發展歷史、未來展望</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51520" y="1668677"/>
            <a:ext cx="7992888" cy="461665"/>
          </a:xfrm>
          <a:prstGeom prst="rect">
            <a:avLst/>
          </a:prstGeom>
          <a:noFill/>
        </p:spPr>
        <p:txBody>
          <a:bodyPr wrap="square" rtlCol="0">
            <a:spAutoFit/>
          </a:bodyPr>
          <a:lstStyle/>
          <a:p>
            <a:r>
              <a:rPr lang="en-US" altLang="zh-TW" sz="2400" b="1" dirty="0" smtClean="0">
                <a:latin typeface="華康新綜藝體(P)" panose="040B0700000000000000" pitchFamily="82" charset="-120"/>
                <a:ea typeface="華康新綜藝體(P)" panose="040B0700000000000000" pitchFamily="82" charset="-120"/>
              </a:rPr>
              <a:t>ASIMO</a:t>
            </a:r>
            <a:endParaRPr lang="zh-TW" altLang="zh-TW" sz="2400" dirty="0">
              <a:latin typeface="華康新綜藝體(P)" panose="040B0700000000000000" pitchFamily="82" charset="-120"/>
              <a:ea typeface="華康新綜藝體(P)" panose="040B0700000000000000" pitchFamily="82" charset="-120"/>
            </a:endParaRPr>
          </a:p>
        </p:txBody>
      </p:sp>
      <p:sp>
        <p:nvSpPr>
          <p:cNvPr id="2" name="文字方塊 1"/>
          <p:cNvSpPr txBox="1"/>
          <p:nvPr/>
        </p:nvSpPr>
        <p:spPr>
          <a:xfrm>
            <a:off x="235800" y="2160092"/>
            <a:ext cx="8424936" cy="461665"/>
          </a:xfrm>
          <a:prstGeom prst="rect">
            <a:avLst/>
          </a:prstGeom>
          <a:noFill/>
        </p:spPr>
        <p:txBody>
          <a:bodyPr wrap="square" rtlCol="0">
            <a:spAutoFit/>
          </a:bodyPr>
          <a:lstStyle/>
          <a:p>
            <a:r>
              <a:rPr lang="en-US" altLang="zh-TW" sz="2400" dirty="0" smtClean="0"/>
              <a:t>ASIMO</a:t>
            </a:r>
            <a:r>
              <a:rPr lang="zh-TW" altLang="en-US" sz="2400" dirty="0" smtClean="0"/>
              <a:t>機器人的演進</a:t>
            </a:r>
            <a:endParaRPr lang="zh-TW" altLang="en-US" sz="2400" dirty="0">
              <a:latin typeface="華康新綜藝體(P)" panose="040B0700000000000000" pitchFamily="82" charset="-120"/>
              <a:ea typeface="華康新綜藝體(P)" panose="040B0700000000000000" pitchFamily="82" charset="-120"/>
            </a:endParaRPr>
          </a:p>
        </p:txBody>
      </p:sp>
      <p:sp>
        <p:nvSpPr>
          <p:cNvPr id="8" name="文字方塊 7"/>
          <p:cNvSpPr txBox="1"/>
          <p:nvPr/>
        </p:nvSpPr>
        <p:spPr>
          <a:xfrm>
            <a:off x="251520" y="2560836"/>
            <a:ext cx="7416824" cy="1569660"/>
          </a:xfrm>
          <a:prstGeom prst="rect">
            <a:avLst/>
          </a:prstGeom>
          <a:noFill/>
        </p:spPr>
        <p:txBody>
          <a:bodyPr wrap="square" rtlCol="0">
            <a:spAutoFit/>
          </a:bodyPr>
          <a:lstStyle/>
          <a:p>
            <a:r>
              <a:rPr lang="zh-TW" altLang="en-US" sz="2400" dirty="0"/>
              <a:t>現在的機器人</a:t>
            </a:r>
          </a:p>
          <a:p>
            <a:r>
              <a:rPr lang="en-US" altLang="zh-TW" sz="2400" dirty="0"/>
              <a:t>ASIMO</a:t>
            </a:r>
            <a:r>
              <a:rPr lang="zh-TW" altLang="en-US" sz="2400" dirty="0"/>
              <a:t>機器人開始依據</a:t>
            </a:r>
            <a:r>
              <a:rPr lang="en-US" altLang="zh-TW" sz="2400" dirty="0"/>
              <a:t>P2</a:t>
            </a:r>
            <a:r>
              <a:rPr lang="zh-TW" altLang="en-US" sz="2400" dirty="0"/>
              <a:t>與</a:t>
            </a:r>
            <a:r>
              <a:rPr lang="en-US" altLang="zh-TW" sz="2400" dirty="0"/>
              <a:t>P3</a:t>
            </a:r>
            <a:r>
              <a:rPr lang="zh-TW" altLang="en-US" sz="2400" dirty="0"/>
              <a:t>的機器人進行改良，開始研發出具親和力的設計、小型輕量化、更進化的步行技術、更柔軟的快速活動、更柔軟的快速活動</a:t>
            </a:r>
            <a:r>
              <a:rPr lang="zh-TW" altLang="en-US" sz="2400" dirty="0" smtClean="0"/>
              <a:t>。 </a:t>
            </a:r>
            <a:endParaRPr lang="zh-TW" altLang="en-US" sz="2400" dirty="0"/>
          </a:p>
        </p:txBody>
      </p:sp>
      <p:pic>
        <p:nvPicPr>
          <p:cNvPr id="10" name="table"/>
          <p:cNvPicPr>
            <a:picLocks noChangeAspect="1"/>
          </p:cNvPicPr>
          <p:nvPr/>
        </p:nvPicPr>
        <p:blipFill>
          <a:blip r:embed="rId2"/>
          <a:stretch>
            <a:fillRect/>
          </a:stretch>
        </p:blipFill>
        <p:spPr>
          <a:xfrm>
            <a:off x="3747727" y="4181064"/>
            <a:ext cx="4726868" cy="2599595"/>
          </a:xfrm>
          <a:prstGeom prst="rect">
            <a:avLst/>
          </a:prstGeom>
        </p:spPr>
      </p:pic>
      <p:pic>
        <p:nvPicPr>
          <p:cNvPr id="11" name="圖片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0709" y="4594114"/>
            <a:ext cx="1277458" cy="2150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4741" y="4614630"/>
            <a:ext cx="1252839" cy="2109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圖片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9735" y="4662114"/>
            <a:ext cx="1197218" cy="2068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72678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779912" y="548680"/>
            <a:ext cx="4464496" cy="1531640"/>
          </a:xfrm>
        </p:spPr>
        <p:txBody>
          <a:bodyPr>
            <a:normAutofit fontScale="90000"/>
          </a:bodyPr>
          <a:lstStyle/>
          <a:p>
            <a:r>
              <a:rPr lang="en-US" altLang="zh-TW" sz="2400" dirty="0" smtClean="0">
                <a:latin typeface="華康新綜藝體(P)" panose="040B0700000000000000" pitchFamily="82" charset="-120"/>
                <a:ea typeface="華康新綜藝體(P)" panose="040B0700000000000000" pitchFamily="82" charset="-120"/>
              </a:rPr>
              <a:t>ASIMO&amp;SCAFT</a:t>
            </a:r>
            <a:br>
              <a:rPr lang="en-US" altLang="zh-TW" sz="2400" dirty="0" smtClean="0">
                <a:latin typeface="華康新綜藝體(P)" panose="040B0700000000000000" pitchFamily="82" charset="-120"/>
                <a:ea typeface="華康新綜藝體(P)" panose="040B0700000000000000" pitchFamily="82" charset="-120"/>
              </a:rPr>
            </a:br>
            <a:r>
              <a:rPr lang="zh-TW" altLang="en-US" sz="2400" dirty="0" smtClean="0">
                <a:latin typeface="華康新綜藝體(P)" panose="040B0700000000000000" pitchFamily="82" charset="-120"/>
                <a:ea typeface="華康新綜藝體(P)" panose="040B0700000000000000" pitchFamily="82" charset="-120"/>
              </a:rPr>
              <a:t>由來</a:t>
            </a:r>
            <a:r>
              <a:rPr lang="zh-TW" altLang="en-US" sz="2400" dirty="0">
                <a:latin typeface="華康新綜藝體(P)" panose="040B0700000000000000" pitchFamily="82" charset="-120"/>
                <a:ea typeface="華康新綜藝體(P)" panose="040B0700000000000000" pitchFamily="82" charset="-120"/>
              </a:rPr>
              <a:t>、發展歷史、未來展望</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51520" y="1668677"/>
            <a:ext cx="7992888" cy="461665"/>
          </a:xfrm>
          <a:prstGeom prst="rect">
            <a:avLst/>
          </a:prstGeom>
          <a:noFill/>
        </p:spPr>
        <p:txBody>
          <a:bodyPr wrap="square" rtlCol="0">
            <a:spAutoFit/>
          </a:bodyPr>
          <a:lstStyle/>
          <a:p>
            <a:r>
              <a:rPr lang="en-US" altLang="zh-TW" sz="2400" b="1" dirty="0" smtClean="0">
                <a:latin typeface="華康新綜藝體(P)" panose="040B0700000000000000" pitchFamily="82" charset="-120"/>
                <a:ea typeface="華康新綜藝體(P)" panose="040B0700000000000000" pitchFamily="82" charset="-120"/>
              </a:rPr>
              <a:t>ASIMO</a:t>
            </a:r>
            <a:endParaRPr lang="zh-TW" altLang="zh-TW" sz="2400" dirty="0">
              <a:latin typeface="華康新綜藝體(P)" panose="040B0700000000000000" pitchFamily="82" charset="-120"/>
              <a:ea typeface="華康新綜藝體(P)" panose="040B0700000000000000" pitchFamily="82" charset="-120"/>
            </a:endParaRPr>
          </a:p>
        </p:txBody>
      </p:sp>
      <p:sp>
        <p:nvSpPr>
          <p:cNvPr id="2" name="文字方塊 1"/>
          <p:cNvSpPr txBox="1"/>
          <p:nvPr/>
        </p:nvSpPr>
        <p:spPr>
          <a:xfrm>
            <a:off x="235800" y="2160092"/>
            <a:ext cx="8424936" cy="461665"/>
          </a:xfrm>
          <a:prstGeom prst="rect">
            <a:avLst/>
          </a:prstGeom>
          <a:noFill/>
        </p:spPr>
        <p:txBody>
          <a:bodyPr wrap="square" rtlCol="0">
            <a:spAutoFit/>
          </a:bodyPr>
          <a:lstStyle/>
          <a:p>
            <a:r>
              <a:rPr lang="en-US" altLang="zh-TW" sz="2400" dirty="0" smtClean="0"/>
              <a:t>ASIMO</a:t>
            </a:r>
            <a:r>
              <a:rPr lang="zh-TW" altLang="en-US" sz="2400" dirty="0" smtClean="0"/>
              <a:t>機器人的演進</a:t>
            </a:r>
            <a:endParaRPr lang="zh-TW" altLang="en-US" sz="2400" dirty="0">
              <a:latin typeface="華康新綜藝體(P)" panose="040B0700000000000000" pitchFamily="82" charset="-120"/>
              <a:ea typeface="華康新綜藝體(P)" panose="040B0700000000000000" pitchFamily="82" charset="-120"/>
            </a:endParaRPr>
          </a:p>
        </p:txBody>
      </p:sp>
      <p:sp>
        <p:nvSpPr>
          <p:cNvPr id="8" name="文字方塊 7"/>
          <p:cNvSpPr txBox="1"/>
          <p:nvPr/>
        </p:nvSpPr>
        <p:spPr>
          <a:xfrm>
            <a:off x="251520" y="2560836"/>
            <a:ext cx="7416824" cy="461665"/>
          </a:xfrm>
          <a:prstGeom prst="rect">
            <a:avLst/>
          </a:prstGeom>
          <a:noFill/>
        </p:spPr>
        <p:txBody>
          <a:bodyPr wrap="square" rtlCol="0">
            <a:spAutoFit/>
          </a:bodyPr>
          <a:lstStyle/>
          <a:p>
            <a:r>
              <a:rPr lang="zh-TW" altLang="en-US" sz="2400" dirty="0"/>
              <a:t>現在的</a:t>
            </a:r>
            <a:r>
              <a:rPr lang="zh-TW" altLang="en-US" sz="2400" dirty="0" smtClean="0"/>
              <a:t>機器人</a:t>
            </a:r>
            <a:endParaRPr lang="zh-TW" altLang="en-US" sz="2400" dirty="0"/>
          </a:p>
        </p:txBody>
      </p:sp>
      <p:pic>
        <p:nvPicPr>
          <p:cNvPr id="14" name="table"/>
          <p:cNvPicPr>
            <a:picLocks noChangeAspect="1"/>
          </p:cNvPicPr>
          <p:nvPr/>
        </p:nvPicPr>
        <p:blipFill>
          <a:blip r:embed="rId2"/>
          <a:stretch>
            <a:fillRect/>
          </a:stretch>
        </p:blipFill>
        <p:spPr>
          <a:xfrm>
            <a:off x="1367500" y="3039944"/>
            <a:ext cx="6544677" cy="3701423"/>
          </a:xfrm>
          <a:prstGeom prst="rect">
            <a:avLst/>
          </a:prstGeom>
        </p:spPr>
      </p:pic>
      <p:pic>
        <p:nvPicPr>
          <p:cNvPr id="15" name="圖片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2713" y="3586876"/>
            <a:ext cx="1807219" cy="312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圖片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9227" y="3617830"/>
            <a:ext cx="2133090" cy="3002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9870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779912" y="548680"/>
            <a:ext cx="4464496" cy="1531640"/>
          </a:xfrm>
        </p:spPr>
        <p:txBody>
          <a:bodyPr>
            <a:normAutofit fontScale="90000"/>
          </a:bodyPr>
          <a:lstStyle/>
          <a:p>
            <a:r>
              <a:rPr lang="en-US" altLang="zh-TW" sz="2400" dirty="0" smtClean="0">
                <a:latin typeface="華康新綜藝體(P)" panose="040B0700000000000000" pitchFamily="82" charset="-120"/>
                <a:ea typeface="華康新綜藝體(P)" panose="040B0700000000000000" pitchFamily="82" charset="-120"/>
              </a:rPr>
              <a:t>ASIMO&amp;SCAFT</a:t>
            </a:r>
            <a:br>
              <a:rPr lang="en-US" altLang="zh-TW" sz="2400" dirty="0" smtClean="0">
                <a:latin typeface="華康新綜藝體(P)" panose="040B0700000000000000" pitchFamily="82" charset="-120"/>
                <a:ea typeface="華康新綜藝體(P)" panose="040B0700000000000000" pitchFamily="82" charset="-120"/>
              </a:rPr>
            </a:br>
            <a:r>
              <a:rPr lang="zh-TW" altLang="en-US" sz="2400" dirty="0" smtClean="0">
                <a:latin typeface="華康新綜藝體(P)" panose="040B0700000000000000" pitchFamily="82" charset="-120"/>
                <a:ea typeface="華康新綜藝體(P)" panose="040B0700000000000000" pitchFamily="82" charset="-120"/>
              </a:rPr>
              <a:t>由來</a:t>
            </a:r>
            <a:r>
              <a:rPr lang="zh-TW" altLang="en-US" sz="2400" dirty="0">
                <a:latin typeface="華康新綜藝體(P)" panose="040B0700000000000000" pitchFamily="82" charset="-120"/>
                <a:ea typeface="華康新綜藝體(P)" panose="040B0700000000000000" pitchFamily="82" charset="-120"/>
              </a:rPr>
              <a:t>、發展歷史、未來展望</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51520" y="1668677"/>
            <a:ext cx="7992888" cy="461665"/>
          </a:xfrm>
          <a:prstGeom prst="rect">
            <a:avLst/>
          </a:prstGeom>
          <a:noFill/>
        </p:spPr>
        <p:txBody>
          <a:bodyPr wrap="square" rtlCol="0">
            <a:spAutoFit/>
          </a:bodyPr>
          <a:lstStyle/>
          <a:p>
            <a:r>
              <a:rPr lang="en-US" altLang="zh-TW" sz="2400" b="1" dirty="0" smtClean="0">
                <a:latin typeface="華康新綜藝體(P)" panose="040B0700000000000000" pitchFamily="82" charset="-120"/>
                <a:ea typeface="華康新綜藝體(P)" panose="040B0700000000000000" pitchFamily="82" charset="-120"/>
              </a:rPr>
              <a:t>ASIMO</a:t>
            </a:r>
            <a:endParaRPr lang="zh-TW" altLang="zh-TW" sz="2400" dirty="0">
              <a:latin typeface="華康新綜藝體(P)" panose="040B0700000000000000" pitchFamily="82" charset="-120"/>
              <a:ea typeface="華康新綜藝體(P)" panose="040B0700000000000000" pitchFamily="82" charset="-120"/>
            </a:endParaRPr>
          </a:p>
        </p:txBody>
      </p:sp>
      <p:sp>
        <p:nvSpPr>
          <p:cNvPr id="2" name="文字方塊 1"/>
          <p:cNvSpPr txBox="1"/>
          <p:nvPr/>
        </p:nvSpPr>
        <p:spPr>
          <a:xfrm>
            <a:off x="235800" y="2160092"/>
            <a:ext cx="8424936" cy="461665"/>
          </a:xfrm>
          <a:prstGeom prst="rect">
            <a:avLst/>
          </a:prstGeom>
          <a:noFill/>
        </p:spPr>
        <p:txBody>
          <a:bodyPr wrap="square" rtlCol="0">
            <a:spAutoFit/>
          </a:bodyPr>
          <a:lstStyle/>
          <a:p>
            <a:r>
              <a:rPr lang="en-US" altLang="zh-TW" sz="2400" dirty="0"/>
              <a:t>ASIMO</a:t>
            </a:r>
            <a:r>
              <a:rPr lang="zh-TW" altLang="en-US" sz="2400" dirty="0"/>
              <a:t>的未來</a:t>
            </a:r>
            <a:endParaRPr lang="zh-TW" altLang="en-US" sz="2400" dirty="0">
              <a:latin typeface="華康新綜藝體(P)" panose="040B0700000000000000" pitchFamily="82" charset="-120"/>
              <a:ea typeface="華康新綜藝體(P)" panose="040B0700000000000000" pitchFamily="82" charset="-120"/>
            </a:endParaRPr>
          </a:p>
        </p:txBody>
      </p:sp>
      <p:sp>
        <p:nvSpPr>
          <p:cNvPr id="8" name="文字方塊 7"/>
          <p:cNvSpPr txBox="1"/>
          <p:nvPr/>
        </p:nvSpPr>
        <p:spPr>
          <a:xfrm>
            <a:off x="251520" y="2693702"/>
            <a:ext cx="7416824" cy="2751522"/>
          </a:xfrm>
          <a:prstGeom prst="rect">
            <a:avLst/>
          </a:prstGeom>
          <a:noFill/>
        </p:spPr>
        <p:txBody>
          <a:bodyPr wrap="square" rtlCol="0">
            <a:spAutoFit/>
          </a:bodyPr>
          <a:lstStyle/>
          <a:p>
            <a:pPr>
              <a:lnSpc>
                <a:spcPct val="90000"/>
              </a:lnSpc>
            </a:pPr>
            <a:r>
              <a:rPr lang="zh-TW" altLang="en-US" sz="2400" dirty="0"/>
              <a:t>在持續發展</a:t>
            </a:r>
            <a:r>
              <a:rPr lang="en-US" altLang="zh-TW" sz="2400" dirty="0"/>
              <a:t>ASIMO</a:t>
            </a:r>
            <a:r>
              <a:rPr lang="zh-TW" altLang="en-US" sz="2400" dirty="0"/>
              <a:t>的今天，</a:t>
            </a:r>
            <a:r>
              <a:rPr lang="en-US" altLang="zh-TW" sz="2400" dirty="0"/>
              <a:t>Honda</a:t>
            </a:r>
            <a:r>
              <a:rPr lang="zh-TW" altLang="en-US" sz="2400" dirty="0"/>
              <a:t>向全世界示範了</a:t>
            </a:r>
            <a:r>
              <a:rPr lang="en-US" altLang="zh-TW" sz="2400" dirty="0"/>
              <a:t>ASIMO</a:t>
            </a:r>
            <a:r>
              <a:rPr lang="zh-TW" altLang="en-US" sz="2400" dirty="0"/>
              <a:t>並鼓勵和激勵很多年輕學生學習科學。在未來</a:t>
            </a:r>
            <a:r>
              <a:rPr lang="en-US" altLang="zh-TW" sz="2400" dirty="0"/>
              <a:t>ASIMO</a:t>
            </a:r>
            <a:r>
              <a:rPr lang="zh-TW" altLang="en-US" sz="2400" dirty="0"/>
              <a:t>可能可以提供其他更多人類在眼睛、耳朵、雙手和雙腳所需要的功能。將來有一天，</a:t>
            </a:r>
            <a:r>
              <a:rPr lang="en-US" altLang="zh-TW" sz="2400" dirty="0"/>
              <a:t>ASIMO</a:t>
            </a:r>
            <a:r>
              <a:rPr lang="zh-TW" altLang="en-US" sz="2400" dirty="0"/>
              <a:t>可能可以幫助一些比較重要的任務，像是</a:t>
            </a:r>
            <a:r>
              <a:rPr lang="zh-TW" altLang="en-US" sz="2400" dirty="0">
                <a:solidFill>
                  <a:srgbClr val="FF0000"/>
                </a:solidFill>
              </a:rPr>
              <a:t>協助老人或者是有些只能躺在床上或在輪椅上的人</a:t>
            </a:r>
            <a:r>
              <a:rPr lang="zh-TW" altLang="en-US" sz="2400" dirty="0"/>
              <a:t>。</a:t>
            </a:r>
            <a:r>
              <a:rPr lang="en-US" altLang="zh-TW" sz="2400" dirty="0"/>
              <a:t>ASIMO</a:t>
            </a:r>
            <a:r>
              <a:rPr lang="zh-TW" altLang="en-US" sz="2400" dirty="0"/>
              <a:t>也可以進行些對人類較危險的任務，像是</a:t>
            </a:r>
            <a:r>
              <a:rPr lang="zh-TW" altLang="en-US" sz="2400" dirty="0">
                <a:solidFill>
                  <a:srgbClr val="FF0000"/>
                </a:solidFill>
              </a:rPr>
              <a:t>消防員滅火、清理有毒物質的洩漏環境。 </a:t>
            </a:r>
          </a:p>
        </p:txBody>
      </p:sp>
    </p:spTree>
    <p:extLst>
      <p:ext uri="{BB962C8B-B14F-4D97-AF65-F5344CB8AC3E}">
        <p14:creationId xmlns:p14="http://schemas.microsoft.com/office/powerpoint/2010/main" val="22022303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a:p>
        </p:txBody>
      </p:sp>
      <p:sp>
        <p:nvSpPr>
          <p:cNvPr id="3" name="標題 2"/>
          <p:cNvSpPr>
            <a:spLocks noGrp="1"/>
          </p:cNvSpPr>
          <p:nvPr>
            <p:ph type="title"/>
          </p:nvPr>
        </p:nvSpPr>
        <p:spPr>
          <a:xfrm>
            <a:off x="4716016" y="692696"/>
            <a:ext cx="3744416" cy="5715000"/>
          </a:xfrm>
        </p:spPr>
        <p:txBody>
          <a:bodyPr/>
          <a:lstStyle/>
          <a:p>
            <a:r>
              <a:rPr lang="zh-TW" altLang="en-US" dirty="0">
                <a:latin typeface="華康新綜藝體(P)" panose="040B0700000000000000" pitchFamily="82" charset="-120"/>
                <a:ea typeface="華康新綜藝體(P)" panose="040B0700000000000000" pitchFamily="82" charset="-120"/>
              </a:rPr>
              <a:t>機器人帶來的影響</a:t>
            </a:r>
            <a:r>
              <a:rPr lang="en-US" altLang="zh-TW" dirty="0">
                <a:latin typeface="華康新綜藝體(P)" panose="040B0700000000000000" pitchFamily="82" charset="-120"/>
                <a:ea typeface="華康新綜藝體(P)" panose="040B0700000000000000" pitchFamily="82" charset="-120"/>
              </a:rPr>
              <a:t/>
            </a:r>
            <a:br>
              <a:rPr lang="en-US" altLang="zh-TW" dirty="0">
                <a:latin typeface="華康新綜藝體(P)" panose="040B0700000000000000" pitchFamily="82" charset="-120"/>
                <a:ea typeface="華康新綜藝體(P)" panose="040B0700000000000000" pitchFamily="82" charset="-120"/>
              </a:rPr>
            </a:br>
            <a:r>
              <a:rPr lang="en-US" altLang="zh-TW" dirty="0">
                <a:latin typeface="華康新綜藝體(P)" panose="040B0700000000000000" pitchFamily="82" charset="-120"/>
                <a:ea typeface="華康新綜藝體(P)" panose="040B0700000000000000" pitchFamily="82" charset="-120"/>
              </a:rPr>
              <a:t/>
            </a:r>
            <a:br>
              <a:rPr lang="en-US" altLang="zh-TW" dirty="0">
                <a:latin typeface="華康新綜藝體(P)" panose="040B0700000000000000" pitchFamily="82" charset="-120"/>
                <a:ea typeface="華康新綜藝體(P)" panose="040B0700000000000000" pitchFamily="82" charset="-120"/>
              </a:rPr>
            </a:br>
            <a:endParaRPr lang="zh-TW" altLang="en-US" dirty="0"/>
          </a:p>
        </p:txBody>
      </p:sp>
      <p:sp>
        <p:nvSpPr>
          <p:cNvPr id="4" name="矩形 3"/>
          <p:cNvSpPr/>
          <p:nvPr/>
        </p:nvSpPr>
        <p:spPr>
          <a:xfrm rot="10800000" flipV="1">
            <a:off x="2123728" y="3404427"/>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7490270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782954" y="902857"/>
            <a:ext cx="4464496" cy="1531640"/>
          </a:xfrm>
        </p:spPr>
        <p:txBody>
          <a:bodyPr>
            <a:normAutofit fontScale="90000"/>
          </a:bodyPr>
          <a:lstStyle/>
          <a:p>
            <a:r>
              <a:rPr lang="zh-TW" altLang="en-US" sz="2400" dirty="0">
                <a:latin typeface="華康新綜藝體(P)" panose="040B0700000000000000" pitchFamily="82" charset="-120"/>
                <a:ea typeface="華康新綜藝體(P)" panose="040B0700000000000000" pitchFamily="82" charset="-120"/>
              </a:rPr>
              <a:t>機器人帶來的影響</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51520" y="1999832"/>
            <a:ext cx="7992888" cy="461665"/>
          </a:xfrm>
          <a:prstGeom prst="rect">
            <a:avLst/>
          </a:prstGeom>
          <a:noFill/>
        </p:spPr>
        <p:txBody>
          <a:bodyPr wrap="square" rtlCol="0">
            <a:spAutoFit/>
          </a:bodyPr>
          <a:lstStyle/>
          <a:p>
            <a:r>
              <a:rPr lang="zh-TW" altLang="zh-TW" sz="2400" dirty="0">
                <a:latin typeface="華康新綜藝體(P)" panose="040B0700000000000000" pitchFamily="82" charset="-120"/>
                <a:ea typeface="華康新綜藝體(P)" panose="040B0700000000000000" pitchFamily="82" charset="-120"/>
              </a:rPr>
              <a:t>未來機器人帶來的好處</a:t>
            </a:r>
          </a:p>
        </p:txBody>
      </p:sp>
      <p:sp>
        <p:nvSpPr>
          <p:cNvPr id="6" name="文字方塊 5"/>
          <p:cNvSpPr txBox="1"/>
          <p:nvPr/>
        </p:nvSpPr>
        <p:spPr>
          <a:xfrm>
            <a:off x="275657" y="3122384"/>
            <a:ext cx="4032448" cy="738664"/>
          </a:xfrm>
          <a:prstGeom prst="rect">
            <a:avLst/>
          </a:prstGeom>
          <a:noFill/>
        </p:spPr>
        <p:txBody>
          <a:bodyPr wrap="square" rtlCol="0">
            <a:spAutoFit/>
          </a:bodyPr>
          <a:lstStyle/>
          <a:p>
            <a:pPr lvl="0"/>
            <a:r>
              <a:rPr lang="en-US" altLang="zh-TW" sz="2400" dirty="0" smtClean="0"/>
              <a:t>1.</a:t>
            </a:r>
            <a:r>
              <a:rPr lang="zh-TW" altLang="zh-TW" sz="2400" dirty="0" smtClean="0"/>
              <a:t>機器人</a:t>
            </a:r>
            <a:r>
              <a:rPr lang="zh-TW" altLang="zh-TW" sz="2400" dirty="0"/>
              <a:t>更具智慧</a:t>
            </a:r>
          </a:p>
          <a:p>
            <a:endParaRPr lang="zh-TW" altLang="en-US" dirty="0"/>
          </a:p>
        </p:txBody>
      </p:sp>
      <p:pic>
        <p:nvPicPr>
          <p:cNvPr id="1026" name="Picture 2" descr="458px-Artifici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2148" y="2665712"/>
            <a:ext cx="3412255" cy="4456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40490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95611">
            <a:off x="2512195" y="1636477"/>
            <a:ext cx="4292445" cy="4859372"/>
          </a:xfrm>
          <a:prstGeom prst="rect">
            <a:avLst/>
          </a:prstGeom>
          <a:noFill/>
          <a:extLst>
            <a:ext uri="{909E8E84-426E-40DD-AFC4-6F175D3DCCD1}">
              <a14:hiddenFill xmlns:a14="http://schemas.microsoft.com/office/drawing/2010/main">
                <a:solidFill>
                  <a:srgbClr val="FFFFFF"/>
                </a:solidFill>
              </a14:hiddenFill>
            </a:ext>
          </a:extLst>
        </p:spPr>
      </p:pic>
      <p:sp>
        <p:nvSpPr>
          <p:cNvPr id="3" name="標題 2"/>
          <p:cNvSpPr>
            <a:spLocks noGrp="1"/>
          </p:cNvSpPr>
          <p:nvPr>
            <p:ph type="title"/>
          </p:nvPr>
        </p:nvSpPr>
        <p:spPr>
          <a:xfrm>
            <a:off x="3782954" y="902857"/>
            <a:ext cx="4464496" cy="1531640"/>
          </a:xfrm>
        </p:spPr>
        <p:txBody>
          <a:bodyPr>
            <a:normAutofit fontScale="90000"/>
          </a:bodyPr>
          <a:lstStyle/>
          <a:p>
            <a:r>
              <a:rPr lang="zh-TW" altLang="en-US" sz="2400" dirty="0">
                <a:latin typeface="華康新綜藝體(P)" panose="040B0700000000000000" pitchFamily="82" charset="-120"/>
                <a:ea typeface="華康新綜藝體(P)" panose="040B0700000000000000" pitchFamily="82" charset="-120"/>
              </a:rPr>
              <a:t>機器人帶來的影響</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51520" y="1999832"/>
            <a:ext cx="7992888" cy="461665"/>
          </a:xfrm>
          <a:prstGeom prst="rect">
            <a:avLst/>
          </a:prstGeom>
          <a:noFill/>
        </p:spPr>
        <p:txBody>
          <a:bodyPr wrap="square" rtlCol="0">
            <a:spAutoFit/>
          </a:bodyPr>
          <a:lstStyle/>
          <a:p>
            <a:r>
              <a:rPr lang="zh-TW" altLang="zh-TW" sz="2400" dirty="0">
                <a:latin typeface="華康新綜藝體(P)" panose="040B0700000000000000" pitchFamily="82" charset="-120"/>
                <a:ea typeface="華康新綜藝體(P)" panose="040B0700000000000000" pitchFamily="82" charset="-120"/>
              </a:rPr>
              <a:t>未來機器人帶來的好處</a:t>
            </a:r>
          </a:p>
        </p:txBody>
      </p:sp>
      <p:sp>
        <p:nvSpPr>
          <p:cNvPr id="6" name="文字方塊 5"/>
          <p:cNvSpPr txBox="1"/>
          <p:nvPr/>
        </p:nvSpPr>
        <p:spPr>
          <a:xfrm>
            <a:off x="275657" y="3122384"/>
            <a:ext cx="4032448" cy="1107996"/>
          </a:xfrm>
          <a:prstGeom prst="rect">
            <a:avLst/>
          </a:prstGeom>
          <a:noFill/>
        </p:spPr>
        <p:txBody>
          <a:bodyPr wrap="square" rtlCol="0">
            <a:spAutoFit/>
          </a:bodyPr>
          <a:lstStyle/>
          <a:p>
            <a:r>
              <a:rPr lang="en-US" altLang="zh-TW" sz="2400" dirty="0" smtClean="0"/>
              <a:t>2.</a:t>
            </a:r>
            <a:r>
              <a:rPr lang="zh-TW" altLang="zh-TW" sz="2400" dirty="0"/>
              <a:t>機器人可用於醫療化</a:t>
            </a:r>
          </a:p>
          <a:p>
            <a:pPr lvl="0"/>
            <a:endParaRPr lang="zh-TW" altLang="zh-TW" sz="2400" dirty="0"/>
          </a:p>
          <a:p>
            <a:endParaRPr lang="zh-TW" altLang="en-US" dirty="0"/>
          </a:p>
        </p:txBody>
      </p:sp>
      <p:pic>
        <p:nvPicPr>
          <p:cNvPr id="7" name="圖片 6" descr="C:\Users\user\AppData\Local\Microsoft\Windows\INetCache\Content.Word\PR2_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88024" y="2996952"/>
            <a:ext cx="3962400" cy="3657600"/>
          </a:xfrm>
          <a:prstGeom prst="rect">
            <a:avLst/>
          </a:prstGeom>
          <a:noFill/>
          <a:ln>
            <a:noFill/>
          </a:ln>
        </p:spPr>
      </p:pic>
    </p:spTree>
    <p:extLst>
      <p:ext uri="{BB962C8B-B14F-4D97-AF65-F5344CB8AC3E}">
        <p14:creationId xmlns:p14="http://schemas.microsoft.com/office/powerpoint/2010/main" val="20050675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782954" y="902857"/>
            <a:ext cx="4464496" cy="1531640"/>
          </a:xfrm>
        </p:spPr>
        <p:txBody>
          <a:bodyPr>
            <a:normAutofit fontScale="90000"/>
          </a:bodyPr>
          <a:lstStyle/>
          <a:p>
            <a:r>
              <a:rPr lang="zh-TW" altLang="en-US" sz="2400" dirty="0">
                <a:latin typeface="華康新綜藝體(P)" panose="040B0700000000000000" pitchFamily="82" charset="-120"/>
                <a:ea typeface="華康新綜藝體(P)" panose="040B0700000000000000" pitchFamily="82" charset="-120"/>
              </a:rPr>
              <a:t>機器人帶來的影響</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51520" y="1999832"/>
            <a:ext cx="7992888" cy="461665"/>
          </a:xfrm>
          <a:prstGeom prst="rect">
            <a:avLst/>
          </a:prstGeom>
          <a:noFill/>
        </p:spPr>
        <p:txBody>
          <a:bodyPr wrap="square" rtlCol="0">
            <a:spAutoFit/>
          </a:bodyPr>
          <a:lstStyle/>
          <a:p>
            <a:r>
              <a:rPr lang="zh-TW" altLang="zh-TW" sz="2400" dirty="0">
                <a:latin typeface="華康新綜藝體(P)" panose="040B0700000000000000" pitchFamily="82" charset="-120"/>
                <a:ea typeface="華康新綜藝體(P)" panose="040B0700000000000000" pitchFamily="82" charset="-120"/>
              </a:rPr>
              <a:t>未來機器人帶來的好處</a:t>
            </a:r>
          </a:p>
        </p:txBody>
      </p:sp>
      <p:sp>
        <p:nvSpPr>
          <p:cNvPr id="6" name="文字方塊 5"/>
          <p:cNvSpPr txBox="1"/>
          <p:nvPr/>
        </p:nvSpPr>
        <p:spPr>
          <a:xfrm>
            <a:off x="275657" y="3122384"/>
            <a:ext cx="4032448" cy="1107996"/>
          </a:xfrm>
          <a:prstGeom prst="rect">
            <a:avLst/>
          </a:prstGeom>
          <a:noFill/>
        </p:spPr>
        <p:txBody>
          <a:bodyPr wrap="square" rtlCol="0">
            <a:spAutoFit/>
          </a:bodyPr>
          <a:lstStyle/>
          <a:p>
            <a:r>
              <a:rPr lang="en-US" altLang="zh-TW" sz="2400" dirty="0"/>
              <a:t>3.</a:t>
            </a:r>
            <a:r>
              <a:rPr lang="zh-TW" altLang="zh-TW" sz="2400" dirty="0"/>
              <a:t>救災用機器人</a:t>
            </a:r>
          </a:p>
          <a:p>
            <a:pPr lvl="0"/>
            <a:endParaRPr lang="zh-TW" altLang="zh-TW" sz="2400" dirty="0"/>
          </a:p>
          <a:p>
            <a:endParaRPr lang="zh-TW" altLang="en-US" dirty="0"/>
          </a:p>
        </p:txBody>
      </p:sp>
      <p:pic>
        <p:nvPicPr>
          <p:cNvPr id="3074" name="Picture 2" descr="4247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832" y="2852936"/>
            <a:ext cx="5477490"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51818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782954" y="902857"/>
            <a:ext cx="4464496" cy="1531640"/>
          </a:xfrm>
        </p:spPr>
        <p:txBody>
          <a:bodyPr>
            <a:normAutofit fontScale="90000"/>
          </a:bodyPr>
          <a:lstStyle/>
          <a:p>
            <a:r>
              <a:rPr lang="zh-TW" altLang="en-US" sz="2400" dirty="0">
                <a:latin typeface="華康新綜藝體(P)" panose="040B0700000000000000" pitchFamily="82" charset="-120"/>
                <a:ea typeface="華康新綜藝體(P)" panose="040B0700000000000000" pitchFamily="82" charset="-120"/>
              </a:rPr>
              <a:t>機器人帶來的影響</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51520" y="1999832"/>
            <a:ext cx="7992888" cy="461665"/>
          </a:xfrm>
          <a:prstGeom prst="rect">
            <a:avLst/>
          </a:prstGeom>
          <a:noFill/>
        </p:spPr>
        <p:txBody>
          <a:bodyPr wrap="square" rtlCol="0">
            <a:spAutoFit/>
          </a:bodyPr>
          <a:lstStyle/>
          <a:p>
            <a:r>
              <a:rPr lang="zh-TW" altLang="zh-TW" sz="2400" dirty="0">
                <a:latin typeface="華康新綜藝體(P)" panose="040B0700000000000000" pitchFamily="82" charset="-120"/>
                <a:ea typeface="華康新綜藝體(P)" panose="040B0700000000000000" pitchFamily="82" charset="-120"/>
              </a:rPr>
              <a:t>機器人所帶來的壞處</a:t>
            </a:r>
          </a:p>
        </p:txBody>
      </p:sp>
      <p:sp>
        <p:nvSpPr>
          <p:cNvPr id="6" name="文字方塊 5"/>
          <p:cNvSpPr txBox="1"/>
          <p:nvPr/>
        </p:nvSpPr>
        <p:spPr>
          <a:xfrm>
            <a:off x="275657" y="3122384"/>
            <a:ext cx="4032448" cy="1477328"/>
          </a:xfrm>
          <a:prstGeom prst="rect">
            <a:avLst/>
          </a:prstGeom>
          <a:noFill/>
        </p:spPr>
        <p:txBody>
          <a:bodyPr wrap="square" rtlCol="0">
            <a:spAutoFit/>
          </a:bodyPr>
          <a:lstStyle/>
          <a:p>
            <a:pPr lvl="0"/>
            <a:r>
              <a:rPr lang="en-US" altLang="zh-TW" sz="2400" dirty="0" smtClean="0"/>
              <a:t>1.</a:t>
            </a:r>
            <a:r>
              <a:rPr lang="zh-TW" altLang="zh-TW" sz="2400" dirty="0" smtClean="0"/>
              <a:t>失業</a:t>
            </a:r>
          </a:p>
          <a:p>
            <a:endParaRPr lang="zh-TW" altLang="zh-TW" sz="2400" dirty="0"/>
          </a:p>
          <a:p>
            <a:pPr lvl="0"/>
            <a:endParaRPr lang="zh-TW" altLang="zh-TW" sz="2400" dirty="0"/>
          </a:p>
          <a:p>
            <a:endParaRPr lang="zh-TW" altLang="en-US" dirty="0"/>
          </a:p>
        </p:txBody>
      </p:sp>
      <p:pic>
        <p:nvPicPr>
          <p:cNvPr id="4098" name="Picture 2" descr="images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3157543"/>
            <a:ext cx="4680520" cy="3429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47972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782954" y="902857"/>
            <a:ext cx="4464496" cy="1531640"/>
          </a:xfrm>
        </p:spPr>
        <p:txBody>
          <a:bodyPr>
            <a:normAutofit fontScale="90000"/>
          </a:bodyPr>
          <a:lstStyle/>
          <a:p>
            <a:r>
              <a:rPr lang="zh-TW" altLang="en-US" sz="2400" dirty="0">
                <a:latin typeface="華康新綜藝體(P)" panose="040B0700000000000000" pitchFamily="82" charset="-120"/>
                <a:ea typeface="華康新綜藝體(P)" panose="040B0700000000000000" pitchFamily="82" charset="-120"/>
              </a:rPr>
              <a:t>機器人帶來的影響</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51520" y="1999832"/>
            <a:ext cx="7992888" cy="461665"/>
          </a:xfrm>
          <a:prstGeom prst="rect">
            <a:avLst/>
          </a:prstGeom>
          <a:noFill/>
        </p:spPr>
        <p:txBody>
          <a:bodyPr wrap="square" rtlCol="0">
            <a:spAutoFit/>
          </a:bodyPr>
          <a:lstStyle/>
          <a:p>
            <a:r>
              <a:rPr lang="zh-TW" altLang="zh-TW" sz="2400" dirty="0">
                <a:latin typeface="華康新綜藝體(P)" panose="040B0700000000000000" pitchFamily="82" charset="-120"/>
                <a:ea typeface="華康新綜藝體(P)" panose="040B0700000000000000" pitchFamily="82" charset="-120"/>
              </a:rPr>
              <a:t>機器人所帶來的壞處</a:t>
            </a:r>
          </a:p>
        </p:txBody>
      </p:sp>
      <p:sp>
        <p:nvSpPr>
          <p:cNvPr id="6" name="文字方塊 5"/>
          <p:cNvSpPr txBox="1"/>
          <p:nvPr/>
        </p:nvSpPr>
        <p:spPr>
          <a:xfrm>
            <a:off x="275657" y="3122384"/>
            <a:ext cx="4032448" cy="1477328"/>
          </a:xfrm>
          <a:prstGeom prst="rect">
            <a:avLst/>
          </a:prstGeom>
          <a:noFill/>
        </p:spPr>
        <p:txBody>
          <a:bodyPr wrap="square" rtlCol="0">
            <a:spAutoFit/>
          </a:bodyPr>
          <a:lstStyle/>
          <a:p>
            <a:pPr lvl="0"/>
            <a:r>
              <a:rPr lang="en-US" altLang="zh-TW" sz="2400" dirty="0" smtClean="0"/>
              <a:t>1.</a:t>
            </a:r>
            <a:r>
              <a:rPr lang="zh-TW" altLang="en-US" sz="2400" dirty="0" smtClean="0"/>
              <a:t>戰爭</a:t>
            </a:r>
            <a:endParaRPr lang="zh-TW" altLang="zh-TW" sz="2400" dirty="0"/>
          </a:p>
          <a:p>
            <a:endParaRPr lang="zh-TW" altLang="zh-TW" sz="2400" dirty="0"/>
          </a:p>
          <a:p>
            <a:pPr lvl="0"/>
            <a:endParaRPr lang="zh-TW" altLang="zh-TW" sz="2400" dirty="0"/>
          </a:p>
          <a:p>
            <a:endParaRPr lang="zh-TW" altLang="en-US" dirty="0"/>
          </a:p>
        </p:txBody>
      </p:sp>
      <p:pic>
        <p:nvPicPr>
          <p:cNvPr id="5122" name="Picture 2" descr="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8344" y="3127996"/>
            <a:ext cx="5199222"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6263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2737" y="1137321"/>
            <a:ext cx="8867328" cy="5714999"/>
          </a:xfrm>
        </p:spPr>
        <p:txBody>
          <a:bodyPr>
            <a:normAutofit/>
          </a:bodyPr>
          <a:lstStyle/>
          <a:p>
            <a:pPr marL="990600" lvl="1" indent="-533400"/>
            <a:r>
              <a:rPr lang="en-US" altLang="zh-TW" sz="1800" dirty="0"/>
              <a:t>ASIMO History(</a:t>
            </a:r>
            <a:r>
              <a:rPr lang="zh-TW" altLang="en-US" sz="1800" dirty="0"/>
              <a:t>英文官網</a:t>
            </a:r>
            <a:r>
              <a:rPr lang="en-US" altLang="zh-TW" sz="1800" dirty="0"/>
              <a:t>)</a:t>
            </a:r>
            <a:endParaRPr lang="en-US" altLang="zh-TW" sz="1800" dirty="0">
              <a:hlinkClick r:id="rId2"/>
            </a:endParaRPr>
          </a:p>
          <a:p>
            <a:pPr marL="0" indent="0">
              <a:buNone/>
            </a:pPr>
            <a:r>
              <a:rPr lang="en-US" altLang="zh-TW" dirty="0">
                <a:hlinkClick r:id="rId2"/>
              </a:rPr>
              <a:t>http://asimo.honda.com/asimo-history/</a:t>
            </a:r>
            <a:endParaRPr lang="en-US" altLang="zh-TW" dirty="0"/>
          </a:p>
          <a:p>
            <a:pPr marL="990600" lvl="1" indent="-533400"/>
            <a:r>
              <a:rPr lang="en-US" altLang="zh-TW" sz="1800" dirty="0"/>
              <a:t>Honda ASIMO</a:t>
            </a:r>
            <a:r>
              <a:rPr lang="zh-TW" altLang="en-US" sz="1800" dirty="0"/>
              <a:t>開發歷史</a:t>
            </a:r>
            <a:r>
              <a:rPr lang="en-US" altLang="zh-TW" sz="1800" dirty="0"/>
              <a:t>(</a:t>
            </a:r>
            <a:r>
              <a:rPr lang="zh-TW" altLang="en-US" sz="1800" dirty="0"/>
              <a:t>中文官網</a:t>
            </a:r>
            <a:r>
              <a:rPr lang="en-US" altLang="zh-TW" sz="1800" dirty="0"/>
              <a:t>)</a:t>
            </a:r>
            <a:endParaRPr lang="en-US" altLang="zh-TW" sz="1800" dirty="0">
              <a:hlinkClick r:id="rId3"/>
            </a:endParaRPr>
          </a:p>
          <a:p>
            <a:pPr marL="0" indent="0">
              <a:buNone/>
            </a:pPr>
            <a:r>
              <a:rPr lang="en-US" altLang="zh-TW" dirty="0">
                <a:hlinkClick r:id="rId3"/>
              </a:rPr>
              <a:t>http://www.honda-taiwan.com.tw/technology_ASIMO_evolution.html</a:t>
            </a:r>
            <a:endParaRPr lang="en-US" altLang="zh-TW" dirty="0"/>
          </a:p>
          <a:p>
            <a:pPr marL="990600" lvl="1" indent="-533400"/>
            <a:r>
              <a:rPr lang="en-US" altLang="zh-TW" sz="1800" dirty="0"/>
              <a:t>Honda ASIMO</a:t>
            </a:r>
            <a:r>
              <a:rPr lang="zh-TW" altLang="en-US" sz="1800" dirty="0"/>
              <a:t>演進</a:t>
            </a:r>
            <a:r>
              <a:rPr lang="en-US" altLang="zh-TW" sz="1800" dirty="0"/>
              <a:t>(</a:t>
            </a:r>
            <a:r>
              <a:rPr lang="zh-TW" altLang="en-US" sz="1800" dirty="0"/>
              <a:t>中文官網</a:t>
            </a:r>
            <a:r>
              <a:rPr lang="en-US" altLang="zh-TW" sz="1800" dirty="0"/>
              <a:t>)</a:t>
            </a:r>
            <a:endParaRPr lang="en-US" altLang="zh-TW" sz="1800" dirty="0">
              <a:hlinkClick r:id="rId4"/>
            </a:endParaRPr>
          </a:p>
          <a:p>
            <a:pPr marL="0" indent="0">
              <a:buNone/>
            </a:pPr>
            <a:r>
              <a:rPr lang="en-US" altLang="zh-TW" dirty="0">
                <a:hlinkClick r:id="rId4"/>
              </a:rPr>
              <a:t>http://</a:t>
            </a:r>
            <a:r>
              <a:rPr lang="en-US" altLang="zh-TW" dirty="0" smtClean="0">
                <a:hlinkClick r:id="rId4"/>
              </a:rPr>
              <a:t>www.honda-taiwan.com.tw/technology_ASIMO_new.html</a:t>
            </a:r>
            <a:endParaRPr lang="en-US" altLang="zh-TW" dirty="0" smtClean="0"/>
          </a:p>
          <a:p>
            <a:pPr lvl="0"/>
            <a:r>
              <a:rPr lang="en-US" altLang="zh-TW" u="sng" dirty="0">
                <a:hlinkClick r:id="rId5"/>
              </a:rPr>
              <a:t>http://theroboticschallenge.org/overview</a:t>
            </a:r>
            <a:endParaRPr lang="zh-TW" altLang="zh-TW" dirty="0"/>
          </a:p>
          <a:p>
            <a:pPr lvl="0"/>
            <a:r>
              <a:rPr lang="en-US" altLang="zh-TW" u="sng" dirty="0">
                <a:hlinkClick r:id="rId6"/>
              </a:rPr>
              <a:t>http://technews.tw/2013/12/24/google-robotics-darpa-schaft-bostondynamics/</a:t>
            </a:r>
            <a:endParaRPr lang="zh-TW" altLang="zh-TW" dirty="0"/>
          </a:p>
          <a:p>
            <a:pPr lvl="0"/>
            <a:r>
              <a:rPr lang="en-US" altLang="zh-TW" u="sng" dirty="0">
                <a:hlinkClick r:id="rId7"/>
              </a:rPr>
              <a:t>http://spectrum.ieee.org/automaton/robotics/humanoids/schaft-robot-company-bought-by-google-darpa-robotics-challenge-winner</a:t>
            </a:r>
            <a:endParaRPr lang="zh-TW" altLang="zh-TW" dirty="0"/>
          </a:p>
          <a:p>
            <a:pPr lvl="0"/>
            <a:r>
              <a:rPr lang="en-US" altLang="zh-TW" u="sng" dirty="0">
                <a:hlinkClick r:id="rId8"/>
              </a:rPr>
              <a:t>http://www.inside.com.tw/2013/12/26/introduction-of-8-robotics-companies-acquired-by-google</a:t>
            </a:r>
            <a:endParaRPr lang="zh-TW" altLang="zh-TW" dirty="0"/>
          </a:p>
          <a:p>
            <a:pPr lvl="0"/>
            <a:r>
              <a:rPr lang="en-US" altLang="zh-TW" u="sng" dirty="0">
                <a:hlinkClick r:id="rId9"/>
              </a:rPr>
              <a:t>http://buzzorange.com/techorange/2014/02/19/google-schaft%EF%BC%81</a:t>
            </a:r>
            <a:r>
              <a:rPr lang="en-US" altLang="zh-TW" u="sng" dirty="0" smtClean="0">
                <a:hlinkClick r:id="rId9"/>
              </a:rPr>
              <a:t>/</a:t>
            </a:r>
            <a:endParaRPr lang="en-US" altLang="zh-TW" u="sng" dirty="0" smtClean="0"/>
          </a:p>
          <a:p>
            <a:pPr lvl="0"/>
            <a:endParaRPr lang="zh-TW" altLang="zh-TW" sz="1600" dirty="0"/>
          </a:p>
          <a:p>
            <a:pPr marL="0" indent="0">
              <a:buNone/>
            </a:pPr>
            <a:endParaRPr lang="en-US" altLang="zh-TW" sz="1600" dirty="0"/>
          </a:p>
          <a:p>
            <a:endParaRPr lang="zh-TW" altLang="en-US" dirty="0"/>
          </a:p>
        </p:txBody>
      </p:sp>
      <p:sp>
        <p:nvSpPr>
          <p:cNvPr id="3" name="標題 2"/>
          <p:cNvSpPr>
            <a:spLocks noGrp="1"/>
          </p:cNvSpPr>
          <p:nvPr>
            <p:ph type="title"/>
          </p:nvPr>
        </p:nvSpPr>
        <p:spPr>
          <a:xfrm>
            <a:off x="4788024" y="260648"/>
            <a:ext cx="3744416" cy="1008112"/>
          </a:xfrm>
        </p:spPr>
        <p:txBody>
          <a:bodyPr/>
          <a:lstStyle/>
          <a:p>
            <a:r>
              <a:rPr lang="zh-TW" altLang="en-US" dirty="0">
                <a:latin typeface="華康新綜藝體(P)" panose="040B0700000000000000" pitchFamily="82" charset="-120"/>
                <a:ea typeface="華康新綜藝體(P)" panose="040B0700000000000000" pitchFamily="82" charset="-120"/>
              </a:rPr>
              <a:t>參考資料</a:t>
            </a:r>
          </a:p>
        </p:txBody>
      </p:sp>
    </p:spTree>
    <p:extLst>
      <p:ext uri="{BB962C8B-B14F-4D97-AF65-F5344CB8AC3E}">
        <p14:creationId xmlns:p14="http://schemas.microsoft.com/office/powerpoint/2010/main" val="41170212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a:p>
        </p:txBody>
      </p:sp>
      <p:sp>
        <p:nvSpPr>
          <p:cNvPr id="3" name="標題 2"/>
          <p:cNvSpPr>
            <a:spLocks noGrp="1"/>
          </p:cNvSpPr>
          <p:nvPr>
            <p:ph type="title"/>
          </p:nvPr>
        </p:nvSpPr>
        <p:spPr>
          <a:xfrm>
            <a:off x="4644008" y="457200"/>
            <a:ext cx="3744416" cy="5715000"/>
          </a:xfrm>
        </p:spPr>
        <p:txBody>
          <a:bodyPr/>
          <a:lstStyle/>
          <a:p>
            <a:r>
              <a:rPr lang="zh-TW" altLang="en-US" dirty="0">
                <a:latin typeface="華康新綜藝體(P)" panose="040B0700000000000000" pitchFamily="82" charset="-120"/>
                <a:ea typeface="華康新綜藝體(P)" panose="040B0700000000000000" pitchFamily="82" charset="-120"/>
              </a:rPr>
              <a:t>發展人形機器人的背景</a:t>
            </a:r>
            <a:r>
              <a:rPr lang="en-US" altLang="zh-TW" dirty="0">
                <a:latin typeface="華康新綜藝體(P)" panose="040B0700000000000000" pitchFamily="82" charset="-120"/>
                <a:ea typeface="華康新綜藝體(P)" panose="040B0700000000000000" pitchFamily="82" charset="-120"/>
              </a:rPr>
              <a:t/>
            </a:r>
            <a:br>
              <a:rPr lang="en-US" altLang="zh-TW" dirty="0">
                <a:latin typeface="華康新綜藝體(P)" panose="040B0700000000000000" pitchFamily="82" charset="-120"/>
                <a:ea typeface="華康新綜藝體(P)" panose="040B0700000000000000" pitchFamily="82" charset="-120"/>
              </a:rPr>
            </a:br>
            <a:endParaRPr lang="zh-TW" altLang="en-US" dirty="0"/>
          </a:p>
        </p:txBody>
      </p:sp>
      <p:sp>
        <p:nvSpPr>
          <p:cNvPr id="4" name="矩形 3"/>
          <p:cNvSpPr/>
          <p:nvPr/>
        </p:nvSpPr>
        <p:spPr>
          <a:xfrm rot="10800000" flipV="1">
            <a:off x="2123728" y="3404427"/>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4323776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dirty="0"/>
          </a:p>
        </p:txBody>
      </p:sp>
      <p:sp>
        <p:nvSpPr>
          <p:cNvPr id="3" name="標題 2"/>
          <p:cNvSpPr>
            <a:spLocks noGrp="1"/>
          </p:cNvSpPr>
          <p:nvPr>
            <p:ph type="title"/>
          </p:nvPr>
        </p:nvSpPr>
        <p:spPr>
          <a:xfrm>
            <a:off x="4716016" y="692696"/>
            <a:ext cx="3744416" cy="5715000"/>
          </a:xfrm>
        </p:spPr>
        <p:txBody>
          <a:bodyPr/>
          <a:lstStyle/>
          <a:p>
            <a:r>
              <a:rPr lang="en-US" altLang="zh-TW" sz="3600" dirty="0" smtClean="0">
                <a:latin typeface="華康新綜藝體(P)" panose="040B0700000000000000" pitchFamily="82" charset="-120"/>
                <a:ea typeface="華康新綜藝體(P)" panose="040B0700000000000000" pitchFamily="82" charset="-120"/>
              </a:rPr>
              <a:t>END</a:t>
            </a:r>
            <a:r>
              <a:rPr lang="en-US" altLang="zh-TW" dirty="0">
                <a:latin typeface="華康新綜藝體(P)" panose="040B0700000000000000" pitchFamily="82" charset="-120"/>
                <a:ea typeface="華康新綜藝體(P)" panose="040B0700000000000000" pitchFamily="82" charset="-120"/>
              </a:rPr>
              <a:t/>
            </a:r>
            <a:br>
              <a:rPr lang="en-US" altLang="zh-TW" dirty="0">
                <a:latin typeface="華康新綜藝體(P)" panose="040B0700000000000000" pitchFamily="82" charset="-120"/>
                <a:ea typeface="華康新綜藝體(P)" panose="040B0700000000000000" pitchFamily="82" charset="-120"/>
              </a:rPr>
            </a:br>
            <a:r>
              <a:rPr lang="en-US" altLang="zh-TW" dirty="0">
                <a:latin typeface="華康新綜藝體(P)" panose="040B0700000000000000" pitchFamily="82" charset="-120"/>
                <a:ea typeface="華康新綜藝體(P)" panose="040B0700000000000000" pitchFamily="82" charset="-120"/>
              </a:rPr>
              <a:t/>
            </a:r>
            <a:br>
              <a:rPr lang="en-US" altLang="zh-TW" dirty="0">
                <a:latin typeface="華康新綜藝體(P)" panose="040B0700000000000000" pitchFamily="82" charset="-120"/>
                <a:ea typeface="華康新綜藝體(P)" panose="040B0700000000000000" pitchFamily="82" charset="-120"/>
              </a:rPr>
            </a:br>
            <a:endParaRPr lang="zh-TW" altLang="en-US" dirty="0"/>
          </a:p>
        </p:txBody>
      </p:sp>
      <p:sp>
        <p:nvSpPr>
          <p:cNvPr id="4" name="矩形 3"/>
          <p:cNvSpPr/>
          <p:nvPr/>
        </p:nvSpPr>
        <p:spPr>
          <a:xfrm rot="10800000" flipV="1">
            <a:off x="2123728" y="3404427"/>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102760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779912" y="548680"/>
            <a:ext cx="4464496" cy="1531640"/>
          </a:xfrm>
        </p:spPr>
        <p:txBody>
          <a:bodyPr>
            <a:normAutofit/>
          </a:bodyPr>
          <a:lstStyle/>
          <a:p>
            <a:r>
              <a:rPr lang="zh-TW" altLang="en-US" sz="2400" dirty="0">
                <a:latin typeface="華康新綜藝體(P)" panose="040B0700000000000000" pitchFamily="82" charset="-120"/>
                <a:ea typeface="華康新綜藝體(P)" panose="040B0700000000000000" pitchFamily="82" charset="-120"/>
              </a:rPr>
              <a:t>發展人形機器人的背景</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539552" y="1507643"/>
            <a:ext cx="7992888" cy="1200329"/>
          </a:xfrm>
          <a:prstGeom prst="rect">
            <a:avLst/>
          </a:prstGeom>
          <a:noFill/>
        </p:spPr>
        <p:txBody>
          <a:bodyPr wrap="square" rtlCol="0">
            <a:spAutoFit/>
          </a:bodyPr>
          <a:lstStyle/>
          <a:p>
            <a:r>
              <a:rPr lang="zh-TW" altLang="zh-TW" dirty="0"/>
              <a:t>主要發展背景</a:t>
            </a:r>
          </a:p>
          <a:p>
            <a:r>
              <a:rPr lang="zh-TW" altLang="en-US" dirty="0" smtClean="0"/>
              <a:t>主因為</a:t>
            </a:r>
            <a:r>
              <a:rPr lang="zh-TW" altLang="en-US" dirty="0"/>
              <a:t>：</a:t>
            </a:r>
            <a:r>
              <a:rPr lang="zh-TW" altLang="zh-TW" dirty="0" smtClean="0"/>
              <a:t>勞動力</a:t>
            </a:r>
            <a:r>
              <a:rPr lang="zh-TW" altLang="zh-TW" dirty="0"/>
              <a:t>短缺、產業升級和政策支持</a:t>
            </a:r>
          </a:p>
          <a:p>
            <a:pPr lvl="0"/>
            <a:r>
              <a:rPr lang="en-US" altLang="zh-TW" dirty="0" smtClean="0"/>
              <a:t>(</a:t>
            </a:r>
            <a:r>
              <a:rPr lang="zh-TW" altLang="en-US" dirty="0" smtClean="0"/>
              <a:t>一</a:t>
            </a:r>
            <a:r>
              <a:rPr lang="en-US" altLang="zh-TW" dirty="0" smtClean="0"/>
              <a:t>)</a:t>
            </a:r>
            <a:r>
              <a:rPr lang="zh-TW" altLang="zh-TW" dirty="0" smtClean="0"/>
              <a:t>產業</a:t>
            </a:r>
            <a:r>
              <a:rPr lang="zh-TW" altLang="zh-TW" dirty="0"/>
              <a:t>結構升級、人力成本上升加速工業機器人進入實用階段</a:t>
            </a:r>
          </a:p>
          <a:p>
            <a:endParaRPr lang="zh-TW" altLang="en-US" dirty="0"/>
          </a:p>
        </p:txBody>
      </p:sp>
      <p:pic>
        <p:nvPicPr>
          <p:cNvPr id="6" name="圖片 5"/>
          <p:cNvPicPr/>
          <p:nvPr/>
        </p:nvPicPr>
        <p:blipFill>
          <a:blip r:embed="rId2">
            <a:extLst>
              <a:ext uri="{28A0092B-C50C-407E-A947-70E740481C1C}">
                <a14:useLocalDpi xmlns:a14="http://schemas.microsoft.com/office/drawing/2010/main" val="0"/>
              </a:ext>
            </a:extLst>
          </a:blip>
          <a:srcRect/>
          <a:stretch>
            <a:fillRect/>
          </a:stretch>
        </p:blipFill>
        <p:spPr bwMode="auto">
          <a:xfrm>
            <a:off x="665842" y="2413798"/>
            <a:ext cx="6210414" cy="4327569"/>
          </a:xfrm>
          <a:prstGeom prst="rect">
            <a:avLst/>
          </a:prstGeom>
          <a:noFill/>
          <a:ln>
            <a:noFill/>
          </a:ln>
        </p:spPr>
      </p:pic>
    </p:spTree>
    <p:extLst>
      <p:ext uri="{BB962C8B-B14F-4D97-AF65-F5344CB8AC3E}">
        <p14:creationId xmlns:p14="http://schemas.microsoft.com/office/powerpoint/2010/main" val="10207501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779912" y="548680"/>
            <a:ext cx="4464496" cy="1531640"/>
          </a:xfrm>
        </p:spPr>
        <p:txBody>
          <a:bodyPr>
            <a:normAutofit/>
          </a:bodyPr>
          <a:lstStyle/>
          <a:p>
            <a:r>
              <a:rPr lang="zh-TW" altLang="en-US" sz="2400" dirty="0">
                <a:latin typeface="華康新綜藝體(P)" panose="040B0700000000000000" pitchFamily="82" charset="-120"/>
                <a:ea typeface="華康新綜藝體(P)" panose="040B0700000000000000" pitchFamily="82" charset="-120"/>
              </a:rPr>
              <a:t>發展人形機器人的背景</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539552" y="1507643"/>
            <a:ext cx="7992888" cy="369332"/>
          </a:xfrm>
          <a:prstGeom prst="rect">
            <a:avLst/>
          </a:prstGeom>
          <a:noFill/>
        </p:spPr>
        <p:txBody>
          <a:bodyPr wrap="square" rtlCol="0">
            <a:spAutoFit/>
          </a:bodyPr>
          <a:lstStyle/>
          <a:p>
            <a:pPr lvl="0"/>
            <a:r>
              <a:rPr lang="en-US" altLang="zh-TW" dirty="0" smtClean="0"/>
              <a:t>(</a:t>
            </a:r>
            <a:r>
              <a:rPr lang="zh-TW" altLang="en-US" dirty="0" smtClean="0"/>
              <a:t>二</a:t>
            </a:r>
            <a:r>
              <a:rPr lang="en-US" altLang="zh-TW" dirty="0" smtClean="0"/>
              <a:t>)</a:t>
            </a:r>
            <a:r>
              <a:rPr lang="zh-TW" altLang="zh-TW" dirty="0" smtClean="0"/>
              <a:t>政策</a:t>
            </a:r>
            <a:r>
              <a:rPr lang="zh-TW" altLang="zh-TW" dirty="0"/>
              <a:t>支持為產業發展創造良好環境</a:t>
            </a:r>
          </a:p>
        </p:txBody>
      </p:sp>
      <p:pic>
        <p:nvPicPr>
          <p:cNvPr id="7" name="圖片 6"/>
          <p:cNvPicPr/>
          <p:nvPr/>
        </p:nvPicPr>
        <p:blipFill>
          <a:blip r:embed="rId2">
            <a:extLst>
              <a:ext uri="{28A0092B-C50C-407E-A947-70E740481C1C}">
                <a14:useLocalDpi xmlns:a14="http://schemas.microsoft.com/office/drawing/2010/main" val="0"/>
              </a:ext>
            </a:extLst>
          </a:blip>
          <a:srcRect/>
          <a:stretch>
            <a:fillRect/>
          </a:stretch>
        </p:blipFill>
        <p:spPr bwMode="auto">
          <a:xfrm>
            <a:off x="683568" y="1880694"/>
            <a:ext cx="6768752" cy="4860674"/>
          </a:xfrm>
          <a:prstGeom prst="rect">
            <a:avLst/>
          </a:prstGeom>
          <a:noFill/>
          <a:ln>
            <a:noFill/>
          </a:ln>
        </p:spPr>
      </p:pic>
    </p:spTree>
    <p:extLst>
      <p:ext uri="{BB962C8B-B14F-4D97-AF65-F5344CB8AC3E}">
        <p14:creationId xmlns:p14="http://schemas.microsoft.com/office/powerpoint/2010/main" val="4176283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779912" y="548680"/>
            <a:ext cx="4464496" cy="1531640"/>
          </a:xfrm>
        </p:spPr>
        <p:txBody>
          <a:bodyPr>
            <a:normAutofit/>
          </a:bodyPr>
          <a:lstStyle/>
          <a:p>
            <a:r>
              <a:rPr lang="zh-TW" altLang="en-US" sz="2400" dirty="0">
                <a:latin typeface="華康新綜藝體(P)" panose="040B0700000000000000" pitchFamily="82" charset="-120"/>
                <a:ea typeface="華康新綜藝體(P)" panose="040B0700000000000000" pitchFamily="82" charset="-120"/>
              </a:rPr>
              <a:t>發展人形機器人的背景</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539552" y="1507643"/>
            <a:ext cx="7992888" cy="646331"/>
          </a:xfrm>
          <a:prstGeom prst="rect">
            <a:avLst/>
          </a:prstGeom>
          <a:noFill/>
        </p:spPr>
        <p:txBody>
          <a:bodyPr wrap="square" rtlCol="0">
            <a:spAutoFit/>
          </a:bodyPr>
          <a:lstStyle/>
          <a:p>
            <a:r>
              <a:rPr lang="en-US" altLang="zh-TW" dirty="0" smtClean="0"/>
              <a:t>(</a:t>
            </a:r>
            <a:r>
              <a:rPr lang="zh-TW" altLang="en-US" dirty="0" smtClean="0"/>
              <a:t>三</a:t>
            </a:r>
            <a:r>
              <a:rPr lang="en-US" altLang="zh-TW" dirty="0" smtClean="0"/>
              <a:t>)</a:t>
            </a:r>
            <a:r>
              <a:rPr lang="zh-TW" altLang="zh-TW" dirty="0"/>
              <a:t>不斷的技術研發保持領先地位</a:t>
            </a:r>
          </a:p>
          <a:p>
            <a:pPr lvl="0"/>
            <a:endParaRPr lang="zh-TW" altLang="zh-TW" dirty="0"/>
          </a:p>
        </p:txBody>
      </p:sp>
      <p:pic>
        <p:nvPicPr>
          <p:cNvPr id="6" name="圖片 5"/>
          <p:cNvPicPr/>
          <p:nvPr/>
        </p:nvPicPr>
        <p:blipFill>
          <a:blip r:embed="rId2">
            <a:extLst>
              <a:ext uri="{28A0092B-C50C-407E-A947-70E740481C1C}">
                <a14:useLocalDpi xmlns:a14="http://schemas.microsoft.com/office/drawing/2010/main" val="0"/>
              </a:ext>
            </a:extLst>
          </a:blip>
          <a:srcRect/>
          <a:stretch>
            <a:fillRect/>
          </a:stretch>
        </p:blipFill>
        <p:spPr bwMode="auto">
          <a:xfrm>
            <a:off x="607300" y="2153974"/>
            <a:ext cx="8052842" cy="2571170"/>
          </a:xfrm>
          <a:prstGeom prst="rect">
            <a:avLst/>
          </a:prstGeom>
          <a:noFill/>
          <a:ln>
            <a:noFill/>
          </a:ln>
        </p:spPr>
      </p:pic>
    </p:spTree>
    <p:extLst>
      <p:ext uri="{BB962C8B-B14F-4D97-AF65-F5344CB8AC3E}">
        <p14:creationId xmlns:p14="http://schemas.microsoft.com/office/powerpoint/2010/main" val="21086469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a:p>
        </p:txBody>
      </p:sp>
      <p:sp>
        <p:nvSpPr>
          <p:cNvPr id="3" name="標題 2"/>
          <p:cNvSpPr>
            <a:spLocks noGrp="1"/>
          </p:cNvSpPr>
          <p:nvPr>
            <p:ph type="title"/>
          </p:nvPr>
        </p:nvSpPr>
        <p:spPr>
          <a:xfrm>
            <a:off x="3707904" y="116632"/>
            <a:ext cx="4680520" cy="5715000"/>
          </a:xfrm>
        </p:spPr>
        <p:txBody>
          <a:bodyPr/>
          <a:lstStyle/>
          <a:p>
            <a:r>
              <a:rPr lang="en-US" altLang="zh-TW" dirty="0">
                <a:latin typeface="華康新綜藝體(P)" panose="040B0700000000000000" pitchFamily="82" charset="-120"/>
                <a:ea typeface="華康新綜藝體(P)" panose="040B0700000000000000" pitchFamily="82" charset="-120"/>
              </a:rPr>
              <a:t>ASIMO&amp;SCAFT</a:t>
            </a:r>
            <a:br>
              <a:rPr lang="en-US" altLang="zh-TW" dirty="0">
                <a:latin typeface="華康新綜藝體(P)" panose="040B0700000000000000" pitchFamily="82" charset="-120"/>
                <a:ea typeface="華康新綜藝體(P)" panose="040B0700000000000000" pitchFamily="82" charset="-120"/>
              </a:rPr>
            </a:br>
            <a:r>
              <a:rPr lang="zh-TW" altLang="en-US" dirty="0">
                <a:latin typeface="華康新綜藝體(P)" panose="040B0700000000000000" pitchFamily="82" charset="-120"/>
                <a:ea typeface="華康新綜藝體(P)" panose="040B0700000000000000" pitchFamily="82" charset="-120"/>
              </a:rPr>
              <a:t>由來、發展歷史、未來展望</a:t>
            </a:r>
            <a:endParaRPr lang="zh-TW" altLang="en-US" dirty="0"/>
          </a:p>
        </p:txBody>
      </p:sp>
      <p:sp>
        <p:nvSpPr>
          <p:cNvPr id="4" name="矩形 3"/>
          <p:cNvSpPr/>
          <p:nvPr/>
        </p:nvSpPr>
        <p:spPr>
          <a:xfrm rot="10800000" flipV="1">
            <a:off x="2123728" y="3404427"/>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2723567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a:p>
        </p:txBody>
      </p:sp>
      <p:sp>
        <p:nvSpPr>
          <p:cNvPr id="3" name="標題 2"/>
          <p:cNvSpPr>
            <a:spLocks noGrp="1"/>
          </p:cNvSpPr>
          <p:nvPr>
            <p:ph type="title"/>
          </p:nvPr>
        </p:nvSpPr>
        <p:spPr>
          <a:xfrm>
            <a:off x="3707904" y="450304"/>
            <a:ext cx="4680520" cy="5715000"/>
          </a:xfrm>
        </p:spPr>
        <p:txBody>
          <a:bodyPr/>
          <a:lstStyle/>
          <a:p>
            <a:r>
              <a:rPr lang="en-US" altLang="zh-TW" dirty="0" smtClean="0">
                <a:latin typeface="華康新綜藝體(P)" panose="040B0700000000000000" pitchFamily="82" charset="-120"/>
                <a:ea typeface="華康新綜藝體(P)" panose="040B0700000000000000" pitchFamily="82" charset="-120"/>
              </a:rPr>
              <a:t>SCAFT</a:t>
            </a:r>
            <a:r>
              <a:rPr lang="en-US" altLang="zh-TW" dirty="0">
                <a:latin typeface="華康新綜藝體(P)" panose="040B0700000000000000" pitchFamily="82" charset="-120"/>
                <a:ea typeface="華康新綜藝體(P)" panose="040B0700000000000000" pitchFamily="82" charset="-120"/>
              </a:rPr>
              <a:t/>
            </a:r>
            <a:br>
              <a:rPr lang="en-US" altLang="zh-TW" dirty="0">
                <a:latin typeface="華康新綜藝體(P)" panose="040B0700000000000000" pitchFamily="82" charset="-120"/>
                <a:ea typeface="華康新綜藝體(P)" panose="040B0700000000000000" pitchFamily="82" charset="-120"/>
              </a:rPr>
            </a:br>
            <a:endParaRPr lang="zh-TW" altLang="en-US" dirty="0"/>
          </a:p>
        </p:txBody>
      </p:sp>
      <p:sp>
        <p:nvSpPr>
          <p:cNvPr id="4" name="矩形 3"/>
          <p:cNvSpPr/>
          <p:nvPr/>
        </p:nvSpPr>
        <p:spPr>
          <a:xfrm rot="10800000" flipV="1">
            <a:off x="2123728" y="3404427"/>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9689354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779912" y="548680"/>
            <a:ext cx="4464496" cy="1531640"/>
          </a:xfrm>
        </p:spPr>
        <p:txBody>
          <a:bodyPr>
            <a:normAutofit fontScale="90000"/>
          </a:bodyPr>
          <a:lstStyle/>
          <a:p>
            <a:r>
              <a:rPr lang="en-US" altLang="zh-TW" sz="2400" dirty="0" smtClean="0">
                <a:latin typeface="華康新綜藝體(P)" panose="040B0700000000000000" pitchFamily="82" charset="-120"/>
                <a:ea typeface="華康新綜藝體(P)" panose="040B0700000000000000" pitchFamily="82" charset="-120"/>
              </a:rPr>
              <a:t>ASIMO&amp;SCAFT</a:t>
            </a:r>
            <a:br>
              <a:rPr lang="en-US" altLang="zh-TW" sz="2400" dirty="0" smtClean="0">
                <a:latin typeface="華康新綜藝體(P)" panose="040B0700000000000000" pitchFamily="82" charset="-120"/>
                <a:ea typeface="華康新綜藝體(P)" panose="040B0700000000000000" pitchFamily="82" charset="-120"/>
              </a:rPr>
            </a:br>
            <a:r>
              <a:rPr lang="zh-TW" altLang="en-US" sz="2400" dirty="0" smtClean="0">
                <a:latin typeface="華康新綜藝體(P)" panose="040B0700000000000000" pitchFamily="82" charset="-120"/>
                <a:ea typeface="華康新綜藝體(P)" panose="040B0700000000000000" pitchFamily="82" charset="-120"/>
              </a:rPr>
              <a:t>由來</a:t>
            </a:r>
            <a:r>
              <a:rPr lang="zh-TW" altLang="en-US" sz="2400" dirty="0">
                <a:latin typeface="華康新綜藝體(P)" panose="040B0700000000000000" pitchFamily="82" charset="-120"/>
                <a:ea typeface="華康新綜藝體(P)" panose="040B0700000000000000" pitchFamily="82" charset="-120"/>
              </a:rPr>
              <a:t>、發展歷史、未來展望</a:t>
            </a: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r>
              <a:rPr lang="en-US" altLang="zh-TW" sz="2400" dirty="0">
                <a:latin typeface="華康新綜藝體(P)" panose="040B0700000000000000" pitchFamily="82" charset="-120"/>
                <a:ea typeface="華康新綜藝體(P)" panose="040B0700000000000000" pitchFamily="82" charset="-120"/>
              </a:rPr>
              <a:t/>
            </a:r>
            <a:br>
              <a:rPr lang="en-US" altLang="zh-TW" sz="2400" dirty="0">
                <a:latin typeface="華康新綜藝體(P)" panose="040B0700000000000000" pitchFamily="82" charset="-120"/>
                <a:ea typeface="華康新綜藝體(P)" panose="040B0700000000000000" pitchFamily="82" charset="-120"/>
              </a:rPr>
            </a:br>
            <a:endParaRPr lang="zh-TW" altLang="en-US" sz="2400" dirty="0"/>
          </a:p>
        </p:txBody>
      </p:sp>
      <p:sp>
        <p:nvSpPr>
          <p:cNvPr id="4" name="矩形 3"/>
          <p:cNvSpPr/>
          <p:nvPr/>
        </p:nvSpPr>
        <p:spPr>
          <a:xfrm rot="10800000" flipV="1">
            <a:off x="1789381" y="1458495"/>
            <a:ext cx="6624736" cy="49148"/>
          </a:xfrm>
          <a:prstGeom prst="rect">
            <a:avLst/>
          </a:prstGeom>
          <a:ln>
            <a:solidFill>
              <a:schemeClr val="bg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51520" y="1668677"/>
            <a:ext cx="7992888" cy="461665"/>
          </a:xfrm>
          <a:prstGeom prst="rect">
            <a:avLst/>
          </a:prstGeom>
          <a:noFill/>
        </p:spPr>
        <p:txBody>
          <a:bodyPr wrap="square" rtlCol="0">
            <a:spAutoFit/>
          </a:bodyPr>
          <a:lstStyle/>
          <a:p>
            <a:r>
              <a:rPr lang="en-US" altLang="zh-TW" sz="2400" dirty="0" smtClean="0">
                <a:latin typeface="華康新綜藝體(P)" panose="040B0700000000000000" pitchFamily="82" charset="-120"/>
                <a:ea typeface="華康新綜藝體(P)" panose="040B0700000000000000" pitchFamily="82" charset="-120"/>
              </a:rPr>
              <a:t>SCHAFT</a:t>
            </a:r>
            <a:endParaRPr lang="zh-TW" altLang="zh-TW" sz="2400" dirty="0">
              <a:latin typeface="華康新綜藝體(P)" panose="040B0700000000000000" pitchFamily="82" charset="-120"/>
              <a:ea typeface="華康新綜藝體(P)" panose="040B0700000000000000" pitchFamily="82" charset="-120"/>
            </a:endParaRPr>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04248" y="5229200"/>
            <a:ext cx="2016224" cy="1442860"/>
          </a:xfrm>
          <a:prstGeom prst="rect">
            <a:avLst/>
          </a:prstGeom>
        </p:spPr>
      </p:pic>
      <p:sp>
        <p:nvSpPr>
          <p:cNvPr id="2" name="文字方塊 1"/>
          <p:cNvSpPr txBox="1"/>
          <p:nvPr/>
        </p:nvSpPr>
        <p:spPr>
          <a:xfrm>
            <a:off x="235800" y="2160092"/>
            <a:ext cx="8424936" cy="461665"/>
          </a:xfrm>
          <a:prstGeom prst="rect">
            <a:avLst/>
          </a:prstGeom>
          <a:noFill/>
        </p:spPr>
        <p:txBody>
          <a:bodyPr wrap="square" rtlCol="0">
            <a:spAutoFit/>
          </a:bodyPr>
          <a:lstStyle/>
          <a:p>
            <a:r>
              <a:rPr lang="en-US" altLang="zh-TW" sz="2400" dirty="0" err="1" smtClean="0"/>
              <a:t>BBC:</a:t>
            </a:r>
            <a:r>
              <a:rPr lang="en-US" altLang="zh-TW" sz="2400" b="1" dirty="0" err="1" smtClean="0"/>
              <a:t>Google's</a:t>
            </a:r>
            <a:r>
              <a:rPr lang="en-US" altLang="zh-TW" sz="2400" b="1" dirty="0" smtClean="0"/>
              <a:t> </a:t>
            </a:r>
            <a:r>
              <a:rPr lang="en-US" altLang="zh-TW" sz="2400" b="1" dirty="0" err="1" smtClean="0"/>
              <a:t>Schaft</a:t>
            </a:r>
            <a:r>
              <a:rPr lang="en-US" altLang="zh-TW" sz="2400" b="1" dirty="0" smtClean="0"/>
              <a:t> robot wins DARPA rescue challenge</a:t>
            </a:r>
            <a:endParaRPr lang="zh-TW" altLang="en-US" sz="2400" dirty="0"/>
          </a:p>
        </p:txBody>
      </p:sp>
      <p:sp>
        <p:nvSpPr>
          <p:cNvPr id="8" name="文字方塊 7"/>
          <p:cNvSpPr txBox="1"/>
          <p:nvPr/>
        </p:nvSpPr>
        <p:spPr>
          <a:xfrm>
            <a:off x="251520" y="2850609"/>
            <a:ext cx="7416824" cy="3139321"/>
          </a:xfrm>
          <a:prstGeom prst="rect">
            <a:avLst/>
          </a:prstGeom>
          <a:noFill/>
        </p:spPr>
        <p:txBody>
          <a:bodyPr wrap="square" rtlCol="0">
            <a:spAutoFit/>
          </a:bodyPr>
          <a:lstStyle/>
          <a:p>
            <a:pPr marL="342900" indent="-342900">
              <a:buFont typeface="Arial" panose="020B0604020202020204" pitchFamily="34" charset="0"/>
              <a:buChar char="•"/>
            </a:pPr>
            <a:r>
              <a:rPr lang="en-US" altLang="zh-TW" sz="2000" dirty="0" smtClean="0">
                <a:latin typeface="+mj-ea"/>
                <a:ea typeface="+mj-ea"/>
              </a:rPr>
              <a:t>2013</a:t>
            </a:r>
            <a:r>
              <a:rPr lang="zh-TW" altLang="en-US" sz="2000" dirty="0" smtClean="0">
                <a:latin typeface="+mj-ea"/>
                <a:ea typeface="+mj-ea"/>
              </a:rPr>
              <a:t>年，</a:t>
            </a:r>
            <a:r>
              <a:rPr lang="zh-TW" altLang="zh-TW" sz="2000" dirty="0" smtClean="0">
                <a:latin typeface="+mj-ea"/>
                <a:ea typeface="+mj-ea"/>
              </a:rPr>
              <a:t>美國國防部高等研究計畫署（</a:t>
            </a:r>
            <a:r>
              <a:rPr lang="en-US" altLang="zh-TW" sz="2000" dirty="0" smtClean="0">
                <a:latin typeface="+mj-ea"/>
                <a:ea typeface="+mj-ea"/>
              </a:rPr>
              <a:t>DARPA</a:t>
            </a:r>
            <a:r>
              <a:rPr lang="zh-TW" altLang="zh-TW" sz="2000" dirty="0" smtClean="0">
                <a:latin typeface="+mj-ea"/>
                <a:ea typeface="+mj-ea"/>
              </a:rPr>
              <a:t>）舉辦機器人挑戰賽（</a:t>
            </a:r>
            <a:r>
              <a:rPr lang="en-US" altLang="zh-TW" sz="2000" dirty="0" smtClean="0">
                <a:latin typeface="+mj-ea"/>
                <a:ea typeface="+mj-ea"/>
              </a:rPr>
              <a:t> DARPA Robotics Challenge</a:t>
            </a:r>
            <a:r>
              <a:rPr lang="zh-TW" altLang="zh-TW" sz="2000" dirty="0" smtClean="0">
                <a:latin typeface="+mj-ea"/>
                <a:ea typeface="+mj-ea"/>
              </a:rPr>
              <a:t>，</a:t>
            </a:r>
            <a:r>
              <a:rPr lang="en-US" altLang="zh-TW" sz="2000" dirty="0" smtClean="0">
                <a:latin typeface="+mj-ea"/>
                <a:ea typeface="+mj-ea"/>
              </a:rPr>
              <a:t>DRC</a:t>
            </a:r>
            <a:r>
              <a:rPr lang="zh-TW" altLang="zh-TW" sz="2000" dirty="0" smtClean="0">
                <a:latin typeface="+mj-ea"/>
                <a:ea typeface="+mj-ea"/>
              </a:rPr>
              <a:t>），目的為找出最優秀的救援機器人</a:t>
            </a:r>
            <a:r>
              <a:rPr lang="zh-TW" altLang="en-US" sz="2000" dirty="0" smtClean="0">
                <a:latin typeface="+mj-ea"/>
                <a:ea typeface="+mj-ea"/>
              </a:rPr>
              <a:t>。</a:t>
            </a:r>
            <a:endParaRPr lang="en-US" altLang="zh-TW" sz="2000" dirty="0" smtClean="0">
              <a:latin typeface="+mj-ea"/>
              <a:ea typeface="+mj-ea"/>
            </a:endParaRPr>
          </a:p>
          <a:p>
            <a:pPr marL="285750" indent="-285750">
              <a:buFont typeface="Arial" panose="020B0604020202020204" pitchFamily="34" charset="0"/>
              <a:buChar char="•"/>
            </a:pPr>
            <a:r>
              <a:rPr lang="zh-TW" altLang="zh-TW" sz="2000" dirty="0" smtClean="0">
                <a:latin typeface="+mj-ea"/>
                <a:ea typeface="+mj-ea"/>
              </a:rPr>
              <a:t>日本</a:t>
            </a:r>
            <a:r>
              <a:rPr lang="en-US" altLang="zh-TW" sz="2000" dirty="0" smtClean="0">
                <a:latin typeface="+mj-ea"/>
                <a:ea typeface="+mj-ea"/>
              </a:rPr>
              <a:t> 311 </a:t>
            </a:r>
            <a:r>
              <a:rPr lang="zh-TW" altLang="zh-TW" sz="2000" dirty="0" smtClean="0">
                <a:latin typeface="+mj-ea"/>
                <a:ea typeface="+mj-ea"/>
              </a:rPr>
              <a:t>大地震引發福島核電廠事故之後，如何以機器人取代人力進入核災地區進行救援，成了一大課題。</a:t>
            </a:r>
            <a:endParaRPr lang="en-US" altLang="zh-TW" sz="2000" dirty="0" smtClean="0">
              <a:latin typeface="+mj-ea"/>
              <a:ea typeface="+mj-ea"/>
            </a:endParaRPr>
          </a:p>
          <a:p>
            <a:pPr marL="285750" indent="-285750">
              <a:buFont typeface="Arial" panose="020B0604020202020204" pitchFamily="34" charset="0"/>
              <a:buChar char="•"/>
            </a:pPr>
            <a:r>
              <a:rPr lang="en-US" altLang="zh-TW" sz="2000" dirty="0" smtClean="0">
                <a:latin typeface="+mj-ea"/>
                <a:ea typeface="+mj-ea"/>
              </a:rPr>
              <a:t>DARPA </a:t>
            </a:r>
            <a:r>
              <a:rPr lang="zh-TW" altLang="zh-TW" sz="2000" dirty="0" smtClean="0">
                <a:latin typeface="+mj-ea"/>
                <a:ea typeface="+mj-ea"/>
              </a:rPr>
              <a:t>以推動、發展救援機器人的技術以及災害應變方式為題目，以挑戰賽的方式廣邀全球頂尖機器人團隊參賽</a:t>
            </a:r>
            <a:r>
              <a:rPr lang="zh-TW" altLang="en-US" sz="2000" dirty="0" smtClean="0">
                <a:latin typeface="+mj-ea"/>
                <a:ea typeface="+mj-ea"/>
              </a:rPr>
              <a:t>。</a:t>
            </a:r>
            <a:endParaRPr lang="en-US" altLang="zh-TW" sz="2000" dirty="0" smtClean="0">
              <a:latin typeface="+mj-ea"/>
              <a:ea typeface="+mj-ea"/>
            </a:endParaRPr>
          </a:p>
          <a:p>
            <a:pPr marL="285750" indent="-285750">
              <a:buFont typeface="Arial" panose="020B0604020202020204" pitchFamily="34" charset="0"/>
              <a:buChar char="•"/>
            </a:pPr>
            <a:r>
              <a:rPr lang="zh-TW" altLang="zh-TW" sz="2000" dirty="0" smtClean="0">
                <a:latin typeface="+mj-ea"/>
                <a:ea typeface="+mj-ea"/>
              </a:rPr>
              <a:t>出身自日本東京大學，已經正式納入</a:t>
            </a:r>
            <a:r>
              <a:rPr lang="en-US" altLang="zh-TW" sz="2000" dirty="0" smtClean="0">
                <a:latin typeface="+mj-ea"/>
                <a:ea typeface="+mj-ea"/>
              </a:rPr>
              <a:t> Google </a:t>
            </a:r>
            <a:r>
              <a:rPr lang="zh-TW" altLang="zh-TW" sz="2000" dirty="0" smtClean="0">
                <a:latin typeface="+mj-ea"/>
                <a:ea typeface="+mj-ea"/>
              </a:rPr>
              <a:t>旗下的</a:t>
            </a:r>
            <a:r>
              <a:rPr lang="en-US" altLang="zh-TW" sz="2000" dirty="0" smtClean="0">
                <a:latin typeface="+mj-ea"/>
                <a:ea typeface="+mj-ea"/>
              </a:rPr>
              <a:t> </a:t>
            </a:r>
            <a:r>
              <a:rPr lang="en-US" altLang="zh-TW" sz="2000" dirty="0" err="1" smtClean="0">
                <a:latin typeface="+mj-ea"/>
                <a:ea typeface="+mj-ea"/>
              </a:rPr>
              <a:t>Schaft</a:t>
            </a:r>
            <a:r>
              <a:rPr lang="en-US" altLang="zh-TW" sz="2000" dirty="0" smtClean="0">
                <a:latin typeface="+mj-ea"/>
                <a:ea typeface="+mj-ea"/>
              </a:rPr>
              <a:t> </a:t>
            </a:r>
            <a:r>
              <a:rPr lang="zh-TW" altLang="zh-TW" sz="2000" dirty="0" smtClean="0">
                <a:latin typeface="+mj-ea"/>
                <a:ea typeface="+mj-ea"/>
              </a:rPr>
              <a:t>，以壓倒性的技術打敗了來自全球的其他團隊。</a:t>
            </a:r>
            <a:endParaRPr lang="en-US" altLang="zh-TW" sz="2000" dirty="0" smtClean="0">
              <a:latin typeface="+mj-ea"/>
              <a:ea typeface="+mj-ea"/>
            </a:endParaRPr>
          </a:p>
          <a:p>
            <a:endParaRPr lang="zh-TW" altLang="en-US" dirty="0"/>
          </a:p>
        </p:txBody>
      </p:sp>
    </p:spTree>
    <p:extLst>
      <p:ext uri="{BB962C8B-B14F-4D97-AF65-F5344CB8AC3E}">
        <p14:creationId xmlns:p14="http://schemas.microsoft.com/office/powerpoint/2010/main" val="4066818213"/>
      </p:ext>
    </p:extLst>
  </p:cSld>
  <p:clrMapOvr>
    <a:masterClrMapping/>
  </p:clrMapOvr>
  <p:timing>
    <p:tnLst>
      <p:par>
        <p:cTn id="1" dur="indefinite" restart="never" nodeType="tmRoot"/>
      </p:par>
    </p:tnLst>
  </p:timing>
</p:sld>
</file>

<file path=ppt/theme/theme1.xml><?xml version="1.0" encoding="utf-8"?>
<a:theme xmlns:a="http://schemas.openxmlformats.org/drawingml/2006/main" name="綜合">
  <a:themeElements>
    <a:clrScheme name="綜合">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綜合">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綜合">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100000"/>
                <a:shade val="80000"/>
                <a:satMod val="110000"/>
                <a:lumMod val="80000"/>
              </a:schemeClr>
            </a:gs>
            <a:gs pos="79000">
              <a:schemeClr val="phClr">
                <a:tint val="100000"/>
                <a:shade val="90000"/>
                <a:satMod val="105000"/>
                <a:lumMod val="100000"/>
              </a:schemeClr>
            </a:gs>
            <a:gs pos="100000">
              <a:schemeClr val="phClr">
                <a:tint val="95000"/>
                <a:shade val="100000"/>
                <a:satMod val="110000"/>
                <a:lumMod val="115000"/>
              </a:schemeClr>
            </a:gs>
          </a:gsLst>
          <a:lin ang="5400000" scaled="0"/>
        </a:gradFill>
        <a:gradFill rotWithShape="1">
          <a:gsLst>
            <a:gs pos="0">
              <a:schemeClr val="phClr">
                <a:tint val="90000"/>
                <a:shade val="100000"/>
                <a:satMod val="100000"/>
                <a:lumMod val="110000"/>
              </a:schemeClr>
            </a:gs>
            <a:gs pos="83000">
              <a:schemeClr val="phClr">
                <a:shade val="75000"/>
                <a:satMod val="200000"/>
              </a:schemeClr>
            </a:gs>
            <a:gs pos="100000">
              <a:schemeClr val="phClr">
                <a:shade val="90000"/>
                <a:satMod val="200000"/>
              </a:schemeClr>
            </a:gs>
          </a:gsLst>
          <a:path path="circle">
            <a:fillToRect l="75000" t="100000" b="30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174</TotalTime>
  <Words>1085</Words>
  <Application>Microsoft Office PowerPoint</Application>
  <PresentationFormat>如螢幕大小 (4:3)</PresentationFormat>
  <Paragraphs>133</Paragraphs>
  <Slides>30</Slides>
  <Notes>6</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30</vt:i4>
      </vt:variant>
    </vt:vector>
  </HeadingPairs>
  <TitlesOfParts>
    <vt:vector size="37" baseType="lpstr">
      <vt:lpstr>Arial</vt:lpstr>
      <vt:lpstr>新細明體</vt:lpstr>
      <vt:lpstr>華康新綜藝體(P)</vt:lpstr>
      <vt:lpstr>微軟正黑體</vt:lpstr>
      <vt:lpstr>Calibri</vt:lpstr>
      <vt:lpstr>Wingdings</vt:lpstr>
      <vt:lpstr>綜合</vt:lpstr>
      <vt:lpstr>PowerPoint 簡報</vt:lpstr>
      <vt:lpstr>Agenda</vt:lpstr>
      <vt:lpstr>發展人形機器人的背景 </vt:lpstr>
      <vt:lpstr>發展人形機器人的背景 </vt:lpstr>
      <vt:lpstr>發展人形機器人的背景 </vt:lpstr>
      <vt:lpstr>發展人形機器人的背景 </vt:lpstr>
      <vt:lpstr>ASIMO&amp;SCAFT 由來、發展歷史、未來展望</vt:lpstr>
      <vt:lpstr>SCAFT </vt:lpstr>
      <vt:lpstr>ASIMO&amp;SCAFT 由來、發展歷史、未來展望  </vt:lpstr>
      <vt:lpstr>ASIMO&amp;SCAFT 由來、發展歷史、未來展望  </vt:lpstr>
      <vt:lpstr>PowerPoint 簡報</vt:lpstr>
      <vt:lpstr>ASIMO&amp;SCAFT 由來、發展歷史、未來展望  </vt:lpstr>
      <vt:lpstr>ASIMO&amp;SCAFT 由來、發展歷史、未來展望  </vt:lpstr>
      <vt:lpstr>ASIMO  </vt:lpstr>
      <vt:lpstr>ASIMO&amp;SCAFT 由來、發展歷史、未來展望  </vt:lpstr>
      <vt:lpstr>ASIMO&amp;SCAFT 由來、發展歷史、未來展望  </vt:lpstr>
      <vt:lpstr>ASIMO&amp;SCAFT 由來、發展歷史、未來展望  </vt:lpstr>
      <vt:lpstr>ASIMO&amp;SCAFT 由來、發展歷史、未來展望  </vt:lpstr>
      <vt:lpstr>ASIMO&amp;SCAFT 由來、發展歷史、未來展望  </vt:lpstr>
      <vt:lpstr>ASIMO&amp;SCAFT 由來、發展歷史、未來展望  </vt:lpstr>
      <vt:lpstr>ASIMO&amp;SCAFT 由來、發展歷史、未來展望  </vt:lpstr>
      <vt:lpstr>ASIMO&amp;SCAFT 由來、發展歷史、未來展望  </vt:lpstr>
      <vt:lpstr>機器人帶來的影響  </vt:lpstr>
      <vt:lpstr>機器人帶來的影響   </vt:lpstr>
      <vt:lpstr>機器人帶來的影響   </vt:lpstr>
      <vt:lpstr>機器人帶來的影響   </vt:lpstr>
      <vt:lpstr>機器人帶來的影響   </vt:lpstr>
      <vt:lpstr>機器人帶來的影響   </vt:lpstr>
      <vt:lpstr>參考資料</vt:lpstr>
      <vt:lpstr>END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kewei</dc:creator>
  <cp:lastModifiedBy>kewei</cp:lastModifiedBy>
  <cp:revision>14</cp:revision>
  <dcterms:created xsi:type="dcterms:W3CDTF">2014-11-02T16:26:53Z</dcterms:created>
  <dcterms:modified xsi:type="dcterms:W3CDTF">2014-11-03T02:31:43Z</dcterms:modified>
</cp:coreProperties>
</file>