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315" r:id="rId2"/>
    <p:sldId id="273" r:id="rId3"/>
    <p:sldId id="325" r:id="rId4"/>
    <p:sldId id="331" r:id="rId5"/>
    <p:sldId id="326" r:id="rId6"/>
    <p:sldId id="332" r:id="rId7"/>
    <p:sldId id="327" r:id="rId8"/>
    <p:sldId id="333" r:id="rId9"/>
    <p:sldId id="271" r:id="rId10"/>
  </p:sldIdLst>
  <p:sldSz cx="9144000" cy="6858000" type="screen4x3"/>
  <p:notesSz cx="6735763" cy="98694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4239"/>
    <a:srgbClr val="DB5E4D"/>
    <a:srgbClr val="DA5846"/>
    <a:srgbClr val="C7564D"/>
    <a:srgbClr val="D83C3C"/>
    <a:srgbClr val="C92929"/>
    <a:srgbClr val="FF5050"/>
    <a:srgbClr val="FFFFFF"/>
    <a:srgbClr val="FFFFCC"/>
    <a:srgbClr val="EB6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 autoAdjust="0"/>
    <p:restoredTop sz="94720" autoAdjust="0"/>
  </p:normalViewPr>
  <p:slideViewPr>
    <p:cSldViewPr>
      <p:cViewPr varScale="1">
        <p:scale>
          <a:sx n="78" d="100"/>
          <a:sy n="78" d="100"/>
        </p:scale>
        <p:origin x="-8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96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4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E3FC27A2-4BD6-413F-9A24-225913CFF218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4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C2CB5D1A-869C-4D49-B740-4ED220AA7EE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872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1B5BBDFE-A246-4787-B52E-364397DCD5A0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8008"/>
            <a:ext cx="5388610" cy="4441269"/>
          </a:xfrm>
          <a:prstGeom prst="rect">
            <a:avLst/>
          </a:prstGeom>
        </p:spPr>
        <p:txBody>
          <a:bodyPr vert="horz" lIns="90754" tIns="45377" rIns="90754" bIns="45377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4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22A31E17-3806-402A-B83F-C7DBE95F14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822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cfjs.nsysu.edu.tw/files/15-1167-21090,c122-1.php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3356992"/>
            <a:ext cx="9143999" cy="1527349"/>
          </a:xfrm>
          <a:prstGeom prst="rect">
            <a:avLst/>
          </a:prstGeom>
          <a:solidFill>
            <a:srgbClr val="DB5E4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304409"/>
            <a:ext cx="9143999" cy="1205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0" y="4884338"/>
            <a:ext cx="9143999" cy="110532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Subtitle 4"/>
          <p:cNvSpPr>
            <a:spLocks noGrp="1"/>
          </p:cNvSpPr>
          <p:nvPr userDrawn="1">
            <p:ph type="subTitle" idx="4294967295"/>
          </p:nvPr>
        </p:nvSpPr>
        <p:spPr>
          <a:xfrm>
            <a:off x="395536" y="1844824"/>
            <a:ext cx="8352928" cy="1107996"/>
          </a:xfrm>
        </p:spPr>
        <p:txBody>
          <a:bodyPr vert="horz" wrap="square" lIns="91440" tIns="45720" rIns="91440" bIns="45720" rtlCol="0">
            <a:spAutoFit/>
          </a:bodyPr>
          <a:lstStyle/>
          <a:p>
            <a:pPr>
              <a:buNone/>
            </a:pPr>
            <a:endParaRPr lang="en-US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B54239"/>
              </a:solidFill>
              <a:effectLst>
                <a:reflection blurRad="12700" stA="28000" endPos="45000" dist="1000" dir="5400000" sy="-100000" algn="bl" rotWithShape="0"/>
              </a:effectLst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 dirty="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pic>
        <p:nvPicPr>
          <p:cNvPr id="9" name="Picture 2" descr="http://cfjs.nsysu.edu.tw/ezfiles/167/1167/img/696/04b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0432" y="188640"/>
            <a:ext cx="476250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>
                <a:latin typeface="+mj-ea"/>
                <a:ea typeface="+mj-ea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3200" b="1" kern="1200" dirty="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>
                <a:latin typeface="+mj-ea"/>
                <a:ea typeface="+mj-ea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>
                <a:latin typeface="+mj-ea"/>
                <a:ea typeface="+mj-ea"/>
              </a:defRPr>
            </a:lvl1pPr>
          </a:lstStyle>
          <a:p>
            <a:r>
              <a:rPr kumimoji="0" lang="zh-TW" altLang="en-US" dirty="0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altLang="en-US" sz="4000" b="1" kern="1200" dirty="0">
          <a:solidFill>
            <a:schemeClr val="accent4"/>
          </a:solidFill>
          <a:latin typeface="+mj-ea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j-ea"/>
          <a:ea typeface="+mj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://www.dydo-matsuri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www.youtube.com/watch?v=3gQsWxJCS0k" TargetMode="Externa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323528" y="1981289"/>
            <a:ext cx="7632848" cy="1015663"/>
          </a:xfrm>
        </p:spPr>
        <p:txBody>
          <a:bodyPr vert="horz" wrap="square" lIns="91440" tIns="45720" rIns="91440" bIns="45720" rtlCol="0">
            <a:spAutoFit/>
          </a:bodyPr>
          <a:lstStyle/>
          <a:p>
            <a:pPr>
              <a:buNone/>
            </a:pPr>
            <a:r>
              <a:rPr lang="zh-TW" alt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B54239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JhengHei" pitchFamily="34" charset="-120"/>
                <a:ea typeface="Microsoft JhengHei" pitchFamily="34" charset="-120"/>
              </a:rPr>
              <a:t>日本</a:t>
            </a:r>
            <a:r>
              <a:rPr lang="zh-TW" alt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B54239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JhengHei" pitchFamily="34" charset="-120"/>
                <a:ea typeface="Microsoft JhengHei" pitchFamily="34" charset="-120"/>
              </a:rPr>
              <a:t>的宗教</a:t>
            </a:r>
            <a:endParaRPr lang="en-US" alt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B54239"/>
              </a:solidFill>
              <a:effectLst>
                <a:reflection blurRad="12700" stA="28000" endPos="45000" dist="1000" dir="5400000" sy="-100000" algn="bl" rotWithShape="0"/>
              </a:effectLst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74792" y="4437112"/>
            <a:ext cx="414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>
                <a:solidFill>
                  <a:schemeClr val="bg1"/>
                </a:solidFill>
                <a:latin typeface="+mj-ea"/>
                <a:ea typeface="+mj-ea"/>
              </a:rPr>
              <a:t> 政治學研究所 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博士班 </a:t>
            </a:r>
            <a:r>
              <a:rPr lang="zh-TW" altLang="en-US" dirty="0" smtClean="0">
                <a:solidFill>
                  <a:schemeClr val="bg1"/>
                </a:solidFill>
                <a:latin typeface="+mj-ea"/>
                <a:ea typeface="+mj-ea"/>
              </a:rPr>
              <a:t>二年級 林怡利</a:t>
            </a:r>
            <a:endParaRPr lang="en-US" altLang="zh-TW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1818" t="24528" r="33869" b="12459"/>
          <a:stretch>
            <a:fillRect/>
          </a:stretch>
        </p:blipFill>
        <p:spPr bwMode="auto">
          <a:xfrm>
            <a:off x="7479792" y="5085184"/>
            <a:ext cx="1664208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副標題 2"/>
          <p:cNvSpPr txBox="1">
            <a:spLocks/>
          </p:cNvSpPr>
          <p:nvPr/>
        </p:nvSpPr>
        <p:spPr>
          <a:xfrm>
            <a:off x="0" y="620688"/>
            <a:ext cx="7272808" cy="625624"/>
          </a:xfrm>
          <a:prstGeom prst="rect">
            <a:avLst/>
          </a:prstGeo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zh-TW" altLang="en-US" sz="4000" b="1" i="0" u="none" strike="noStrike" kern="1200" cap="all" spc="0" normalizeH="0" baseline="0" noProof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國立中山大學日本研究中心</a:t>
            </a:r>
            <a:endParaRPr kumimoji="0" lang="en-US" altLang="zh-TW" sz="4000" b="1" i="0" u="none" strike="noStrike" kern="1200" cap="all" spc="0" normalizeH="0" baseline="0" noProof="0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altLang="zh-TW" sz="14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Center for Japanese Studies, National Sun </a:t>
            </a:r>
            <a:r>
              <a:rPr kumimoji="0" lang="en-US" altLang="zh-TW" sz="1400" b="1" i="0" u="none" strike="noStrike" kern="1200" cap="all" spc="0" normalizeH="0" baseline="0" noProof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Yat-sen</a:t>
            </a:r>
            <a:r>
              <a:rPr kumimoji="0" lang="en-US" altLang="zh-TW" sz="14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 University</a:t>
            </a:r>
            <a:endParaRPr kumimoji="0" lang="zh-TW" altLang="en-US" sz="1400" b="1" i="0" u="none" strike="noStrike" kern="1200" cap="all" spc="0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 advTm="36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99592" y="1038408"/>
            <a:ext cx="410445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宗教與生活習習相關</a:t>
            </a:r>
            <a:r>
              <a:rPr lang="zh-TW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 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72400" cy="926976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/>
          <a:p>
            <a:pPr algn="ctr"/>
            <a:r>
              <a:rPr lang="zh-TW" altLang="en-US" dirty="0"/>
              <a:t>宗教與生活</a:t>
            </a:r>
            <a:endParaRPr lang="zh-TW" altLang="en-US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486939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28" y="1664804"/>
            <a:ext cx="5342168" cy="400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14" y="1640608"/>
            <a:ext cx="8875882" cy="403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20298"/>
            <a:ext cx="3696522" cy="524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926976"/>
          </a:xfrm>
        </p:spPr>
        <p:txBody>
          <a:bodyPr/>
          <a:lstStyle/>
          <a:p>
            <a:pPr algn="ctr"/>
            <a:r>
              <a:rPr lang="zh-TW" altLang="en-US" dirty="0"/>
              <a:t>日本的宗教</a:t>
            </a:r>
            <a:endParaRPr lang="en-US" altLang="zh-TW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>
          <a:xfrm>
            <a:off x="683568" y="1556792"/>
            <a:ext cx="3312368" cy="1656184"/>
          </a:xfrm>
        </p:spPr>
        <p:txBody>
          <a:bodyPr/>
          <a:lstStyle/>
          <a:p>
            <a:r>
              <a:rPr lang="zh-TW" altLang="en-US" b="1" dirty="0" smtClean="0"/>
              <a:t>神道教</a:t>
            </a:r>
            <a:endParaRPr lang="en-US" altLang="zh-TW" b="1" dirty="0" smtClean="0"/>
          </a:p>
          <a:p>
            <a:endParaRPr lang="en-US" altLang="zh-TW" b="1" dirty="0"/>
          </a:p>
          <a:p>
            <a:r>
              <a:rPr lang="zh-TW" altLang="en-US" b="1" dirty="0" smtClean="0"/>
              <a:t>佛教</a:t>
            </a:r>
            <a:endParaRPr lang="en-US" altLang="zh-TW" b="1" dirty="0" smtClean="0"/>
          </a:p>
          <a:p>
            <a:endParaRPr lang="en-US" altLang="zh-TW" b="1" dirty="0"/>
          </a:p>
        </p:txBody>
      </p:sp>
      <p:sp>
        <p:nvSpPr>
          <p:cNvPr id="8" name="矩形 7"/>
          <p:cNvSpPr/>
          <p:nvPr/>
        </p:nvSpPr>
        <p:spPr>
          <a:xfrm>
            <a:off x="796368" y="3725958"/>
            <a:ext cx="3055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+mj-ea"/>
                <a:ea typeface="+mj-ea"/>
              </a:rPr>
              <a:t>「二者之宗教儀式或活動已經與日本人的生活融為一體，如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婚禮</a:t>
            </a:r>
            <a:r>
              <a:rPr lang="zh-TW" altLang="en-US" sz="2400" dirty="0" smtClean="0">
                <a:latin typeface="+mj-ea"/>
                <a:ea typeface="+mj-ea"/>
              </a:rPr>
              <a:t>和</a:t>
            </a:r>
            <a:r>
              <a:rPr lang="zh-TW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葬禮</a:t>
            </a:r>
            <a:r>
              <a:rPr lang="zh-TW" altLang="en-US" sz="2400" dirty="0" smtClean="0">
                <a:latin typeface="+mj-ea"/>
                <a:ea typeface="+mj-ea"/>
              </a:rPr>
              <a:t>。」</a:t>
            </a:r>
            <a:endParaRPr lang="zh-TW" altLang="en-US" sz="2400" b="1" dirty="0">
              <a:latin typeface="+mj-ea"/>
              <a:ea typeface="+mj-ea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41890"/>
            <a:ext cx="5216865" cy="456813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08592" y="6453336"/>
            <a:ext cx="817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 smtClean="0"/>
              <a:t>資料來源：</a:t>
            </a:r>
            <a:r>
              <a:rPr lang="ja-JP" altLang="en-US" sz="1200" dirty="0" smtClean="0"/>
              <a:t>文化</a:t>
            </a:r>
            <a:r>
              <a:rPr lang="ja-JP" altLang="en-US" sz="1200" dirty="0"/>
              <a:t>庁文化部宗務</a:t>
            </a:r>
            <a:r>
              <a:rPr lang="ja-JP" altLang="en-US" sz="1200" dirty="0" smtClean="0"/>
              <a:t>課</a:t>
            </a:r>
            <a:r>
              <a:rPr lang="en-US" altLang="zh-TW" sz="1200" dirty="0" smtClean="0"/>
              <a:t>&lt;</a:t>
            </a:r>
            <a:r>
              <a:rPr lang="ja-JP" altLang="en-US" sz="1200" dirty="0" smtClean="0"/>
              <a:t>宗教年鑑</a:t>
            </a:r>
            <a:r>
              <a:rPr lang="en-US" altLang="zh-TW" sz="1200" dirty="0" smtClean="0"/>
              <a:t>&gt;</a:t>
            </a:r>
            <a:r>
              <a:rPr lang="zh-TW" altLang="en-US" sz="1200" dirty="0" smtClean="0"/>
              <a:t>，</a:t>
            </a:r>
            <a:r>
              <a:rPr lang="en-US" altLang="zh-TW" sz="1200" dirty="0" smtClean="0"/>
              <a:t>2012/07</a:t>
            </a:r>
            <a:r>
              <a:rPr lang="zh-TW" altLang="en-US" sz="1200" dirty="0"/>
              <a:t> </a:t>
            </a:r>
            <a:r>
              <a:rPr lang="en-US" altLang="zh-TW" sz="1200" dirty="0" smtClean="0"/>
              <a:t>http</a:t>
            </a:r>
            <a:r>
              <a:rPr lang="en-US" altLang="zh-TW" sz="1200" dirty="0"/>
              <a:t>://www.bunka.go.jp/shukyouhoujin/nenkan/pdf/h23nenkan.pdf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246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926976"/>
          </a:xfrm>
        </p:spPr>
        <p:txBody>
          <a:bodyPr/>
          <a:lstStyle/>
          <a:p>
            <a:pPr algn="ctr"/>
            <a:r>
              <a:rPr lang="zh-TW" altLang="en-US" dirty="0"/>
              <a:t>日本的</a:t>
            </a:r>
            <a:r>
              <a:rPr lang="zh-TW" altLang="en-US" dirty="0" smtClean="0"/>
              <a:t>宗教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/>
              <a:t>婚禮和</a:t>
            </a:r>
            <a:r>
              <a:rPr lang="zh-TW" altLang="en-US" sz="2800" dirty="0"/>
              <a:t>葬禮</a:t>
            </a:r>
            <a:endParaRPr lang="en-US" altLang="zh-TW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70336"/>
            <a:ext cx="6552728" cy="49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56" y="1545575"/>
            <a:ext cx="6682328" cy="501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42870"/>
            <a:ext cx="5472661" cy="52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56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5780" y="260648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神道教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神社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</a:rPr>
              <a:t>じんじや）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1484784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TW" altLang="en-US" dirty="0">
                <a:latin typeface="+mj-ea"/>
                <a:ea typeface="+mj-ea"/>
              </a:rPr>
              <a:t>日本原始宗教，起源於東亞大陸的傳統多神</a:t>
            </a:r>
            <a:r>
              <a:rPr lang="zh-TW" altLang="en-US" dirty="0">
                <a:latin typeface="+mj-ea"/>
                <a:ea typeface="+mj-ea"/>
              </a:rPr>
              <a:t>信仰。</a:t>
            </a:r>
            <a:endParaRPr lang="en-US" altLang="zh-TW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altLang="zh-TW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TW" altLang="en-US" dirty="0">
                <a:latin typeface="+mj-ea"/>
                <a:ea typeface="+mj-ea"/>
              </a:rPr>
              <a:t>祭祀</a:t>
            </a:r>
            <a:r>
              <a:rPr lang="zh-TW" altLang="en-US" dirty="0">
                <a:latin typeface="+mj-ea"/>
                <a:ea typeface="+mj-ea"/>
              </a:rPr>
              <a:t>日本本土天神地祇為主，以日本皇祖皇宗的遺訓為內容，屬於泛靈多神信仰（精靈崇拜），視自然界各種動植物為神祇</a:t>
            </a:r>
            <a:r>
              <a:rPr lang="zh-TW" altLang="en-US" dirty="0">
                <a:latin typeface="+mj-ea"/>
                <a:ea typeface="+mj-ea"/>
              </a:rPr>
              <a:t>。</a:t>
            </a:r>
            <a:endParaRPr lang="en-US" altLang="zh-TW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altLang="zh-TW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ja-JP" altLang="en-US" dirty="0">
                <a:latin typeface="+mj-ea"/>
                <a:ea typeface="+mj-ea"/>
              </a:rPr>
              <a:t>「神道」二字雖源自漢字，但實際上對此詞的概念在現代漢語與現代日語中有所不同，日本的「神」字依舊保留古代漢語的意思。漢字傳入日本後，「神」字被用來表示日語中的「かみ」（</a:t>
            </a:r>
            <a:r>
              <a:rPr lang="en-US" altLang="ja-JP" dirty="0">
                <a:latin typeface="+mj-ea"/>
                <a:ea typeface="+mj-ea"/>
              </a:rPr>
              <a:t>kami</a:t>
            </a:r>
            <a:r>
              <a:rPr lang="ja-JP" altLang="en-US" dirty="0">
                <a:latin typeface="+mj-ea"/>
                <a:ea typeface="+mj-ea"/>
              </a:rPr>
              <a:t>）</a:t>
            </a:r>
            <a:r>
              <a:rPr lang="ja-JP" altLang="en-US" dirty="0">
                <a:latin typeface="+mj-ea"/>
                <a:ea typeface="+mj-ea"/>
              </a:rPr>
              <a:t>。</a:t>
            </a:r>
            <a:endParaRPr lang="en-US" altLang="ja-JP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altLang="ja-JP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TW" altLang="en-US" dirty="0">
                <a:latin typeface="+mj-ea"/>
                <a:ea typeface="+mj-ea"/>
              </a:rPr>
              <a:t>古時候</a:t>
            </a:r>
            <a:r>
              <a:rPr lang="ja-JP" altLang="en-US" dirty="0">
                <a:latin typeface="+mj-ea"/>
                <a:ea typeface="+mj-ea"/>
              </a:rPr>
              <a:t>日本人稱已逝的人之亡靈為「かみ」，亦將認為值得敬拜的山神及樹木、狐狸等動植物的靈魂稱為「かみ」。「かみ」還包括一些令人駭聞的凶神惡煞</a:t>
            </a:r>
            <a:r>
              <a:rPr lang="ja-JP" altLang="en-US" dirty="0">
                <a:latin typeface="+mj-ea"/>
                <a:ea typeface="+mj-ea"/>
              </a:rPr>
              <a:t>。</a:t>
            </a:r>
            <a:endParaRPr lang="en-US" altLang="ja-JP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altLang="ja-JP" dirty="0">
              <a:latin typeface="+mj-ea"/>
              <a:ea typeface="+mj-ea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ja-JP" altLang="en-US" dirty="0">
                <a:latin typeface="+mj-ea"/>
                <a:ea typeface="+mj-ea"/>
              </a:rPr>
              <a:t>其後</a:t>
            </a:r>
            <a:r>
              <a:rPr lang="ja-JP" altLang="en-US" dirty="0">
                <a:latin typeface="+mj-ea"/>
                <a:ea typeface="+mj-ea"/>
              </a:rPr>
              <a:t>，人物神的歷任天皇、幕府將軍、功臣、武士等也漸漸被作為膜拜對象，形成較為完整的體系</a:t>
            </a:r>
            <a:r>
              <a:rPr lang="ja-JP" altLang="en-US" dirty="0">
                <a:latin typeface="+mj-ea"/>
                <a:ea typeface="+mj-ea"/>
              </a:rPr>
              <a:t>。</a:t>
            </a:r>
            <a:endParaRPr lang="en-US" altLang="zh-TW" dirty="0">
              <a:latin typeface="+mj-ea"/>
              <a:ea typeface="+mj-ea"/>
            </a:endParaRPr>
          </a:p>
          <a:p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889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5780" y="116632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日本佛教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</a:rPr>
              <a:t>寺（てら）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48478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zh-TW" altLang="en-US" dirty="0">
                <a:latin typeface="+mj-ea"/>
                <a:ea typeface="+mj-ea"/>
              </a:rPr>
              <a:t>在</a:t>
            </a:r>
            <a:r>
              <a:rPr lang="en-US" altLang="zh-TW" dirty="0">
                <a:latin typeface="+mj-ea"/>
                <a:ea typeface="+mj-ea"/>
              </a:rPr>
              <a:t>《</a:t>
            </a:r>
            <a:r>
              <a:rPr lang="zh-TW" altLang="en-US" dirty="0">
                <a:latin typeface="+mj-ea"/>
                <a:ea typeface="+mj-ea"/>
              </a:rPr>
              <a:t>日本書紀</a:t>
            </a:r>
            <a:r>
              <a:rPr lang="en-US" altLang="zh-TW" dirty="0">
                <a:latin typeface="+mj-ea"/>
                <a:ea typeface="+mj-ea"/>
              </a:rPr>
              <a:t>》</a:t>
            </a:r>
            <a:r>
              <a:rPr lang="zh-TW" altLang="en-US" dirty="0">
                <a:latin typeface="+mj-ea"/>
                <a:ea typeface="+mj-ea"/>
              </a:rPr>
              <a:t>中，佛教</a:t>
            </a:r>
            <a:r>
              <a:rPr lang="zh-TW" altLang="en-US" dirty="0" smtClean="0">
                <a:latin typeface="+mj-ea"/>
                <a:ea typeface="+mj-ea"/>
              </a:rPr>
              <a:t>於西元</a:t>
            </a:r>
            <a:r>
              <a:rPr lang="en-US" altLang="zh-TW" dirty="0">
                <a:latin typeface="+mj-ea"/>
                <a:ea typeface="+mj-ea"/>
              </a:rPr>
              <a:t>552</a:t>
            </a:r>
            <a:r>
              <a:rPr lang="zh-TW" altLang="en-US" dirty="0">
                <a:latin typeface="+mj-ea"/>
                <a:ea typeface="+mj-ea"/>
              </a:rPr>
              <a:t>年傳入</a:t>
            </a:r>
            <a:r>
              <a:rPr lang="zh-TW" altLang="en-US" dirty="0" smtClean="0">
                <a:latin typeface="+mj-ea"/>
                <a:ea typeface="+mj-ea"/>
              </a:rPr>
              <a:t>日本，主要為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大乘佛教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285750" indent="-285750">
              <a:buFont typeface="Wingdings" pitchFamily="2" charset="2"/>
              <a:buChar char="l"/>
            </a:pPr>
            <a:endParaRPr lang="en-US" altLang="zh-TW" dirty="0" smtClean="0">
              <a:latin typeface="+mj-ea"/>
              <a:ea typeface="+mj-ea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en-US" altLang="zh-TW" dirty="0" smtClean="0">
                <a:latin typeface="+mj-ea"/>
                <a:ea typeface="+mj-ea"/>
              </a:rPr>
              <a:t>7</a:t>
            </a:r>
            <a:r>
              <a:rPr lang="zh-TW" altLang="en-US" dirty="0">
                <a:latin typeface="+mj-ea"/>
                <a:ea typeface="+mj-ea"/>
              </a:rPr>
              <a:t>世紀初，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聖德太子興建法隆寺</a:t>
            </a:r>
            <a:r>
              <a:rPr lang="zh-TW" altLang="en-US" dirty="0">
                <a:latin typeface="+mj-ea"/>
                <a:ea typeface="+mj-ea"/>
              </a:rPr>
              <a:t>，致力推廣並普及佛教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pPr marL="285750" indent="-285750">
              <a:buFont typeface="Wingdings" pitchFamily="2" charset="2"/>
              <a:buChar char="l"/>
            </a:pPr>
            <a:endParaRPr lang="en-US" altLang="zh-TW" dirty="0">
              <a:latin typeface="+mj-ea"/>
              <a:ea typeface="+mj-ea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dirty="0" smtClean="0">
                <a:latin typeface="+mj-ea"/>
                <a:ea typeface="+mj-ea"/>
              </a:rPr>
              <a:t>至今仍對日本的歷史有深遠的影響</a:t>
            </a:r>
            <a:r>
              <a:rPr lang="zh-TW" altLang="en-US" dirty="0">
                <a:latin typeface="+mj-ea"/>
                <a:ea typeface="+mj-ea"/>
              </a:rPr>
              <a:t>，且日本的佛教徒也佔</a:t>
            </a:r>
            <a:r>
              <a:rPr lang="zh-TW" altLang="en-US" dirty="0" smtClean="0">
                <a:latin typeface="+mj-ea"/>
                <a:ea typeface="+mj-ea"/>
              </a:rPr>
              <a:t>大多數。</a:t>
            </a:r>
            <a:endParaRPr lang="en-US" altLang="zh-TW" dirty="0" smtClean="0">
              <a:latin typeface="+mj-ea"/>
              <a:ea typeface="+mj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88576"/>
            <a:ext cx="4479094" cy="3456384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2088232" cy="2269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祭典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</a:rPr>
              <a:t>まつり）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62056" cy="45734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日本有無數的地方祭典</a:t>
            </a:r>
            <a:r>
              <a:rPr lang="en-US" altLang="zh-TW" dirty="0" smtClean="0"/>
              <a:t>(</a:t>
            </a:r>
            <a:r>
              <a:rPr lang="ja-JP" altLang="en-US" dirty="0"/>
              <a:t>祭</a:t>
            </a:r>
            <a:r>
              <a:rPr lang="ja-JP" altLang="en-US" dirty="0" smtClean="0"/>
              <a:t>り：まつり）</a:t>
            </a:r>
            <a:r>
              <a:rPr lang="zh-TW" altLang="en-US" dirty="0" smtClean="0"/>
              <a:t>，</a:t>
            </a:r>
            <a:r>
              <a:rPr lang="zh-TW" altLang="en-US" dirty="0"/>
              <a:t>因為幾乎每一個</a:t>
            </a:r>
            <a:r>
              <a:rPr lang="zh-TW" altLang="en-US" dirty="0"/>
              <a:t>神社都</a:t>
            </a:r>
            <a:r>
              <a:rPr lang="zh-TW" altLang="en-US" dirty="0"/>
              <a:t>有自己的祭典。大多數的祭典是一年舉行一次，為所供奉的神明或者季節或歷史事件進行慶祝活動。有些祭典甚至長達數天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lnSpc>
                <a:spcPct val="150000"/>
              </a:lnSpc>
              <a:buNone/>
            </a:pPr>
            <a:endParaRPr lang="zh-TW" altLang="en-US" dirty="0"/>
          </a:p>
          <a:p>
            <a:pPr>
              <a:lnSpc>
                <a:spcPct val="150000"/>
              </a:lnSpc>
            </a:pPr>
            <a:r>
              <a:rPr lang="zh-TW" altLang="en-US" dirty="0"/>
              <a:t>日本祭典的重頭戲之一就是遊行，並以神轎</a:t>
            </a:r>
            <a:r>
              <a:rPr lang="en-US" altLang="zh-TW" dirty="0" smtClean="0"/>
              <a:t>(</a:t>
            </a:r>
            <a:r>
              <a:rPr lang="ja-JP" altLang="en-US" dirty="0"/>
              <a:t>神</a:t>
            </a:r>
            <a:r>
              <a:rPr lang="ja-JP" altLang="en-US" dirty="0" smtClean="0"/>
              <a:t>輿：みこし</a:t>
            </a:r>
            <a:r>
              <a:rPr lang="en-US" altLang="zh-TW" dirty="0" smtClean="0"/>
              <a:t>)</a:t>
            </a:r>
            <a:r>
              <a:rPr lang="zh-TW" altLang="en-US" dirty="0"/>
              <a:t>載著當地神社的</a:t>
            </a:r>
            <a:r>
              <a:rPr lang="zh-TW" altLang="en-US" dirty="0" smtClean="0"/>
              <a:t>神明參加</a:t>
            </a:r>
            <a:r>
              <a:rPr lang="zh-TW" altLang="en-US" dirty="0"/>
              <a:t>。神明在一年當中只有這時候會離開神社，被載著環繞城鎮。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11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祭典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</a:rPr>
              <a:t>まつり）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9632" y="1556792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/>
              <a:t>祇園祭</a:t>
            </a:r>
            <a:r>
              <a:rPr lang="zh-TW" altLang="en-US" b="1" dirty="0" smtClean="0"/>
              <a:t>、天神</a:t>
            </a:r>
            <a:r>
              <a:rPr lang="zh-TW" altLang="en-US" b="1" dirty="0"/>
              <a:t>祭、神田祭</a:t>
            </a:r>
            <a:endParaRPr lang="zh-TW" alt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53" y="2032288"/>
            <a:ext cx="6108875" cy="405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36440"/>
            <a:ext cx="5616624" cy="421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36440"/>
            <a:ext cx="6588224" cy="4374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096" y="752904"/>
            <a:ext cx="1297215" cy="98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hlinkClick r:id="rId7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720" y="761313"/>
            <a:ext cx="1297215" cy="98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87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00526" y="5430815"/>
            <a:ext cx="2749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accent6"/>
                </a:solidFill>
                <a:latin typeface="+mj-ea"/>
                <a:ea typeface="+mj-ea"/>
              </a:rPr>
              <a:t>～</a:t>
            </a:r>
            <a:r>
              <a:rPr lang="en-US" altLang="zh-TW" sz="3200" b="1" dirty="0" smtClean="0">
                <a:solidFill>
                  <a:schemeClr val="accent6"/>
                </a:solidFill>
                <a:latin typeface="+mj-ea"/>
                <a:ea typeface="+mj-ea"/>
              </a:rPr>
              <a:t> </a:t>
            </a:r>
            <a:r>
              <a:rPr lang="zh-TW" altLang="en-US" sz="3200" b="1" dirty="0" smtClean="0">
                <a:solidFill>
                  <a:schemeClr val="accent6"/>
                </a:solidFill>
                <a:latin typeface="+mj-ea"/>
                <a:ea typeface="+mj-ea"/>
              </a:rPr>
              <a:t>謝謝各位～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026" y="1040160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732</TotalTime>
  <Words>476</Words>
  <Application>Microsoft Office PowerPoint</Application>
  <PresentationFormat>如螢幕大小 (4:3)</PresentationFormat>
  <Paragraphs>37</Paragraphs>
  <Slides>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公正</vt:lpstr>
      <vt:lpstr>PowerPoint 簡報</vt:lpstr>
      <vt:lpstr>宗教與生活</vt:lpstr>
      <vt:lpstr>日本的宗教</vt:lpstr>
      <vt:lpstr>日本的宗教 婚禮和葬禮</vt:lpstr>
      <vt:lpstr>神道教-神社(じんじや）</vt:lpstr>
      <vt:lpstr>日本佛教-寺（てら）</vt:lpstr>
      <vt:lpstr>祭典(まつり）</vt:lpstr>
      <vt:lpstr>祭典(まつり）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Yi-li</dc:creator>
  <cp:lastModifiedBy>mac</cp:lastModifiedBy>
  <cp:revision>55</cp:revision>
  <dcterms:created xsi:type="dcterms:W3CDTF">2012-11-14T07:12:24Z</dcterms:created>
  <dcterms:modified xsi:type="dcterms:W3CDTF">2013-12-03T01:50:21Z</dcterms:modified>
</cp:coreProperties>
</file>