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74"/>
  </p:notesMasterIdLst>
  <p:sldIdLst>
    <p:sldId id="323" r:id="rId4"/>
    <p:sldId id="324" r:id="rId5"/>
    <p:sldId id="325" r:id="rId6"/>
    <p:sldId id="256" r:id="rId7"/>
    <p:sldId id="257" r:id="rId8"/>
    <p:sldId id="259" r:id="rId9"/>
    <p:sldId id="260" r:id="rId10"/>
    <p:sldId id="261" r:id="rId11"/>
    <p:sldId id="262" r:id="rId12"/>
    <p:sldId id="264" r:id="rId13"/>
    <p:sldId id="326" r:id="rId14"/>
    <p:sldId id="265" r:id="rId15"/>
    <p:sldId id="266" r:id="rId16"/>
    <p:sldId id="283" r:id="rId17"/>
    <p:sldId id="327" r:id="rId18"/>
    <p:sldId id="267" r:id="rId19"/>
    <p:sldId id="282" r:id="rId20"/>
    <p:sldId id="268" r:id="rId21"/>
    <p:sldId id="269" r:id="rId22"/>
    <p:sldId id="270" r:id="rId23"/>
    <p:sldId id="271" r:id="rId24"/>
    <p:sldId id="272" r:id="rId25"/>
    <p:sldId id="273" r:id="rId26"/>
    <p:sldId id="279" r:id="rId27"/>
    <p:sldId id="281" r:id="rId28"/>
    <p:sldId id="328" r:id="rId29"/>
    <p:sldId id="276" r:id="rId30"/>
    <p:sldId id="277" r:id="rId31"/>
    <p:sldId id="278" r:id="rId32"/>
    <p:sldId id="275" r:id="rId33"/>
    <p:sldId id="274" r:id="rId34"/>
    <p:sldId id="284" r:id="rId35"/>
    <p:sldId id="285" r:id="rId36"/>
    <p:sldId id="263" r:id="rId37"/>
    <p:sldId id="286" r:id="rId38"/>
    <p:sldId id="287" r:id="rId39"/>
    <p:sldId id="288" r:id="rId40"/>
    <p:sldId id="289" r:id="rId41"/>
    <p:sldId id="290" r:id="rId42"/>
    <p:sldId id="291" r:id="rId43"/>
    <p:sldId id="292" r:id="rId44"/>
    <p:sldId id="293" r:id="rId45"/>
    <p:sldId id="294"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30" r:id="rId72"/>
    <p:sldId id="322" r:id="rId73"/>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1pPr>
    <a:lvl2pPr marL="457200" algn="l" rtl="0" fontAlgn="base">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2pPr>
    <a:lvl3pPr marL="914400" algn="l" rtl="0" fontAlgn="base">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3pPr>
    <a:lvl4pPr marL="1371600" algn="l" rtl="0" fontAlgn="base">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4pPr>
    <a:lvl5pPr marL="1828800" algn="l" rtl="0" fontAlgn="base">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32" autoAdjust="0"/>
    <p:restoredTop sz="89945" autoAdjust="0"/>
  </p:normalViewPr>
  <p:slideViewPr>
    <p:cSldViewPr snapToGrid="0">
      <p:cViewPr varScale="1">
        <p:scale>
          <a:sx n="60" d="100"/>
          <a:sy n="60" d="100"/>
        </p:scale>
        <p:origin x="-1590" y="-90"/>
      </p:cViewPr>
      <p:guideLst>
        <p:guide orient="horz" pos="2160"/>
        <p:guide pos="2880"/>
      </p:guideLst>
    </p:cSldViewPr>
  </p:slideViewPr>
  <p:notesTextViewPr>
    <p:cViewPr>
      <p:scale>
        <a:sx n="1" d="1"/>
        <a:sy n="1" d="1"/>
      </p:scale>
      <p:origin x="0" y="0"/>
    </p:cViewPr>
  </p:notesTextViewPr>
  <p:sorterViewPr>
    <p:cViewPr>
      <p:scale>
        <a:sx n="66" d="100"/>
        <a:sy n="66" d="100"/>
      </p:scale>
      <p:origin x="0" y="248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kumimoji="0" sz="1200">
                <a:latin typeface="+mn-lt"/>
                <a:ea typeface="+mn-ea"/>
              </a:defRPr>
            </a:lvl1pPr>
          </a:lstStyle>
          <a:p>
            <a:pPr>
              <a:defRPr/>
            </a:pPr>
            <a:fld id="{ABC8F2A6-E86D-4461-BD7E-24FACDBC3F25}" type="datetimeFigureOut">
              <a:rPr lang="zh-TW" altLang="en-US"/>
              <a:pPr>
                <a:defRPr/>
              </a:pPr>
              <a:t>2014/12/2</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TW" altLang="en-US" noProof="0" smtClean="0"/>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kumimoji="0" sz="1200"/>
            </a:lvl1pPr>
          </a:lstStyle>
          <a:p>
            <a:fld id="{4B9D9078-0F0B-497F-8054-2997B85310B1}" type="slidenum">
              <a:rPr lang="zh-TW" altLang="en-US"/>
              <a:pPr/>
              <a:t>‹#›</a:t>
            </a:fld>
            <a:endParaRPr lang="zh-TW" altLang="en-US"/>
          </a:p>
        </p:txBody>
      </p:sp>
    </p:spTree>
    <p:extLst>
      <p:ext uri="{BB962C8B-B14F-4D97-AF65-F5344CB8AC3E}">
        <p14:creationId xmlns="" xmlns:p14="http://schemas.microsoft.com/office/powerpoint/2010/main" val="7783854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zh.wikipedia.org/wiki/%E8%8C%B6%E5%AE%A4" TargetMode="External"/><Relationship Id="rId2" Type="http://schemas.openxmlformats.org/officeDocument/2006/relationships/slide" Target="../slides/slide36.xml"/><Relationship Id="rId1" Type="http://schemas.openxmlformats.org/officeDocument/2006/relationships/notesMaster" Target="../notesMasters/notesMaster1.xml"/><Relationship Id="rId6" Type="http://schemas.openxmlformats.org/officeDocument/2006/relationships/hyperlink" Target="http://zh.wikipedia.org/wiki/%E9%99%B6%E5%99%A8" TargetMode="External"/><Relationship Id="rId5" Type="http://schemas.openxmlformats.org/officeDocument/2006/relationships/hyperlink" Target="http://zh.wikipedia.org/wiki/%E5%9C%92%E8%97%9D" TargetMode="External"/><Relationship Id="rId4" Type="http://schemas.openxmlformats.org/officeDocument/2006/relationships/hyperlink" Target="http://zh.wikipedia.org/wiki/%E5%BA%AD%E5%9C%92"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zh.wikipedia.org/w/index.php?title=%E6%BA%90%E6%B0%8F%E7%89%A9%E8%AA%9E%E7%95%AB%E5%8D%B7&amp;action=edit&amp;redlink=1" TargetMode="External"/><Relationship Id="rId2" Type="http://schemas.openxmlformats.org/officeDocument/2006/relationships/slide" Target="../slides/slide47.xml"/><Relationship Id="rId1" Type="http://schemas.openxmlformats.org/officeDocument/2006/relationships/notesMaster" Target="../notesMasters/notesMaster1.xml"/><Relationship Id="rId5" Type="http://schemas.openxmlformats.org/officeDocument/2006/relationships/hyperlink" Target="http://zh.wikipedia.org/w/index.php?title=%E4%BC%B4%E5%A4%A7%E7%B4%8D%E8%A8%80%E7%95%AB%E8%A9%9E&amp;action=edit&amp;redlink=1" TargetMode="External"/><Relationship Id="rId4" Type="http://schemas.openxmlformats.org/officeDocument/2006/relationships/hyperlink" Target="http://zh.wikipedia.org/w/index.php?title=%E5%B9%B4%E4%B8%AD%E8%A1%8C%E4%BA%8B%E7%95%AB%E5%8D%B7&amp;action=edit&amp;redlink=1"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2707"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dirty="0" smtClean="0">
                <a:latin typeface="標楷體" panose="03000509000000000000" pitchFamily="65" charset="-120"/>
                <a:ea typeface="標楷體" panose="03000509000000000000" pitchFamily="65" charset="-120"/>
              </a:rPr>
              <a:t>茶道：特定地區的茶文化中，對於喝茶所講求的各種禮節與程序。</a:t>
            </a:r>
            <a:endParaRPr lang="en-US" altLang="zh-TW" dirty="0" smtClean="0">
              <a:latin typeface="標楷體" panose="03000509000000000000" pitchFamily="65" charset="-120"/>
              <a:ea typeface="標楷體" panose="03000509000000000000" pitchFamily="65" charset="-120"/>
            </a:endParaRPr>
          </a:p>
          <a:p>
            <a:pPr eaLnBrk="1" hangingPunct="1">
              <a:spcBef>
                <a:spcPct val="0"/>
              </a:spcBef>
            </a:pPr>
            <a:r>
              <a:rPr lang="zh-TW" altLang="en-US" dirty="0" smtClean="0"/>
              <a:t>日本茶道奠基於中國</a:t>
            </a:r>
            <a:endParaRPr lang="en-US" altLang="zh-TW" dirty="0" smtClean="0"/>
          </a:p>
          <a:p>
            <a:pPr eaLnBrk="1" hangingPunct="1">
              <a:spcBef>
                <a:spcPct val="0"/>
              </a:spcBef>
            </a:pPr>
            <a:r>
              <a:rPr lang="zh-TW" altLang="en-US" dirty="0" smtClean="0"/>
              <a:t>日本茶道最初源於中國，卻有自身形成和發展的特殊内蘊。</a:t>
            </a:r>
            <a:endParaRPr lang="en-US" altLang="zh-TW" dirty="0" smtClean="0"/>
          </a:p>
          <a:p>
            <a:pPr eaLnBrk="1" hangingPunct="1">
              <a:spcBef>
                <a:spcPct val="0"/>
              </a:spcBef>
            </a:pPr>
            <a:r>
              <a:rPr lang="zh-TW" altLang="en-US" dirty="0" smtClean="0">
                <a:latin typeface="標楷體" panose="03000509000000000000" pitchFamily="65" charset="-120"/>
                <a:ea typeface="標楷體" panose="03000509000000000000" pitchFamily="65" charset="-120"/>
              </a:rPr>
              <a:t>千利休</a:t>
            </a:r>
            <a:r>
              <a:rPr lang="zh-TW" altLang="en-US" dirty="0" smtClean="0"/>
              <a:t>把茶道中喝茶的文化提高到藝術層次，利休茶道成為平民化的新茶道</a:t>
            </a:r>
          </a:p>
          <a:p>
            <a:pPr eaLnBrk="1" hangingPunct="1">
              <a:spcBef>
                <a:spcPct val="0"/>
              </a:spcBef>
            </a:pPr>
            <a:endParaRPr lang="en-US" altLang="zh-TW" dirty="0" smtClean="0"/>
          </a:p>
          <a:p>
            <a:pPr eaLnBrk="1" hangingPunct="1">
              <a:spcBef>
                <a:spcPct val="0"/>
              </a:spcBef>
            </a:pPr>
            <a:r>
              <a:rPr lang="zh-TW" altLang="en-US" dirty="0" smtClean="0"/>
              <a:t>日本少女在結婚之前，幾乎都學習茶道，以培養優雅文靜的舉止和寬闊的胸懷。　</a:t>
            </a:r>
          </a:p>
          <a:p>
            <a:pPr eaLnBrk="1" hangingPunct="1">
              <a:spcBef>
                <a:spcPct val="0"/>
              </a:spcBef>
            </a:pPr>
            <a:r>
              <a:rPr lang="zh-TW" altLang="en-US" dirty="0" smtClean="0"/>
              <a:t>除了飲食之外，茶道的精神還延伸到</a:t>
            </a:r>
            <a:r>
              <a:rPr lang="zh-TW" altLang="en-US" dirty="0" smtClean="0">
                <a:hlinkClick r:id="rId3" tooltip="茶室"/>
              </a:rPr>
              <a:t>茶室</a:t>
            </a:r>
            <a:r>
              <a:rPr lang="zh-TW" altLang="en-US" dirty="0" smtClean="0"/>
              <a:t>內外的佈置；品鑑茶室的書畫佈置、</a:t>
            </a:r>
            <a:r>
              <a:rPr lang="zh-TW" altLang="en-US" dirty="0" smtClean="0">
                <a:hlinkClick r:id="rId4" tooltip="庭園"/>
              </a:rPr>
              <a:t>庭園</a:t>
            </a:r>
            <a:r>
              <a:rPr lang="zh-TW" altLang="en-US" dirty="0" smtClean="0"/>
              <a:t>的</a:t>
            </a:r>
            <a:r>
              <a:rPr lang="zh-TW" altLang="en-US" dirty="0" smtClean="0">
                <a:hlinkClick r:id="rId5" tooltip="園藝"/>
              </a:rPr>
              <a:t>園藝</a:t>
            </a:r>
            <a:r>
              <a:rPr lang="zh-TW" altLang="en-US" dirty="0" smtClean="0"/>
              <a:t>及飲茶的</a:t>
            </a:r>
            <a:r>
              <a:rPr lang="zh-TW" altLang="en-US" dirty="0" smtClean="0">
                <a:hlinkClick r:id="rId6" tooltip="陶器"/>
              </a:rPr>
              <a:t>陶器</a:t>
            </a:r>
            <a:r>
              <a:rPr lang="zh-TW" altLang="en-US" dirty="0" smtClean="0"/>
              <a:t>都是茶道的重點。</a:t>
            </a:r>
          </a:p>
        </p:txBody>
      </p:sp>
      <p:sp>
        <p:nvSpPr>
          <p:cNvPr id="69636"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fld id="{1CE6E724-DC0D-4153-88A6-5529673FADB3}" type="slidenum">
              <a:rPr kumimoji="0" lang="zh-TW" altLang="en-US">
                <a:solidFill>
                  <a:srgbClr val="000000"/>
                </a:solidFill>
              </a:rPr>
              <a:pPr eaLnBrk="1" hangingPunct="1"/>
              <a:t>36</a:t>
            </a:fld>
            <a:endParaRPr kumimoji="0" lang="zh-TW" altLang="en-US">
              <a:solidFill>
                <a:srgbClr val="000000"/>
              </a:solidFill>
            </a:endParaRPr>
          </a:p>
        </p:txBody>
      </p:sp>
    </p:spTree>
    <p:extLst>
      <p:ext uri="{BB962C8B-B14F-4D97-AF65-F5344CB8AC3E}">
        <p14:creationId xmlns="" xmlns:p14="http://schemas.microsoft.com/office/powerpoint/2010/main" val="3531705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1923"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smtClean="0">
                <a:hlinkClick r:id="rId3" tooltip="源氏物語畫卷 (頁面不存在)"/>
              </a:rPr>
              <a:t>源氏物語畫卷</a:t>
            </a:r>
            <a:r>
              <a:rPr lang="zh-TW" altLang="en-US" smtClean="0"/>
              <a:t>、</a:t>
            </a:r>
            <a:r>
              <a:rPr lang="zh-TW" altLang="en-US" smtClean="0">
                <a:hlinkClick r:id="rId4" tooltip="年中行事畫卷 (頁面不存在)"/>
              </a:rPr>
              <a:t>年中行事畫卷</a:t>
            </a:r>
            <a:r>
              <a:rPr lang="zh-TW" altLang="en-US" smtClean="0"/>
              <a:t>及</a:t>
            </a:r>
            <a:r>
              <a:rPr lang="zh-TW" altLang="en-US" u="sng" smtClean="0">
                <a:hlinkClick r:id="rId5" tooltip="伴大納言畫詞 (頁面不存在)"/>
              </a:rPr>
              <a:t>伴大納言畫詞</a:t>
            </a:r>
            <a:endParaRPr lang="zh-TW" altLang="en-US" smtClean="0"/>
          </a:p>
        </p:txBody>
      </p:sp>
      <p:sp>
        <p:nvSpPr>
          <p:cNvPr id="78852"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fld id="{F1B5E677-AEEC-4854-A23A-AFBE43E4F4B8}" type="slidenum">
              <a:rPr kumimoji="0" lang="zh-TW" altLang="en-US">
                <a:solidFill>
                  <a:srgbClr val="000000"/>
                </a:solidFill>
              </a:rPr>
              <a:pPr eaLnBrk="1" hangingPunct="1"/>
              <a:t>47</a:t>
            </a:fld>
            <a:endParaRPr kumimoji="0" lang="zh-TW" altLang="en-US">
              <a:solidFill>
                <a:srgbClr val="000000"/>
              </a:solidFill>
            </a:endParaRPr>
          </a:p>
        </p:txBody>
      </p:sp>
    </p:spTree>
    <p:extLst>
      <p:ext uri="{BB962C8B-B14F-4D97-AF65-F5344CB8AC3E}">
        <p14:creationId xmlns="" xmlns:p14="http://schemas.microsoft.com/office/powerpoint/2010/main" val="871057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2947"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smtClean="0"/>
              <a:t>羽織 　馬乘袴 　甚平 </a:t>
            </a:r>
          </a:p>
        </p:txBody>
      </p:sp>
      <p:sp>
        <p:nvSpPr>
          <p:cNvPr id="79876"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fld id="{FF164464-A3AC-4DFD-860D-1A6C5CD02D30}" type="slidenum">
              <a:rPr kumimoji="0" lang="zh-TW" altLang="en-US">
                <a:solidFill>
                  <a:srgbClr val="000000"/>
                </a:solidFill>
              </a:rPr>
              <a:pPr eaLnBrk="1" hangingPunct="1"/>
              <a:t>57</a:t>
            </a:fld>
            <a:endParaRPr kumimoji="0" lang="zh-TW" altLang="en-US">
              <a:solidFill>
                <a:srgbClr val="000000"/>
              </a:solidFill>
            </a:endParaRPr>
          </a:p>
        </p:txBody>
      </p:sp>
    </p:spTree>
    <p:extLst>
      <p:ext uri="{BB962C8B-B14F-4D97-AF65-F5344CB8AC3E}">
        <p14:creationId xmlns="" xmlns:p14="http://schemas.microsoft.com/office/powerpoint/2010/main" val="3495293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373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smtClean="0"/>
              <a:t>席中所用的一切道具，茶碗、菓子盤、掛軸、花瓶</a:t>
            </a:r>
            <a:r>
              <a:rPr lang="en-US" altLang="zh-TW" smtClean="0"/>
              <a:t>……</a:t>
            </a:r>
            <a:r>
              <a:rPr lang="zh-TW" altLang="en-US" smtClean="0"/>
              <a:t>每樣都是主人配合著時節，精挑細選所準備的，因此鑑賞這些工藝美術品，也是</a:t>
            </a:r>
            <a:r>
              <a:rPr lang="zh-TW" altLang="en-US" b="1" smtClean="0"/>
              <a:t>茶道</a:t>
            </a:r>
            <a:r>
              <a:rPr lang="zh-TW" altLang="en-US" smtClean="0"/>
              <a:t>當中的一大學習。</a:t>
            </a:r>
            <a:endParaRPr lang="en-US" altLang="zh-TW" smtClean="0"/>
          </a:p>
          <a:p>
            <a:pPr eaLnBrk="1" hangingPunct="1">
              <a:spcBef>
                <a:spcPct val="0"/>
              </a:spcBef>
            </a:pPr>
            <a:r>
              <a:rPr lang="zh-TW" altLang="en-US" smtClean="0"/>
              <a:t>所以學習</a:t>
            </a:r>
            <a:r>
              <a:rPr lang="zh-TW" altLang="en-US" b="1" smtClean="0"/>
              <a:t>茶道</a:t>
            </a:r>
            <a:r>
              <a:rPr lang="zh-TW" altLang="en-US" smtClean="0"/>
              <a:t>需要花上經年累月，學會如何當個體貼的主人，還要培養銳利的鑑賞之眼。</a:t>
            </a:r>
            <a:r>
              <a:rPr lang="en-US" altLang="zh-TW" smtClean="0"/>
              <a:t/>
            </a:r>
            <a:br>
              <a:rPr lang="en-US" altLang="zh-TW" smtClean="0"/>
            </a:br>
            <a:endParaRPr lang="en-US" altLang="zh-TW" smtClean="0"/>
          </a:p>
          <a:p>
            <a:pPr eaLnBrk="1" hangingPunct="1">
              <a:spcBef>
                <a:spcPct val="0"/>
              </a:spcBef>
            </a:pPr>
            <a:r>
              <a:rPr lang="zh-TW" altLang="en-US" smtClean="0">
                <a:latin typeface="標楷體" panose="03000509000000000000" pitchFamily="65" charset="-120"/>
                <a:ea typeface="標楷體" panose="03000509000000000000" pitchFamily="65" charset="-120"/>
              </a:rPr>
              <a:t>躙口：</a:t>
            </a:r>
            <a:r>
              <a:rPr lang="zh-TW" altLang="en-US" smtClean="0"/>
              <a:t>在茶室中，人們對彼此充滿了感激之情，作為一個真正的人彼此以真誠相待，一起去品嚐一碗清茶。</a:t>
            </a:r>
            <a:endParaRPr lang="en-US" altLang="zh-TW" smtClean="0"/>
          </a:p>
          <a:p>
            <a:pPr eaLnBrk="1" hangingPunct="1">
              <a:spcBef>
                <a:spcPct val="0"/>
              </a:spcBef>
            </a:pPr>
            <a:r>
              <a:rPr lang="zh-TW" altLang="en-US" smtClean="0"/>
              <a:t>            </a:t>
            </a:r>
            <a:r>
              <a:rPr lang="zh-TW" altLang="en-US" smtClean="0">
                <a:latin typeface="標楷體" panose="03000509000000000000" pitchFamily="65" charset="-120"/>
                <a:ea typeface="標楷體" panose="03000509000000000000" pitchFamily="65" charset="-120"/>
              </a:rPr>
              <a:t>訴說平等精神－進入茶室前，拋去身份的高低貴賤，回歸本色。</a:t>
            </a:r>
            <a:endParaRPr lang="en-US" altLang="zh-TW" smtClean="0">
              <a:latin typeface="標楷體" panose="03000509000000000000" pitchFamily="65" charset="-120"/>
              <a:ea typeface="標楷體" panose="03000509000000000000" pitchFamily="65" charset="-120"/>
            </a:endParaRPr>
          </a:p>
          <a:p>
            <a:pPr eaLnBrk="1" hangingPunct="1">
              <a:spcBef>
                <a:spcPct val="0"/>
              </a:spcBef>
            </a:pPr>
            <a:endParaRPr lang="en-US" altLang="zh-TW" smtClean="0">
              <a:latin typeface="標楷體" panose="03000509000000000000" pitchFamily="65" charset="-120"/>
              <a:ea typeface="標楷體" panose="03000509000000000000" pitchFamily="65" charset="-120"/>
            </a:endParaRPr>
          </a:p>
          <a:p>
            <a:pPr eaLnBrk="1" hangingPunct="1">
              <a:spcBef>
                <a:spcPct val="0"/>
              </a:spcBef>
            </a:pPr>
            <a:r>
              <a:rPr lang="zh-TW" altLang="en-US" smtClean="0"/>
              <a:t>雖然進入茶室後，強調不分尊卑，但頭一位進茶室的必然是來賓中的一位首席賓客（稱爲正客），其他客人則隨後入室。</a:t>
            </a:r>
            <a:endParaRPr lang="en-US" altLang="zh-TW" smtClean="0"/>
          </a:p>
          <a:p>
            <a:pPr eaLnBrk="1" hangingPunct="1">
              <a:spcBef>
                <a:spcPct val="0"/>
              </a:spcBef>
            </a:pPr>
            <a:endParaRPr lang="zh-TW" altLang="en-US" smtClean="0"/>
          </a:p>
        </p:txBody>
      </p:sp>
      <p:sp>
        <p:nvSpPr>
          <p:cNvPr id="70660"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fld id="{8979A9A0-FCD7-4558-9A5F-BFC958EC7DDF}" type="slidenum">
              <a:rPr kumimoji="0" lang="zh-TW" altLang="en-US">
                <a:solidFill>
                  <a:srgbClr val="000000"/>
                </a:solidFill>
              </a:rPr>
              <a:pPr eaLnBrk="1" hangingPunct="1"/>
              <a:t>37</a:t>
            </a:fld>
            <a:endParaRPr kumimoji="0" lang="zh-TW" altLang="en-US">
              <a:solidFill>
                <a:srgbClr val="000000"/>
              </a:solidFill>
            </a:endParaRPr>
          </a:p>
        </p:txBody>
      </p:sp>
    </p:spTree>
    <p:extLst>
      <p:ext uri="{BB962C8B-B14F-4D97-AF65-F5344CB8AC3E}">
        <p14:creationId xmlns="" xmlns:p14="http://schemas.microsoft.com/office/powerpoint/2010/main" val="885361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TW" dirty="0" smtClean="0"/>
              <a:t>http://www.wahouse.com.tw/japan_detail.php?id=236&amp;sch_st1=3&amp;sch_st2=0&amp;sch_st3=0</a:t>
            </a:r>
            <a:endParaRPr lang="zh-TW" altLang="en-US" dirty="0" smtClean="0"/>
          </a:p>
        </p:txBody>
      </p:sp>
      <p:sp>
        <p:nvSpPr>
          <p:cNvPr id="71684"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fld id="{51D419E9-0AC8-4706-9D5D-8C3629ABE102}" type="slidenum">
              <a:rPr kumimoji="0" lang="zh-TW" altLang="en-US">
                <a:solidFill>
                  <a:srgbClr val="000000"/>
                </a:solidFill>
              </a:rPr>
              <a:pPr eaLnBrk="1" hangingPunct="1"/>
              <a:t>38</a:t>
            </a:fld>
            <a:endParaRPr kumimoji="0" lang="zh-TW" altLang="en-US">
              <a:solidFill>
                <a:srgbClr val="000000"/>
              </a:solidFill>
            </a:endParaRPr>
          </a:p>
        </p:txBody>
      </p:sp>
    </p:spTree>
    <p:extLst>
      <p:ext uri="{BB962C8B-B14F-4D97-AF65-F5344CB8AC3E}">
        <p14:creationId xmlns="" xmlns:p14="http://schemas.microsoft.com/office/powerpoint/2010/main" val="2591729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5779"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dirty="0" smtClean="0"/>
              <a:t>行走的腳步、身體的角度都有規定</a:t>
            </a:r>
            <a:endParaRPr lang="en-US" altLang="zh-TW" dirty="0" smtClean="0"/>
          </a:p>
          <a:p>
            <a:pPr eaLnBrk="1" hangingPunct="1">
              <a:spcBef>
                <a:spcPct val="0"/>
              </a:spcBef>
            </a:pPr>
            <a:r>
              <a:rPr lang="zh-TW" altLang="en-US" dirty="0" smtClean="0"/>
              <a:t>水屋：位於茶室旁的空間，用來準備及清洗茶道具</a:t>
            </a:r>
            <a:endParaRPr lang="en-US" altLang="zh-TW" dirty="0" smtClean="0"/>
          </a:p>
          <a:p>
            <a:pPr eaLnBrk="1" hangingPunct="1">
              <a:spcBef>
                <a:spcPct val="0"/>
              </a:spcBef>
            </a:pPr>
            <a:r>
              <a:rPr lang="zh-TW" altLang="en-US" dirty="0" smtClean="0"/>
              <a:t>這些</a:t>
            </a:r>
            <a:r>
              <a:rPr lang="zh-TW" altLang="en-US" b="1" dirty="0" smtClean="0"/>
              <a:t>茶道具</a:t>
            </a:r>
            <a:r>
              <a:rPr lang="zh-TW" altLang="en-US" dirty="0" smtClean="0"/>
              <a:t>，端出場前早已清潔過了，在客人面前再度擦拭，不只做到「</a:t>
            </a:r>
            <a:r>
              <a:rPr lang="en-US" altLang="zh-TW" dirty="0" smtClean="0"/>
              <a:t>Double Check</a:t>
            </a:r>
            <a:r>
              <a:rPr lang="zh-TW" altLang="en-US" dirty="0" smtClean="0"/>
              <a:t>」的功夫，也顯示出對客人的尊重。</a:t>
            </a:r>
            <a:endParaRPr lang="en-US" altLang="zh-TW" dirty="0" smtClean="0"/>
          </a:p>
          <a:p>
            <a:pPr eaLnBrk="1" hangingPunct="1">
              <a:spcBef>
                <a:spcPct val="0"/>
              </a:spcBef>
            </a:pPr>
            <a:r>
              <a:rPr lang="zh-TW" altLang="en-US" dirty="0" smtClean="0"/>
              <a:t>也代表清除雜質，使物體純淨</a:t>
            </a:r>
            <a:endParaRPr lang="en-US" altLang="zh-TW" dirty="0" smtClean="0"/>
          </a:p>
          <a:p>
            <a:pPr eaLnBrk="1" hangingPunct="1">
              <a:spcBef>
                <a:spcPct val="0"/>
              </a:spcBef>
            </a:pPr>
            <a:endParaRPr lang="en-US" altLang="zh-TW" dirty="0" smtClean="0"/>
          </a:p>
          <a:p>
            <a:pPr eaLnBrk="1" hangingPunct="1">
              <a:spcBef>
                <a:spcPct val="0"/>
              </a:spcBef>
            </a:pPr>
            <a:r>
              <a:rPr lang="zh-TW" altLang="en-US" dirty="0" smtClean="0"/>
              <a:t>懷石料理</a:t>
            </a:r>
            <a:r>
              <a:rPr lang="en-US" altLang="zh-TW" dirty="0" smtClean="0"/>
              <a:t>:</a:t>
            </a:r>
            <a:r>
              <a:rPr lang="zh-TW" altLang="en-US" dirty="0" smtClean="0"/>
              <a:t>若空腹喝茶會傷胃，所以會先吃一些簡單的料理來填飽肚子  </a:t>
            </a:r>
            <a:endParaRPr lang="en-US" altLang="zh-TW" dirty="0" smtClean="0"/>
          </a:p>
          <a:p>
            <a:pPr eaLnBrk="1" hangingPunct="1">
              <a:spcBef>
                <a:spcPct val="0"/>
              </a:spcBef>
            </a:pPr>
            <a:r>
              <a:rPr lang="zh-TW" altLang="en-US" dirty="0" smtClean="0"/>
              <a:t>懷石原本是指尤如懷裏抱着溫暖的石頭般、靠溫暖腹部以此抵消飢餓感的粗茶淡飯。</a:t>
            </a:r>
            <a:endParaRPr lang="en-US" altLang="zh-TW" dirty="0" smtClean="0"/>
          </a:p>
          <a:p>
            <a:pPr eaLnBrk="1" hangingPunct="1">
              <a:spcBef>
                <a:spcPct val="0"/>
              </a:spcBef>
            </a:pPr>
            <a:r>
              <a:rPr lang="zh-TW" altLang="en-US" dirty="0" smtClean="0"/>
              <a:t>和果子是為了襯托出接下來的</a:t>
            </a:r>
            <a:r>
              <a:rPr lang="zh-TW" altLang="en-US" b="1" dirty="0" smtClean="0"/>
              <a:t>抹茶</a:t>
            </a:r>
            <a:r>
              <a:rPr lang="zh-TW" altLang="en-US" dirty="0" smtClean="0"/>
              <a:t>香。口中充滿著甜味時，再喝下茶，濃郁的</a:t>
            </a:r>
            <a:r>
              <a:rPr lang="zh-TW" altLang="en-US" b="1" dirty="0" smtClean="0"/>
              <a:t>抹茶</a:t>
            </a:r>
            <a:r>
              <a:rPr lang="zh-TW" altLang="en-US" dirty="0" smtClean="0"/>
              <a:t>便不覺苦澀了</a:t>
            </a:r>
            <a:endParaRPr lang="en-US" altLang="zh-TW" dirty="0" smtClean="0"/>
          </a:p>
          <a:p>
            <a:pPr eaLnBrk="1" hangingPunct="1">
              <a:spcBef>
                <a:spcPct val="0"/>
              </a:spcBef>
            </a:pPr>
            <a:endParaRPr lang="en-US" altLang="zh-TW" dirty="0" smtClean="0"/>
          </a:p>
          <a:p>
            <a:pPr eaLnBrk="1" hangingPunct="1">
              <a:spcBef>
                <a:spcPct val="0"/>
              </a:spcBef>
            </a:pPr>
            <a:r>
              <a:rPr lang="zh-TW" altLang="en-US" dirty="0" smtClean="0"/>
              <a:t>茶碗面向客人，表示敬意</a:t>
            </a:r>
          </a:p>
        </p:txBody>
      </p:sp>
      <p:sp>
        <p:nvSpPr>
          <p:cNvPr id="72708"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fld id="{E9B347B6-894D-4658-A62B-E72FA68E619F}" type="slidenum">
              <a:rPr kumimoji="0" lang="zh-TW" altLang="en-US">
                <a:solidFill>
                  <a:srgbClr val="000000"/>
                </a:solidFill>
              </a:rPr>
              <a:pPr eaLnBrk="1" hangingPunct="1"/>
              <a:t>39</a:t>
            </a:fld>
            <a:endParaRPr kumimoji="0" lang="zh-TW" altLang="en-US">
              <a:solidFill>
                <a:srgbClr val="000000"/>
              </a:solidFill>
            </a:endParaRPr>
          </a:p>
        </p:txBody>
      </p:sp>
    </p:spTree>
    <p:extLst>
      <p:ext uri="{BB962C8B-B14F-4D97-AF65-F5344CB8AC3E}">
        <p14:creationId xmlns="" xmlns:p14="http://schemas.microsoft.com/office/powerpoint/2010/main" val="684726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6803"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dirty="0" smtClean="0"/>
              <a:t>整個茶會，主客的行、立、坐、送、接茶碗、飲茶、觀看茶具，以至於擦碗、放置物件和說話，都有特定禮儀</a:t>
            </a:r>
          </a:p>
          <a:p>
            <a:pPr eaLnBrk="1" hangingPunct="1">
              <a:spcBef>
                <a:spcPct val="0"/>
              </a:spcBef>
            </a:pPr>
            <a:endParaRPr lang="zh-TW" altLang="en-US" dirty="0" smtClean="0"/>
          </a:p>
        </p:txBody>
      </p:sp>
      <p:sp>
        <p:nvSpPr>
          <p:cNvPr id="73732"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fld id="{EE523570-4311-40EB-AFFF-6E0DEF5F45B2}" type="slidenum">
              <a:rPr kumimoji="0" lang="zh-TW" altLang="en-US">
                <a:solidFill>
                  <a:srgbClr val="000000"/>
                </a:solidFill>
              </a:rPr>
              <a:pPr eaLnBrk="1" hangingPunct="1"/>
              <a:t>40</a:t>
            </a:fld>
            <a:endParaRPr kumimoji="0" lang="zh-TW" altLang="en-US">
              <a:solidFill>
                <a:srgbClr val="000000"/>
              </a:solidFill>
            </a:endParaRPr>
          </a:p>
        </p:txBody>
      </p:sp>
    </p:spTree>
    <p:extLst>
      <p:ext uri="{BB962C8B-B14F-4D97-AF65-F5344CB8AC3E}">
        <p14:creationId xmlns="" xmlns:p14="http://schemas.microsoft.com/office/powerpoint/2010/main" val="1684733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7827"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dirty="0" smtClean="0"/>
          </a:p>
        </p:txBody>
      </p:sp>
      <p:sp>
        <p:nvSpPr>
          <p:cNvPr id="74756"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fld id="{6B00C9BA-9970-40FA-841D-EE5799E7D337}" type="slidenum">
              <a:rPr kumimoji="0" lang="zh-TW" altLang="en-US">
                <a:solidFill>
                  <a:srgbClr val="000000"/>
                </a:solidFill>
              </a:rPr>
              <a:pPr eaLnBrk="1" hangingPunct="1"/>
              <a:t>41</a:t>
            </a:fld>
            <a:endParaRPr kumimoji="0" lang="zh-TW" altLang="en-US">
              <a:solidFill>
                <a:srgbClr val="000000"/>
              </a:solidFill>
            </a:endParaRPr>
          </a:p>
        </p:txBody>
      </p:sp>
    </p:spTree>
    <p:extLst>
      <p:ext uri="{BB962C8B-B14F-4D97-AF65-F5344CB8AC3E}">
        <p14:creationId xmlns="" xmlns:p14="http://schemas.microsoft.com/office/powerpoint/2010/main" val="3783850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8851"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TW" dirty="0" smtClean="0"/>
              <a:t>http://210.59.19.199/mediafile/99project/jap/a6.pdf</a:t>
            </a:r>
            <a:endParaRPr lang="zh-TW" altLang="en-US" dirty="0" smtClean="0"/>
          </a:p>
        </p:txBody>
      </p:sp>
      <p:sp>
        <p:nvSpPr>
          <p:cNvPr id="75780"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fld id="{F8AE84AA-9781-468A-BDB6-97E5C4B37061}" type="slidenum">
              <a:rPr kumimoji="0" lang="zh-TW" altLang="en-US">
                <a:solidFill>
                  <a:srgbClr val="000000"/>
                </a:solidFill>
              </a:rPr>
              <a:pPr eaLnBrk="1" hangingPunct="1"/>
              <a:t>42</a:t>
            </a:fld>
            <a:endParaRPr kumimoji="0" lang="zh-TW" altLang="en-US">
              <a:solidFill>
                <a:srgbClr val="000000"/>
              </a:solidFill>
            </a:endParaRPr>
          </a:p>
        </p:txBody>
      </p:sp>
    </p:spTree>
    <p:extLst>
      <p:ext uri="{BB962C8B-B14F-4D97-AF65-F5344CB8AC3E}">
        <p14:creationId xmlns="" xmlns:p14="http://schemas.microsoft.com/office/powerpoint/2010/main" val="1801811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9875"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smtClean="0"/>
              <a:t>從前可是將軍們行政治的手段，後來成了富商們的嗜好，現代則成了未婚女性的「新娘修行」，或是接觸</a:t>
            </a:r>
            <a:r>
              <a:rPr lang="zh-TW" altLang="en-US" b="1" smtClean="0"/>
              <a:t>日本傳統文化</a:t>
            </a:r>
            <a:r>
              <a:rPr lang="zh-TW" altLang="en-US" smtClean="0"/>
              <a:t>的入門首選。這項藝道能以各種面貌，在不同的時代存續下來，能為將軍治國、也能為女性持家。我想，是因為其中包含了做人、處事的各項能力，即使時代更迭，這些能力仍是人們得以掌握全盤、洞悉情勢的必備條件</a:t>
            </a:r>
          </a:p>
          <a:p>
            <a:pPr eaLnBrk="1" hangingPunct="1">
              <a:spcBef>
                <a:spcPct val="0"/>
              </a:spcBef>
            </a:pPr>
            <a:endParaRPr lang="zh-TW" altLang="en-US" smtClean="0"/>
          </a:p>
        </p:txBody>
      </p:sp>
      <p:sp>
        <p:nvSpPr>
          <p:cNvPr id="76804"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fld id="{4755BC2B-DBB9-48A9-9BD6-1DD345AB34C1}" type="slidenum">
              <a:rPr kumimoji="0" lang="zh-TW" altLang="en-US">
                <a:solidFill>
                  <a:srgbClr val="000000"/>
                </a:solidFill>
              </a:rPr>
              <a:pPr eaLnBrk="1" hangingPunct="1"/>
              <a:t>43</a:t>
            </a:fld>
            <a:endParaRPr kumimoji="0" lang="zh-TW" altLang="en-US">
              <a:solidFill>
                <a:srgbClr val="000000"/>
              </a:solidFill>
            </a:endParaRPr>
          </a:p>
        </p:txBody>
      </p:sp>
    </p:spTree>
    <p:extLst>
      <p:ext uri="{BB962C8B-B14F-4D97-AF65-F5344CB8AC3E}">
        <p14:creationId xmlns="" xmlns:p14="http://schemas.microsoft.com/office/powerpoint/2010/main" val="2937526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0899"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smtClean="0"/>
              <a:t>高松塚古墳  大唐新羅 百濟緯國</a:t>
            </a:r>
          </a:p>
        </p:txBody>
      </p:sp>
      <p:sp>
        <p:nvSpPr>
          <p:cNvPr id="77828"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fld id="{D9764710-4D00-4182-896A-FE1AEDA78F18}" type="slidenum">
              <a:rPr kumimoji="0" lang="zh-TW" altLang="en-US">
                <a:solidFill>
                  <a:srgbClr val="000000"/>
                </a:solidFill>
              </a:rPr>
              <a:pPr eaLnBrk="1" hangingPunct="1"/>
              <a:t>45</a:t>
            </a:fld>
            <a:endParaRPr kumimoji="0" lang="zh-TW" altLang="en-US">
              <a:solidFill>
                <a:srgbClr val="000000"/>
              </a:solidFill>
            </a:endParaRPr>
          </a:p>
        </p:txBody>
      </p:sp>
    </p:spTree>
    <p:extLst>
      <p:ext uri="{BB962C8B-B14F-4D97-AF65-F5344CB8AC3E}">
        <p14:creationId xmlns="" xmlns:p14="http://schemas.microsoft.com/office/powerpoint/2010/main" val="3705154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lvl1pPr>
              <a:defRPr/>
            </a:lvl1pPr>
          </a:lstStyle>
          <a:p>
            <a:pPr>
              <a:defRPr/>
            </a:pPr>
            <a:fld id="{6C55F1C6-E1F7-4D3E-A024-5A8C37DF3675}" type="datetimeFigureOut">
              <a:rPr lang="zh-TW" altLang="en-US"/>
              <a:pPr>
                <a:defRPr/>
              </a:pPr>
              <a:t>2014/12/2</a:t>
            </a:fld>
            <a:endParaRPr lang="zh-TW" altLang="en-US"/>
          </a:p>
        </p:txBody>
      </p:sp>
      <p:sp>
        <p:nvSpPr>
          <p:cNvPr id="5" name="Footer Placeholder 4"/>
          <p:cNvSpPr>
            <a:spLocks noGrp="1"/>
          </p:cNvSpPr>
          <p:nvPr>
            <p:ph type="ftr" sz="quarter" idx="11"/>
          </p:nvPr>
        </p:nvSpPr>
        <p:spPr/>
        <p:txBody>
          <a:bodyPr/>
          <a:lstStyle>
            <a:lvl1pPr>
              <a:defRPr/>
            </a:lvl1pPr>
          </a:lstStyle>
          <a:p>
            <a:pPr>
              <a:defRPr/>
            </a:pPr>
            <a:endParaRPr lang="zh-TW" altLang="en-US"/>
          </a:p>
        </p:txBody>
      </p:sp>
      <p:sp>
        <p:nvSpPr>
          <p:cNvPr id="6" name="Slide Number Placeholder 5"/>
          <p:cNvSpPr>
            <a:spLocks noGrp="1"/>
          </p:cNvSpPr>
          <p:nvPr>
            <p:ph type="sldNum" sz="quarter" idx="12"/>
          </p:nvPr>
        </p:nvSpPr>
        <p:spPr/>
        <p:txBody>
          <a:bodyPr/>
          <a:lstStyle>
            <a:lvl1pPr>
              <a:defRPr/>
            </a:lvl1pPr>
          </a:lstStyle>
          <a:p>
            <a:fld id="{0D0A68C1-A0C3-4703-BB40-F542CEF09799}" type="slidenum">
              <a:rPr lang="zh-TW" altLang="en-US"/>
              <a:pPr/>
              <a:t>‹#›</a:t>
            </a:fld>
            <a:endParaRPr lang="zh-TW" altLang="en-US"/>
          </a:p>
        </p:txBody>
      </p:sp>
    </p:spTree>
    <p:extLst>
      <p:ext uri="{BB962C8B-B14F-4D97-AF65-F5344CB8AC3E}">
        <p14:creationId xmlns="" xmlns:p14="http://schemas.microsoft.com/office/powerpoint/2010/main" val="978363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lvl1pPr>
              <a:defRPr/>
            </a:lvl1pPr>
          </a:lstStyle>
          <a:p>
            <a:pPr>
              <a:defRPr/>
            </a:pPr>
            <a:fld id="{10789D7D-55C7-477C-9250-54BA29E6657A}" type="datetimeFigureOut">
              <a:rPr lang="zh-TW" altLang="en-US"/>
              <a:pPr>
                <a:defRPr/>
              </a:pPr>
              <a:t>2014/12/2</a:t>
            </a:fld>
            <a:endParaRPr lang="zh-TW" altLang="en-US"/>
          </a:p>
        </p:txBody>
      </p:sp>
      <p:sp>
        <p:nvSpPr>
          <p:cNvPr id="5" name="Footer Placeholder 4"/>
          <p:cNvSpPr>
            <a:spLocks noGrp="1"/>
          </p:cNvSpPr>
          <p:nvPr>
            <p:ph type="ftr" sz="quarter" idx="11"/>
          </p:nvPr>
        </p:nvSpPr>
        <p:spPr/>
        <p:txBody>
          <a:bodyPr/>
          <a:lstStyle>
            <a:lvl1pPr>
              <a:defRPr/>
            </a:lvl1pPr>
          </a:lstStyle>
          <a:p>
            <a:pPr>
              <a:defRPr/>
            </a:pPr>
            <a:endParaRPr lang="zh-TW" altLang="en-US"/>
          </a:p>
        </p:txBody>
      </p:sp>
      <p:sp>
        <p:nvSpPr>
          <p:cNvPr id="6" name="Slide Number Placeholder 5"/>
          <p:cNvSpPr>
            <a:spLocks noGrp="1"/>
          </p:cNvSpPr>
          <p:nvPr>
            <p:ph type="sldNum" sz="quarter" idx="12"/>
          </p:nvPr>
        </p:nvSpPr>
        <p:spPr/>
        <p:txBody>
          <a:bodyPr/>
          <a:lstStyle>
            <a:lvl1pPr>
              <a:defRPr/>
            </a:lvl1pPr>
          </a:lstStyle>
          <a:p>
            <a:fld id="{DA004F15-7A03-4748-A305-00E91247B3F2}" type="slidenum">
              <a:rPr lang="zh-TW" altLang="en-US"/>
              <a:pPr/>
              <a:t>‹#›</a:t>
            </a:fld>
            <a:endParaRPr lang="zh-TW" altLang="en-US"/>
          </a:p>
        </p:txBody>
      </p:sp>
    </p:spTree>
    <p:extLst>
      <p:ext uri="{BB962C8B-B14F-4D97-AF65-F5344CB8AC3E}">
        <p14:creationId xmlns="" xmlns:p14="http://schemas.microsoft.com/office/powerpoint/2010/main" val="3476860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lvl1pPr>
              <a:defRPr/>
            </a:lvl1pPr>
          </a:lstStyle>
          <a:p>
            <a:pPr>
              <a:defRPr/>
            </a:pPr>
            <a:fld id="{C3FCF67F-491B-4494-B7A2-FA2E60ACCEF4}" type="datetimeFigureOut">
              <a:rPr lang="zh-TW" altLang="en-US"/>
              <a:pPr>
                <a:defRPr/>
              </a:pPr>
              <a:t>2014/12/2</a:t>
            </a:fld>
            <a:endParaRPr lang="zh-TW" altLang="en-US"/>
          </a:p>
        </p:txBody>
      </p:sp>
      <p:sp>
        <p:nvSpPr>
          <p:cNvPr id="5" name="Footer Placeholder 4"/>
          <p:cNvSpPr>
            <a:spLocks noGrp="1"/>
          </p:cNvSpPr>
          <p:nvPr>
            <p:ph type="ftr" sz="quarter" idx="11"/>
          </p:nvPr>
        </p:nvSpPr>
        <p:spPr/>
        <p:txBody>
          <a:bodyPr/>
          <a:lstStyle>
            <a:lvl1pPr>
              <a:defRPr/>
            </a:lvl1pPr>
          </a:lstStyle>
          <a:p>
            <a:pPr>
              <a:defRPr/>
            </a:pPr>
            <a:endParaRPr lang="zh-TW" altLang="en-US"/>
          </a:p>
        </p:txBody>
      </p:sp>
      <p:sp>
        <p:nvSpPr>
          <p:cNvPr id="6" name="Slide Number Placeholder 5"/>
          <p:cNvSpPr>
            <a:spLocks noGrp="1"/>
          </p:cNvSpPr>
          <p:nvPr>
            <p:ph type="sldNum" sz="quarter" idx="12"/>
          </p:nvPr>
        </p:nvSpPr>
        <p:spPr/>
        <p:txBody>
          <a:bodyPr/>
          <a:lstStyle>
            <a:lvl1pPr>
              <a:defRPr/>
            </a:lvl1pPr>
          </a:lstStyle>
          <a:p>
            <a:fld id="{66C83706-BB98-4D4D-AD9A-4F68F8227ED9}" type="slidenum">
              <a:rPr lang="zh-TW" altLang="en-US"/>
              <a:pPr/>
              <a:t>‹#›</a:t>
            </a:fld>
            <a:endParaRPr lang="zh-TW" altLang="en-US"/>
          </a:p>
        </p:txBody>
      </p:sp>
    </p:spTree>
    <p:extLst>
      <p:ext uri="{BB962C8B-B14F-4D97-AF65-F5344CB8AC3E}">
        <p14:creationId xmlns="" xmlns:p14="http://schemas.microsoft.com/office/powerpoint/2010/main" val="2273098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pPr>
              <a:defRPr/>
            </a:pPr>
            <a:fld id="{D1322BCF-1AEE-4207-9487-75482A476B07}" type="datetimeFigureOut">
              <a:rPr lang="zh-TW" altLang="en-US"/>
              <a:pPr>
                <a:defRPr/>
              </a:pPr>
              <a:t>2014/12/2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930256A9-8E97-454F-B9E4-FA06ED513B78}" type="slidenum">
              <a:rPr lang="zh-TW" altLang="en-US"/>
              <a:pPr/>
              <a:t>‹#›</a:t>
            </a:fld>
            <a:endParaRPr lang="zh-TW" altLang="en-US"/>
          </a:p>
        </p:txBody>
      </p:sp>
    </p:spTree>
    <p:extLst>
      <p:ext uri="{BB962C8B-B14F-4D97-AF65-F5344CB8AC3E}">
        <p14:creationId xmlns="" xmlns:p14="http://schemas.microsoft.com/office/powerpoint/2010/main" val="3374697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6051EDEA-E413-45B3-BE91-E00129CC3042}" type="datetimeFigureOut">
              <a:rPr lang="zh-TW" altLang="en-US"/>
              <a:pPr>
                <a:defRPr/>
              </a:pPr>
              <a:t>2014/12/2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14D66D10-ADE2-43A7-B771-76BC24FC91E5}" type="slidenum">
              <a:rPr lang="zh-TW" altLang="en-US"/>
              <a:pPr/>
              <a:t>‹#›</a:t>
            </a:fld>
            <a:endParaRPr lang="zh-TW" altLang="en-US"/>
          </a:p>
        </p:txBody>
      </p:sp>
    </p:spTree>
    <p:extLst>
      <p:ext uri="{BB962C8B-B14F-4D97-AF65-F5344CB8AC3E}">
        <p14:creationId xmlns="" xmlns:p14="http://schemas.microsoft.com/office/powerpoint/2010/main" val="3850627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BD80CB27-3EA7-49FB-A429-7327D7A3C764}" type="datetimeFigureOut">
              <a:rPr lang="zh-TW" altLang="en-US"/>
              <a:pPr>
                <a:defRPr/>
              </a:pPr>
              <a:t>2014/12/2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7533E6A4-9BE6-4789-8257-013FC318B7F8}" type="slidenum">
              <a:rPr lang="zh-TW" altLang="en-US"/>
              <a:pPr/>
              <a:t>‹#›</a:t>
            </a:fld>
            <a:endParaRPr lang="zh-TW" altLang="en-US"/>
          </a:p>
        </p:txBody>
      </p:sp>
    </p:spTree>
    <p:extLst>
      <p:ext uri="{BB962C8B-B14F-4D97-AF65-F5344CB8AC3E}">
        <p14:creationId xmlns="" xmlns:p14="http://schemas.microsoft.com/office/powerpoint/2010/main" val="60940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CB364589-8831-4C1B-A45F-CF11BA8093E8}" type="datetimeFigureOut">
              <a:rPr lang="zh-TW" altLang="en-US"/>
              <a:pPr>
                <a:defRPr/>
              </a:pPr>
              <a:t>2014/12/2</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fld id="{F0637DBE-D4AE-4F6C-8A6C-E438349BBF23}" type="slidenum">
              <a:rPr lang="zh-TW" altLang="en-US"/>
              <a:pPr/>
              <a:t>‹#›</a:t>
            </a:fld>
            <a:endParaRPr lang="zh-TW" altLang="en-US"/>
          </a:p>
        </p:txBody>
      </p:sp>
    </p:spTree>
    <p:extLst>
      <p:ext uri="{BB962C8B-B14F-4D97-AF65-F5344CB8AC3E}">
        <p14:creationId xmlns="" xmlns:p14="http://schemas.microsoft.com/office/powerpoint/2010/main" val="864197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C46460D6-2B22-43FC-A003-C53EEED3154F}" type="datetimeFigureOut">
              <a:rPr lang="zh-TW" altLang="en-US"/>
              <a:pPr>
                <a:defRPr/>
              </a:pPr>
              <a:t>2014/12/2</a:t>
            </a:fld>
            <a:endParaRPr lang="zh-TW" altLang="en-US"/>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fld id="{BB271715-6D29-4FD1-9854-ADA072A0753F}" type="slidenum">
              <a:rPr lang="zh-TW" altLang="en-US"/>
              <a:pPr/>
              <a:t>‹#›</a:t>
            </a:fld>
            <a:endParaRPr lang="zh-TW" altLang="en-US"/>
          </a:p>
        </p:txBody>
      </p:sp>
    </p:spTree>
    <p:extLst>
      <p:ext uri="{BB962C8B-B14F-4D97-AF65-F5344CB8AC3E}">
        <p14:creationId xmlns="" xmlns:p14="http://schemas.microsoft.com/office/powerpoint/2010/main" val="2843939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pPr>
              <a:defRPr/>
            </a:pPr>
            <a:fld id="{7979CAA4-5F72-477C-B514-EBE78266E451}" type="datetimeFigureOut">
              <a:rPr lang="zh-TW" altLang="en-US"/>
              <a:pPr>
                <a:defRPr/>
              </a:pPr>
              <a:t>2014/12/2</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fld id="{FA2D3486-EF6C-48FF-B589-046B9F2260EB}" type="slidenum">
              <a:rPr lang="zh-TW" altLang="en-US"/>
              <a:pPr/>
              <a:t>‹#›</a:t>
            </a:fld>
            <a:endParaRPr lang="zh-TW" altLang="en-US"/>
          </a:p>
        </p:txBody>
      </p:sp>
    </p:spTree>
    <p:extLst>
      <p:ext uri="{BB962C8B-B14F-4D97-AF65-F5344CB8AC3E}">
        <p14:creationId xmlns="" xmlns:p14="http://schemas.microsoft.com/office/powerpoint/2010/main" val="36230000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FD886D68-C175-49BA-BEE5-33E4A32F9060}" type="datetimeFigureOut">
              <a:rPr lang="zh-TW" altLang="en-US"/>
              <a:pPr>
                <a:defRPr/>
              </a:pPr>
              <a:t>2014/12/2</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fld id="{FFB06210-B644-4337-86DE-DA15C3693ABE}" type="slidenum">
              <a:rPr lang="zh-TW" altLang="en-US"/>
              <a:pPr/>
              <a:t>‹#›</a:t>
            </a:fld>
            <a:endParaRPr lang="zh-TW" altLang="en-US"/>
          </a:p>
        </p:txBody>
      </p:sp>
    </p:spTree>
    <p:extLst>
      <p:ext uri="{BB962C8B-B14F-4D97-AF65-F5344CB8AC3E}">
        <p14:creationId xmlns="" xmlns:p14="http://schemas.microsoft.com/office/powerpoint/2010/main" val="97396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BF9072E2-E249-4B53-BE58-A8BE23FF2843}" type="datetimeFigureOut">
              <a:rPr lang="zh-TW" altLang="en-US"/>
              <a:pPr>
                <a:defRPr/>
              </a:pPr>
              <a:t>2014/12/2</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fld id="{BB4FB846-6E63-44BA-AAC9-88456C74AF56}" type="slidenum">
              <a:rPr lang="zh-TW" altLang="en-US"/>
              <a:pPr/>
              <a:t>‹#›</a:t>
            </a:fld>
            <a:endParaRPr lang="zh-TW" altLang="en-US"/>
          </a:p>
        </p:txBody>
      </p:sp>
    </p:spTree>
    <p:extLst>
      <p:ext uri="{BB962C8B-B14F-4D97-AF65-F5344CB8AC3E}">
        <p14:creationId xmlns="" xmlns:p14="http://schemas.microsoft.com/office/powerpoint/2010/main" val="405353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lvl1pPr>
              <a:defRPr/>
            </a:lvl1pPr>
          </a:lstStyle>
          <a:p>
            <a:pPr>
              <a:defRPr/>
            </a:pPr>
            <a:fld id="{16369447-F568-46D3-99D5-FDEDDC257AC3}" type="datetimeFigureOut">
              <a:rPr lang="zh-TW" altLang="en-US"/>
              <a:pPr>
                <a:defRPr/>
              </a:pPr>
              <a:t>2014/12/2</a:t>
            </a:fld>
            <a:endParaRPr lang="zh-TW" altLang="en-US"/>
          </a:p>
        </p:txBody>
      </p:sp>
      <p:sp>
        <p:nvSpPr>
          <p:cNvPr id="5" name="Footer Placeholder 4"/>
          <p:cNvSpPr>
            <a:spLocks noGrp="1"/>
          </p:cNvSpPr>
          <p:nvPr>
            <p:ph type="ftr" sz="quarter" idx="11"/>
          </p:nvPr>
        </p:nvSpPr>
        <p:spPr/>
        <p:txBody>
          <a:bodyPr/>
          <a:lstStyle>
            <a:lvl1pPr>
              <a:defRPr/>
            </a:lvl1pPr>
          </a:lstStyle>
          <a:p>
            <a:pPr>
              <a:defRPr/>
            </a:pPr>
            <a:endParaRPr lang="zh-TW" altLang="en-US"/>
          </a:p>
        </p:txBody>
      </p:sp>
      <p:sp>
        <p:nvSpPr>
          <p:cNvPr id="6" name="Slide Number Placeholder 5"/>
          <p:cNvSpPr>
            <a:spLocks noGrp="1"/>
          </p:cNvSpPr>
          <p:nvPr>
            <p:ph type="sldNum" sz="quarter" idx="12"/>
          </p:nvPr>
        </p:nvSpPr>
        <p:spPr/>
        <p:txBody>
          <a:bodyPr/>
          <a:lstStyle>
            <a:lvl1pPr>
              <a:defRPr/>
            </a:lvl1pPr>
          </a:lstStyle>
          <a:p>
            <a:fld id="{AD4D89E8-A6F9-49DB-B363-61E736D696B8}" type="slidenum">
              <a:rPr lang="zh-TW" altLang="en-US"/>
              <a:pPr/>
              <a:t>‹#›</a:t>
            </a:fld>
            <a:endParaRPr lang="zh-TW" altLang="en-US"/>
          </a:p>
        </p:txBody>
      </p:sp>
    </p:spTree>
    <p:extLst>
      <p:ext uri="{BB962C8B-B14F-4D97-AF65-F5344CB8AC3E}">
        <p14:creationId xmlns="" xmlns:p14="http://schemas.microsoft.com/office/powerpoint/2010/main" val="37027745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9CB109AF-363F-4939-A67D-6FC12246E16C}" type="datetimeFigureOut">
              <a:rPr lang="zh-TW" altLang="en-US"/>
              <a:pPr>
                <a:defRPr/>
              </a:pPr>
              <a:t>2014/12/2</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fld id="{EBD62362-0250-49C8-B48B-B8BC52849849}" type="slidenum">
              <a:rPr lang="zh-TW" altLang="en-US"/>
              <a:pPr/>
              <a:t>‹#›</a:t>
            </a:fld>
            <a:endParaRPr lang="zh-TW" altLang="en-US"/>
          </a:p>
        </p:txBody>
      </p:sp>
    </p:spTree>
    <p:extLst>
      <p:ext uri="{BB962C8B-B14F-4D97-AF65-F5344CB8AC3E}">
        <p14:creationId xmlns="" xmlns:p14="http://schemas.microsoft.com/office/powerpoint/2010/main" val="138813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DF0B8C81-9C58-464B-B525-454B4DEEDF09}" type="datetimeFigureOut">
              <a:rPr lang="zh-TW" altLang="en-US"/>
              <a:pPr>
                <a:defRPr/>
              </a:pPr>
              <a:t>2014/12/2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D4E5C39B-B056-48E7-8A65-C0DE85DBB4D0}" type="slidenum">
              <a:rPr lang="zh-TW" altLang="en-US"/>
              <a:pPr/>
              <a:t>‹#›</a:t>
            </a:fld>
            <a:endParaRPr lang="zh-TW" altLang="en-US"/>
          </a:p>
        </p:txBody>
      </p:sp>
    </p:spTree>
    <p:extLst>
      <p:ext uri="{BB962C8B-B14F-4D97-AF65-F5344CB8AC3E}">
        <p14:creationId xmlns="" xmlns:p14="http://schemas.microsoft.com/office/powerpoint/2010/main" val="40299550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9DF7DE2E-1D2E-4A2A-8AF2-3F64AF7AFC51}" type="datetimeFigureOut">
              <a:rPr lang="zh-TW" altLang="en-US"/>
              <a:pPr>
                <a:defRPr/>
              </a:pPr>
              <a:t>2014/12/2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76FDFC41-4D66-459A-AB9B-0E6F1EFB4BFD}" type="slidenum">
              <a:rPr lang="zh-TW" altLang="en-US"/>
              <a:pPr/>
              <a:t>‹#›</a:t>
            </a:fld>
            <a:endParaRPr lang="zh-TW" altLang="en-US"/>
          </a:p>
        </p:txBody>
      </p:sp>
    </p:spTree>
    <p:extLst>
      <p:ext uri="{BB962C8B-B14F-4D97-AF65-F5344CB8AC3E}">
        <p14:creationId xmlns="" xmlns:p14="http://schemas.microsoft.com/office/powerpoint/2010/main" val="11404240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pPr>
              <a:defRPr/>
            </a:pPr>
            <a:fld id="{131AB541-66E3-4C4C-8F19-2F08347E2D56}" type="datetimeFigureOut">
              <a:rPr lang="zh-TW" altLang="en-US"/>
              <a:pPr>
                <a:defRPr/>
              </a:pPr>
              <a:t>2014/12/2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A6C208D0-380E-4BB0-9F2E-3EAEC4D29321}" type="slidenum">
              <a:rPr lang="zh-TW" altLang="en-US"/>
              <a:pPr/>
              <a:t>‹#›</a:t>
            </a:fld>
            <a:endParaRPr lang="zh-TW" altLang="en-US"/>
          </a:p>
        </p:txBody>
      </p:sp>
    </p:spTree>
    <p:extLst>
      <p:ext uri="{BB962C8B-B14F-4D97-AF65-F5344CB8AC3E}">
        <p14:creationId xmlns="" xmlns:p14="http://schemas.microsoft.com/office/powerpoint/2010/main" val="29921165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A88DB02C-ED31-4DB8-BC31-6B99B7480286}" type="datetimeFigureOut">
              <a:rPr lang="zh-TW" altLang="en-US"/>
              <a:pPr>
                <a:defRPr/>
              </a:pPr>
              <a:t>2014/12/2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DFE51FF6-673B-4C4F-B2D8-C15BD9230CD4}" type="slidenum">
              <a:rPr lang="zh-TW" altLang="en-US"/>
              <a:pPr/>
              <a:t>‹#›</a:t>
            </a:fld>
            <a:endParaRPr lang="zh-TW" altLang="en-US"/>
          </a:p>
        </p:txBody>
      </p:sp>
    </p:spTree>
    <p:extLst>
      <p:ext uri="{BB962C8B-B14F-4D97-AF65-F5344CB8AC3E}">
        <p14:creationId xmlns="" xmlns:p14="http://schemas.microsoft.com/office/powerpoint/2010/main" val="7414741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E026F607-EBDC-4F79-98DB-2075F59EA29B}" type="datetimeFigureOut">
              <a:rPr lang="zh-TW" altLang="en-US"/>
              <a:pPr>
                <a:defRPr/>
              </a:pPr>
              <a:t>2014/12/2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092026A0-4E01-4758-B7EA-215EA2AB8B68}" type="slidenum">
              <a:rPr lang="zh-TW" altLang="en-US"/>
              <a:pPr/>
              <a:t>‹#›</a:t>
            </a:fld>
            <a:endParaRPr lang="zh-TW" altLang="en-US"/>
          </a:p>
        </p:txBody>
      </p:sp>
    </p:spTree>
    <p:extLst>
      <p:ext uri="{BB962C8B-B14F-4D97-AF65-F5344CB8AC3E}">
        <p14:creationId xmlns="" xmlns:p14="http://schemas.microsoft.com/office/powerpoint/2010/main" val="4657266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E4AEDF43-E45A-48FB-9C61-1F5AC5E223E3}" type="datetimeFigureOut">
              <a:rPr lang="zh-TW" altLang="en-US"/>
              <a:pPr>
                <a:defRPr/>
              </a:pPr>
              <a:t>2014/12/2</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fld id="{A7EFE9F4-232A-4E55-AFBD-F51410F7CC8B}" type="slidenum">
              <a:rPr lang="zh-TW" altLang="en-US"/>
              <a:pPr/>
              <a:t>‹#›</a:t>
            </a:fld>
            <a:endParaRPr lang="zh-TW" altLang="en-US"/>
          </a:p>
        </p:txBody>
      </p:sp>
    </p:spTree>
    <p:extLst>
      <p:ext uri="{BB962C8B-B14F-4D97-AF65-F5344CB8AC3E}">
        <p14:creationId xmlns="" xmlns:p14="http://schemas.microsoft.com/office/powerpoint/2010/main" val="11052029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A1D51677-B6A0-4F18-BB69-F7A9501C960E}" type="datetimeFigureOut">
              <a:rPr lang="zh-TW" altLang="en-US"/>
              <a:pPr>
                <a:defRPr/>
              </a:pPr>
              <a:t>2014/12/2</a:t>
            </a:fld>
            <a:endParaRPr lang="zh-TW" altLang="en-US"/>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fld id="{672FDA39-FE14-498B-8B81-0F1167E4E7FD}" type="slidenum">
              <a:rPr lang="zh-TW" altLang="en-US"/>
              <a:pPr/>
              <a:t>‹#›</a:t>
            </a:fld>
            <a:endParaRPr lang="zh-TW" altLang="en-US"/>
          </a:p>
        </p:txBody>
      </p:sp>
    </p:spTree>
    <p:extLst>
      <p:ext uri="{BB962C8B-B14F-4D97-AF65-F5344CB8AC3E}">
        <p14:creationId xmlns="" xmlns:p14="http://schemas.microsoft.com/office/powerpoint/2010/main" val="8529200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pPr>
              <a:defRPr/>
            </a:pPr>
            <a:fld id="{2A12C873-DDB4-41EF-B19A-8979396CCE30}" type="datetimeFigureOut">
              <a:rPr lang="zh-TW" altLang="en-US"/>
              <a:pPr>
                <a:defRPr/>
              </a:pPr>
              <a:t>2014/12/2</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fld id="{2A3ACB79-3041-49DD-9723-56E6391A1A6B}" type="slidenum">
              <a:rPr lang="zh-TW" altLang="en-US"/>
              <a:pPr/>
              <a:t>‹#›</a:t>
            </a:fld>
            <a:endParaRPr lang="zh-TW" altLang="en-US"/>
          </a:p>
        </p:txBody>
      </p:sp>
    </p:spTree>
    <p:extLst>
      <p:ext uri="{BB962C8B-B14F-4D97-AF65-F5344CB8AC3E}">
        <p14:creationId xmlns="" xmlns:p14="http://schemas.microsoft.com/office/powerpoint/2010/main" val="15804654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98F94584-A246-440C-8F83-31140079B646}" type="datetimeFigureOut">
              <a:rPr lang="zh-TW" altLang="en-US"/>
              <a:pPr>
                <a:defRPr/>
              </a:pPr>
              <a:t>2014/12/2</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fld id="{14BF84F8-5878-4B43-8728-53FE4223EC32}" type="slidenum">
              <a:rPr lang="zh-TW" altLang="en-US"/>
              <a:pPr/>
              <a:t>‹#›</a:t>
            </a:fld>
            <a:endParaRPr lang="zh-TW" altLang="en-US"/>
          </a:p>
        </p:txBody>
      </p:sp>
    </p:spTree>
    <p:extLst>
      <p:ext uri="{BB962C8B-B14F-4D97-AF65-F5344CB8AC3E}">
        <p14:creationId xmlns="" xmlns:p14="http://schemas.microsoft.com/office/powerpoint/2010/main" val="1365506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lvl1pPr>
              <a:defRPr/>
            </a:lvl1pPr>
          </a:lstStyle>
          <a:p>
            <a:pPr>
              <a:defRPr/>
            </a:pPr>
            <a:fld id="{D2C5343C-4D80-4B62-9CD5-261D81A7F63F}" type="datetimeFigureOut">
              <a:rPr lang="zh-TW" altLang="en-US"/>
              <a:pPr>
                <a:defRPr/>
              </a:pPr>
              <a:t>2014/12/2</a:t>
            </a:fld>
            <a:endParaRPr lang="zh-TW" altLang="en-US"/>
          </a:p>
        </p:txBody>
      </p:sp>
      <p:sp>
        <p:nvSpPr>
          <p:cNvPr id="5" name="Footer Placeholder 4"/>
          <p:cNvSpPr>
            <a:spLocks noGrp="1"/>
          </p:cNvSpPr>
          <p:nvPr>
            <p:ph type="ftr" sz="quarter" idx="11"/>
          </p:nvPr>
        </p:nvSpPr>
        <p:spPr/>
        <p:txBody>
          <a:bodyPr/>
          <a:lstStyle>
            <a:lvl1pPr>
              <a:defRPr/>
            </a:lvl1pPr>
          </a:lstStyle>
          <a:p>
            <a:pPr>
              <a:defRPr/>
            </a:pPr>
            <a:endParaRPr lang="zh-TW" altLang="en-US"/>
          </a:p>
        </p:txBody>
      </p:sp>
      <p:sp>
        <p:nvSpPr>
          <p:cNvPr id="6" name="Slide Number Placeholder 5"/>
          <p:cNvSpPr>
            <a:spLocks noGrp="1"/>
          </p:cNvSpPr>
          <p:nvPr>
            <p:ph type="sldNum" sz="quarter" idx="12"/>
          </p:nvPr>
        </p:nvSpPr>
        <p:spPr/>
        <p:txBody>
          <a:bodyPr/>
          <a:lstStyle>
            <a:lvl1pPr>
              <a:defRPr/>
            </a:lvl1pPr>
          </a:lstStyle>
          <a:p>
            <a:fld id="{A2FCE071-918E-4D0C-B2C0-D3E15AEFE88B}" type="slidenum">
              <a:rPr lang="zh-TW" altLang="en-US"/>
              <a:pPr/>
              <a:t>‹#›</a:t>
            </a:fld>
            <a:endParaRPr lang="zh-TW" altLang="en-US"/>
          </a:p>
        </p:txBody>
      </p:sp>
    </p:spTree>
    <p:extLst>
      <p:ext uri="{BB962C8B-B14F-4D97-AF65-F5344CB8AC3E}">
        <p14:creationId xmlns="" xmlns:p14="http://schemas.microsoft.com/office/powerpoint/2010/main" val="20937489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14C922C4-2015-4113-9522-521B85096728}" type="datetimeFigureOut">
              <a:rPr lang="zh-TW" altLang="en-US"/>
              <a:pPr>
                <a:defRPr/>
              </a:pPr>
              <a:t>2014/12/2</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fld id="{85D3727A-BB1F-4C01-8020-39CDF6E94666}" type="slidenum">
              <a:rPr lang="zh-TW" altLang="en-US"/>
              <a:pPr/>
              <a:t>‹#›</a:t>
            </a:fld>
            <a:endParaRPr lang="zh-TW" altLang="en-US"/>
          </a:p>
        </p:txBody>
      </p:sp>
    </p:spTree>
    <p:extLst>
      <p:ext uri="{BB962C8B-B14F-4D97-AF65-F5344CB8AC3E}">
        <p14:creationId xmlns="" xmlns:p14="http://schemas.microsoft.com/office/powerpoint/2010/main" val="7722669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A9F5FF70-6AA3-493C-A44C-37F159482A6B}" type="datetimeFigureOut">
              <a:rPr lang="zh-TW" altLang="en-US"/>
              <a:pPr>
                <a:defRPr/>
              </a:pPr>
              <a:t>2014/12/2</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fld id="{E758280A-EEBA-4502-B070-B47B58D2047B}" type="slidenum">
              <a:rPr lang="zh-TW" altLang="en-US"/>
              <a:pPr/>
              <a:t>‹#›</a:t>
            </a:fld>
            <a:endParaRPr lang="zh-TW" altLang="en-US"/>
          </a:p>
        </p:txBody>
      </p:sp>
    </p:spTree>
    <p:extLst>
      <p:ext uri="{BB962C8B-B14F-4D97-AF65-F5344CB8AC3E}">
        <p14:creationId xmlns="" xmlns:p14="http://schemas.microsoft.com/office/powerpoint/2010/main" val="5556349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D268EB91-1D65-46FA-B398-490A6D8BD7F2}" type="datetimeFigureOut">
              <a:rPr lang="zh-TW" altLang="en-US"/>
              <a:pPr>
                <a:defRPr/>
              </a:pPr>
              <a:t>2014/12/2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B60504A4-6436-4B28-8160-26A416F7B34C}" type="slidenum">
              <a:rPr lang="zh-TW" altLang="en-US"/>
              <a:pPr/>
              <a:t>‹#›</a:t>
            </a:fld>
            <a:endParaRPr lang="zh-TW" altLang="en-US"/>
          </a:p>
        </p:txBody>
      </p:sp>
    </p:spTree>
    <p:extLst>
      <p:ext uri="{BB962C8B-B14F-4D97-AF65-F5344CB8AC3E}">
        <p14:creationId xmlns="" xmlns:p14="http://schemas.microsoft.com/office/powerpoint/2010/main" val="28223606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D0C790F3-61D1-422D-8421-3B757D851F40}" type="datetimeFigureOut">
              <a:rPr lang="zh-TW" altLang="en-US"/>
              <a:pPr>
                <a:defRPr/>
              </a:pPr>
              <a:t>2014/12/2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fld id="{C68EB846-195B-4EF6-8B20-F50CCE09DA2D}" type="slidenum">
              <a:rPr lang="zh-TW" altLang="en-US"/>
              <a:pPr/>
              <a:t>‹#›</a:t>
            </a:fld>
            <a:endParaRPr lang="zh-TW" altLang="en-US"/>
          </a:p>
        </p:txBody>
      </p:sp>
    </p:spTree>
    <p:extLst>
      <p:ext uri="{BB962C8B-B14F-4D97-AF65-F5344CB8AC3E}">
        <p14:creationId xmlns="" xmlns:p14="http://schemas.microsoft.com/office/powerpoint/2010/main" val="2816878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3"/>
          <p:cNvSpPr>
            <a:spLocks noGrp="1"/>
          </p:cNvSpPr>
          <p:nvPr>
            <p:ph type="dt" sz="half" idx="10"/>
          </p:nvPr>
        </p:nvSpPr>
        <p:spPr/>
        <p:txBody>
          <a:bodyPr/>
          <a:lstStyle>
            <a:lvl1pPr>
              <a:defRPr/>
            </a:lvl1pPr>
          </a:lstStyle>
          <a:p>
            <a:pPr>
              <a:defRPr/>
            </a:pPr>
            <a:fld id="{E3417FE6-4E27-4F47-94C9-AD6389470660}" type="datetimeFigureOut">
              <a:rPr lang="zh-TW" altLang="en-US"/>
              <a:pPr>
                <a:defRPr/>
              </a:pPr>
              <a:t>2014/12/2</a:t>
            </a:fld>
            <a:endParaRPr lang="zh-TW" altLang="en-US"/>
          </a:p>
        </p:txBody>
      </p:sp>
      <p:sp>
        <p:nvSpPr>
          <p:cNvPr id="6" name="Footer Placeholder 4"/>
          <p:cNvSpPr>
            <a:spLocks noGrp="1"/>
          </p:cNvSpPr>
          <p:nvPr>
            <p:ph type="ftr" sz="quarter" idx="11"/>
          </p:nvPr>
        </p:nvSpPr>
        <p:spPr/>
        <p:txBody>
          <a:bodyPr/>
          <a:lstStyle>
            <a:lvl1pPr>
              <a:defRPr/>
            </a:lvl1pPr>
          </a:lstStyle>
          <a:p>
            <a:pPr>
              <a:defRPr/>
            </a:pPr>
            <a:endParaRPr lang="zh-TW" altLang="en-US"/>
          </a:p>
        </p:txBody>
      </p:sp>
      <p:sp>
        <p:nvSpPr>
          <p:cNvPr id="7" name="Slide Number Placeholder 5"/>
          <p:cNvSpPr>
            <a:spLocks noGrp="1"/>
          </p:cNvSpPr>
          <p:nvPr>
            <p:ph type="sldNum" sz="quarter" idx="12"/>
          </p:nvPr>
        </p:nvSpPr>
        <p:spPr/>
        <p:txBody>
          <a:bodyPr/>
          <a:lstStyle>
            <a:lvl1pPr>
              <a:defRPr/>
            </a:lvl1pPr>
          </a:lstStyle>
          <a:p>
            <a:fld id="{59A3ABD5-199F-4546-A880-9591FCD5170B}" type="slidenum">
              <a:rPr lang="zh-TW" altLang="en-US"/>
              <a:pPr/>
              <a:t>‹#›</a:t>
            </a:fld>
            <a:endParaRPr lang="zh-TW" altLang="en-US"/>
          </a:p>
        </p:txBody>
      </p:sp>
    </p:spTree>
    <p:extLst>
      <p:ext uri="{BB962C8B-B14F-4D97-AF65-F5344CB8AC3E}">
        <p14:creationId xmlns="" xmlns:p14="http://schemas.microsoft.com/office/powerpoint/2010/main" val="3734930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3"/>
          <p:cNvSpPr>
            <a:spLocks noGrp="1"/>
          </p:cNvSpPr>
          <p:nvPr>
            <p:ph type="dt" sz="half" idx="10"/>
          </p:nvPr>
        </p:nvSpPr>
        <p:spPr/>
        <p:txBody>
          <a:bodyPr/>
          <a:lstStyle>
            <a:lvl1pPr>
              <a:defRPr/>
            </a:lvl1pPr>
          </a:lstStyle>
          <a:p>
            <a:pPr>
              <a:defRPr/>
            </a:pPr>
            <a:fld id="{8FB48B0A-37F5-4FB9-9542-77B639F96620}" type="datetimeFigureOut">
              <a:rPr lang="zh-TW" altLang="en-US"/>
              <a:pPr>
                <a:defRPr/>
              </a:pPr>
              <a:t>2014/12/2</a:t>
            </a:fld>
            <a:endParaRPr lang="zh-TW" altLang="en-US"/>
          </a:p>
        </p:txBody>
      </p:sp>
      <p:sp>
        <p:nvSpPr>
          <p:cNvPr id="8" name="Footer Placeholder 4"/>
          <p:cNvSpPr>
            <a:spLocks noGrp="1"/>
          </p:cNvSpPr>
          <p:nvPr>
            <p:ph type="ftr" sz="quarter" idx="11"/>
          </p:nvPr>
        </p:nvSpPr>
        <p:spPr/>
        <p:txBody>
          <a:bodyPr/>
          <a:lstStyle>
            <a:lvl1pPr>
              <a:defRPr/>
            </a:lvl1pPr>
          </a:lstStyle>
          <a:p>
            <a:pPr>
              <a:defRPr/>
            </a:pPr>
            <a:endParaRPr lang="zh-TW" altLang="en-US"/>
          </a:p>
        </p:txBody>
      </p:sp>
      <p:sp>
        <p:nvSpPr>
          <p:cNvPr id="9" name="Slide Number Placeholder 5"/>
          <p:cNvSpPr>
            <a:spLocks noGrp="1"/>
          </p:cNvSpPr>
          <p:nvPr>
            <p:ph type="sldNum" sz="quarter" idx="12"/>
          </p:nvPr>
        </p:nvSpPr>
        <p:spPr/>
        <p:txBody>
          <a:bodyPr/>
          <a:lstStyle>
            <a:lvl1pPr>
              <a:defRPr/>
            </a:lvl1pPr>
          </a:lstStyle>
          <a:p>
            <a:fld id="{EA6A0E28-0A77-4A0B-87E8-486AC00EE462}" type="slidenum">
              <a:rPr lang="zh-TW" altLang="en-US"/>
              <a:pPr/>
              <a:t>‹#›</a:t>
            </a:fld>
            <a:endParaRPr lang="zh-TW" altLang="en-US"/>
          </a:p>
        </p:txBody>
      </p:sp>
    </p:spTree>
    <p:extLst>
      <p:ext uri="{BB962C8B-B14F-4D97-AF65-F5344CB8AC3E}">
        <p14:creationId xmlns="" xmlns:p14="http://schemas.microsoft.com/office/powerpoint/2010/main" val="2901217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3"/>
          <p:cNvSpPr>
            <a:spLocks noGrp="1"/>
          </p:cNvSpPr>
          <p:nvPr>
            <p:ph type="dt" sz="half" idx="10"/>
          </p:nvPr>
        </p:nvSpPr>
        <p:spPr/>
        <p:txBody>
          <a:bodyPr/>
          <a:lstStyle>
            <a:lvl1pPr>
              <a:defRPr/>
            </a:lvl1pPr>
          </a:lstStyle>
          <a:p>
            <a:pPr>
              <a:defRPr/>
            </a:pPr>
            <a:fld id="{2972DB13-57D1-4AF3-BF76-52F514EE4377}" type="datetimeFigureOut">
              <a:rPr lang="zh-TW" altLang="en-US"/>
              <a:pPr>
                <a:defRPr/>
              </a:pPr>
              <a:t>2014/12/2</a:t>
            </a:fld>
            <a:endParaRPr lang="zh-TW" altLang="en-US"/>
          </a:p>
        </p:txBody>
      </p:sp>
      <p:sp>
        <p:nvSpPr>
          <p:cNvPr id="4" name="Footer Placeholder 4"/>
          <p:cNvSpPr>
            <a:spLocks noGrp="1"/>
          </p:cNvSpPr>
          <p:nvPr>
            <p:ph type="ftr" sz="quarter" idx="11"/>
          </p:nvPr>
        </p:nvSpPr>
        <p:spPr/>
        <p:txBody>
          <a:bodyPr/>
          <a:lstStyle>
            <a:lvl1pPr>
              <a:defRPr/>
            </a:lvl1pPr>
          </a:lstStyle>
          <a:p>
            <a:pPr>
              <a:defRPr/>
            </a:pPr>
            <a:endParaRPr lang="zh-TW" altLang="en-US"/>
          </a:p>
        </p:txBody>
      </p:sp>
      <p:sp>
        <p:nvSpPr>
          <p:cNvPr id="5" name="Slide Number Placeholder 5"/>
          <p:cNvSpPr>
            <a:spLocks noGrp="1"/>
          </p:cNvSpPr>
          <p:nvPr>
            <p:ph type="sldNum" sz="quarter" idx="12"/>
          </p:nvPr>
        </p:nvSpPr>
        <p:spPr/>
        <p:txBody>
          <a:bodyPr/>
          <a:lstStyle>
            <a:lvl1pPr>
              <a:defRPr/>
            </a:lvl1pPr>
          </a:lstStyle>
          <a:p>
            <a:fld id="{EC1549E3-6840-48FA-8C8F-3FAE44BD4E03}" type="slidenum">
              <a:rPr lang="zh-TW" altLang="en-US"/>
              <a:pPr/>
              <a:t>‹#›</a:t>
            </a:fld>
            <a:endParaRPr lang="zh-TW" altLang="en-US"/>
          </a:p>
        </p:txBody>
      </p:sp>
    </p:spTree>
    <p:extLst>
      <p:ext uri="{BB962C8B-B14F-4D97-AF65-F5344CB8AC3E}">
        <p14:creationId xmlns="" xmlns:p14="http://schemas.microsoft.com/office/powerpoint/2010/main" val="1134642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0B39AA0-27EE-40D4-AE09-43F3ED487F1E}" type="datetimeFigureOut">
              <a:rPr lang="zh-TW" altLang="en-US"/>
              <a:pPr>
                <a:defRPr/>
              </a:pPr>
              <a:t>2014/12/2</a:t>
            </a:fld>
            <a:endParaRPr lang="zh-TW" altLang="en-US"/>
          </a:p>
        </p:txBody>
      </p:sp>
      <p:sp>
        <p:nvSpPr>
          <p:cNvPr id="3" name="Footer Placeholder 4"/>
          <p:cNvSpPr>
            <a:spLocks noGrp="1"/>
          </p:cNvSpPr>
          <p:nvPr>
            <p:ph type="ftr" sz="quarter" idx="11"/>
          </p:nvPr>
        </p:nvSpPr>
        <p:spPr/>
        <p:txBody>
          <a:bodyPr/>
          <a:lstStyle>
            <a:lvl1pPr>
              <a:defRPr/>
            </a:lvl1pPr>
          </a:lstStyle>
          <a:p>
            <a:pPr>
              <a:defRPr/>
            </a:pPr>
            <a:endParaRPr lang="zh-TW" altLang="en-US"/>
          </a:p>
        </p:txBody>
      </p:sp>
      <p:sp>
        <p:nvSpPr>
          <p:cNvPr id="4" name="Slide Number Placeholder 5"/>
          <p:cNvSpPr>
            <a:spLocks noGrp="1"/>
          </p:cNvSpPr>
          <p:nvPr>
            <p:ph type="sldNum" sz="quarter" idx="12"/>
          </p:nvPr>
        </p:nvSpPr>
        <p:spPr/>
        <p:txBody>
          <a:bodyPr/>
          <a:lstStyle>
            <a:lvl1pPr>
              <a:defRPr/>
            </a:lvl1pPr>
          </a:lstStyle>
          <a:p>
            <a:fld id="{2A86F679-6503-479C-8921-5E7C757B1EF4}" type="slidenum">
              <a:rPr lang="zh-TW" altLang="en-US"/>
              <a:pPr/>
              <a:t>‹#›</a:t>
            </a:fld>
            <a:endParaRPr lang="zh-TW" altLang="en-US"/>
          </a:p>
        </p:txBody>
      </p:sp>
    </p:spTree>
    <p:extLst>
      <p:ext uri="{BB962C8B-B14F-4D97-AF65-F5344CB8AC3E}">
        <p14:creationId xmlns="" xmlns:p14="http://schemas.microsoft.com/office/powerpoint/2010/main" val="2404345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3"/>
          <p:cNvSpPr>
            <a:spLocks noGrp="1"/>
          </p:cNvSpPr>
          <p:nvPr>
            <p:ph type="dt" sz="half" idx="10"/>
          </p:nvPr>
        </p:nvSpPr>
        <p:spPr/>
        <p:txBody>
          <a:bodyPr/>
          <a:lstStyle>
            <a:lvl1pPr>
              <a:defRPr/>
            </a:lvl1pPr>
          </a:lstStyle>
          <a:p>
            <a:pPr>
              <a:defRPr/>
            </a:pPr>
            <a:fld id="{59F77ABE-88A5-4948-8C75-21A718002769}" type="datetimeFigureOut">
              <a:rPr lang="zh-TW" altLang="en-US"/>
              <a:pPr>
                <a:defRPr/>
              </a:pPr>
              <a:t>2014/12/2</a:t>
            </a:fld>
            <a:endParaRPr lang="zh-TW" altLang="en-US"/>
          </a:p>
        </p:txBody>
      </p:sp>
      <p:sp>
        <p:nvSpPr>
          <p:cNvPr id="6" name="Footer Placeholder 4"/>
          <p:cNvSpPr>
            <a:spLocks noGrp="1"/>
          </p:cNvSpPr>
          <p:nvPr>
            <p:ph type="ftr" sz="quarter" idx="11"/>
          </p:nvPr>
        </p:nvSpPr>
        <p:spPr/>
        <p:txBody>
          <a:bodyPr/>
          <a:lstStyle>
            <a:lvl1pPr>
              <a:defRPr/>
            </a:lvl1pPr>
          </a:lstStyle>
          <a:p>
            <a:pPr>
              <a:defRPr/>
            </a:pPr>
            <a:endParaRPr lang="zh-TW" altLang="en-US"/>
          </a:p>
        </p:txBody>
      </p:sp>
      <p:sp>
        <p:nvSpPr>
          <p:cNvPr id="7" name="Slide Number Placeholder 5"/>
          <p:cNvSpPr>
            <a:spLocks noGrp="1"/>
          </p:cNvSpPr>
          <p:nvPr>
            <p:ph type="sldNum" sz="quarter" idx="12"/>
          </p:nvPr>
        </p:nvSpPr>
        <p:spPr/>
        <p:txBody>
          <a:bodyPr/>
          <a:lstStyle>
            <a:lvl1pPr>
              <a:defRPr/>
            </a:lvl1pPr>
          </a:lstStyle>
          <a:p>
            <a:fld id="{599AA208-32D5-4271-82BD-FCBFE99ABDF6}" type="slidenum">
              <a:rPr lang="zh-TW" altLang="en-US"/>
              <a:pPr/>
              <a:t>‹#›</a:t>
            </a:fld>
            <a:endParaRPr lang="zh-TW" altLang="en-US"/>
          </a:p>
        </p:txBody>
      </p:sp>
    </p:spTree>
    <p:extLst>
      <p:ext uri="{BB962C8B-B14F-4D97-AF65-F5344CB8AC3E}">
        <p14:creationId xmlns="" xmlns:p14="http://schemas.microsoft.com/office/powerpoint/2010/main" val="4082528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3"/>
          <p:cNvSpPr>
            <a:spLocks noGrp="1"/>
          </p:cNvSpPr>
          <p:nvPr>
            <p:ph type="dt" sz="half" idx="10"/>
          </p:nvPr>
        </p:nvSpPr>
        <p:spPr/>
        <p:txBody>
          <a:bodyPr/>
          <a:lstStyle>
            <a:lvl1pPr>
              <a:defRPr/>
            </a:lvl1pPr>
          </a:lstStyle>
          <a:p>
            <a:pPr>
              <a:defRPr/>
            </a:pPr>
            <a:fld id="{A9CFB8C0-C6F0-471C-9362-3735DE17F8A9}" type="datetimeFigureOut">
              <a:rPr lang="zh-TW" altLang="en-US"/>
              <a:pPr>
                <a:defRPr/>
              </a:pPr>
              <a:t>2014/12/2</a:t>
            </a:fld>
            <a:endParaRPr lang="zh-TW" altLang="en-US"/>
          </a:p>
        </p:txBody>
      </p:sp>
      <p:sp>
        <p:nvSpPr>
          <p:cNvPr id="6" name="Footer Placeholder 4"/>
          <p:cNvSpPr>
            <a:spLocks noGrp="1"/>
          </p:cNvSpPr>
          <p:nvPr>
            <p:ph type="ftr" sz="quarter" idx="11"/>
          </p:nvPr>
        </p:nvSpPr>
        <p:spPr/>
        <p:txBody>
          <a:bodyPr/>
          <a:lstStyle>
            <a:lvl1pPr>
              <a:defRPr/>
            </a:lvl1pPr>
          </a:lstStyle>
          <a:p>
            <a:pPr>
              <a:defRPr/>
            </a:pPr>
            <a:endParaRPr lang="zh-TW" altLang="en-US"/>
          </a:p>
        </p:txBody>
      </p:sp>
      <p:sp>
        <p:nvSpPr>
          <p:cNvPr id="7" name="Slide Number Placeholder 5"/>
          <p:cNvSpPr>
            <a:spLocks noGrp="1"/>
          </p:cNvSpPr>
          <p:nvPr>
            <p:ph type="sldNum" sz="quarter" idx="12"/>
          </p:nvPr>
        </p:nvSpPr>
        <p:spPr/>
        <p:txBody>
          <a:bodyPr/>
          <a:lstStyle>
            <a:lvl1pPr>
              <a:defRPr/>
            </a:lvl1pPr>
          </a:lstStyle>
          <a:p>
            <a:fld id="{EA88D2C8-1B11-4E34-8AAB-D9F4DE9DD54B}" type="slidenum">
              <a:rPr lang="zh-TW" altLang="en-US"/>
              <a:pPr/>
              <a:t>‹#›</a:t>
            </a:fld>
            <a:endParaRPr lang="zh-TW" altLang="en-US"/>
          </a:p>
        </p:txBody>
      </p:sp>
    </p:spTree>
    <p:extLst>
      <p:ext uri="{BB962C8B-B14F-4D97-AF65-F5344CB8AC3E}">
        <p14:creationId xmlns="" xmlns:p14="http://schemas.microsoft.com/office/powerpoint/2010/main" val="1363511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FABAB"/>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zh-TW" smtClean="0"/>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578E3594-5E30-4ECE-B841-54B65093A325}" type="datetimeFigureOut">
              <a:rPr lang="zh-TW" altLang="en-US"/>
              <a:pPr>
                <a:defRPr/>
              </a:pPr>
              <a:t>2014/12/2</a:t>
            </a:fld>
            <a:endParaRPr lang="zh-TW" alt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zh-TW" alt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defRPr>
            </a:lvl1pPr>
          </a:lstStyle>
          <a:p>
            <a:fld id="{01B7EB41-D44B-4A7F-8D2F-06FEB218EAA0}" type="slidenum">
              <a:rPr lang="zh-TW" altLang="en-US"/>
              <a:pPr/>
              <a:t>‹#›</a:t>
            </a:fld>
            <a:endParaRPr lang="zh-TW"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ea typeface="新細明體" charset="-120"/>
        </a:defRPr>
      </a:lvl2pPr>
      <a:lvl3pPr algn="l" rtl="0" eaLnBrk="0" fontAlgn="base" hangingPunct="0">
        <a:lnSpc>
          <a:spcPct val="90000"/>
        </a:lnSpc>
        <a:spcBef>
          <a:spcPct val="0"/>
        </a:spcBef>
        <a:spcAft>
          <a:spcPct val="0"/>
        </a:spcAft>
        <a:defRPr sz="4400">
          <a:solidFill>
            <a:schemeClr val="tx1"/>
          </a:solidFill>
          <a:latin typeface="Calibri Light" pitchFamily="34" charset="0"/>
          <a:ea typeface="新細明體" charset="-120"/>
        </a:defRPr>
      </a:lvl3pPr>
      <a:lvl4pPr algn="l" rtl="0" eaLnBrk="0" fontAlgn="base" hangingPunct="0">
        <a:lnSpc>
          <a:spcPct val="90000"/>
        </a:lnSpc>
        <a:spcBef>
          <a:spcPct val="0"/>
        </a:spcBef>
        <a:spcAft>
          <a:spcPct val="0"/>
        </a:spcAft>
        <a:defRPr sz="4400">
          <a:solidFill>
            <a:schemeClr val="tx1"/>
          </a:solidFill>
          <a:latin typeface="Calibri Light" pitchFamily="34" charset="0"/>
          <a:ea typeface="新細明體" charset="-120"/>
        </a:defRPr>
      </a:lvl4pPr>
      <a:lvl5pPr algn="l" rtl="0" eaLnBrk="0" fontAlgn="base" hangingPunct="0">
        <a:lnSpc>
          <a:spcPct val="90000"/>
        </a:lnSpc>
        <a:spcBef>
          <a:spcPct val="0"/>
        </a:spcBef>
        <a:spcAft>
          <a:spcPct val="0"/>
        </a:spcAft>
        <a:defRPr sz="4400">
          <a:solidFill>
            <a:schemeClr val="tx1"/>
          </a:solidFill>
          <a:latin typeface="Calibri Light" pitchFamily="34" charset="0"/>
          <a:ea typeface="新細明體" charset="-120"/>
        </a:defRPr>
      </a:lvl5pPr>
      <a:lvl6pPr marL="457200" algn="l" rtl="0" fontAlgn="base">
        <a:lnSpc>
          <a:spcPct val="90000"/>
        </a:lnSpc>
        <a:spcBef>
          <a:spcPct val="0"/>
        </a:spcBef>
        <a:spcAft>
          <a:spcPct val="0"/>
        </a:spcAft>
        <a:defRPr sz="4400">
          <a:solidFill>
            <a:schemeClr val="tx1"/>
          </a:solidFill>
          <a:latin typeface="Calibri Light" pitchFamily="34" charset="0"/>
          <a:ea typeface="新細明體" charset="-120"/>
        </a:defRPr>
      </a:lvl6pPr>
      <a:lvl7pPr marL="914400" algn="l" rtl="0" fontAlgn="base">
        <a:lnSpc>
          <a:spcPct val="90000"/>
        </a:lnSpc>
        <a:spcBef>
          <a:spcPct val="0"/>
        </a:spcBef>
        <a:spcAft>
          <a:spcPct val="0"/>
        </a:spcAft>
        <a:defRPr sz="4400">
          <a:solidFill>
            <a:schemeClr val="tx1"/>
          </a:solidFill>
          <a:latin typeface="Calibri Light" pitchFamily="34" charset="0"/>
          <a:ea typeface="新細明體" charset="-120"/>
        </a:defRPr>
      </a:lvl7pPr>
      <a:lvl8pPr marL="1371600" algn="l" rtl="0" fontAlgn="base">
        <a:lnSpc>
          <a:spcPct val="90000"/>
        </a:lnSpc>
        <a:spcBef>
          <a:spcPct val="0"/>
        </a:spcBef>
        <a:spcAft>
          <a:spcPct val="0"/>
        </a:spcAft>
        <a:defRPr sz="4400">
          <a:solidFill>
            <a:schemeClr val="tx1"/>
          </a:solidFill>
          <a:latin typeface="Calibri Light" pitchFamily="34" charset="0"/>
          <a:ea typeface="新細明體" charset="-120"/>
        </a:defRPr>
      </a:lvl8pPr>
      <a:lvl9pPr marL="1828800" algn="l" rtl="0" fontAlgn="base">
        <a:lnSpc>
          <a:spcPct val="90000"/>
        </a:lnSpc>
        <a:spcBef>
          <a:spcPct val="0"/>
        </a:spcBef>
        <a:spcAft>
          <a:spcPct val="0"/>
        </a:spcAft>
        <a:defRPr sz="4400">
          <a:solidFill>
            <a:schemeClr val="tx1"/>
          </a:solidFill>
          <a:latin typeface="Calibri Light" pitchFamily="34" charset="0"/>
          <a:ea typeface="新細明體" charset="-12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標題版面配置區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2051" name="文字版面配置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prstClr val="black">
                    <a:tint val="75000"/>
                  </a:prstClr>
                </a:solidFill>
                <a:latin typeface="+mn-lt"/>
                <a:ea typeface="+mn-ea"/>
              </a:defRPr>
            </a:lvl1pPr>
          </a:lstStyle>
          <a:p>
            <a:pPr>
              <a:defRPr/>
            </a:pPr>
            <a:fld id="{EEF724B9-C2AF-4A68-8427-7270B4660EBC}" type="datetimeFigureOut">
              <a:rPr lang="zh-TW" altLang="en-US"/>
              <a:pPr>
                <a:defRPr/>
              </a:pPr>
              <a:t>2014/12/2</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prstClr val="black">
                    <a:tint val="75000"/>
                  </a:prstClr>
                </a:solidFill>
                <a:latin typeface="+mn-lt"/>
                <a:ea typeface="+mn-ea"/>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defRPr>
            </a:lvl1pPr>
          </a:lstStyle>
          <a:p>
            <a:fld id="{A66237C3-0861-451C-A500-94AE6D7545E3}" type="slidenum">
              <a:rPr lang="zh-TW" altLang="en-US"/>
              <a:pPr/>
              <a:t>‹#›</a:t>
            </a:fld>
            <a:endParaRPr lang="zh-TW" altLang="en-US"/>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標題版面配置區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3075" name="文字版面配置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prstClr val="black">
                    <a:tint val="75000"/>
                  </a:prstClr>
                </a:solidFill>
                <a:latin typeface="+mn-lt"/>
                <a:ea typeface="+mn-ea"/>
              </a:defRPr>
            </a:lvl1pPr>
          </a:lstStyle>
          <a:p>
            <a:pPr>
              <a:defRPr/>
            </a:pPr>
            <a:fld id="{64BBCEB3-EB3C-442F-A5AA-1C6D034CC8E8}" type="datetimeFigureOut">
              <a:rPr lang="zh-TW" altLang="en-US"/>
              <a:pPr>
                <a:defRPr/>
              </a:pPr>
              <a:t>2014/12/2</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prstClr val="black">
                    <a:tint val="75000"/>
                  </a:prstClr>
                </a:solidFill>
                <a:latin typeface="+mn-lt"/>
                <a:ea typeface="+mn-ea"/>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defRPr>
            </a:lvl1pPr>
          </a:lstStyle>
          <a:p>
            <a:fld id="{5A47AE72-D0C1-4B40-8CF5-DF17ECEBBB6D}" type="slidenum">
              <a:rPr lang="zh-TW" altLang="en-US"/>
              <a:pPr/>
              <a:t>‹#›</a:t>
            </a:fld>
            <a:endParaRPr lang="zh-TW" altLang="en-US"/>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37.jpeg"/><Relationship Id="rId5" Type="http://schemas.openxmlformats.org/officeDocument/2006/relationships/image" Target="../media/image36.jpe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43.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47.jpeg"/></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4.xml"/><Relationship Id="rId5" Type="http://schemas.openxmlformats.org/officeDocument/2006/relationships/image" Target="../media/image54.jpeg"/><Relationship Id="rId4" Type="http://schemas.openxmlformats.org/officeDocument/2006/relationships/image" Target="../media/image53.jpeg"/></Relationships>
</file>

<file path=ppt/slides/_rels/slide4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4.xml"/><Relationship Id="rId5" Type="http://schemas.openxmlformats.org/officeDocument/2006/relationships/image" Target="../media/image68.jpeg"/><Relationship Id="rId4" Type="http://schemas.openxmlformats.org/officeDocument/2006/relationships/image" Target="../media/image67.jpeg"/></Relationships>
</file>

<file path=ppt/slides/_rels/slide5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71.jpeg"/><Relationship Id="rId4" Type="http://schemas.openxmlformats.org/officeDocument/2006/relationships/image" Target="../media/image70.jpeg"/></Relationships>
</file>

<file path=ppt/slides/_rels/slide5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4.xml"/><Relationship Id="rId4" Type="http://schemas.openxmlformats.org/officeDocument/2006/relationships/image" Target="../media/image81.jpeg"/></Relationships>
</file>

<file path=ppt/slides/_rels/slide67.xml.rels><?xml version="1.0" encoding="UTF-8" standalone="yes"?>
<Relationships xmlns="http://schemas.openxmlformats.org/package/2006/relationships"><Relationship Id="rId8" Type="http://schemas.openxmlformats.org/officeDocument/2006/relationships/hyperlink" Target="http://www.superdome.com.tw/sumo/2-2.htm" TargetMode="External"/><Relationship Id="rId3" Type="http://schemas.openxmlformats.org/officeDocument/2006/relationships/hyperlink" Target="http://www.japan-i.jp/cht/article/news/d8jk7l000003pg53.html" TargetMode="External"/><Relationship Id="rId7" Type="http://schemas.openxmlformats.org/officeDocument/2006/relationships/hyperlink" Target="http://umesakura.jp/20140530231823.html" TargetMode="External"/><Relationship Id="rId12" Type="http://schemas.openxmlformats.org/officeDocument/2006/relationships/hyperlink" Target="http://imvivi.pixnet.net/blog/post/32610192-" TargetMode="External"/><Relationship Id="rId2" Type="http://schemas.openxmlformats.org/officeDocument/2006/relationships/hyperlink" Target="http://blog.xuite.net/osaru123/home/3430367" TargetMode="External"/><Relationship Id="rId1" Type="http://schemas.openxmlformats.org/officeDocument/2006/relationships/slideLayout" Target="../slideLayouts/slideLayout24.xml"/><Relationship Id="rId6" Type="http://schemas.openxmlformats.org/officeDocument/2006/relationships/hyperlink" Target="http://www.gotokyo.org/tc/tourists/topics_event/topics/120903/topics.html" TargetMode="External"/><Relationship Id="rId11" Type="http://schemas.openxmlformats.org/officeDocument/2006/relationships/hyperlink" Target="http://twaychan.pixnet.net/blog/post/40902886-" TargetMode="External"/><Relationship Id="rId5" Type="http://schemas.openxmlformats.org/officeDocument/2006/relationships/hyperlink" Target="http://www.welcome2japan.tw/attractions/event/sumo.html" TargetMode="External"/><Relationship Id="rId10" Type="http://schemas.openxmlformats.org/officeDocument/2006/relationships/hyperlink" Target="http://www.shs.edu.tw/works/essay/2008/10/2008103021354981.pdf" TargetMode="External"/><Relationship Id="rId4" Type="http://schemas.openxmlformats.org/officeDocument/2006/relationships/hyperlink" Target="http://kazulai.pixnet.net/blog/post/28434886-" TargetMode="External"/><Relationship Id="rId9" Type="http://schemas.openxmlformats.org/officeDocument/2006/relationships/hyperlink" Target="http://www.taiwansumo.org/"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210.59.19.199/mediafile/99project/jap/a6.pdf" TargetMode="External"/><Relationship Id="rId3" Type="http://schemas.openxmlformats.org/officeDocument/2006/relationships/hyperlink" Target="http://www.wahouse.com.tw/japan_detail.php?id=236&amp;sch_st1=3&amp;sch_st2=0&amp;sch_st3=0" TargetMode="External"/><Relationship Id="rId7" Type="http://schemas.openxmlformats.org/officeDocument/2006/relationships/hyperlink" Target="http://miyabi-taiwan.blogspot.tw/2013/05/blog-post_7.html" TargetMode="External"/><Relationship Id="rId2" Type="http://schemas.openxmlformats.org/officeDocument/2006/relationships/hyperlink" Target="http://www.welcome2japan.tw/indepth/cultural/experience/sado.html" TargetMode="External"/><Relationship Id="rId1" Type="http://schemas.openxmlformats.org/officeDocument/2006/relationships/slideLayout" Target="../slideLayouts/slideLayout24.xml"/><Relationship Id="rId6" Type="http://schemas.openxmlformats.org/officeDocument/2006/relationships/hyperlink" Target="http://zh.wikipedia.org/wiki/%E6%97%A5%E6%9C%AC%E8%8C%B6%E9%81%93" TargetMode="External"/><Relationship Id="rId5" Type="http://schemas.openxmlformats.org/officeDocument/2006/relationships/hyperlink" Target="http://www.zwbk.org/MyLemmaShow.aspx?zh=zh-tw&amp;lid=162270" TargetMode="External"/><Relationship Id="rId4" Type="http://schemas.openxmlformats.org/officeDocument/2006/relationships/hyperlink" Target="http://www.epochtimes.com/b5/1/9/18/c6027.htm" TargetMode="External"/><Relationship Id="rId9" Type="http://schemas.openxmlformats.org/officeDocument/2006/relationships/hyperlink" Target="http://my.cute.edu.tw/~9511225016/j_culture.htm"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hyperlink" Target="http://vici1717.pixnet.net/blog/post/57895650-365-121%E6%97%A5%E5%BC%8F%E8%8C%B6%E9%81%93%E6%B5%81-%E6%89%93%E5%87%BA%E4%B8%80%E7%A2%97%E6%8A%B9%E8%8C%B6%E9%A6%99--" TargetMode="External"/><Relationship Id="rId13" Type="http://schemas.openxmlformats.org/officeDocument/2006/relationships/hyperlink" Target="http://www.wahouse.com.tw/japan_detail.php?id=236&amp;sch_st1=3&amp;sch_st2=0&amp;sch_st3=0" TargetMode="External"/><Relationship Id="rId3" Type="http://schemas.openxmlformats.org/officeDocument/2006/relationships/hyperlink" Target="http://shiq8.blog.163.com/blog/static/11029336320136371735736/" TargetMode="External"/><Relationship Id="rId7" Type="http://schemas.openxmlformats.org/officeDocument/2006/relationships/hyperlink" Target="http://www.tihouse.net/html/2013/rsmc_0617/325.html" TargetMode="External"/><Relationship Id="rId12" Type="http://schemas.openxmlformats.org/officeDocument/2006/relationships/hyperlink" Target="http://miyabi-taiwan.blogspot.tw/2013/05/blog-post_7.html" TargetMode="External"/><Relationship Id="rId2" Type="http://schemas.openxmlformats.org/officeDocument/2006/relationships/hyperlink" Target="http://ameblo.jp/takeshinakamuraya/entry-11576777232.html" TargetMode="External"/><Relationship Id="rId1" Type="http://schemas.openxmlformats.org/officeDocument/2006/relationships/slideLayout" Target="../slideLayouts/slideLayout24.xml"/><Relationship Id="rId6" Type="http://schemas.openxmlformats.org/officeDocument/2006/relationships/hyperlink" Target="http://mooc.chaoxing.com/nodedetailcontroller/visitnodedetail?knowledgeId=327728" TargetMode="External"/><Relationship Id="rId11" Type="http://schemas.openxmlformats.org/officeDocument/2006/relationships/hyperlink" Target="http://all-beihaidao.com/?action-viewnews-itemid-712" TargetMode="External"/><Relationship Id="rId5" Type="http://schemas.openxmlformats.org/officeDocument/2006/relationships/hyperlink" Target="http://www.takase-1.com/tcr/" TargetMode="External"/><Relationship Id="rId15" Type="http://schemas.openxmlformats.org/officeDocument/2006/relationships/hyperlink" Target="https://www.youtube.com/watch?v=BNS3BkkUWfM" TargetMode="External"/><Relationship Id="rId10" Type="http://schemas.openxmlformats.org/officeDocument/2006/relationships/hyperlink" Target="http://sucai.redocn.com/tupian/1190875.html" TargetMode="External"/><Relationship Id="rId4" Type="http://schemas.openxmlformats.org/officeDocument/2006/relationships/hyperlink" Target="http://zh.wikipedia.org/wiki/%E6%97%A5%E6%9C%AC%E8%8C%B6%E9%81%93" TargetMode="External"/><Relationship Id="rId9" Type="http://schemas.openxmlformats.org/officeDocument/2006/relationships/hyperlink" Target="http://www.zjtimes2000.com/ProductView.asp?SortID=1&amp;ID=19" TargetMode="External"/><Relationship Id="rId14" Type="http://schemas.openxmlformats.org/officeDocument/2006/relationships/hyperlink" Target="http://www.jhnews.com.cn/ly/2013-04/07/content_2734325.htm"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a:xfrm>
            <a:off x="685800" y="1122363"/>
            <a:ext cx="7772400" cy="1966912"/>
          </a:xfrm>
        </p:spPr>
        <p:txBody>
          <a:bodyPr/>
          <a:lstStyle/>
          <a:p>
            <a:pPr eaLnBrk="1" hangingPunct="1"/>
            <a:r>
              <a:rPr lang="zh-TW" altLang="en-US" dirty="0" smtClean="0">
                <a:latin typeface="標楷體" panose="03000509000000000000" pitchFamily="65" charset="-120"/>
                <a:ea typeface="標楷體" panose="03000509000000000000" pitchFamily="65" charset="-120"/>
              </a:rPr>
              <a:t>相撲、茶道與和服</a:t>
            </a:r>
          </a:p>
        </p:txBody>
      </p:sp>
      <p:sp>
        <p:nvSpPr>
          <p:cNvPr id="4099" name="副標題 2"/>
          <p:cNvSpPr>
            <a:spLocks noGrp="1"/>
          </p:cNvSpPr>
          <p:nvPr>
            <p:ph type="subTitle" idx="1"/>
          </p:nvPr>
        </p:nvSpPr>
        <p:spPr/>
        <p:txBody>
          <a:bodyPr/>
          <a:lstStyle/>
          <a:p>
            <a:pPr eaLnBrk="1" hangingPunct="1"/>
            <a:endParaRPr lang="en-US" altLang="zh-TW" dirty="0" smtClean="0"/>
          </a:p>
          <a:p>
            <a:pPr eaLnBrk="1" hangingPunct="1"/>
            <a:r>
              <a:rPr lang="zh-TW" altLang="en-US" b="1" dirty="0">
                <a:latin typeface="標楷體" panose="03000509000000000000" pitchFamily="65" charset="-120"/>
                <a:ea typeface="標楷體" panose="03000509000000000000" pitchFamily="65" charset="-120"/>
              </a:rPr>
              <a:t>劇</a:t>
            </a:r>
            <a:r>
              <a:rPr lang="zh-TW" altLang="en-US" b="1" dirty="0" smtClean="0">
                <a:latin typeface="標楷體" panose="03000509000000000000" pitchFamily="65" charset="-120"/>
                <a:ea typeface="標楷體" panose="03000509000000000000" pitchFamily="65" charset="-120"/>
              </a:rPr>
              <a:t>藝</a:t>
            </a:r>
            <a:r>
              <a:rPr lang="en-US" altLang="zh-TW" b="1" dirty="0" smtClean="0">
                <a:latin typeface="標楷體" panose="03000509000000000000" pitchFamily="65" charset="-120"/>
                <a:ea typeface="標楷體" panose="03000509000000000000" pitchFamily="65" charset="-120"/>
              </a:rPr>
              <a:t>103</a:t>
            </a:r>
            <a:r>
              <a:rPr lang="zh-TW" altLang="en-US" b="1" dirty="0" smtClean="0">
                <a:latin typeface="標楷體" panose="03000509000000000000" pitchFamily="65" charset="-120"/>
                <a:ea typeface="標楷體" panose="03000509000000000000" pitchFamily="65" charset="-120"/>
              </a:rPr>
              <a:t>級 </a:t>
            </a:r>
            <a:r>
              <a:rPr lang="en-US" altLang="zh-TW" b="1" dirty="0" smtClean="0">
                <a:latin typeface="標楷體" panose="03000509000000000000" pitchFamily="65" charset="-120"/>
                <a:ea typeface="標楷體" panose="03000509000000000000" pitchFamily="65" charset="-120"/>
              </a:rPr>
              <a:t>B991060039 </a:t>
            </a:r>
            <a:r>
              <a:rPr lang="zh-TW" altLang="en-US" b="1" dirty="0" smtClean="0">
                <a:latin typeface="標楷體" panose="03000509000000000000" pitchFamily="65" charset="-120"/>
                <a:ea typeface="標楷體" panose="03000509000000000000" pitchFamily="65" charset="-120"/>
              </a:rPr>
              <a:t>張榆家</a:t>
            </a:r>
            <a:endParaRPr lang="en-US" altLang="zh-TW" b="1" dirty="0" smtClean="0">
              <a:latin typeface="標楷體" panose="03000509000000000000" pitchFamily="65" charset="-120"/>
              <a:ea typeface="標楷體" panose="03000509000000000000" pitchFamily="65" charset="-120"/>
            </a:endParaRPr>
          </a:p>
          <a:p>
            <a:pPr eaLnBrk="1" hangingPunct="1"/>
            <a:r>
              <a:rPr lang="zh-TW" altLang="en-US" b="1" dirty="0" smtClean="0">
                <a:latin typeface="標楷體" panose="03000509000000000000" pitchFamily="65" charset="-120"/>
                <a:ea typeface="標楷體" panose="03000509000000000000" pitchFamily="65" charset="-120"/>
              </a:rPr>
              <a:t>劇</a:t>
            </a:r>
            <a:r>
              <a:rPr lang="zh-TW" altLang="en-US" b="1" dirty="0">
                <a:latin typeface="標楷體" panose="03000509000000000000" pitchFamily="65" charset="-120"/>
                <a:ea typeface="標楷體" panose="03000509000000000000" pitchFamily="65" charset="-120"/>
              </a:rPr>
              <a:t>藝</a:t>
            </a:r>
            <a:r>
              <a:rPr lang="en-US" altLang="zh-TW" b="1" dirty="0">
                <a:latin typeface="標楷體" panose="03000509000000000000" pitchFamily="65" charset="-120"/>
                <a:ea typeface="標楷體" panose="03000509000000000000" pitchFamily="65" charset="-120"/>
              </a:rPr>
              <a:t>104</a:t>
            </a:r>
            <a:r>
              <a:rPr lang="zh-TW" altLang="en-US" b="1" dirty="0">
                <a:latin typeface="標楷體" panose="03000509000000000000" pitchFamily="65" charset="-120"/>
                <a:ea typeface="標楷體" panose="03000509000000000000" pitchFamily="65" charset="-120"/>
              </a:rPr>
              <a:t>級 </a:t>
            </a:r>
            <a:r>
              <a:rPr lang="en-US" altLang="zh-TW" b="1" dirty="0" smtClean="0">
                <a:latin typeface="標楷體" panose="03000509000000000000" pitchFamily="65" charset="-120"/>
                <a:ea typeface="標楷體" panose="03000509000000000000" pitchFamily="65" charset="-120"/>
              </a:rPr>
              <a:t>B001060032 </a:t>
            </a:r>
            <a:r>
              <a:rPr lang="zh-TW" altLang="en-US" b="1" dirty="0" smtClean="0">
                <a:latin typeface="標楷體" panose="03000509000000000000" pitchFamily="65" charset="-120"/>
                <a:ea typeface="標楷體" panose="03000509000000000000" pitchFamily="65" charset="-120"/>
              </a:rPr>
              <a:t>陳晴瑢</a:t>
            </a:r>
            <a:endParaRPr lang="en-US" altLang="zh-TW" dirty="0" smtClean="0">
              <a:latin typeface="標楷體" panose="03000509000000000000" pitchFamily="65" charset="-120"/>
              <a:ea typeface="標楷體" panose="03000509000000000000" pitchFamily="65" charset="-120"/>
            </a:endParaRPr>
          </a:p>
          <a:p>
            <a:pPr eaLnBrk="1" hangingPunct="1"/>
            <a:r>
              <a:rPr lang="zh-TW" altLang="en-US" b="1" dirty="0" smtClean="0">
                <a:latin typeface="標楷體" panose="03000509000000000000" pitchFamily="65" charset="-120"/>
                <a:ea typeface="標楷體" panose="03000509000000000000" pitchFamily="65" charset="-120"/>
              </a:rPr>
              <a:t>企管</a:t>
            </a:r>
            <a:r>
              <a:rPr lang="en-US" altLang="zh-TW" b="1" dirty="0" smtClean="0">
                <a:latin typeface="標楷體" panose="03000509000000000000" pitchFamily="65" charset="-120"/>
                <a:ea typeface="標楷體" panose="03000509000000000000" pitchFamily="65" charset="-120"/>
              </a:rPr>
              <a:t>104</a:t>
            </a:r>
            <a:r>
              <a:rPr lang="zh-TW" altLang="en-US" b="1" dirty="0" smtClean="0">
                <a:latin typeface="標楷體" panose="03000509000000000000" pitchFamily="65" charset="-120"/>
                <a:ea typeface="標楷體" panose="03000509000000000000" pitchFamily="65" charset="-120"/>
              </a:rPr>
              <a:t>級 </a:t>
            </a:r>
            <a:r>
              <a:rPr lang="en-US" altLang="zh-TW" b="1" dirty="0" smtClean="0">
                <a:latin typeface="標楷體" panose="03000509000000000000" pitchFamily="65" charset="-120"/>
                <a:ea typeface="標楷體" panose="03000509000000000000" pitchFamily="65" charset="-120"/>
              </a:rPr>
              <a:t>B004011038 </a:t>
            </a:r>
            <a:r>
              <a:rPr lang="zh-TW" altLang="en-US" b="1" dirty="0" smtClean="0">
                <a:latin typeface="標楷體" panose="03000509000000000000" pitchFamily="65" charset="-120"/>
                <a:ea typeface="標楷體" panose="03000509000000000000" pitchFamily="65" charset="-120"/>
              </a:rPr>
              <a:t>張侑軒</a:t>
            </a:r>
            <a:endParaRPr lang="en-US" altLang="zh-TW" b="1" dirty="0" smtClean="0">
              <a:latin typeface="標楷體" panose="03000509000000000000" pitchFamily="65" charset="-120"/>
              <a:ea typeface="標楷體" panose="03000509000000000000" pitchFamily="65" charset="-120"/>
            </a:endParaRPr>
          </a:p>
          <a:p>
            <a:pPr eaLnBrk="1" hangingPunct="1"/>
            <a:r>
              <a:rPr lang="zh-TW" altLang="en-US" b="1" dirty="0" smtClean="0">
                <a:latin typeface="標楷體" panose="03000509000000000000" pitchFamily="65" charset="-120"/>
                <a:ea typeface="標楷體" panose="03000509000000000000" pitchFamily="65" charset="-120"/>
              </a:rPr>
              <a:t>生科</a:t>
            </a:r>
            <a:r>
              <a:rPr lang="en-US" altLang="zh-TW" b="1" dirty="0" smtClean="0">
                <a:latin typeface="標楷體" panose="03000509000000000000" pitchFamily="65" charset="-120"/>
                <a:ea typeface="標楷體" panose="03000509000000000000" pitchFamily="65" charset="-120"/>
              </a:rPr>
              <a:t>106</a:t>
            </a:r>
            <a:r>
              <a:rPr lang="zh-TW" altLang="en-US" b="1" dirty="0" smtClean="0">
                <a:latin typeface="標楷體" panose="03000509000000000000" pitchFamily="65" charset="-120"/>
                <a:ea typeface="標楷體" panose="03000509000000000000" pitchFamily="65" charset="-120"/>
              </a:rPr>
              <a:t>級 </a:t>
            </a:r>
            <a:r>
              <a:rPr lang="en-US" altLang="zh-TW" b="1" dirty="0" smtClean="0">
                <a:latin typeface="標楷體" panose="03000509000000000000" pitchFamily="65" charset="-120"/>
                <a:ea typeface="標楷體" panose="03000509000000000000" pitchFamily="65" charset="-120"/>
              </a:rPr>
              <a:t>B022010007 </a:t>
            </a:r>
            <a:r>
              <a:rPr lang="zh-TW" altLang="en-US" b="1" dirty="0" smtClean="0">
                <a:latin typeface="標楷體" panose="03000509000000000000" pitchFamily="65" charset="-120"/>
                <a:ea typeface="標楷體" panose="03000509000000000000" pitchFamily="65" charset="-120"/>
              </a:rPr>
              <a:t>許雅嵐</a:t>
            </a:r>
            <a:endParaRPr lang="en-US" altLang="zh-TW" dirty="0" smtClean="0">
              <a:latin typeface="標楷體" panose="03000509000000000000" pitchFamily="65" charset="-120"/>
              <a:ea typeface="標楷體" panose="03000509000000000000" pitchFamily="65" charset="-120"/>
            </a:endParaRPr>
          </a:p>
          <a:p>
            <a:pPr eaLnBrk="1" hangingPunct="1"/>
            <a:endParaRPr lang="en-US" altLang="zh-TW" dirty="0" smtClean="0"/>
          </a:p>
          <a:p>
            <a:pPr eaLnBrk="1" hangingPunct="1"/>
            <a:endParaRPr lang="en-US" altLang="zh-TW" dirty="0" smtClean="0"/>
          </a:p>
          <a:p>
            <a:pPr eaLnBrk="1" hangingPunct="1"/>
            <a:endParaRPr lang="zh-TW" alt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圖片 3"/>
          <p:cNvPicPr>
            <a:picLocks noChangeAspect="1"/>
          </p:cNvPicPr>
          <p:nvPr/>
        </p:nvPicPr>
        <p:blipFill>
          <a:blip r:embed="rId2" cstate="print">
            <a:extLst>
              <a:ext uri="{28A0092B-C50C-407E-A947-70E740481C1C}">
                <a14:useLocalDpi xmlns="" xmlns:a14="http://schemas.microsoft.com/office/drawing/2010/main" val="0"/>
              </a:ext>
            </a:extLst>
          </a:blip>
          <a:srcRect l="2" r="186" b="13414"/>
          <a:stretch>
            <a:fillRect/>
          </a:stretch>
        </p:blipFill>
        <p:spPr bwMode="auto">
          <a:xfrm>
            <a:off x="3606800" y="501650"/>
            <a:ext cx="5080000" cy="315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文字方塊 4"/>
          <p:cNvSpPr txBox="1"/>
          <p:nvPr/>
        </p:nvSpPr>
        <p:spPr>
          <a:xfrm>
            <a:off x="476250" y="3798888"/>
            <a:ext cx="8307388" cy="2676525"/>
          </a:xfrm>
          <a:prstGeom prst="rect">
            <a:avLst/>
          </a:prstGeom>
          <a:noFill/>
        </p:spPr>
        <p:txBody>
          <a:bodyPr>
            <a:spAutoFit/>
          </a:bodyPr>
          <a:lstStyle/>
          <a:p>
            <a:pPr fontAlgn="auto">
              <a:spcBef>
                <a:spcPts val="0"/>
              </a:spcBef>
              <a:spcAft>
                <a:spcPts val="0"/>
              </a:spcAft>
              <a:defRPr/>
            </a:pPr>
            <a:r>
              <a:rPr kumimoji="0" lang="zh-TW" altLang="en-US" sz="2400" dirty="0">
                <a:latin typeface="華康勘亭流" panose="03000909000000000000" pitchFamily="65" charset="-120"/>
                <a:ea typeface="華康勘亭流" panose="03000909000000000000" pitchFamily="65" charset="-120"/>
              </a:rPr>
              <a:t>　　相撲運動員分段，最高段是橫綱，一年不超過</a:t>
            </a:r>
            <a:r>
              <a:rPr kumimoji="0" lang="en-US" altLang="zh-TW" sz="2400" dirty="0">
                <a:latin typeface="Yu Mincho" panose="02020400000000000000" pitchFamily="18" charset="-128"/>
                <a:ea typeface="Yu Mincho" panose="02020400000000000000" pitchFamily="18" charset="-128"/>
              </a:rPr>
              <a:t>4</a:t>
            </a:r>
            <a:r>
              <a:rPr kumimoji="0" lang="zh-TW" altLang="en-US" sz="2400" dirty="0">
                <a:latin typeface="華康勘亭流" panose="03000909000000000000" pitchFamily="65" charset="-120"/>
                <a:ea typeface="華康勘亭流" panose="03000909000000000000" pitchFamily="65" charset="-120"/>
              </a:rPr>
              <a:t>個。其次是大關，橫綱與大關即使在一個場所敗北，也能保持原來的等級，但連輸兩場，大關降級，橫綱則退休。再其次是關脇、小結、前頭和十兩等級；</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十兩以上稱力士，成為職業相撲手</a:t>
            </a:r>
            <a:r>
              <a:rPr kumimoji="0" lang="zh-TW" altLang="en-US" sz="2400" dirty="0">
                <a:latin typeface="華康勘亭流" panose="03000909000000000000" pitchFamily="65" charset="-120"/>
                <a:ea typeface="華康勘亭流" panose="03000909000000000000" pitchFamily="65" charset="-120"/>
              </a:rPr>
              <a:t>，有不菲的工資收入。相撲另</a:t>
            </a:r>
            <a:r>
              <a:rPr kumimoji="0" lang="en-US" altLang="zh-TW" sz="2400" dirty="0">
                <a:latin typeface="細明體" panose="02020509000000000000" pitchFamily="49" charset="-120"/>
                <a:ea typeface="細明體" panose="02020509000000000000" pitchFamily="49" charset="-120"/>
              </a:rPr>
              <a:t>4</a:t>
            </a:r>
            <a:r>
              <a:rPr kumimoji="0" lang="zh-TW" altLang="en-US" sz="2400" dirty="0">
                <a:latin typeface="華康勘亭流" panose="03000909000000000000" pitchFamily="65" charset="-120"/>
                <a:ea typeface="華康勘亭流" panose="03000909000000000000" pitchFamily="65" charset="-120"/>
              </a:rPr>
              <a:t>個等級是：新弟子初賽定為序口，以后按比賽成績定為序二段、序三段、幕下，這</a:t>
            </a:r>
            <a:r>
              <a:rPr kumimoji="0" lang="en-US" altLang="zh-TW" sz="2400" dirty="0">
                <a:latin typeface="細明體" panose="02020509000000000000" pitchFamily="49" charset="-120"/>
                <a:ea typeface="細明體" panose="02020509000000000000" pitchFamily="49" charset="-120"/>
              </a:rPr>
              <a:t>4</a:t>
            </a:r>
            <a:r>
              <a:rPr kumimoji="0" lang="zh-TW" altLang="en-US" sz="2400" dirty="0">
                <a:latin typeface="華康勘亭流" panose="03000909000000000000" pitchFamily="65" charset="-120"/>
                <a:ea typeface="華康勘亭流" panose="03000909000000000000" pitchFamily="65" charset="-120"/>
              </a:rPr>
              <a:t>級都屬學員、不發工資。</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升級都以戰績為主</a:t>
            </a:r>
            <a:r>
              <a:rPr kumimoji="0" lang="zh-TW" altLang="en-US" sz="2400" dirty="0">
                <a:latin typeface="華康勘亭流" panose="03000909000000000000" pitchFamily="65" charset="-120"/>
                <a:ea typeface="華康勘亭流" panose="03000909000000000000" pitchFamily="65" charset="-120"/>
              </a:rPr>
              <a:t>。</a:t>
            </a:r>
          </a:p>
        </p:txBody>
      </p:sp>
      <p:sp>
        <p:nvSpPr>
          <p:cNvPr id="6" name="文字方塊 5"/>
          <p:cNvSpPr txBox="1"/>
          <p:nvPr/>
        </p:nvSpPr>
        <p:spPr>
          <a:xfrm>
            <a:off x="476250" y="501650"/>
            <a:ext cx="2413000" cy="3140075"/>
          </a:xfrm>
          <a:prstGeom prst="rect">
            <a:avLst/>
          </a:prstGeom>
          <a:noFill/>
        </p:spPr>
        <p:txBody>
          <a:bodyPr wrap="none">
            <a:spAutoFit/>
          </a:bodyPr>
          <a:lstStyle/>
          <a:p>
            <a:pPr fontAlgn="auto">
              <a:spcBef>
                <a:spcPts val="0"/>
              </a:spcBef>
              <a:spcAft>
                <a:spcPts val="0"/>
              </a:spcAft>
              <a:defRPr/>
            </a:pPr>
            <a:r>
              <a:rPr kumimoji="0" lang="ja-JP" altLang="en-US" dirty="0">
                <a:solidFill>
                  <a:schemeClr val="accent2">
                    <a:lumMod val="50000"/>
                  </a:schemeClr>
                </a:solidFill>
                <a:latin typeface="+mn-lt"/>
                <a:ea typeface="+mn-ea"/>
              </a:rPr>
              <a:t>      </a:t>
            </a:r>
            <a:endParaRPr kumimoji="0" lang="en-US" altLang="ja-JP" dirty="0">
              <a:solidFill>
                <a:schemeClr val="accent2">
                  <a:lumMod val="50000"/>
                </a:schemeClr>
              </a:solidFill>
              <a:latin typeface="+mn-lt"/>
              <a:ea typeface="+mn-ea"/>
            </a:endParaRPr>
          </a:p>
          <a:p>
            <a:pPr fontAlgn="auto">
              <a:spcBef>
                <a:spcPts val="0"/>
              </a:spcBef>
              <a:spcAft>
                <a:spcPts val="0"/>
              </a:spcAft>
              <a:defRPr/>
            </a:pPr>
            <a:r>
              <a:rPr kumimoji="0" lang="en-US" altLang="ja-JP" dirty="0">
                <a:solidFill>
                  <a:schemeClr val="accent2">
                    <a:lumMod val="50000"/>
                  </a:schemeClr>
                </a:solidFill>
                <a:latin typeface="+mn-lt"/>
                <a:ea typeface="+mn-ea"/>
              </a:rPr>
              <a:t>      </a:t>
            </a:r>
            <a:r>
              <a:rPr kumimoji="0" lang="ja-JP" altLang="en-US" dirty="0">
                <a:solidFill>
                  <a:schemeClr val="accent2">
                    <a:lumMod val="50000"/>
                  </a:schemeClr>
                </a:solidFill>
                <a:latin typeface="華康勘亭流" panose="03000909000000000000" pitchFamily="65" charset="-120"/>
                <a:ea typeface="+mn-ea"/>
              </a:rPr>
              <a:t>序の口（じょのくち）</a:t>
            </a:r>
          </a:p>
          <a:p>
            <a:pPr fontAlgn="auto">
              <a:spcBef>
                <a:spcPts val="0"/>
              </a:spcBef>
              <a:spcAft>
                <a:spcPts val="0"/>
              </a:spcAft>
              <a:defRPr/>
            </a:pPr>
            <a:r>
              <a:rPr kumimoji="0" lang="ja-JP" altLang="en-US" dirty="0">
                <a:solidFill>
                  <a:schemeClr val="accent2">
                    <a:lumMod val="50000"/>
                  </a:schemeClr>
                </a:solidFill>
                <a:latin typeface="華康勘亭流" panose="03000909000000000000" pitchFamily="65" charset="-120"/>
                <a:ea typeface="+mn-ea"/>
              </a:rPr>
              <a:t>　　序二段（じょにだん）</a:t>
            </a:r>
          </a:p>
          <a:p>
            <a:pPr fontAlgn="auto">
              <a:spcBef>
                <a:spcPts val="0"/>
              </a:spcBef>
              <a:spcAft>
                <a:spcPts val="0"/>
              </a:spcAft>
              <a:defRPr/>
            </a:pPr>
            <a:r>
              <a:rPr kumimoji="0" lang="ja-JP" altLang="en-US" dirty="0">
                <a:solidFill>
                  <a:schemeClr val="accent2">
                    <a:lumMod val="50000"/>
                  </a:schemeClr>
                </a:solidFill>
                <a:latin typeface="華康勘亭流" panose="03000909000000000000" pitchFamily="65" charset="-120"/>
                <a:ea typeface="+mn-ea"/>
              </a:rPr>
              <a:t>　　三段（さんだん）</a:t>
            </a:r>
          </a:p>
          <a:p>
            <a:pPr fontAlgn="auto">
              <a:spcBef>
                <a:spcPts val="0"/>
              </a:spcBef>
              <a:spcAft>
                <a:spcPts val="0"/>
              </a:spcAft>
              <a:defRPr/>
            </a:pPr>
            <a:r>
              <a:rPr kumimoji="0" lang="ja-JP" altLang="en-US" dirty="0">
                <a:solidFill>
                  <a:schemeClr val="accent2">
                    <a:lumMod val="50000"/>
                  </a:schemeClr>
                </a:solidFill>
                <a:latin typeface="華康勘亭流" panose="03000909000000000000" pitchFamily="65" charset="-120"/>
                <a:ea typeface="+mn-ea"/>
              </a:rPr>
              <a:t>　　幕下（まくした）</a:t>
            </a:r>
          </a:p>
          <a:p>
            <a:pPr fontAlgn="auto">
              <a:spcBef>
                <a:spcPts val="0"/>
              </a:spcBef>
              <a:spcAft>
                <a:spcPts val="0"/>
              </a:spcAft>
              <a:defRPr/>
            </a:pPr>
            <a:r>
              <a:rPr kumimoji="0" lang="ja-JP" altLang="en-US" dirty="0">
                <a:solidFill>
                  <a:schemeClr val="accent2">
                    <a:lumMod val="50000"/>
                  </a:schemeClr>
                </a:solidFill>
                <a:latin typeface="華康勘亭流" panose="03000909000000000000" pitchFamily="65" charset="-120"/>
                <a:ea typeface="+mn-ea"/>
              </a:rPr>
              <a:t>　　十両（じゅうりょう）</a:t>
            </a:r>
          </a:p>
          <a:p>
            <a:pPr fontAlgn="auto">
              <a:spcBef>
                <a:spcPts val="0"/>
              </a:spcBef>
              <a:spcAft>
                <a:spcPts val="0"/>
              </a:spcAft>
              <a:defRPr/>
            </a:pPr>
            <a:r>
              <a:rPr kumimoji="0" lang="ja-JP" altLang="en-US" dirty="0">
                <a:solidFill>
                  <a:schemeClr val="accent2">
                    <a:lumMod val="50000"/>
                  </a:schemeClr>
                </a:solidFill>
                <a:latin typeface="華康勘亭流" panose="03000909000000000000" pitchFamily="65" charset="-120"/>
                <a:ea typeface="+mn-ea"/>
              </a:rPr>
              <a:t>　　前頭（まえがしら）</a:t>
            </a:r>
          </a:p>
          <a:p>
            <a:pPr fontAlgn="auto">
              <a:spcBef>
                <a:spcPts val="0"/>
              </a:spcBef>
              <a:spcAft>
                <a:spcPts val="0"/>
              </a:spcAft>
              <a:defRPr/>
            </a:pPr>
            <a:r>
              <a:rPr kumimoji="0" lang="ja-JP" altLang="en-US" dirty="0">
                <a:solidFill>
                  <a:schemeClr val="accent2">
                    <a:lumMod val="50000"/>
                  </a:schemeClr>
                </a:solidFill>
                <a:latin typeface="華康勘亭流" panose="03000909000000000000" pitchFamily="65" charset="-120"/>
                <a:ea typeface="+mn-ea"/>
              </a:rPr>
              <a:t>　　小結（こむすび）</a:t>
            </a:r>
          </a:p>
          <a:p>
            <a:pPr fontAlgn="auto">
              <a:spcBef>
                <a:spcPts val="0"/>
              </a:spcBef>
              <a:spcAft>
                <a:spcPts val="0"/>
              </a:spcAft>
              <a:defRPr/>
            </a:pPr>
            <a:r>
              <a:rPr kumimoji="0" lang="ja-JP" altLang="en-US" dirty="0">
                <a:solidFill>
                  <a:schemeClr val="accent2">
                    <a:lumMod val="50000"/>
                  </a:schemeClr>
                </a:solidFill>
                <a:latin typeface="華康勘亭流" panose="03000909000000000000" pitchFamily="65" charset="-120"/>
                <a:ea typeface="+mn-ea"/>
              </a:rPr>
              <a:t>　　関脇（せきわけ）</a:t>
            </a:r>
          </a:p>
          <a:p>
            <a:pPr fontAlgn="auto">
              <a:spcBef>
                <a:spcPts val="0"/>
              </a:spcBef>
              <a:spcAft>
                <a:spcPts val="0"/>
              </a:spcAft>
              <a:defRPr/>
            </a:pPr>
            <a:r>
              <a:rPr kumimoji="0" lang="ja-JP" altLang="en-US" dirty="0">
                <a:solidFill>
                  <a:schemeClr val="accent2">
                    <a:lumMod val="50000"/>
                  </a:schemeClr>
                </a:solidFill>
                <a:latin typeface="華康勘亭流" panose="03000909000000000000" pitchFamily="65" charset="-120"/>
                <a:ea typeface="+mn-ea"/>
              </a:rPr>
              <a:t>　　大関（おおぜき）</a:t>
            </a:r>
          </a:p>
          <a:p>
            <a:pPr fontAlgn="auto">
              <a:spcBef>
                <a:spcPts val="0"/>
              </a:spcBef>
              <a:spcAft>
                <a:spcPts val="0"/>
              </a:spcAft>
              <a:defRPr/>
            </a:pPr>
            <a:r>
              <a:rPr kumimoji="0" lang="ja-JP" altLang="en-US" dirty="0">
                <a:solidFill>
                  <a:schemeClr val="accent2">
                    <a:lumMod val="50000"/>
                  </a:schemeClr>
                </a:solidFill>
                <a:latin typeface="華康勘亭流" panose="03000909000000000000" pitchFamily="65" charset="-120"/>
                <a:ea typeface="+mn-ea"/>
              </a:rPr>
              <a:t>　　橫綱（よこづな）</a:t>
            </a:r>
            <a:endParaRPr kumimoji="0" lang="zh-TW" altLang="en-US" dirty="0">
              <a:solidFill>
                <a:schemeClr val="accent2">
                  <a:lumMod val="50000"/>
                </a:schemeClr>
              </a:solidFill>
              <a:latin typeface="華康勘亭流" panose="03000909000000000000" pitchFamily="65" charset="-120"/>
              <a:ea typeface="華康勘亭流" panose="03000909000000000000" pitchFamily="65" charset="-12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214" y="0"/>
            <a:ext cx="10287000" cy="6858000"/>
          </a:xfrm>
          <a:prstGeom prst="rect">
            <a:avLst/>
          </a:prstGeom>
        </p:spPr>
      </p:pic>
      <p:sp>
        <p:nvSpPr>
          <p:cNvPr id="3" name="圓角矩形 2"/>
          <p:cNvSpPr/>
          <p:nvPr/>
        </p:nvSpPr>
        <p:spPr>
          <a:xfrm>
            <a:off x="1827413" y="2785130"/>
            <a:ext cx="7069730" cy="3820106"/>
          </a:xfrm>
          <a:prstGeom prst="roundRect">
            <a:avLst/>
          </a:prstGeom>
          <a:solidFill>
            <a:schemeClr val="accent1">
              <a:lumMod val="60000"/>
              <a:lumOff val="4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4724527" y="3944297"/>
            <a:ext cx="4172616" cy="2308324"/>
          </a:xfrm>
          <a:prstGeom prst="rect">
            <a:avLst/>
          </a:prstGeom>
          <a:noFill/>
        </p:spPr>
        <p:txBody>
          <a:bodyPr wrap="square">
            <a:spAutoFit/>
          </a:bodyPr>
          <a:lstStyle/>
          <a:p>
            <a:pPr fontAlgn="auto">
              <a:spcBef>
                <a:spcPts val="0"/>
              </a:spcBef>
              <a:spcAft>
                <a:spcPts val="0"/>
              </a:spcAft>
              <a:defRPr/>
            </a:pPr>
            <a:r>
              <a:rPr lang="zh-TW" altLang="zh-TW" sz="2400" dirty="0" smtClean="0"/>
              <a:t>十兩</a:t>
            </a:r>
            <a:r>
              <a:rPr lang="zh-TW" altLang="zh-TW" sz="2400" dirty="0"/>
              <a:t>以上的力士，就 稱之為</a:t>
            </a:r>
            <a:r>
              <a:rPr lang="en-US" altLang="zh-TW" sz="2400" dirty="0"/>
              <a:t>"</a:t>
            </a:r>
            <a:r>
              <a:rPr lang="zh-TW" altLang="zh-TW" sz="2400" dirty="0"/>
              <a:t>關取力士</a:t>
            </a:r>
            <a:r>
              <a:rPr lang="en-US" altLang="zh-TW" sz="2400" dirty="0"/>
              <a:t>"</a:t>
            </a:r>
            <a:r>
              <a:rPr lang="zh-TW" altLang="zh-TW" sz="2400" dirty="0"/>
              <a:t>。在關取 裡面，前頭以上的力士都稱 為</a:t>
            </a:r>
            <a:r>
              <a:rPr lang="en-US" altLang="zh-TW" sz="2400" dirty="0"/>
              <a:t>"</a:t>
            </a:r>
            <a:r>
              <a:rPr lang="zh-TW" altLang="zh-TW" sz="2400" dirty="0"/>
              <a:t>幕內</a:t>
            </a:r>
            <a:r>
              <a:rPr lang="en-US" altLang="zh-TW" sz="2400" dirty="0"/>
              <a:t>"</a:t>
            </a:r>
            <a:r>
              <a:rPr lang="zh-TW" altLang="zh-TW" sz="2400" dirty="0"/>
              <a:t>。另外，一般又將 大關，關脅，小結，這三個 等級的力士稱為</a:t>
            </a:r>
            <a:r>
              <a:rPr lang="en-US" altLang="zh-TW" sz="2400" dirty="0"/>
              <a:t>"</a:t>
            </a:r>
            <a:r>
              <a:rPr lang="zh-TW" altLang="zh-TW" sz="2400" dirty="0"/>
              <a:t>三役</a:t>
            </a:r>
            <a:r>
              <a:rPr lang="en-US" altLang="zh-TW" sz="2400" dirty="0"/>
              <a:t>"</a:t>
            </a:r>
            <a:r>
              <a:rPr lang="zh-TW" altLang="zh-TW" sz="2400" dirty="0"/>
              <a:t>。</a:t>
            </a:r>
            <a:endParaRPr kumimoji="0" lang="zh-TW" altLang="en-US" sz="2400" dirty="0">
              <a:latin typeface="華康勘亭流" panose="03000909000000000000" pitchFamily="65" charset="-120"/>
              <a:ea typeface="華康勘亭流" panose="03000909000000000000" pitchFamily="65" charset="-120"/>
            </a:endParaRPr>
          </a:p>
        </p:txBody>
      </p:sp>
      <p:sp>
        <p:nvSpPr>
          <p:cNvPr id="6" name="文字方塊 5"/>
          <p:cNvSpPr txBox="1"/>
          <p:nvPr/>
        </p:nvSpPr>
        <p:spPr>
          <a:xfrm>
            <a:off x="1827413" y="2542585"/>
            <a:ext cx="3156633" cy="4062651"/>
          </a:xfrm>
          <a:prstGeom prst="rect">
            <a:avLst/>
          </a:prstGeom>
          <a:noFill/>
        </p:spPr>
        <p:txBody>
          <a:bodyPr wrap="none">
            <a:spAutoFit/>
          </a:bodyPr>
          <a:lstStyle/>
          <a:p>
            <a:pPr fontAlgn="auto">
              <a:spcBef>
                <a:spcPts val="0"/>
              </a:spcBef>
              <a:spcAft>
                <a:spcPts val="0"/>
              </a:spcAft>
              <a:defRPr/>
            </a:pPr>
            <a:r>
              <a:rPr kumimoji="0" lang="ja-JP" altLang="en-US" dirty="0">
                <a:solidFill>
                  <a:schemeClr val="accent2">
                    <a:lumMod val="50000"/>
                  </a:schemeClr>
                </a:solidFill>
                <a:latin typeface="+mn-lt"/>
                <a:ea typeface="+mn-ea"/>
              </a:rPr>
              <a:t>      </a:t>
            </a:r>
            <a:endParaRPr kumimoji="0" lang="en-US" altLang="ja-JP" dirty="0">
              <a:solidFill>
                <a:schemeClr val="accent2">
                  <a:lumMod val="50000"/>
                </a:schemeClr>
              </a:solidFill>
              <a:latin typeface="+mn-lt"/>
              <a:ea typeface="+mn-ea"/>
            </a:endParaRPr>
          </a:p>
          <a:p>
            <a:pPr fontAlgn="auto">
              <a:spcBef>
                <a:spcPts val="0"/>
              </a:spcBef>
              <a:spcAft>
                <a:spcPts val="0"/>
              </a:spcAft>
              <a:defRPr/>
            </a:pPr>
            <a:r>
              <a:rPr kumimoji="0" lang="en-US" altLang="ja-JP" dirty="0">
                <a:solidFill>
                  <a:schemeClr val="accent2">
                    <a:lumMod val="50000"/>
                  </a:schemeClr>
                </a:solidFill>
                <a:latin typeface="+mn-lt"/>
                <a:ea typeface="+mn-ea"/>
              </a:rPr>
              <a:t>      </a:t>
            </a:r>
            <a:r>
              <a:rPr kumimoji="0" lang="zh-TW" altLang="en-US" dirty="0" smtClean="0">
                <a:solidFill>
                  <a:schemeClr val="accent2">
                    <a:lumMod val="50000"/>
                  </a:schemeClr>
                </a:solidFill>
                <a:latin typeface="+mn-lt"/>
                <a:ea typeface="+mn-ea"/>
              </a:rPr>
              <a:t>  </a:t>
            </a:r>
            <a:r>
              <a:rPr kumimoji="0" lang="ja-JP" altLang="en-US" sz="2400" dirty="0" smtClean="0">
                <a:solidFill>
                  <a:schemeClr val="accent2">
                    <a:lumMod val="50000"/>
                  </a:schemeClr>
                </a:solidFill>
                <a:latin typeface="華康勘亭流" panose="03000909000000000000" pitchFamily="65" charset="-120"/>
                <a:ea typeface="+mn-ea"/>
              </a:rPr>
              <a:t>序</a:t>
            </a:r>
            <a:r>
              <a:rPr kumimoji="0" lang="ja-JP" altLang="en-US" sz="2400" dirty="0">
                <a:solidFill>
                  <a:schemeClr val="accent2">
                    <a:lumMod val="50000"/>
                  </a:schemeClr>
                </a:solidFill>
                <a:latin typeface="華康勘亭流" panose="03000909000000000000" pitchFamily="65" charset="-120"/>
                <a:ea typeface="+mn-ea"/>
              </a:rPr>
              <a:t>の口（じょのくち）</a:t>
            </a:r>
          </a:p>
          <a:p>
            <a:pPr fontAlgn="auto">
              <a:spcBef>
                <a:spcPts val="0"/>
              </a:spcBef>
              <a:spcAft>
                <a:spcPts val="0"/>
              </a:spcAft>
              <a:defRPr/>
            </a:pPr>
            <a:r>
              <a:rPr kumimoji="0" lang="ja-JP" altLang="en-US" sz="2400" dirty="0">
                <a:solidFill>
                  <a:schemeClr val="accent2">
                    <a:lumMod val="50000"/>
                  </a:schemeClr>
                </a:solidFill>
                <a:latin typeface="華康勘亭流" panose="03000909000000000000" pitchFamily="65" charset="-120"/>
                <a:ea typeface="+mn-ea"/>
              </a:rPr>
              <a:t>　　序二段（じょにだん）</a:t>
            </a:r>
          </a:p>
          <a:p>
            <a:pPr fontAlgn="auto">
              <a:spcBef>
                <a:spcPts val="0"/>
              </a:spcBef>
              <a:spcAft>
                <a:spcPts val="0"/>
              </a:spcAft>
              <a:defRPr/>
            </a:pPr>
            <a:r>
              <a:rPr kumimoji="0" lang="ja-JP" altLang="en-US" sz="2400" dirty="0">
                <a:solidFill>
                  <a:schemeClr val="accent2">
                    <a:lumMod val="50000"/>
                  </a:schemeClr>
                </a:solidFill>
                <a:latin typeface="華康勘亭流" panose="03000909000000000000" pitchFamily="65" charset="-120"/>
                <a:ea typeface="+mn-ea"/>
              </a:rPr>
              <a:t>　　三段（さんだん）</a:t>
            </a:r>
          </a:p>
          <a:p>
            <a:pPr fontAlgn="auto">
              <a:spcBef>
                <a:spcPts val="0"/>
              </a:spcBef>
              <a:spcAft>
                <a:spcPts val="0"/>
              </a:spcAft>
              <a:defRPr/>
            </a:pPr>
            <a:r>
              <a:rPr kumimoji="0" lang="ja-JP" altLang="en-US" sz="2400" dirty="0">
                <a:solidFill>
                  <a:schemeClr val="accent2">
                    <a:lumMod val="50000"/>
                  </a:schemeClr>
                </a:solidFill>
                <a:latin typeface="華康勘亭流" panose="03000909000000000000" pitchFamily="65" charset="-120"/>
                <a:ea typeface="+mn-ea"/>
              </a:rPr>
              <a:t>　　幕下（まくした）</a:t>
            </a:r>
          </a:p>
          <a:p>
            <a:pPr fontAlgn="auto">
              <a:spcBef>
                <a:spcPts val="0"/>
              </a:spcBef>
              <a:spcAft>
                <a:spcPts val="0"/>
              </a:spcAft>
              <a:defRPr/>
            </a:pPr>
            <a:r>
              <a:rPr kumimoji="0" lang="ja-JP" altLang="en-US" sz="2400" dirty="0">
                <a:solidFill>
                  <a:schemeClr val="accent2">
                    <a:lumMod val="50000"/>
                  </a:schemeClr>
                </a:solidFill>
                <a:latin typeface="華康勘亭流" panose="03000909000000000000" pitchFamily="65" charset="-120"/>
                <a:ea typeface="+mn-ea"/>
              </a:rPr>
              <a:t>　　十両（じゅうりょう）</a:t>
            </a:r>
          </a:p>
          <a:p>
            <a:pPr fontAlgn="auto">
              <a:spcBef>
                <a:spcPts val="0"/>
              </a:spcBef>
              <a:spcAft>
                <a:spcPts val="0"/>
              </a:spcAft>
              <a:defRPr/>
            </a:pPr>
            <a:r>
              <a:rPr kumimoji="0" lang="ja-JP" altLang="en-US" sz="2400" dirty="0">
                <a:solidFill>
                  <a:schemeClr val="accent2">
                    <a:lumMod val="50000"/>
                  </a:schemeClr>
                </a:solidFill>
                <a:latin typeface="華康勘亭流" panose="03000909000000000000" pitchFamily="65" charset="-120"/>
                <a:ea typeface="+mn-ea"/>
              </a:rPr>
              <a:t>　　前頭（まえがしら）</a:t>
            </a:r>
          </a:p>
          <a:p>
            <a:pPr fontAlgn="auto">
              <a:spcBef>
                <a:spcPts val="0"/>
              </a:spcBef>
              <a:spcAft>
                <a:spcPts val="0"/>
              </a:spcAft>
              <a:defRPr/>
            </a:pPr>
            <a:r>
              <a:rPr kumimoji="0" lang="ja-JP" altLang="en-US" sz="2400" dirty="0">
                <a:solidFill>
                  <a:schemeClr val="accent2">
                    <a:lumMod val="50000"/>
                  </a:schemeClr>
                </a:solidFill>
                <a:latin typeface="華康勘亭流" panose="03000909000000000000" pitchFamily="65" charset="-120"/>
                <a:ea typeface="+mn-ea"/>
              </a:rPr>
              <a:t>　　小結（こむすび）</a:t>
            </a:r>
          </a:p>
          <a:p>
            <a:pPr fontAlgn="auto">
              <a:spcBef>
                <a:spcPts val="0"/>
              </a:spcBef>
              <a:spcAft>
                <a:spcPts val="0"/>
              </a:spcAft>
              <a:defRPr/>
            </a:pPr>
            <a:r>
              <a:rPr kumimoji="0" lang="ja-JP" altLang="en-US" sz="2400" dirty="0">
                <a:solidFill>
                  <a:schemeClr val="accent2">
                    <a:lumMod val="50000"/>
                  </a:schemeClr>
                </a:solidFill>
                <a:latin typeface="華康勘亭流" panose="03000909000000000000" pitchFamily="65" charset="-120"/>
                <a:ea typeface="+mn-ea"/>
              </a:rPr>
              <a:t>　　関脇（せきわけ）</a:t>
            </a:r>
          </a:p>
          <a:p>
            <a:pPr fontAlgn="auto">
              <a:spcBef>
                <a:spcPts val="0"/>
              </a:spcBef>
              <a:spcAft>
                <a:spcPts val="0"/>
              </a:spcAft>
              <a:defRPr/>
            </a:pPr>
            <a:r>
              <a:rPr kumimoji="0" lang="ja-JP" altLang="en-US" sz="2400" dirty="0">
                <a:solidFill>
                  <a:schemeClr val="accent2">
                    <a:lumMod val="50000"/>
                  </a:schemeClr>
                </a:solidFill>
                <a:latin typeface="華康勘亭流" panose="03000909000000000000" pitchFamily="65" charset="-120"/>
                <a:ea typeface="+mn-ea"/>
              </a:rPr>
              <a:t>　　大関（おおぜき）</a:t>
            </a:r>
          </a:p>
          <a:p>
            <a:pPr fontAlgn="auto">
              <a:spcBef>
                <a:spcPts val="0"/>
              </a:spcBef>
              <a:spcAft>
                <a:spcPts val="0"/>
              </a:spcAft>
              <a:defRPr/>
            </a:pPr>
            <a:r>
              <a:rPr kumimoji="0" lang="ja-JP" altLang="en-US" sz="2400" dirty="0">
                <a:solidFill>
                  <a:schemeClr val="accent2">
                    <a:lumMod val="50000"/>
                  </a:schemeClr>
                </a:solidFill>
                <a:latin typeface="華康勘亭流" panose="03000909000000000000" pitchFamily="65" charset="-120"/>
                <a:ea typeface="+mn-ea"/>
              </a:rPr>
              <a:t>　　橫綱（よこづな）</a:t>
            </a:r>
            <a:endPar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endParaRPr>
          </a:p>
        </p:txBody>
      </p:sp>
    </p:spTree>
    <p:extLst>
      <p:ext uri="{BB962C8B-B14F-4D97-AF65-F5344CB8AC3E}">
        <p14:creationId xmlns="" xmlns:p14="http://schemas.microsoft.com/office/powerpoint/2010/main" val="83025353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135063" y="631825"/>
            <a:ext cx="2492375" cy="922338"/>
          </a:xfrm>
          <a:prstGeom prst="rect">
            <a:avLst/>
          </a:prstGeom>
          <a:noFill/>
        </p:spPr>
        <p:txBody>
          <a:bodyPr wrap="none">
            <a:spAutoFit/>
          </a:bodyPr>
          <a:lstStyle/>
          <a:p>
            <a:pPr fontAlgn="auto">
              <a:spcBef>
                <a:spcPts val="0"/>
              </a:spcBef>
              <a:spcAft>
                <a:spcPts val="0"/>
              </a:spcAft>
              <a:defRPr/>
            </a:pPr>
            <a:r>
              <a:rPr kumimoji="0" lang="zh-TW" altLang="en-US" sz="5400" dirty="0">
                <a:solidFill>
                  <a:schemeClr val="tx2">
                    <a:lumMod val="75000"/>
                  </a:schemeClr>
                </a:solidFill>
                <a:latin typeface="細明體_HKSCS-ExtB" panose="02020500000000000000" pitchFamily="18" charset="-120"/>
                <a:ea typeface="細明體_HKSCS-ExtB" panose="02020500000000000000" pitchFamily="18" charset="-120"/>
              </a:rPr>
              <a:t>相</a:t>
            </a:r>
            <a:r>
              <a:rPr kumimoji="0" lang="zh-TW" altLang="en-US" sz="3600" dirty="0">
                <a:solidFill>
                  <a:schemeClr val="tx1">
                    <a:lumMod val="85000"/>
                    <a:lumOff val="15000"/>
                  </a:schemeClr>
                </a:solidFill>
                <a:latin typeface="細明體_HKSCS-ExtB" panose="02020500000000000000" pitchFamily="18" charset="-120"/>
                <a:ea typeface="細明體_HKSCS-ExtB" panose="02020500000000000000" pitchFamily="18" charset="-120"/>
              </a:rPr>
              <a:t>撲 歷史</a:t>
            </a:r>
          </a:p>
        </p:txBody>
      </p:sp>
      <p:sp>
        <p:nvSpPr>
          <p:cNvPr id="5" name="文字方塊 4"/>
          <p:cNvSpPr txBox="1"/>
          <p:nvPr/>
        </p:nvSpPr>
        <p:spPr>
          <a:xfrm>
            <a:off x="1135063" y="1687513"/>
            <a:ext cx="6877050" cy="5170646"/>
          </a:xfrm>
          <a:prstGeom prst="rect">
            <a:avLst/>
          </a:prstGeom>
          <a:noFill/>
        </p:spPr>
        <p:txBody>
          <a:bodyPr>
            <a:spAutoFit/>
          </a:bodyPr>
          <a:lstStyle/>
          <a:p>
            <a:pPr fontAlgn="auto">
              <a:spcBef>
                <a:spcPts val="0"/>
              </a:spcBef>
              <a:spcAft>
                <a:spcPts val="0"/>
              </a:spcAft>
              <a:defRPr/>
            </a:pPr>
            <a:r>
              <a:rPr kumimoji="0" lang="en-US" altLang="zh-TW" sz="2400" dirty="0" smtClean="0">
                <a:latin typeface="Yu Mincho" panose="02020400000000000000" pitchFamily="18" charset="-128"/>
                <a:ea typeface="Yu Mincho" panose="02020400000000000000" pitchFamily="18" charset="-128"/>
              </a:rPr>
              <a:t>1. </a:t>
            </a:r>
            <a:r>
              <a:rPr kumimoji="0" lang="zh-TW" altLang="en-US" sz="2200" dirty="0" smtClean="0">
                <a:latin typeface="華康勘亭流" panose="03000909000000000000" pitchFamily="65" charset="-120"/>
                <a:ea typeface="華康勘亭流" panose="03000909000000000000" pitchFamily="65" charset="-120"/>
              </a:rPr>
              <a:t>神話</a:t>
            </a:r>
            <a:r>
              <a:rPr kumimoji="0" lang="zh-TW" altLang="en-US" sz="2200" dirty="0">
                <a:latin typeface="華康勘亭流" panose="03000909000000000000" pitchFamily="65" charset="-120"/>
                <a:ea typeface="華康勘亭流" panose="03000909000000000000" pitchFamily="65" charset="-120"/>
              </a:rPr>
              <a:t>時代</a:t>
            </a:r>
            <a:r>
              <a:rPr kumimoji="0" lang="en-US" altLang="zh-TW" sz="2200" dirty="0">
                <a:latin typeface="華康勘亭流" panose="03000909000000000000" pitchFamily="65" charset="-120"/>
                <a:ea typeface="華康勘亭流" panose="03000909000000000000" pitchFamily="65" charset="-120"/>
              </a:rPr>
              <a:t> </a:t>
            </a:r>
          </a:p>
          <a:p>
            <a:pPr fontAlgn="auto">
              <a:spcBef>
                <a:spcPts val="0"/>
              </a:spcBef>
              <a:spcAft>
                <a:spcPts val="0"/>
              </a:spcAft>
              <a:defRPr/>
            </a:pPr>
            <a:r>
              <a:rPr kumimoji="0" lang="en-US" altLang="zh-TW" sz="2200" dirty="0">
                <a:latin typeface="華康勘亭流" panose="03000909000000000000" pitchFamily="65" charset="-120"/>
                <a:ea typeface="華康勘亭流" panose="03000909000000000000" pitchFamily="65" charset="-120"/>
              </a:rPr>
              <a:t>  《</a:t>
            </a:r>
            <a:r>
              <a:rPr kumimoji="0" lang="zh-TW" altLang="en-US" sz="2200" dirty="0">
                <a:latin typeface="華康勘亭流" panose="03000909000000000000" pitchFamily="65" charset="-120"/>
                <a:ea typeface="華康勘亭流" panose="03000909000000000000" pitchFamily="65" charset="-120"/>
              </a:rPr>
              <a:t>古事記</a:t>
            </a:r>
            <a:r>
              <a:rPr kumimoji="0" lang="en-US" altLang="zh-TW" sz="2200" dirty="0">
                <a:latin typeface="華康勘亭流" panose="03000909000000000000" pitchFamily="65" charset="-120"/>
                <a:ea typeface="華康勘亭流" panose="03000909000000000000" pitchFamily="65" charset="-120"/>
              </a:rPr>
              <a:t>》</a:t>
            </a:r>
            <a:r>
              <a:rPr kumimoji="0" lang="en-US" altLang="zh-TW" sz="2200" dirty="0">
                <a:latin typeface="細明體" panose="02020509000000000000" pitchFamily="49" charset="-120"/>
                <a:ea typeface="細明體" panose="02020509000000000000" pitchFamily="49" charset="-120"/>
              </a:rPr>
              <a:t>:</a:t>
            </a:r>
            <a:r>
              <a:rPr kumimoji="0" lang="zh-TW" altLang="en-US" sz="2200" dirty="0">
                <a:latin typeface="華康勘亭流" panose="03000909000000000000" pitchFamily="65" charset="-120"/>
                <a:ea typeface="華康勘亭流" panose="03000909000000000000" pitchFamily="65" charset="-120"/>
              </a:rPr>
              <a:t> 遠古時代，</a:t>
            </a:r>
            <a:r>
              <a:rPr kumimoji="0" lang="zh-TW" altLang="en-US" sz="2200" dirty="0">
                <a:solidFill>
                  <a:schemeClr val="accent2">
                    <a:lumMod val="50000"/>
                  </a:schemeClr>
                </a:solidFill>
                <a:latin typeface="華康勘亭流" panose="03000909000000000000" pitchFamily="65" charset="-120"/>
                <a:ea typeface="華康勘亭流" panose="03000909000000000000" pitchFamily="65" charset="-120"/>
              </a:rPr>
              <a:t>建御名方神</a:t>
            </a:r>
            <a:r>
              <a:rPr kumimoji="0" lang="zh-TW" altLang="en-US" sz="2200" dirty="0">
                <a:latin typeface="華康勘亭流" panose="03000909000000000000" pitchFamily="65" charset="-120"/>
                <a:ea typeface="華康勘亭流" panose="03000909000000000000" pitchFamily="65" charset="-120"/>
              </a:rPr>
              <a:t>與</a:t>
            </a:r>
            <a:r>
              <a:rPr kumimoji="0" lang="zh-TW" altLang="en-US" sz="2200" dirty="0">
                <a:solidFill>
                  <a:schemeClr val="accent2">
                    <a:lumMod val="50000"/>
                  </a:schemeClr>
                </a:solidFill>
                <a:latin typeface="華康勘亭流" panose="03000909000000000000" pitchFamily="65" charset="-120"/>
                <a:ea typeface="華康勘亭流" panose="03000909000000000000" pitchFamily="65" charset="-120"/>
              </a:rPr>
              <a:t>建御雷神</a:t>
            </a:r>
            <a:r>
              <a:rPr kumimoji="0" lang="zh-TW" altLang="en-US" sz="2200" dirty="0">
                <a:latin typeface="華康勘亭流" panose="03000909000000000000" pitchFamily="65" charset="-120"/>
                <a:ea typeface="華康勘亭流" panose="03000909000000000000" pitchFamily="65" charset="-120"/>
              </a:rPr>
              <a:t>相</a:t>
            </a:r>
            <a:endParaRPr kumimoji="0" lang="en-US" altLang="zh-TW" sz="22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200" dirty="0">
                <a:latin typeface="華康勘亭流" panose="03000909000000000000" pitchFamily="65" charset="-120"/>
                <a:ea typeface="華康勘亭流" panose="03000909000000000000" pitchFamily="65" charset="-120"/>
              </a:rPr>
              <a:t>　爭出雲國領導權，以</a:t>
            </a:r>
            <a:r>
              <a:rPr kumimoji="0" lang="zh-TW" altLang="en-US" sz="2200" dirty="0">
                <a:solidFill>
                  <a:schemeClr val="accent2">
                    <a:lumMod val="50000"/>
                  </a:schemeClr>
                </a:solidFill>
                <a:latin typeface="華康勘亭流" panose="03000909000000000000" pitchFamily="65" charset="-120"/>
                <a:ea typeface="華康勘亭流" panose="03000909000000000000" pitchFamily="65" charset="-120"/>
              </a:rPr>
              <a:t>力量</a:t>
            </a:r>
            <a:r>
              <a:rPr kumimoji="0" lang="zh-TW" altLang="en-US" sz="2200" dirty="0">
                <a:latin typeface="華康勘亭流" panose="03000909000000000000" pitchFamily="65" charset="-120"/>
                <a:ea typeface="華康勘亭流" panose="03000909000000000000" pitchFamily="65" charset="-120"/>
              </a:rPr>
              <a:t>為競賽，建御雷</a:t>
            </a:r>
            <a:endParaRPr kumimoji="0" lang="en-US" altLang="zh-TW" sz="22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200" dirty="0">
                <a:latin typeface="華康勘亭流" panose="03000909000000000000" pitchFamily="65" charset="-120"/>
                <a:ea typeface="華康勘亭流" panose="03000909000000000000" pitchFamily="65" charset="-120"/>
              </a:rPr>
              <a:t>　神勝，相傳為相撲起源。</a:t>
            </a:r>
            <a:endParaRPr kumimoji="0" lang="en-US" altLang="zh-TW" sz="22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endParaRPr kumimoji="0" lang="en-US" altLang="zh-TW" sz="22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en-US" altLang="zh-TW" sz="2400" dirty="0">
                <a:latin typeface="Yu Mincho" panose="02020400000000000000" pitchFamily="18" charset="-128"/>
                <a:ea typeface="Yu Mincho" panose="02020400000000000000" pitchFamily="18" charset="-128"/>
              </a:rPr>
              <a:t>2</a:t>
            </a:r>
            <a:r>
              <a:rPr kumimoji="0" lang="en-US" altLang="zh-TW" sz="2400" dirty="0" smtClean="0">
                <a:latin typeface="Yu Mincho" panose="02020400000000000000" pitchFamily="18" charset="-128"/>
                <a:ea typeface="Yu Mincho" panose="02020400000000000000" pitchFamily="18" charset="-128"/>
              </a:rPr>
              <a:t>. </a:t>
            </a:r>
            <a:r>
              <a:rPr kumimoji="0" lang="zh-TW" altLang="en-US" sz="2200" dirty="0" smtClean="0">
                <a:latin typeface="華康勘亭流" panose="03000909000000000000" pitchFamily="65" charset="-120"/>
                <a:ea typeface="華康勘亭流" panose="03000909000000000000" pitchFamily="65" charset="-120"/>
              </a:rPr>
              <a:t>天</a:t>
            </a:r>
            <a:r>
              <a:rPr kumimoji="0" lang="zh-TW" altLang="en-US" sz="2200" dirty="0">
                <a:latin typeface="華康勘亭流" panose="03000909000000000000" pitchFamily="65" charset="-120"/>
                <a:ea typeface="華康勘亭流" panose="03000909000000000000" pitchFamily="65" charset="-120"/>
              </a:rPr>
              <a:t>覽相撲</a:t>
            </a:r>
            <a:r>
              <a:rPr kumimoji="0" lang="zh-TW" altLang="en-US" sz="2200" dirty="0">
                <a:latin typeface="細明體" panose="02020509000000000000" pitchFamily="49" charset="-120"/>
                <a:ea typeface="細明體" panose="02020509000000000000" pitchFamily="49" charset="-120"/>
              </a:rPr>
              <a:t>時期 </a:t>
            </a:r>
            <a:r>
              <a:rPr kumimoji="0" lang="en-US" altLang="zh-TW" sz="2200" dirty="0">
                <a:latin typeface="細明體" panose="02020509000000000000" pitchFamily="49" charset="-120"/>
                <a:ea typeface="細明體" panose="02020509000000000000" pitchFamily="49" charset="-120"/>
              </a:rPr>
              <a:t>(</a:t>
            </a:r>
            <a:r>
              <a:rPr kumimoji="0" lang="zh-TW" altLang="en-US" sz="2200" dirty="0">
                <a:latin typeface="華康勘亭流" panose="03000909000000000000" pitchFamily="65" charset="-120"/>
                <a:ea typeface="華康勘亭流" panose="03000909000000000000" pitchFamily="65" charset="-120"/>
              </a:rPr>
              <a:t>天皇御前比賽</a:t>
            </a:r>
            <a:r>
              <a:rPr kumimoji="0" lang="en-US" altLang="zh-TW" sz="2200" dirty="0">
                <a:latin typeface="細明體" panose="02020509000000000000" pitchFamily="49" charset="-120"/>
                <a:ea typeface="細明體" panose="02020509000000000000" pitchFamily="49" charset="-120"/>
              </a:rPr>
              <a:t>)</a:t>
            </a:r>
          </a:p>
          <a:p>
            <a:pPr fontAlgn="auto">
              <a:spcBef>
                <a:spcPts val="0"/>
              </a:spcBef>
              <a:spcAft>
                <a:spcPts val="0"/>
              </a:spcAft>
              <a:defRPr/>
            </a:pPr>
            <a:r>
              <a:rPr kumimoji="0" lang="zh-TW" altLang="en-US" sz="2200" dirty="0">
                <a:solidFill>
                  <a:schemeClr val="accent2">
                    <a:lumMod val="50000"/>
                  </a:schemeClr>
                </a:solidFill>
                <a:latin typeface="華康勘亭流" panose="03000909000000000000" pitchFamily="65" charset="-120"/>
                <a:ea typeface="華康勘亭流" panose="03000909000000000000" pitchFamily="65" charset="-120"/>
              </a:rPr>
              <a:t>　祈福豐收，獻祭給神</a:t>
            </a:r>
            <a:endParaRPr kumimoji="0" lang="en-US" altLang="zh-TW" sz="2200" dirty="0">
              <a:solidFill>
                <a:schemeClr val="accent2">
                  <a:lumMod val="50000"/>
                </a:schemeClr>
              </a:solidFill>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200" dirty="0">
                <a:latin typeface="華康勘亭流" panose="03000909000000000000" pitchFamily="65" charset="-120"/>
                <a:ea typeface="華康勘亭流" panose="03000909000000000000" pitchFamily="65" charset="-120"/>
              </a:rPr>
              <a:t>  </a:t>
            </a:r>
            <a:r>
              <a:rPr kumimoji="0" lang="en-US" altLang="zh-TW" sz="2200" dirty="0">
                <a:latin typeface="華康勘亭流" panose="03000909000000000000" pitchFamily="65" charset="-120"/>
                <a:ea typeface="華康勘亭流" panose="03000909000000000000" pitchFamily="65" charset="-120"/>
              </a:rPr>
              <a:t>《</a:t>
            </a:r>
            <a:r>
              <a:rPr kumimoji="0" lang="zh-TW" altLang="en-US" sz="2200" dirty="0">
                <a:latin typeface="華康勘亭流" panose="03000909000000000000" pitchFamily="65" charset="-120"/>
                <a:ea typeface="華康勘亭流" panose="03000909000000000000" pitchFamily="65" charset="-120"/>
              </a:rPr>
              <a:t>日本事紀</a:t>
            </a:r>
            <a:r>
              <a:rPr kumimoji="0" lang="en-US" altLang="zh-TW" sz="2200" dirty="0">
                <a:latin typeface="華康勘亭流" panose="03000909000000000000" pitchFamily="65" charset="-120"/>
                <a:ea typeface="華康勘亭流" panose="03000909000000000000" pitchFamily="65" charset="-120"/>
              </a:rPr>
              <a:t>》</a:t>
            </a:r>
            <a:r>
              <a:rPr kumimoji="0" lang="en-US" altLang="zh-TW" sz="2200" dirty="0">
                <a:latin typeface="細明體" panose="02020509000000000000" pitchFamily="49" charset="-120"/>
                <a:ea typeface="細明體" panose="02020509000000000000" pitchFamily="49" charset="-120"/>
              </a:rPr>
              <a:t>:</a:t>
            </a:r>
            <a:r>
              <a:rPr kumimoji="0" lang="zh-TW" altLang="en-US" sz="2200" dirty="0">
                <a:latin typeface="細明體" panose="02020509000000000000" pitchFamily="49" charset="-120"/>
                <a:ea typeface="細明體" panose="02020509000000000000" pitchFamily="49" charset="-120"/>
              </a:rPr>
              <a:t> </a:t>
            </a:r>
            <a:r>
              <a:rPr kumimoji="0" lang="zh-TW" altLang="en-US" sz="2200" dirty="0">
                <a:latin typeface="華康勘亭流" panose="03000909000000000000" pitchFamily="65" charset="-120"/>
                <a:ea typeface="華康勘亭流" panose="03000909000000000000" pitchFamily="65" charset="-120"/>
              </a:rPr>
              <a:t>皇極天皇時代為招待百濟使者，招</a:t>
            </a:r>
            <a:endParaRPr kumimoji="0" lang="en-US" altLang="zh-TW" sz="22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200" dirty="0">
                <a:latin typeface="華康勘亭流" panose="03000909000000000000" pitchFamily="65" charset="-120"/>
                <a:ea typeface="華康勘亭流" panose="03000909000000000000" pitchFamily="65" charset="-120"/>
              </a:rPr>
              <a:t>　集兵士進行相撲表演以</a:t>
            </a:r>
            <a:r>
              <a:rPr kumimoji="0" lang="zh-TW" altLang="en-US" sz="2200" dirty="0">
                <a:solidFill>
                  <a:schemeClr val="accent2">
                    <a:lumMod val="50000"/>
                  </a:schemeClr>
                </a:solidFill>
                <a:latin typeface="華康勘亭流" panose="03000909000000000000" pitchFamily="65" charset="-120"/>
                <a:ea typeface="華康勘亭流" panose="03000909000000000000" pitchFamily="65" charset="-120"/>
              </a:rPr>
              <a:t>娛樂</a:t>
            </a:r>
            <a:r>
              <a:rPr kumimoji="0" lang="zh-TW" altLang="en-US" sz="2200" dirty="0">
                <a:latin typeface="華康勘亭流" panose="03000909000000000000" pitchFamily="65" charset="-120"/>
                <a:ea typeface="華康勘亭流" panose="03000909000000000000" pitchFamily="65" charset="-120"/>
              </a:rPr>
              <a:t>。</a:t>
            </a:r>
            <a:endParaRPr kumimoji="0" lang="en-US" altLang="zh-TW" sz="22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endParaRPr kumimoji="0" lang="en-US" altLang="zh-TW" sz="22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en-US" altLang="zh-TW" sz="2400" dirty="0">
                <a:latin typeface="Yu Mincho" panose="02020400000000000000" pitchFamily="18" charset="-128"/>
                <a:ea typeface="Yu Mincho" panose="02020400000000000000" pitchFamily="18" charset="-128"/>
              </a:rPr>
              <a:t>3</a:t>
            </a:r>
            <a:r>
              <a:rPr kumimoji="0" lang="en-US" altLang="zh-TW" sz="2400" dirty="0" smtClean="0">
                <a:latin typeface="Yu Mincho" panose="02020400000000000000" pitchFamily="18" charset="-128"/>
                <a:ea typeface="Yu Mincho" panose="02020400000000000000" pitchFamily="18" charset="-128"/>
              </a:rPr>
              <a:t>. </a:t>
            </a:r>
            <a:r>
              <a:rPr kumimoji="0" lang="zh-TW" altLang="en-US" sz="2200" dirty="0" smtClean="0">
                <a:latin typeface="華康勘亭流" panose="03000909000000000000" pitchFamily="65" charset="-120"/>
                <a:ea typeface="華康勘亭流" panose="03000909000000000000" pitchFamily="65" charset="-120"/>
              </a:rPr>
              <a:t>上</a:t>
            </a:r>
            <a:r>
              <a:rPr kumimoji="0" lang="zh-TW" altLang="en-US" sz="2200" dirty="0">
                <a:latin typeface="華康勘亭流" panose="03000909000000000000" pitchFamily="65" charset="-120"/>
                <a:ea typeface="華康勘亭流" panose="03000909000000000000" pitchFamily="65" charset="-120"/>
              </a:rPr>
              <a:t>覽相撲時期</a:t>
            </a:r>
            <a:endParaRPr kumimoji="0" lang="en-US" altLang="zh-TW" sz="22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200" dirty="0">
                <a:latin typeface="華康勘亭流" panose="03000909000000000000" pitchFamily="65" charset="-120"/>
                <a:ea typeface="華康勘亭流" panose="03000909000000000000" pitchFamily="65" charset="-120"/>
              </a:rPr>
              <a:t>  </a:t>
            </a:r>
            <a:r>
              <a:rPr kumimoji="0" lang="zh-TW" altLang="en-US" sz="2200" dirty="0" smtClean="0">
                <a:latin typeface="華康勘亭流" panose="03000909000000000000" pitchFamily="65" charset="-120"/>
                <a:ea typeface="華康勘亭流" panose="03000909000000000000" pitchFamily="65" charset="-120"/>
              </a:rPr>
              <a:t>  戰國</a:t>
            </a:r>
            <a:r>
              <a:rPr kumimoji="0" lang="zh-TW" altLang="en-US" sz="2200" dirty="0">
                <a:latin typeface="華康勘亭流" panose="03000909000000000000" pitchFamily="65" charset="-120"/>
                <a:ea typeface="華康勘亭流" panose="03000909000000000000" pitchFamily="65" charset="-120"/>
              </a:rPr>
              <a:t>時代大名間以相撲作為</a:t>
            </a:r>
            <a:r>
              <a:rPr kumimoji="0" lang="zh-TW" altLang="en-US" sz="2200" dirty="0">
                <a:solidFill>
                  <a:schemeClr val="accent2">
                    <a:lumMod val="50000"/>
                  </a:schemeClr>
                </a:solidFill>
                <a:latin typeface="華康勘亭流" panose="03000909000000000000" pitchFamily="65" charset="-120"/>
                <a:ea typeface="華康勘亭流" panose="03000909000000000000" pitchFamily="65" charset="-120"/>
              </a:rPr>
              <a:t>武術競賽</a:t>
            </a:r>
            <a:r>
              <a:rPr kumimoji="0" lang="zh-TW" altLang="en-US" sz="2200" dirty="0">
                <a:latin typeface="華康勘亭流" panose="03000909000000000000" pitchFamily="65" charset="-120"/>
                <a:ea typeface="華康勘亭流" panose="03000909000000000000" pitchFamily="65" charset="-120"/>
              </a:rPr>
              <a:t>，並獎勵獲勝</a:t>
            </a:r>
            <a:endParaRPr kumimoji="0" lang="en-US" altLang="zh-TW" sz="22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200" dirty="0">
                <a:latin typeface="華康勘亭流" panose="03000909000000000000" pitchFamily="65" charset="-120"/>
                <a:ea typeface="華康勘亭流" panose="03000909000000000000" pitchFamily="65" charset="-120"/>
              </a:rPr>
              <a:t>　選手　</a:t>
            </a:r>
            <a:endParaRPr kumimoji="0" lang="en-US" altLang="zh-TW" sz="22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200" dirty="0">
                <a:solidFill>
                  <a:schemeClr val="accent1">
                    <a:lumMod val="50000"/>
                  </a:schemeClr>
                </a:solidFill>
                <a:latin typeface="華康勘亭流" panose="03000909000000000000" pitchFamily="65" charset="-120"/>
                <a:ea typeface="華康勘亭流" panose="03000909000000000000" pitchFamily="65" charset="-120"/>
              </a:rPr>
              <a:t>　弓取式</a:t>
            </a:r>
            <a:endParaRPr kumimoji="0" lang="en-US" altLang="zh-TW" sz="2200" dirty="0">
              <a:solidFill>
                <a:schemeClr val="accent1">
                  <a:lumMod val="50000"/>
                </a:schemeClr>
              </a:solidFill>
              <a:latin typeface="華康勘亭流" panose="03000909000000000000" pitchFamily="65" charset="-120"/>
              <a:ea typeface="華康勘亭流" panose="03000909000000000000" pitchFamily="65" charset="-120"/>
            </a:endParaRPr>
          </a:p>
          <a:p>
            <a:pPr fontAlgn="auto">
              <a:spcBef>
                <a:spcPts val="0"/>
              </a:spcBef>
              <a:spcAft>
                <a:spcPts val="0"/>
              </a:spcAft>
              <a:defRPr/>
            </a:pPr>
            <a:endParaRPr kumimoji="0" lang="zh-TW" altLang="en-US" dirty="0">
              <a:latin typeface="+mn-lt"/>
              <a:ea typeface="+mn-ea"/>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135063" y="631825"/>
            <a:ext cx="2492375" cy="922338"/>
          </a:xfrm>
          <a:prstGeom prst="rect">
            <a:avLst/>
          </a:prstGeom>
          <a:noFill/>
        </p:spPr>
        <p:txBody>
          <a:bodyPr wrap="none">
            <a:spAutoFit/>
          </a:bodyPr>
          <a:lstStyle/>
          <a:p>
            <a:pPr fontAlgn="auto">
              <a:spcBef>
                <a:spcPts val="0"/>
              </a:spcBef>
              <a:spcAft>
                <a:spcPts val="0"/>
              </a:spcAft>
              <a:defRPr/>
            </a:pPr>
            <a:r>
              <a:rPr kumimoji="0" lang="zh-TW" altLang="en-US" sz="5400" dirty="0">
                <a:solidFill>
                  <a:schemeClr val="tx2">
                    <a:lumMod val="75000"/>
                  </a:schemeClr>
                </a:solidFill>
                <a:latin typeface="細明體-ExtB" panose="02020500000000000000" pitchFamily="18" charset="-120"/>
                <a:ea typeface="細明體-ExtB" panose="02020500000000000000" pitchFamily="18" charset="-120"/>
              </a:rPr>
              <a:t>相</a:t>
            </a:r>
            <a:r>
              <a:rPr kumimoji="0" lang="zh-TW" altLang="en-US" sz="3600" dirty="0">
                <a:solidFill>
                  <a:schemeClr val="tx1">
                    <a:lumMod val="85000"/>
                    <a:lumOff val="15000"/>
                  </a:schemeClr>
                </a:solidFill>
                <a:latin typeface="細明體-ExtB" panose="02020500000000000000" pitchFamily="18" charset="-120"/>
                <a:ea typeface="細明體-ExtB" panose="02020500000000000000" pitchFamily="18" charset="-120"/>
              </a:rPr>
              <a:t>撲 歷史</a:t>
            </a:r>
          </a:p>
        </p:txBody>
      </p:sp>
      <p:sp>
        <p:nvSpPr>
          <p:cNvPr id="5" name="文字方塊 4"/>
          <p:cNvSpPr txBox="1"/>
          <p:nvPr/>
        </p:nvSpPr>
        <p:spPr>
          <a:xfrm>
            <a:off x="1135063" y="1919288"/>
            <a:ext cx="6877050" cy="4892675"/>
          </a:xfrm>
          <a:prstGeom prst="rect">
            <a:avLst/>
          </a:prstGeom>
          <a:noFill/>
        </p:spPr>
        <p:txBody>
          <a:bodyPr>
            <a:spAutoFit/>
          </a:bodyPr>
          <a:lstStyle/>
          <a:p>
            <a:pPr fontAlgn="auto">
              <a:spcBef>
                <a:spcPts val="0"/>
              </a:spcBef>
              <a:spcAft>
                <a:spcPts val="0"/>
              </a:spcAft>
              <a:defRPr/>
            </a:pPr>
            <a:r>
              <a:rPr kumimoji="0" lang="en-US" altLang="zh-TW" sz="2400" dirty="0">
                <a:latin typeface="Yu Mincho" panose="02020400000000000000" pitchFamily="18" charset="-128"/>
                <a:ea typeface="Yu Mincho" panose="02020400000000000000" pitchFamily="18" charset="-128"/>
              </a:rPr>
              <a:t>4.</a:t>
            </a:r>
            <a:r>
              <a:rPr kumimoji="0" lang="zh-TW" altLang="en-US" sz="2400" dirty="0">
                <a:latin typeface="華康勘亭流" panose="03000909000000000000" pitchFamily="65" charset="-120"/>
                <a:ea typeface="華康勘亭流" panose="03000909000000000000" pitchFamily="65" charset="-120"/>
              </a:rPr>
              <a:t>勸進相撲時期</a:t>
            </a:r>
            <a:r>
              <a:rPr kumimoji="0" lang="en-US" altLang="zh-TW" sz="2400" dirty="0">
                <a:latin typeface="華康勘亭流" panose="03000909000000000000" pitchFamily="65" charset="-120"/>
                <a:ea typeface="華康勘亭流" panose="03000909000000000000" pitchFamily="65" charset="-120"/>
              </a:rPr>
              <a:t> </a:t>
            </a:r>
          </a:p>
          <a:p>
            <a:pPr fontAlgn="auto">
              <a:spcBef>
                <a:spcPts val="0"/>
              </a:spcBef>
              <a:spcAft>
                <a:spcPts val="0"/>
              </a:spcAft>
              <a:defRPr/>
            </a:pPr>
            <a:r>
              <a:rPr kumimoji="0" lang="zh-TW" altLang="en-US" sz="2400" dirty="0">
                <a:latin typeface="華康勘亭流" panose="03000909000000000000" pitchFamily="65" charset="-120"/>
                <a:ea typeface="華康勘亭流" panose="03000909000000000000" pitchFamily="65" charset="-120"/>
              </a:rPr>
              <a:t>　江戶時代為了募集寺廟興建及修復經費，開始</a:t>
            </a:r>
            <a:endParaRPr kumimoji="0" lang="en-US" altLang="zh-TW" sz="24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400" dirty="0">
                <a:latin typeface="華康勘亭流" panose="03000909000000000000" pitchFamily="65" charset="-120"/>
                <a:ea typeface="華康勘亭流" panose="03000909000000000000" pitchFamily="65" charset="-120"/>
              </a:rPr>
              <a:t>　平民間的相撲比賽。</a:t>
            </a:r>
            <a:endParaRPr kumimoji="0" lang="en-US" altLang="zh-TW" sz="24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400" dirty="0">
                <a:solidFill>
                  <a:schemeClr val="accent1">
                    <a:lumMod val="50000"/>
                  </a:schemeClr>
                </a:solidFill>
                <a:latin typeface="華康勘亭流" panose="03000909000000000000" pitchFamily="65" charset="-120"/>
                <a:ea typeface="華康勘亭流" panose="03000909000000000000" pitchFamily="65" charset="-120"/>
              </a:rPr>
              <a:t>　土俵</a:t>
            </a:r>
            <a:r>
              <a:rPr kumimoji="0" lang="en-US" altLang="zh-TW" sz="2200" dirty="0">
                <a:latin typeface="細明體" panose="02020509000000000000" pitchFamily="49" charset="-120"/>
                <a:ea typeface="細明體" panose="02020509000000000000" pitchFamily="49" charset="-120"/>
              </a:rPr>
              <a:t>—</a:t>
            </a:r>
            <a:r>
              <a:rPr kumimoji="0" lang="zh-TW" altLang="en-US" sz="2400" dirty="0">
                <a:latin typeface="華康勘亭流" panose="03000909000000000000" pitchFamily="65" charset="-120"/>
                <a:ea typeface="華康勘亭流" panose="03000909000000000000" pitchFamily="65" charset="-120"/>
              </a:rPr>
              <a:t>鐮倉時代即出現「</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人方屋</a:t>
            </a:r>
            <a:r>
              <a:rPr kumimoji="0" lang="zh-TW" altLang="en-US" sz="2400" dirty="0">
                <a:latin typeface="華康勘亭流" panose="03000909000000000000" pitchFamily="65" charset="-120"/>
                <a:ea typeface="華康勘亭流" panose="03000909000000000000" pitchFamily="65" charset="-120"/>
              </a:rPr>
              <a:t>」，觀賞人群</a:t>
            </a:r>
            <a:endParaRPr kumimoji="0" lang="en-US" altLang="zh-TW" sz="24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400" dirty="0">
                <a:latin typeface="華康勘亭流" panose="03000909000000000000" pitchFamily="65" charset="-120"/>
                <a:ea typeface="華康勘亭流" panose="03000909000000000000" pitchFamily="65" charset="-120"/>
              </a:rPr>
              <a:t>　為人牆並於人牆內比賽，將對手摔倒或壓倒在</a:t>
            </a:r>
            <a:endParaRPr kumimoji="0" lang="en-US" altLang="zh-TW" sz="24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400" dirty="0">
                <a:latin typeface="華康勘亭流" panose="03000909000000000000" pitchFamily="65" charset="-120"/>
                <a:ea typeface="華康勘亭流" panose="03000909000000000000" pitchFamily="65" charset="-120"/>
              </a:rPr>
              <a:t>　地為勝。因常受傷、起爭執，所以後改以埋草</a:t>
            </a:r>
            <a:endParaRPr kumimoji="0" lang="en-US" altLang="zh-TW" sz="24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400" dirty="0">
                <a:latin typeface="華康勘亭流" panose="03000909000000000000" pitchFamily="65" charset="-120"/>
                <a:ea typeface="華康勘亭流" panose="03000909000000000000" pitchFamily="65" charset="-120"/>
              </a:rPr>
              <a:t>　束取代人牆，並於四方角落立木柱。</a:t>
            </a:r>
            <a:endParaRPr kumimoji="0" lang="en-US" altLang="zh-TW" sz="24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endParaRPr kumimoji="0" lang="en-US" altLang="zh-TW" sz="24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en-US" altLang="zh-TW" sz="2400" dirty="0">
                <a:latin typeface="Yu Mincho" panose="02020400000000000000" pitchFamily="18" charset="-128"/>
                <a:ea typeface="Yu Mincho" panose="02020400000000000000" pitchFamily="18" charset="-128"/>
              </a:rPr>
              <a:t>5.</a:t>
            </a:r>
            <a:r>
              <a:rPr kumimoji="0" lang="zh-TW" altLang="en-US" sz="2400" dirty="0">
                <a:latin typeface="華康勘亭流" panose="03000909000000000000" pitchFamily="65" charset="-120"/>
                <a:ea typeface="華康勘亭流" panose="03000909000000000000" pitchFamily="65" charset="-120"/>
              </a:rPr>
              <a:t>大相撲時期</a:t>
            </a:r>
            <a:endParaRPr kumimoji="0" lang="en-US" altLang="zh-TW" sz="24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400" dirty="0">
                <a:latin typeface="華康勘亭流" panose="03000909000000000000" pitchFamily="65" charset="-120"/>
                <a:ea typeface="華康勘亭流" panose="03000909000000000000" pitchFamily="65" charset="-120"/>
              </a:rPr>
              <a:t>　江戶時代後期成立「江戶相撲會所」</a:t>
            </a:r>
            <a:r>
              <a:rPr kumimoji="0" lang="en-US" altLang="zh-TW" sz="2200" dirty="0">
                <a:latin typeface="細明體" panose="02020509000000000000" pitchFamily="49" charset="-120"/>
                <a:ea typeface="細明體" panose="02020509000000000000" pitchFamily="49" charset="-120"/>
              </a:rPr>
              <a:t>(</a:t>
            </a:r>
            <a:r>
              <a:rPr kumimoji="0" lang="zh-TW" altLang="en-US" sz="2400" dirty="0">
                <a:latin typeface="華康勘亭流" panose="03000909000000000000" pitchFamily="65" charset="-120"/>
                <a:ea typeface="華康勘亭流" panose="03000909000000000000" pitchFamily="65" charset="-120"/>
              </a:rPr>
              <a:t>日本相撲</a:t>
            </a:r>
            <a:endParaRPr kumimoji="0" lang="en-US" altLang="zh-TW" sz="24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400" dirty="0">
                <a:latin typeface="華康勘亭流" panose="03000909000000000000" pitchFamily="65" charset="-120"/>
                <a:ea typeface="華康勘亭流" panose="03000909000000000000" pitchFamily="65" charset="-120"/>
              </a:rPr>
              <a:t>　</a:t>
            </a:r>
            <a:r>
              <a:rPr kumimoji="0" lang="zh-TW" altLang="en-US" sz="2400" dirty="0" smtClean="0">
                <a:latin typeface="華康勘亭流" panose="03000909000000000000" pitchFamily="65" charset="-120"/>
                <a:ea typeface="華康勘亭流" panose="03000909000000000000" pitchFamily="65" charset="-120"/>
              </a:rPr>
              <a:t>協會</a:t>
            </a:r>
            <a:r>
              <a:rPr kumimoji="0" lang="en-US" altLang="zh-TW" sz="2200" dirty="0" smtClean="0">
                <a:latin typeface="細明體" panose="02020509000000000000" pitchFamily="49" charset="-120"/>
                <a:ea typeface="細明體" panose="02020509000000000000" pitchFamily="49" charset="-120"/>
              </a:rPr>
              <a:t>)</a:t>
            </a:r>
            <a:r>
              <a:rPr kumimoji="0" lang="zh-TW" altLang="en-US" sz="2400" dirty="0" smtClean="0">
                <a:latin typeface="華康勘亭流" panose="03000909000000000000" pitchFamily="65" charset="-120"/>
                <a:ea typeface="華康勘亭流" panose="03000909000000000000" pitchFamily="65" charset="-120"/>
              </a:rPr>
              <a:t>前身</a:t>
            </a:r>
            <a:r>
              <a:rPr kumimoji="0" lang="zh-TW" altLang="en-US" sz="2400" dirty="0">
                <a:latin typeface="華康勘亭流" panose="03000909000000000000" pitchFamily="65" charset="-120"/>
                <a:ea typeface="華康勘亭流" panose="03000909000000000000" pitchFamily="65" charset="-120"/>
              </a:rPr>
              <a:t>，</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規則</a:t>
            </a:r>
            <a:r>
              <a:rPr kumimoji="0" lang="zh-TW" altLang="en-US" sz="2400" dirty="0">
                <a:latin typeface="華康勘亭流" panose="03000909000000000000" pitchFamily="65" charset="-120"/>
                <a:ea typeface="華康勘亭流" panose="03000909000000000000" pitchFamily="65" charset="-120"/>
              </a:rPr>
              <a:t>、</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師傅</a:t>
            </a:r>
            <a:r>
              <a:rPr kumimoji="0" lang="zh-TW" altLang="en-US" sz="2400" dirty="0">
                <a:latin typeface="華康勘亭流" panose="03000909000000000000" pitchFamily="65" charset="-120"/>
                <a:ea typeface="華康勘亭流" panose="03000909000000000000" pitchFamily="65" charset="-120"/>
              </a:rPr>
              <a:t>及</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部屋</a:t>
            </a:r>
            <a:r>
              <a:rPr kumimoji="0" lang="zh-TW" altLang="en-US" sz="2400" dirty="0">
                <a:latin typeface="華康勘亭流" panose="03000909000000000000" pitchFamily="65" charset="-120"/>
                <a:ea typeface="華康勘亭流" panose="03000909000000000000" pitchFamily="65" charset="-120"/>
              </a:rPr>
              <a:t>漸產生。昭和時</a:t>
            </a:r>
            <a:endParaRPr kumimoji="0" lang="en-US" altLang="zh-TW" sz="24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400" dirty="0">
                <a:latin typeface="華康勘亭流" panose="03000909000000000000" pitchFamily="65" charset="-120"/>
                <a:ea typeface="華康勘亭流" panose="03000909000000000000" pitchFamily="65" charset="-120"/>
              </a:rPr>
              <a:t>　代考量選手安全，而拆四柱。</a:t>
            </a:r>
            <a:endParaRPr kumimoji="0" lang="en-US" altLang="zh-TW" sz="24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endParaRPr kumimoji="0" lang="zh-TW" altLang="en-US" sz="2400" dirty="0">
              <a:latin typeface="+mn-lt"/>
              <a:ea typeface="+mn-ea"/>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內容版面配置區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2790825" y="1325563"/>
            <a:ext cx="5054600" cy="4611687"/>
          </a:xfrm>
        </p:spPr>
      </p:pic>
      <p:sp>
        <p:nvSpPr>
          <p:cNvPr id="5" name="文字方塊 4"/>
          <p:cNvSpPr txBox="1"/>
          <p:nvPr/>
        </p:nvSpPr>
        <p:spPr>
          <a:xfrm>
            <a:off x="503238" y="528638"/>
            <a:ext cx="1339850" cy="922337"/>
          </a:xfrm>
          <a:prstGeom prst="rect">
            <a:avLst/>
          </a:prstGeom>
          <a:noFill/>
        </p:spPr>
        <p:txBody>
          <a:bodyPr wrap="none">
            <a:spAutoFit/>
          </a:bodyPr>
          <a:lstStyle/>
          <a:p>
            <a:pPr fontAlgn="auto">
              <a:spcBef>
                <a:spcPts val="0"/>
              </a:spcBef>
              <a:spcAft>
                <a:spcPts val="0"/>
              </a:spcAft>
              <a:defRPr/>
            </a:pPr>
            <a:r>
              <a:rPr kumimoji="0" lang="zh-TW" altLang="en-US" sz="5400" dirty="0">
                <a:solidFill>
                  <a:schemeClr val="tx2">
                    <a:lumMod val="75000"/>
                  </a:schemeClr>
                </a:solidFill>
                <a:latin typeface="細明體" panose="02020509000000000000" pitchFamily="49" charset="-120"/>
                <a:ea typeface="細明體" panose="02020509000000000000" pitchFamily="49" charset="-120"/>
              </a:rPr>
              <a:t>土</a:t>
            </a:r>
            <a:r>
              <a:rPr kumimoji="0" lang="zh-TW" altLang="en-US" sz="3600" dirty="0">
                <a:solidFill>
                  <a:schemeClr val="tx1">
                    <a:lumMod val="85000"/>
                    <a:lumOff val="15000"/>
                  </a:schemeClr>
                </a:solidFill>
                <a:latin typeface="細明體" panose="02020509000000000000" pitchFamily="49" charset="-120"/>
                <a:ea typeface="細明體" panose="02020509000000000000" pitchFamily="49" charset="-120"/>
              </a:rPr>
              <a:t>俵</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148290" y="135894"/>
            <a:ext cx="5034548" cy="6722106"/>
          </a:xfrm>
          <a:prstGeom prst="rect">
            <a:avLst/>
          </a:prstGeom>
        </p:spPr>
      </p:pic>
    </p:spTree>
    <p:extLst>
      <p:ext uri="{BB962C8B-B14F-4D97-AF65-F5344CB8AC3E}">
        <p14:creationId xmlns="" xmlns:p14="http://schemas.microsoft.com/office/powerpoint/2010/main" val="1142331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979488" y="566738"/>
            <a:ext cx="2724150" cy="923925"/>
          </a:xfrm>
          <a:prstGeom prst="rect">
            <a:avLst/>
          </a:prstGeom>
          <a:noFill/>
        </p:spPr>
        <p:txBody>
          <a:bodyPr wrap="none">
            <a:spAutoFit/>
          </a:bodyPr>
          <a:lstStyle/>
          <a:p>
            <a:pPr fontAlgn="auto">
              <a:spcBef>
                <a:spcPts val="0"/>
              </a:spcBef>
              <a:spcAft>
                <a:spcPts val="0"/>
              </a:spcAft>
              <a:defRPr/>
            </a:pPr>
            <a:r>
              <a:rPr kumimoji="0" lang="zh-TW" altLang="en-US" sz="5400" dirty="0">
                <a:solidFill>
                  <a:schemeClr val="tx2">
                    <a:lumMod val="75000"/>
                  </a:schemeClr>
                </a:solidFill>
                <a:latin typeface="細明體-ExtB" panose="02020500000000000000" pitchFamily="18" charset="-120"/>
                <a:ea typeface="細明體-ExtB" panose="02020500000000000000" pitchFamily="18" charset="-120"/>
              </a:rPr>
              <a:t>大</a:t>
            </a:r>
            <a:r>
              <a:rPr kumimoji="0" lang="zh-TW" altLang="en-US" sz="3600" dirty="0">
                <a:solidFill>
                  <a:schemeClr val="tx1">
                    <a:lumMod val="85000"/>
                    <a:lumOff val="15000"/>
                  </a:schemeClr>
                </a:solidFill>
                <a:latin typeface="細明體-ExtB" panose="02020500000000000000" pitchFamily="18" charset="-120"/>
                <a:ea typeface="細明體-ExtB" panose="02020500000000000000" pitchFamily="18" charset="-120"/>
              </a:rPr>
              <a:t>相撲賽制</a:t>
            </a:r>
          </a:p>
        </p:txBody>
      </p:sp>
      <p:sp>
        <p:nvSpPr>
          <p:cNvPr id="17411" name="文字方塊 4"/>
          <p:cNvSpPr txBox="1">
            <a:spLocks noChangeArrowheads="1"/>
          </p:cNvSpPr>
          <p:nvPr/>
        </p:nvSpPr>
        <p:spPr bwMode="auto">
          <a:xfrm>
            <a:off x="1135063" y="1763713"/>
            <a:ext cx="6877050" cy="37861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r>
              <a:rPr kumimoji="0" lang="zh-TW" altLang="en-US" sz="2400" dirty="0">
                <a:latin typeface="細明體" panose="02020509000000000000" pitchFamily="49" charset="-120"/>
                <a:ea typeface="細明體" panose="02020509000000000000" pitchFamily="49" charset="-120"/>
              </a:rPr>
              <a:t>每年奇數月舉行，分</a:t>
            </a:r>
            <a:r>
              <a:rPr kumimoji="0" lang="en-US" altLang="zh-TW" sz="2400" dirty="0">
                <a:latin typeface="細明體" panose="02020509000000000000" pitchFamily="49" charset="-120"/>
                <a:ea typeface="細明體" panose="02020509000000000000" pitchFamily="49" charset="-120"/>
              </a:rPr>
              <a:t>6</a:t>
            </a:r>
            <a:r>
              <a:rPr kumimoji="0" lang="zh-TW" altLang="en-US" sz="2400" dirty="0">
                <a:latin typeface="細明體" panose="02020509000000000000" pitchFamily="49" charset="-120"/>
                <a:ea typeface="細明體" panose="02020509000000000000" pitchFamily="49" charset="-120"/>
              </a:rPr>
              <a:t>場所進行賽事</a:t>
            </a:r>
            <a:endParaRPr kumimoji="0" lang="en-US" altLang="zh-TW" sz="2400" dirty="0">
              <a:latin typeface="細明體" panose="02020509000000000000" pitchFamily="49" charset="-120"/>
              <a:ea typeface="細明體" panose="02020509000000000000" pitchFamily="49" charset="-120"/>
            </a:endParaRPr>
          </a:p>
          <a:p>
            <a:pPr eaLnBrk="1" hangingPunct="1"/>
            <a:r>
              <a:rPr kumimoji="0" lang="zh-TW" altLang="en-US" sz="2400" dirty="0">
                <a:latin typeface="細明體" panose="02020509000000000000" pitchFamily="49" charset="-120"/>
                <a:ea typeface="細明體" panose="02020509000000000000" pitchFamily="49" charset="-120"/>
              </a:rPr>
              <a:t>每場賽期為</a:t>
            </a:r>
            <a:r>
              <a:rPr kumimoji="0" lang="en-US" altLang="zh-TW" sz="2400" dirty="0">
                <a:latin typeface="細明體" panose="02020509000000000000" pitchFamily="49" charset="-120"/>
                <a:ea typeface="細明體" panose="02020509000000000000" pitchFamily="49" charset="-120"/>
              </a:rPr>
              <a:t>15</a:t>
            </a:r>
            <a:r>
              <a:rPr kumimoji="0" lang="zh-TW" altLang="en-US" sz="2400" dirty="0">
                <a:latin typeface="細明體" panose="02020509000000000000" pitchFamily="49" charset="-120"/>
                <a:ea typeface="細明體" panose="02020509000000000000" pitchFamily="49" charset="-120"/>
              </a:rPr>
              <a:t>日，多為當月第二個周日開始</a:t>
            </a:r>
            <a:endParaRPr kumimoji="0" lang="en-US" altLang="zh-TW" sz="2400" dirty="0">
              <a:latin typeface="細明體" panose="02020509000000000000" pitchFamily="49" charset="-120"/>
              <a:ea typeface="細明體" panose="02020509000000000000" pitchFamily="49" charset="-120"/>
            </a:endParaRPr>
          </a:p>
          <a:p>
            <a:pPr eaLnBrk="1" hangingPunct="1"/>
            <a:r>
              <a:rPr kumimoji="0" lang="zh-TW" altLang="en-US" sz="2400" dirty="0">
                <a:latin typeface="細明體" panose="02020509000000000000" pitchFamily="49" charset="-120"/>
                <a:ea typeface="細明體" panose="02020509000000000000" pitchFamily="49" charset="-120"/>
              </a:rPr>
              <a:t>最後一場比賽稱「千秋樂」，並進行頒獎</a:t>
            </a:r>
            <a:endParaRPr kumimoji="0" lang="en-US" altLang="zh-TW" sz="2400" dirty="0">
              <a:latin typeface="細明體" panose="02020509000000000000" pitchFamily="49" charset="-120"/>
              <a:ea typeface="細明體" panose="02020509000000000000" pitchFamily="49" charset="-120"/>
            </a:endParaRPr>
          </a:p>
          <a:p>
            <a:pPr eaLnBrk="1" hangingPunct="1"/>
            <a:r>
              <a:rPr kumimoji="0" lang="zh-TW" altLang="en-US" sz="2400" dirty="0">
                <a:latin typeface="細明體" panose="02020509000000000000" pitchFamily="49" charset="-120"/>
                <a:ea typeface="細明體" panose="02020509000000000000" pitchFamily="49" charset="-120"/>
              </a:rPr>
              <a:t>     </a:t>
            </a:r>
            <a:endParaRPr kumimoji="0" lang="en-US" altLang="zh-TW" sz="2400" dirty="0">
              <a:latin typeface="細明體" panose="02020509000000000000" pitchFamily="49" charset="-120"/>
              <a:ea typeface="細明體" panose="02020509000000000000" pitchFamily="49" charset="-120"/>
            </a:endParaRPr>
          </a:p>
          <a:p>
            <a:pPr eaLnBrk="1" hangingPunct="1"/>
            <a:r>
              <a:rPr kumimoji="0" lang="zh-TW" altLang="en-US" sz="2400" dirty="0">
                <a:latin typeface="細明體" panose="02020509000000000000" pitchFamily="49" charset="-120"/>
                <a:ea typeface="細明體" panose="02020509000000000000" pitchFamily="49" charset="-120"/>
              </a:rPr>
              <a:t>一月</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 東京 </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初場所</a:t>
            </a:r>
            <a:endParaRPr kumimoji="0" lang="en-US" altLang="zh-TW" sz="2400" dirty="0">
              <a:latin typeface="細明體" panose="02020509000000000000" pitchFamily="49" charset="-120"/>
              <a:ea typeface="細明體" panose="02020509000000000000" pitchFamily="49" charset="-120"/>
            </a:endParaRPr>
          </a:p>
          <a:p>
            <a:pPr eaLnBrk="1" hangingPunct="1"/>
            <a:r>
              <a:rPr kumimoji="0" lang="zh-TW" altLang="en-US" sz="2400" dirty="0">
                <a:latin typeface="細明體" panose="02020509000000000000" pitchFamily="49" charset="-120"/>
                <a:ea typeface="細明體" panose="02020509000000000000" pitchFamily="49" charset="-120"/>
              </a:rPr>
              <a:t>三月</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 大阪 </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春場所</a:t>
            </a:r>
            <a:endParaRPr kumimoji="0" lang="en-US" altLang="zh-TW" sz="2400" dirty="0">
              <a:latin typeface="細明體" panose="02020509000000000000" pitchFamily="49" charset="-120"/>
              <a:ea typeface="細明體" panose="02020509000000000000" pitchFamily="49" charset="-120"/>
            </a:endParaRPr>
          </a:p>
          <a:p>
            <a:pPr eaLnBrk="1" hangingPunct="1"/>
            <a:r>
              <a:rPr kumimoji="0" lang="zh-TW" altLang="en-US" sz="2400" dirty="0">
                <a:latin typeface="細明體" panose="02020509000000000000" pitchFamily="49" charset="-120"/>
                <a:ea typeface="細明體" panose="02020509000000000000" pitchFamily="49" charset="-120"/>
              </a:rPr>
              <a:t>五月</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 東京 </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夏場所</a:t>
            </a:r>
            <a:r>
              <a:rPr kumimoji="0" lang="en-US" altLang="zh-TW" sz="2400" dirty="0">
                <a:latin typeface="細明體" panose="02020509000000000000" pitchFamily="49" charset="-120"/>
                <a:ea typeface="細明體" panose="02020509000000000000" pitchFamily="49" charset="-120"/>
              </a:rPr>
              <a:t> </a:t>
            </a:r>
          </a:p>
          <a:p>
            <a:pPr eaLnBrk="1" hangingPunct="1"/>
            <a:r>
              <a:rPr kumimoji="0" lang="zh-TW" altLang="en-US" sz="2400" dirty="0">
                <a:latin typeface="細明體" panose="02020509000000000000" pitchFamily="49" charset="-120"/>
                <a:ea typeface="細明體" panose="02020509000000000000" pitchFamily="49" charset="-120"/>
              </a:rPr>
              <a:t>七月</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 名古屋</a:t>
            </a:r>
            <a:r>
              <a:rPr kumimoji="0" lang="en-US" altLang="zh-TW" sz="2400" dirty="0">
                <a:latin typeface="細明體" panose="02020509000000000000" pitchFamily="49" charset="-120"/>
                <a:ea typeface="細明體" panose="02020509000000000000" pitchFamily="49" charset="-120"/>
              </a:rPr>
              <a:t>– </a:t>
            </a:r>
            <a:r>
              <a:rPr kumimoji="0" lang="zh-TW" altLang="en-US" sz="2400" dirty="0">
                <a:latin typeface="細明體" panose="02020509000000000000" pitchFamily="49" charset="-120"/>
                <a:ea typeface="細明體" panose="02020509000000000000" pitchFamily="49" charset="-120"/>
              </a:rPr>
              <a:t>名古屋場所</a:t>
            </a:r>
            <a:endParaRPr kumimoji="0" lang="en-US" altLang="zh-TW" sz="2400" dirty="0">
              <a:latin typeface="細明體" panose="02020509000000000000" pitchFamily="49" charset="-120"/>
              <a:ea typeface="細明體" panose="02020509000000000000" pitchFamily="49" charset="-120"/>
            </a:endParaRPr>
          </a:p>
          <a:p>
            <a:pPr eaLnBrk="1" hangingPunct="1"/>
            <a:r>
              <a:rPr kumimoji="0" lang="zh-TW" altLang="en-US" sz="2400" dirty="0">
                <a:latin typeface="細明體" panose="02020509000000000000" pitchFamily="49" charset="-120"/>
                <a:ea typeface="細明體" panose="02020509000000000000" pitchFamily="49" charset="-120"/>
              </a:rPr>
              <a:t>九月</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 東京</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 秋場所</a:t>
            </a:r>
            <a:endParaRPr kumimoji="0" lang="en-US" altLang="zh-TW" sz="2400" dirty="0">
              <a:latin typeface="細明體" panose="02020509000000000000" pitchFamily="49" charset="-120"/>
              <a:ea typeface="細明體" panose="02020509000000000000" pitchFamily="49" charset="-120"/>
            </a:endParaRPr>
          </a:p>
          <a:p>
            <a:pPr eaLnBrk="1" hangingPunct="1"/>
            <a:r>
              <a:rPr kumimoji="0" lang="zh-TW" altLang="en-US" sz="2400" dirty="0">
                <a:latin typeface="細明體" panose="02020509000000000000" pitchFamily="49" charset="-120"/>
                <a:ea typeface="細明體" panose="02020509000000000000" pitchFamily="49" charset="-120"/>
              </a:rPr>
              <a:t>十 一月</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 福岡</a:t>
            </a:r>
            <a:r>
              <a:rPr kumimoji="0" lang="en-US" altLang="zh-TW" sz="2400" dirty="0">
                <a:latin typeface="細明體" panose="02020509000000000000" pitchFamily="49" charset="-120"/>
                <a:ea typeface="細明體" panose="02020509000000000000" pitchFamily="49" charset="-120"/>
              </a:rPr>
              <a:t>– </a:t>
            </a:r>
            <a:r>
              <a:rPr kumimoji="0" lang="zh-TW" altLang="en-US" sz="2400" dirty="0">
                <a:latin typeface="細明體" panose="02020509000000000000" pitchFamily="49" charset="-120"/>
                <a:ea typeface="細明體" panose="02020509000000000000" pitchFamily="49" charset="-120"/>
              </a:rPr>
              <a:t>九州場所</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979488" y="566738"/>
            <a:ext cx="1803699" cy="923330"/>
          </a:xfrm>
          <a:prstGeom prst="rect">
            <a:avLst/>
          </a:prstGeom>
          <a:noFill/>
        </p:spPr>
        <p:txBody>
          <a:bodyPr wrap="none">
            <a:spAutoFit/>
          </a:bodyPr>
          <a:lstStyle/>
          <a:p>
            <a:pPr fontAlgn="auto">
              <a:spcBef>
                <a:spcPts val="0"/>
              </a:spcBef>
              <a:spcAft>
                <a:spcPts val="0"/>
              </a:spcAft>
              <a:defRPr/>
            </a:pPr>
            <a:r>
              <a:rPr kumimoji="0" lang="zh-TW" altLang="en-US" sz="5400" dirty="0" smtClean="0">
                <a:solidFill>
                  <a:schemeClr val="tx2">
                    <a:lumMod val="75000"/>
                  </a:schemeClr>
                </a:solidFill>
                <a:latin typeface="細明體" panose="02020509000000000000" pitchFamily="49" charset="-120"/>
                <a:ea typeface="細明體" panose="02020509000000000000" pitchFamily="49" charset="-120"/>
              </a:rPr>
              <a:t>肉</a:t>
            </a:r>
            <a:r>
              <a:rPr kumimoji="0" lang="zh-TW" altLang="en-US" sz="3600" dirty="0" smtClean="0">
                <a:solidFill>
                  <a:schemeClr val="tx1">
                    <a:lumMod val="85000"/>
                    <a:lumOff val="15000"/>
                  </a:schemeClr>
                </a:solidFill>
                <a:latin typeface="細明體" panose="02020509000000000000" pitchFamily="49" charset="-120"/>
                <a:ea typeface="細明體" panose="02020509000000000000" pitchFamily="49" charset="-120"/>
              </a:rPr>
              <a:t>搏</a:t>
            </a:r>
            <a:r>
              <a:rPr kumimoji="0" lang="zh-TW" altLang="en-US" sz="3600" dirty="0" smtClean="0">
                <a:solidFill>
                  <a:schemeClr val="tx1">
                    <a:lumMod val="85000"/>
                    <a:lumOff val="15000"/>
                  </a:schemeClr>
                </a:solidFill>
                <a:latin typeface="華康勘亭流" panose="03000909000000000000" pitchFamily="65" charset="-120"/>
                <a:ea typeface="華康勘亭流" panose="03000909000000000000" pitchFamily="65" charset="-120"/>
              </a:rPr>
              <a:t> </a:t>
            </a:r>
            <a:r>
              <a:rPr kumimoji="0" lang="en-US" altLang="zh-TW" sz="3600" dirty="0" smtClean="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a:t>
            </a:r>
            <a:r>
              <a:rPr kumimoji="0" lang="zh-TW" altLang="en-US" sz="3600" dirty="0" smtClean="0">
                <a:solidFill>
                  <a:schemeClr val="tx1">
                    <a:lumMod val="85000"/>
                    <a:lumOff val="15000"/>
                  </a:schemeClr>
                </a:solidFill>
                <a:latin typeface="華康勘亭流" panose="03000909000000000000" pitchFamily="65" charset="-120"/>
                <a:ea typeface="華康勘亭流" panose="03000909000000000000" pitchFamily="65" charset="-120"/>
              </a:rPr>
              <a:t> </a:t>
            </a:r>
            <a:endParaRPr kumimoji="0" lang="zh-TW" altLang="en-US" sz="3600" dirty="0">
              <a:solidFill>
                <a:schemeClr val="tx1">
                  <a:lumMod val="85000"/>
                  <a:lumOff val="15000"/>
                </a:schemeClr>
              </a:solidFill>
              <a:latin typeface="華康勘亭流" panose="03000909000000000000" pitchFamily="65" charset="-120"/>
              <a:ea typeface="華康勘亭流" panose="03000909000000000000" pitchFamily="65" charset="-120"/>
            </a:endParaRPr>
          </a:p>
        </p:txBody>
      </p:sp>
      <p:sp>
        <p:nvSpPr>
          <p:cNvPr id="5" name="文字方塊 4"/>
          <p:cNvSpPr txBox="1"/>
          <p:nvPr/>
        </p:nvSpPr>
        <p:spPr>
          <a:xfrm>
            <a:off x="1014413" y="1595438"/>
            <a:ext cx="6878637" cy="4954587"/>
          </a:xfrm>
          <a:prstGeom prst="rect">
            <a:avLst/>
          </a:prstGeom>
          <a:noFill/>
        </p:spPr>
        <p:txBody>
          <a:bodyPr>
            <a:spAutoFit/>
          </a:bodyPr>
          <a:lstStyle/>
          <a:p>
            <a:pPr fontAlgn="auto">
              <a:spcBef>
                <a:spcPts val="0"/>
              </a:spcBef>
              <a:spcAft>
                <a:spcPts val="0"/>
              </a:spcAft>
              <a:defRPr/>
            </a:pP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比賽規則</a:t>
            </a:r>
            <a:endParaRPr kumimoji="0" lang="en-US" altLang="zh-TW" sz="2400" dirty="0">
              <a:solidFill>
                <a:schemeClr val="accent2">
                  <a:lumMod val="50000"/>
                </a:schemeClr>
              </a:solidFill>
              <a:latin typeface="華康勘亭流" panose="03000909000000000000" pitchFamily="65" charset="-120"/>
              <a:ea typeface="華康勘亭流" panose="03000909000000000000" pitchFamily="65" charset="-120"/>
            </a:endParaRPr>
          </a:p>
          <a:p>
            <a:pPr>
              <a:spcBef>
                <a:spcPts val="0"/>
              </a:spcBef>
              <a:spcAft>
                <a:spcPts val="0"/>
              </a:spcAft>
              <a:defRPr/>
            </a:pPr>
            <a:r>
              <a:rPr kumimoji="0" lang="zh-TW" altLang="en-US" sz="2400" dirty="0">
                <a:latin typeface="華康勘亭流" panose="03000909000000000000" pitchFamily="65" charset="-120"/>
                <a:ea typeface="華康勘亭流" panose="03000909000000000000" pitchFamily="65" charset="-120"/>
              </a:rPr>
              <a:t>早期結合拳鬥、摔跤。</a:t>
            </a:r>
            <a:endParaRPr kumimoji="0" lang="en-US" altLang="zh-TW" sz="2400" dirty="0">
              <a:latin typeface="華康勘亭流" panose="03000909000000000000" pitchFamily="65" charset="-120"/>
              <a:ea typeface="華康勘亭流" panose="03000909000000000000" pitchFamily="65" charset="-120"/>
            </a:endParaRPr>
          </a:p>
          <a:p>
            <a:pPr>
              <a:spcBef>
                <a:spcPts val="0"/>
              </a:spcBef>
              <a:spcAft>
                <a:spcPts val="0"/>
              </a:spcAft>
              <a:defRPr/>
            </a:pPr>
            <a:endParaRPr kumimoji="0" lang="en-US" altLang="zh-TW" sz="2400" dirty="0">
              <a:latin typeface="華康勘亭流" panose="03000909000000000000" pitchFamily="65" charset="-120"/>
              <a:ea typeface="華康勘亭流" panose="03000909000000000000" pitchFamily="65" charset="-120"/>
            </a:endParaRPr>
          </a:p>
          <a:p>
            <a:pPr>
              <a:spcBef>
                <a:spcPts val="0"/>
              </a:spcBef>
              <a:spcAft>
                <a:spcPts val="0"/>
              </a:spcAft>
              <a:defRPr/>
            </a:pPr>
            <a:r>
              <a:rPr kumimoji="0" lang="zh-TW" altLang="en-US" sz="2200" dirty="0">
                <a:latin typeface="華康勘亭流" panose="03000909000000000000" pitchFamily="65" charset="-120"/>
                <a:ea typeface="華康勘亭流" panose="03000909000000000000" pitchFamily="65" charset="-120"/>
              </a:rPr>
              <a:t>規則建立</a:t>
            </a:r>
            <a:r>
              <a:rPr kumimoji="0" lang="en-US" altLang="zh-TW" sz="2200" dirty="0">
                <a:latin typeface="細明體" panose="02020509000000000000" pitchFamily="49" charset="-120"/>
                <a:ea typeface="細明體" panose="02020509000000000000" pitchFamily="49" charset="-120"/>
              </a:rPr>
              <a:t>:</a:t>
            </a:r>
            <a:r>
              <a:rPr kumimoji="0" lang="zh-TW" altLang="en-US" sz="2200" dirty="0">
                <a:latin typeface="華康勘亭流" panose="03000909000000000000" pitchFamily="65" charset="-120"/>
                <a:ea typeface="華康勘亭流" panose="03000909000000000000" pitchFamily="65" charset="-120"/>
              </a:rPr>
              <a:t> 比賽時可以互相抓腰帶，握抱頭頸、軀幹和四肢，可以用腿使絆，可以拍打對方胸部，但不許踢對方胸腹，不許抓兜襠和生殖器，不許抓頭髮、擊雙耳、卡咽喉，不許傷害對方眼睛、胃門等要害處，不許用拳頭打人或使用反關節動作。比賽時，</a:t>
            </a:r>
            <a:r>
              <a:rPr kumimoji="0" lang="zh-TW" altLang="en-US" sz="2200" dirty="0">
                <a:solidFill>
                  <a:schemeClr val="accent2">
                    <a:lumMod val="50000"/>
                  </a:schemeClr>
                </a:solidFill>
                <a:latin typeface="華康勘亭流" panose="03000909000000000000" pitchFamily="65" charset="-120"/>
                <a:ea typeface="華康勘亭流" panose="03000909000000000000" pitchFamily="65" charset="-120"/>
              </a:rPr>
              <a:t>能使對方身體任何一部分著地（除兩腳掌外）即為勝利。能使對方身體任何部分</a:t>
            </a:r>
            <a:r>
              <a:rPr kumimoji="0" lang="en-US" altLang="zh-TW" sz="2200" dirty="0">
                <a:solidFill>
                  <a:schemeClr val="accent2">
                    <a:lumMod val="50000"/>
                  </a:schemeClr>
                </a:solidFill>
                <a:latin typeface="細明體" panose="02020509000000000000" pitchFamily="49" charset="-120"/>
                <a:ea typeface="細明體" panose="02020509000000000000" pitchFamily="49" charset="-120"/>
              </a:rPr>
              <a:t>(</a:t>
            </a:r>
            <a:r>
              <a:rPr kumimoji="0" lang="zh-TW" altLang="en-US" sz="2200" dirty="0">
                <a:solidFill>
                  <a:schemeClr val="accent2">
                    <a:lumMod val="50000"/>
                  </a:schemeClr>
                </a:solidFill>
                <a:latin typeface="細明體" panose="02020509000000000000" pitchFamily="49" charset="-120"/>
                <a:ea typeface="細明體" panose="02020509000000000000" pitchFamily="49" charset="-120"/>
              </a:rPr>
              <a:t>包括手、腳</a:t>
            </a:r>
            <a:r>
              <a:rPr kumimoji="0" lang="en-US" altLang="zh-TW" sz="2200" dirty="0">
                <a:solidFill>
                  <a:schemeClr val="accent2">
                    <a:lumMod val="50000"/>
                  </a:schemeClr>
                </a:solidFill>
                <a:latin typeface="細明體" panose="02020509000000000000" pitchFamily="49" charset="-120"/>
                <a:ea typeface="細明體" panose="02020509000000000000" pitchFamily="49" charset="-120"/>
              </a:rPr>
              <a:t>)</a:t>
            </a:r>
            <a:r>
              <a:rPr kumimoji="0" lang="zh-TW" altLang="en-US" sz="2200" dirty="0">
                <a:solidFill>
                  <a:schemeClr val="accent2">
                    <a:lumMod val="50000"/>
                  </a:schemeClr>
                </a:solidFill>
                <a:latin typeface="華康勘亭流" panose="03000909000000000000" pitchFamily="65" charset="-120"/>
                <a:ea typeface="華康勘亭流" panose="03000909000000000000" pitchFamily="65" charset="-120"/>
              </a:rPr>
              <a:t>觸及圈外亦為勝利。</a:t>
            </a:r>
            <a:r>
              <a:rPr kumimoji="0" lang="zh-TW" altLang="en-US" sz="2200" dirty="0">
                <a:latin typeface="華康勘亭流" panose="03000909000000000000" pitchFamily="65" charset="-120"/>
                <a:ea typeface="華康勘亭流" panose="03000909000000000000" pitchFamily="65" charset="-120"/>
              </a:rPr>
              <a:t>比賽</a:t>
            </a:r>
            <a:r>
              <a:rPr kumimoji="0" lang="zh-TW" altLang="en-US" sz="2200" dirty="0">
                <a:solidFill>
                  <a:schemeClr val="accent2">
                    <a:lumMod val="50000"/>
                  </a:schemeClr>
                </a:solidFill>
                <a:latin typeface="華康勘亭流" panose="03000909000000000000" pitchFamily="65" charset="-120"/>
                <a:ea typeface="華康勘亭流" panose="03000909000000000000" pitchFamily="65" charset="-120"/>
              </a:rPr>
              <a:t>沒有時間限制</a:t>
            </a:r>
            <a:r>
              <a:rPr kumimoji="0" lang="zh-TW" altLang="en-US" sz="2200" dirty="0">
                <a:latin typeface="華康勘亭流" panose="03000909000000000000" pitchFamily="65" charset="-120"/>
                <a:ea typeface="華康勘亭流" panose="03000909000000000000" pitchFamily="65" charset="-120"/>
              </a:rPr>
              <a:t>，如果雙方經過長時間角斗，精疲力盡而勝負未分時，裁判員可以宣布比賽暫停，休息后再重新開始比賽，直至決出勝負。</a:t>
            </a:r>
          </a:p>
          <a:p>
            <a:pPr fontAlgn="auto">
              <a:spcBef>
                <a:spcPts val="0"/>
              </a:spcBef>
              <a:spcAft>
                <a:spcPts val="0"/>
              </a:spcAft>
              <a:defRPr/>
            </a:pPr>
            <a:endParaRPr kumimoji="0" lang="zh-TW" altLang="en-US" sz="2400" dirty="0">
              <a:latin typeface="+mn-lt"/>
              <a:ea typeface="+mn-ea"/>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圖片 3"/>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文字方塊 4"/>
          <p:cNvSpPr txBox="1"/>
          <p:nvPr/>
        </p:nvSpPr>
        <p:spPr>
          <a:xfrm>
            <a:off x="5872765" y="914400"/>
            <a:ext cx="2886223" cy="707886"/>
          </a:xfrm>
          <a:prstGeom prst="rect">
            <a:avLst/>
          </a:prstGeom>
          <a:noFill/>
        </p:spPr>
        <p:txBody>
          <a:bodyPr>
            <a:spAutoFit/>
          </a:bodyPr>
          <a:lstStyle/>
          <a:p>
            <a:pPr fontAlgn="auto">
              <a:spcBef>
                <a:spcPts val="0"/>
              </a:spcBef>
              <a:spcAft>
                <a:spcPts val="0"/>
              </a:spcAft>
              <a:defRPr/>
            </a:pPr>
            <a:r>
              <a:rPr kumimoji="0" lang="zh-TW" altLang="en-US" sz="4000" dirty="0">
                <a:solidFill>
                  <a:schemeClr val="bg1"/>
                </a:solidFill>
                <a:effectLst>
                  <a:glow rad="1778000">
                    <a:schemeClr val="tx1">
                      <a:alpha val="83000"/>
                    </a:schemeClr>
                  </a:glow>
                </a:effectLst>
                <a:latin typeface="細明體" panose="02020509000000000000" pitchFamily="49" charset="-120"/>
                <a:ea typeface="細明體" panose="02020509000000000000" pitchFamily="49" charset="-120"/>
              </a:rPr>
              <a:t>兩國國技館</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圖片 3"/>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3188" y="0"/>
            <a:ext cx="9144001" cy="6954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p:cNvSpPr>
            <a:spLocks noGrp="1"/>
          </p:cNvSpPr>
          <p:nvPr>
            <p:ph type="title"/>
          </p:nvPr>
        </p:nvSpPr>
        <p:spPr/>
        <p:txBody>
          <a:bodyPr/>
          <a:lstStyle/>
          <a:p>
            <a:pPr eaLnBrk="1" hangingPunct="1"/>
            <a:r>
              <a:rPr lang="zh-TW" altLang="en-US" dirty="0" smtClean="0">
                <a:latin typeface="標楷體" panose="03000509000000000000" pitchFamily="65" charset="-120"/>
                <a:ea typeface="標楷體" panose="03000509000000000000" pitchFamily="65" charset="-120"/>
              </a:rPr>
              <a:t>目錄</a:t>
            </a:r>
          </a:p>
        </p:txBody>
      </p:sp>
      <p:sp>
        <p:nvSpPr>
          <p:cNvPr id="5123" name="內容版面配置區 2"/>
          <p:cNvSpPr>
            <a:spLocks noGrp="1"/>
          </p:cNvSpPr>
          <p:nvPr>
            <p:ph idx="1"/>
          </p:nvPr>
        </p:nvSpPr>
        <p:spPr/>
        <p:txBody>
          <a:bodyPr/>
          <a:lstStyle/>
          <a:p>
            <a:pPr eaLnBrk="1" hangingPunct="1"/>
            <a:r>
              <a:rPr lang="zh-TW" altLang="en-US" smtClean="0">
                <a:latin typeface="標楷體" panose="03000509000000000000" pitchFamily="65" charset="-120"/>
                <a:ea typeface="標楷體" panose="03000509000000000000" pitchFamily="65" charset="-120"/>
              </a:rPr>
              <a:t>分工表</a:t>
            </a:r>
            <a:endParaRPr lang="en-US" altLang="zh-TW" smtClean="0">
              <a:latin typeface="標楷體" panose="03000509000000000000" pitchFamily="65" charset="-120"/>
              <a:ea typeface="標楷體" panose="03000509000000000000" pitchFamily="65" charset="-120"/>
            </a:endParaRPr>
          </a:p>
          <a:p>
            <a:pPr eaLnBrk="1" hangingPunct="1"/>
            <a:r>
              <a:rPr lang="zh-TW" altLang="en-US" smtClean="0">
                <a:latin typeface="標楷體" panose="03000509000000000000" pitchFamily="65" charset="-120"/>
                <a:ea typeface="標楷體" panose="03000509000000000000" pitchFamily="65" charset="-120"/>
              </a:rPr>
              <a:t>相撲</a:t>
            </a:r>
            <a:endParaRPr lang="en-US" altLang="zh-TW" smtClean="0">
              <a:latin typeface="標楷體" panose="03000509000000000000" pitchFamily="65" charset="-120"/>
              <a:ea typeface="標楷體" panose="03000509000000000000" pitchFamily="65" charset="-120"/>
            </a:endParaRPr>
          </a:p>
          <a:p>
            <a:pPr eaLnBrk="1" hangingPunct="1"/>
            <a:r>
              <a:rPr lang="zh-TW" altLang="en-US" smtClean="0">
                <a:latin typeface="標楷體" panose="03000509000000000000" pitchFamily="65" charset="-120"/>
                <a:ea typeface="標楷體" panose="03000509000000000000" pitchFamily="65" charset="-120"/>
              </a:rPr>
              <a:t>茶道</a:t>
            </a:r>
            <a:endParaRPr lang="en-US" altLang="zh-TW" smtClean="0">
              <a:latin typeface="標楷體" panose="03000509000000000000" pitchFamily="65" charset="-120"/>
              <a:ea typeface="標楷體" panose="03000509000000000000" pitchFamily="65" charset="-120"/>
            </a:endParaRPr>
          </a:p>
          <a:p>
            <a:pPr eaLnBrk="1" hangingPunct="1"/>
            <a:r>
              <a:rPr lang="zh-TW" altLang="en-US" smtClean="0">
                <a:latin typeface="標楷體" panose="03000509000000000000" pitchFamily="65" charset="-120"/>
                <a:ea typeface="標楷體" panose="03000509000000000000" pitchFamily="65" charset="-120"/>
              </a:rPr>
              <a:t>和服</a:t>
            </a:r>
            <a:endParaRPr lang="en-US" altLang="zh-TW" smtClean="0">
              <a:latin typeface="標楷體" panose="03000509000000000000" pitchFamily="65" charset="-120"/>
              <a:ea typeface="標楷體" panose="03000509000000000000" pitchFamily="65" charset="-120"/>
            </a:endParaRPr>
          </a:p>
          <a:p>
            <a:pPr eaLnBrk="1" hangingPunct="1"/>
            <a:r>
              <a:rPr lang="zh-TW" altLang="en-US" smtClean="0">
                <a:latin typeface="標楷體" panose="03000509000000000000" pitchFamily="65" charset="-120"/>
                <a:ea typeface="標楷體" panose="03000509000000000000" pitchFamily="65" charset="-120"/>
              </a:rPr>
              <a:t>參考資料</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標題 1"/>
          <p:cNvSpPr>
            <a:spLocks noGrp="1"/>
          </p:cNvSpPr>
          <p:nvPr>
            <p:ph type="title"/>
          </p:nvPr>
        </p:nvSpPr>
        <p:spPr/>
        <p:txBody>
          <a:bodyPr/>
          <a:lstStyle/>
          <a:p>
            <a:pPr eaLnBrk="1" hangingPunct="1"/>
            <a:endParaRPr lang="zh-TW" altLang="en-US" smtClean="0"/>
          </a:p>
        </p:txBody>
      </p:sp>
      <p:pic>
        <p:nvPicPr>
          <p:cNvPr id="21507" name="內容版面配置區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334963" y="0"/>
            <a:ext cx="10274301" cy="6858000"/>
          </a:xfrm>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p:cNvSpPr>
            <a:spLocks noGrp="1"/>
          </p:cNvSpPr>
          <p:nvPr>
            <p:ph type="title"/>
          </p:nvPr>
        </p:nvSpPr>
        <p:spPr/>
        <p:txBody>
          <a:bodyPr/>
          <a:lstStyle/>
          <a:p>
            <a:pPr eaLnBrk="1" hangingPunct="1"/>
            <a:endParaRPr lang="zh-TW" altLang="en-US" smtClean="0"/>
          </a:p>
        </p:txBody>
      </p:sp>
      <p:pic>
        <p:nvPicPr>
          <p:cNvPr id="22531" name="內容版面配置區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490538" y="0"/>
            <a:ext cx="10274301" cy="6858000"/>
          </a:xfrm>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標題 1"/>
          <p:cNvSpPr>
            <a:spLocks noGrp="1"/>
          </p:cNvSpPr>
          <p:nvPr>
            <p:ph type="title"/>
          </p:nvPr>
        </p:nvSpPr>
        <p:spPr/>
        <p:txBody>
          <a:bodyPr/>
          <a:lstStyle/>
          <a:p>
            <a:pPr eaLnBrk="1" hangingPunct="1"/>
            <a:endParaRPr lang="zh-TW" altLang="en-US" smtClean="0"/>
          </a:p>
        </p:txBody>
      </p:sp>
      <p:pic>
        <p:nvPicPr>
          <p:cNvPr id="23555" name="內容版面配置區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793750" y="0"/>
            <a:ext cx="10864850" cy="7011988"/>
          </a:xfrm>
        </p:spPr>
      </p:pic>
      <p:sp>
        <p:nvSpPr>
          <p:cNvPr id="6" name="文字方塊 5"/>
          <p:cNvSpPr txBox="1"/>
          <p:nvPr/>
        </p:nvSpPr>
        <p:spPr>
          <a:xfrm>
            <a:off x="616017" y="373686"/>
            <a:ext cx="1107996" cy="646331"/>
          </a:xfrm>
          <a:prstGeom prst="rect">
            <a:avLst/>
          </a:prstGeom>
          <a:noFill/>
        </p:spPr>
        <p:txBody>
          <a:bodyPr wrap="none">
            <a:spAutoFit/>
          </a:bodyPr>
          <a:lstStyle/>
          <a:p>
            <a:pPr fontAlgn="auto">
              <a:spcBef>
                <a:spcPts val="0"/>
              </a:spcBef>
              <a:spcAft>
                <a:spcPts val="0"/>
              </a:spcAft>
              <a:defRPr/>
            </a:pPr>
            <a:r>
              <a:rPr kumimoji="0" lang="zh-TW" altLang="en-US" sz="3600" dirty="0">
                <a:solidFill>
                  <a:schemeClr val="bg1"/>
                </a:solidFill>
                <a:effectLst>
                  <a:glow rad="584200">
                    <a:schemeClr val="tx1">
                      <a:alpha val="54000"/>
                    </a:schemeClr>
                  </a:glow>
                </a:effectLst>
                <a:latin typeface="新細明體" panose="02020500000000000000" pitchFamily="18" charset="-120"/>
              </a:rPr>
              <a:t>行司</a:t>
            </a:r>
          </a:p>
        </p:txBody>
      </p:sp>
      <p:sp>
        <p:nvSpPr>
          <p:cNvPr id="23557" name="文字方塊 6"/>
          <p:cNvSpPr txBox="1">
            <a:spLocks noChangeArrowheads="1"/>
          </p:cNvSpPr>
          <p:nvPr/>
        </p:nvSpPr>
        <p:spPr bwMode="auto">
          <a:xfrm>
            <a:off x="615950" y="1144588"/>
            <a:ext cx="5810250" cy="1323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r>
              <a:rPr kumimoji="0" lang="zh-TW" altLang="en-US" sz="2000" dirty="0">
                <a:solidFill>
                  <a:schemeClr val="bg1"/>
                </a:solidFill>
                <a:latin typeface="標楷體" panose="03000509000000000000" pitchFamily="65" charset="-120"/>
                <a:ea typeface="標楷體" panose="03000509000000000000" pitchFamily="65" charset="-120"/>
              </a:rPr>
              <a:t>身穿和服手拿扇子的人，這就是相撲裁判，俗稱「行司」。全日本大相撲有</a:t>
            </a:r>
            <a:r>
              <a:rPr kumimoji="0" lang="en-US" altLang="zh-TW" sz="2000" dirty="0">
                <a:solidFill>
                  <a:schemeClr val="bg1"/>
                </a:solidFill>
                <a:latin typeface="標楷體" panose="03000509000000000000" pitchFamily="65" charset="-120"/>
                <a:ea typeface="標楷體" panose="03000509000000000000" pitchFamily="65" charset="-120"/>
              </a:rPr>
              <a:t>45</a:t>
            </a:r>
            <a:r>
              <a:rPr kumimoji="0" lang="zh-TW" altLang="en-US" sz="2000" dirty="0">
                <a:solidFill>
                  <a:schemeClr val="bg1"/>
                </a:solidFill>
                <a:latin typeface="標楷體" panose="03000509000000000000" pitchFamily="65" charset="-120"/>
                <a:ea typeface="標楷體" panose="03000509000000000000" pitchFamily="65" charset="-120"/>
              </a:rPr>
              <a:t>位行司，行司與相撲手一樣也有階級，最高級的叫「立行司」，專為大關和橫綱比賽時作裁判，</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標題 1"/>
          <p:cNvSpPr>
            <a:spLocks noGrp="1"/>
          </p:cNvSpPr>
          <p:nvPr>
            <p:ph type="title"/>
          </p:nvPr>
        </p:nvSpPr>
        <p:spPr/>
        <p:txBody>
          <a:bodyPr/>
          <a:lstStyle/>
          <a:p>
            <a:pPr eaLnBrk="1" hangingPunct="1"/>
            <a:endParaRPr lang="zh-TW" altLang="en-US" smtClean="0"/>
          </a:p>
        </p:txBody>
      </p:sp>
      <p:pic>
        <p:nvPicPr>
          <p:cNvPr id="24579" name="內容版面配置區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96838" y="0"/>
            <a:ext cx="9344026" cy="7534275"/>
          </a:xfrm>
        </p:spPr>
      </p:pic>
      <p:sp>
        <p:nvSpPr>
          <p:cNvPr id="5" name="文字方塊 4"/>
          <p:cNvSpPr txBox="1"/>
          <p:nvPr/>
        </p:nvSpPr>
        <p:spPr>
          <a:xfrm>
            <a:off x="1171977" y="885045"/>
            <a:ext cx="1107996" cy="646331"/>
          </a:xfrm>
          <a:prstGeom prst="rect">
            <a:avLst/>
          </a:prstGeom>
          <a:noFill/>
        </p:spPr>
        <p:txBody>
          <a:bodyPr wrap="none">
            <a:spAutoFit/>
          </a:bodyPr>
          <a:lstStyle/>
          <a:p>
            <a:pPr fontAlgn="auto">
              <a:spcBef>
                <a:spcPts val="0"/>
              </a:spcBef>
              <a:spcAft>
                <a:spcPts val="0"/>
              </a:spcAft>
              <a:defRPr/>
            </a:pPr>
            <a:r>
              <a:rPr kumimoji="0" lang="zh-TW" altLang="en-US" sz="3600" dirty="0">
                <a:solidFill>
                  <a:schemeClr val="bg1"/>
                </a:solidFill>
                <a:effectLst>
                  <a:glow rad="584200">
                    <a:schemeClr val="tx1">
                      <a:alpha val="54000"/>
                    </a:schemeClr>
                  </a:glow>
                </a:effectLst>
                <a:latin typeface="新細明體" panose="02020500000000000000" pitchFamily="18" charset="-120"/>
              </a:rPr>
              <a:t>司儀</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135063" y="333375"/>
            <a:ext cx="3184525" cy="922338"/>
          </a:xfrm>
          <a:prstGeom prst="rect">
            <a:avLst/>
          </a:prstGeom>
          <a:noFill/>
        </p:spPr>
        <p:txBody>
          <a:bodyPr wrap="none">
            <a:spAutoFit/>
          </a:bodyPr>
          <a:lstStyle/>
          <a:p>
            <a:pPr fontAlgn="auto">
              <a:spcBef>
                <a:spcPts val="0"/>
              </a:spcBef>
              <a:spcAft>
                <a:spcPts val="0"/>
              </a:spcAft>
              <a:defRPr/>
            </a:pPr>
            <a:r>
              <a:rPr kumimoji="0" lang="zh-TW" altLang="en-US" sz="5400" dirty="0">
                <a:solidFill>
                  <a:schemeClr val="tx2">
                    <a:lumMod val="75000"/>
                  </a:schemeClr>
                </a:solidFill>
                <a:latin typeface="細明體" panose="02020509000000000000" pitchFamily="49" charset="-120"/>
                <a:ea typeface="細明體" panose="02020509000000000000" pitchFamily="49" charset="-120"/>
              </a:rPr>
              <a:t>力</a:t>
            </a:r>
            <a:r>
              <a:rPr kumimoji="0" lang="zh-TW" altLang="en-US" sz="3600" dirty="0">
                <a:solidFill>
                  <a:schemeClr val="tx1">
                    <a:lumMod val="85000"/>
                    <a:lumOff val="15000"/>
                  </a:schemeClr>
                </a:solidFill>
                <a:latin typeface="細明體" panose="02020509000000000000" pitchFamily="49" charset="-120"/>
                <a:ea typeface="細明體" panose="02020509000000000000" pitchFamily="49" charset="-120"/>
              </a:rPr>
              <a:t>士入場動作</a:t>
            </a:r>
          </a:p>
        </p:txBody>
      </p:sp>
      <p:sp>
        <p:nvSpPr>
          <p:cNvPr id="25603" name="文字方塊 4"/>
          <p:cNvSpPr txBox="1">
            <a:spLocks noChangeArrowheads="1"/>
          </p:cNvSpPr>
          <p:nvPr/>
        </p:nvSpPr>
        <p:spPr bwMode="auto">
          <a:xfrm>
            <a:off x="1044575" y="1341438"/>
            <a:ext cx="7172146" cy="554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r>
              <a:rPr kumimoji="0" lang="en-US" altLang="zh-TW" sz="2200" dirty="0">
                <a:latin typeface="華康勘亭流" pitchFamily="65" charset="-120"/>
                <a:ea typeface="華康勘亭流" pitchFamily="65" charset="-120"/>
              </a:rPr>
              <a:t>1.</a:t>
            </a:r>
            <a:r>
              <a:rPr kumimoji="0" lang="zh-TW" altLang="en-US" sz="2200" dirty="0">
                <a:latin typeface="細明體" panose="02020509000000000000" pitchFamily="49" charset="-120"/>
                <a:ea typeface="細明體" panose="02020509000000000000" pitchFamily="49" charset="-120"/>
              </a:rPr>
              <a:t>「撒鹽」：在日本人的觀念，撒鹽可以驅邪。力士</a:t>
            </a:r>
            <a:r>
              <a:rPr kumimoji="0" lang="zh-TW" altLang="en-US" sz="2200" dirty="0" smtClean="0">
                <a:latin typeface="細明體" panose="02020509000000000000" pitchFamily="49" charset="-120"/>
                <a:ea typeface="細明體" panose="02020509000000000000" pitchFamily="49" charset="-120"/>
              </a:rPr>
              <a:t>在</a:t>
            </a:r>
            <a:endParaRPr kumimoji="0" lang="en-US" altLang="zh-TW" sz="2200" dirty="0" smtClean="0">
              <a:latin typeface="細明體" panose="02020509000000000000" pitchFamily="49" charset="-120"/>
              <a:ea typeface="細明體" panose="02020509000000000000" pitchFamily="49" charset="-120"/>
            </a:endParaRPr>
          </a:p>
          <a:p>
            <a:pPr eaLnBrk="1" hangingPunct="1"/>
            <a:r>
              <a:rPr kumimoji="0" lang="en-US" altLang="zh-TW" sz="2200" dirty="0">
                <a:latin typeface="細明體" panose="02020509000000000000" pitchFamily="49" charset="-120"/>
                <a:ea typeface="細明體" panose="02020509000000000000" pitchFamily="49" charset="-120"/>
              </a:rPr>
              <a:t> </a:t>
            </a:r>
            <a:r>
              <a:rPr kumimoji="0" lang="en-US" altLang="zh-TW" sz="2200" dirty="0" smtClean="0">
                <a:latin typeface="細明體" panose="02020509000000000000" pitchFamily="49" charset="-120"/>
                <a:ea typeface="細明體" panose="02020509000000000000" pitchFamily="49" charset="-120"/>
              </a:rPr>
              <a:t>  </a:t>
            </a:r>
            <a:r>
              <a:rPr kumimoji="0" lang="zh-TW" altLang="en-US" sz="2200" dirty="0" smtClean="0">
                <a:latin typeface="細明體" panose="02020509000000000000" pitchFamily="49" charset="-120"/>
                <a:ea typeface="細明體" panose="02020509000000000000" pitchFamily="49" charset="-120"/>
              </a:rPr>
              <a:t>賽</a:t>
            </a:r>
            <a:r>
              <a:rPr kumimoji="0" lang="zh-TW" altLang="en-US" sz="2200" dirty="0">
                <a:latin typeface="細明體" panose="02020509000000000000" pitchFamily="49" charset="-120"/>
                <a:ea typeface="細明體" panose="02020509000000000000" pitchFamily="49" charset="-120"/>
              </a:rPr>
              <a:t>前撒鹽，除了表示驅邪，還有向神祈禱，</a:t>
            </a:r>
            <a:r>
              <a:rPr kumimoji="0" lang="zh-TW" altLang="en-US" sz="2200" dirty="0" smtClean="0">
                <a:latin typeface="細明體" panose="02020509000000000000" pitchFamily="49" charset="-120"/>
                <a:ea typeface="細明體" panose="02020509000000000000" pitchFamily="49" charset="-120"/>
              </a:rPr>
              <a:t>保佑自己</a:t>
            </a:r>
            <a:endParaRPr kumimoji="0" lang="en-US" altLang="zh-TW" sz="2200" dirty="0" smtClean="0">
              <a:latin typeface="細明體" panose="02020509000000000000" pitchFamily="49" charset="-120"/>
              <a:ea typeface="細明體" panose="02020509000000000000" pitchFamily="49" charset="-120"/>
            </a:endParaRPr>
          </a:p>
          <a:p>
            <a:pPr eaLnBrk="1" hangingPunct="1"/>
            <a:r>
              <a:rPr kumimoji="0" lang="en-US" altLang="zh-TW" sz="2200" dirty="0">
                <a:latin typeface="細明體" panose="02020509000000000000" pitchFamily="49" charset="-120"/>
                <a:ea typeface="細明體" panose="02020509000000000000" pitchFamily="49" charset="-120"/>
              </a:rPr>
              <a:t> </a:t>
            </a:r>
            <a:r>
              <a:rPr kumimoji="0" lang="en-US" altLang="zh-TW" sz="2200" dirty="0" smtClean="0">
                <a:latin typeface="細明體" panose="02020509000000000000" pitchFamily="49" charset="-120"/>
                <a:ea typeface="細明體" panose="02020509000000000000" pitchFamily="49" charset="-120"/>
              </a:rPr>
              <a:t>  </a:t>
            </a:r>
            <a:r>
              <a:rPr kumimoji="0" lang="zh-TW" altLang="en-US" sz="2200" dirty="0" smtClean="0">
                <a:latin typeface="細明體" panose="02020509000000000000" pitchFamily="49" charset="-120"/>
                <a:ea typeface="細明體" panose="02020509000000000000" pitchFamily="49" charset="-120"/>
              </a:rPr>
              <a:t>不要受傷之意。</a:t>
            </a:r>
            <a:endParaRPr kumimoji="0" lang="en-US" altLang="zh-TW" sz="2200" dirty="0" smtClean="0">
              <a:latin typeface="細明體" panose="02020509000000000000" pitchFamily="49" charset="-120"/>
              <a:ea typeface="細明體" panose="02020509000000000000" pitchFamily="49" charset="-120"/>
            </a:endParaRPr>
          </a:p>
          <a:p>
            <a:pPr eaLnBrk="1" hangingPunct="1"/>
            <a:endParaRPr kumimoji="0" lang="en-US" altLang="zh-TW" sz="2200" dirty="0">
              <a:latin typeface="細明體" panose="02020509000000000000" pitchFamily="49" charset="-120"/>
              <a:ea typeface="細明體" panose="02020509000000000000" pitchFamily="49" charset="-120"/>
            </a:endParaRPr>
          </a:p>
          <a:p>
            <a:pPr eaLnBrk="1" hangingPunct="1"/>
            <a:r>
              <a:rPr kumimoji="0" lang="en-US" altLang="zh-TW" sz="2200" dirty="0">
                <a:latin typeface="細明體" panose="02020509000000000000" pitchFamily="49" charset="-120"/>
                <a:ea typeface="細明體" panose="02020509000000000000" pitchFamily="49" charset="-120"/>
              </a:rPr>
              <a:t>2. </a:t>
            </a:r>
            <a:r>
              <a:rPr kumimoji="0" lang="zh-TW" altLang="en-US" sz="2200" dirty="0">
                <a:latin typeface="細明體" panose="02020509000000000000" pitchFamily="49" charset="-120"/>
                <a:ea typeface="細明體" panose="02020509000000000000" pitchFamily="49" charset="-120"/>
              </a:rPr>
              <a:t>「 塵 」：即「塵水手」之意，表示自己沒有帶</a:t>
            </a:r>
            <a:r>
              <a:rPr kumimoji="0" lang="zh-TW" altLang="en-US" sz="2200" dirty="0" smtClean="0">
                <a:latin typeface="細明體" panose="02020509000000000000" pitchFamily="49" charset="-120"/>
                <a:ea typeface="細明體" panose="02020509000000000000" pitchFamily="49" charset="-120"/>
              </a:rPr>
              <a:t>任何</a:t>
            </a:r>
            <a:endParaRPr kumimoji="0" lang="en-US" altLang="zh-TW" sz="2200" dirty="0" smtClean="0">
              <a:latin typeface="細明體" panose="02020509000000000000" pitchFamily="49" charset="-120"/>
              <a:ea typeface="細明體" panose="02020509000000000000" pitchFamily="49" charset="-120"/>
            </a:endParaRPr>
          </a:p>
          <a:p>
            <a:pPr eaLnBrk="1" hangingPunct="1"/>
            <a:r>
              <a:rPr kumimoji="0" lang="en-US" altLang="zh-TW" sz="2200" dirty="0">
                <a:latin typeface="細明體" panose="02020509000000000000" pitchFamily="49" charset="-120"/>
                <a:ea typeface="細明體" panose="02020509000000000000" pitchFamily="49" charset="-120"/>
              </a:rPr>
              <a:t> </a:t>
            </a:r>
            <a:r>
              <a:rPr kumimoji="0" lang="en-US" altLang="zh-TW" sz="2200" dirty="0" smtClean="0">
                <a:latin typeface="細明體" panose="02020509000000000000" pitchFamily="49" charset="-120"/>
                <a:ea typeface="細明體" panose="02020509000000000000" pitchFamily="49" charset="-120"/>
              </a:rPr>
              <a:t>  </a:t>
            </a:r>
            <a:r>
              <a:rPr kumimoji="0" lang="zh-TW" altLang="en-US" sz="2200" dirty="0" smtClean="0">
                <a:latin typeface="細明體" panose="02020509000000000000" pitchFamily="49" charset="-120"/>
                <a:ea typeface="細明體" panose="02020509000000000000" pitchFamily="49" charset="-120"/>
              </a:rPr>
              <a:t>武器</a:t>
            </a:r>
            <a:r>
              <a:rPr kumimoji="0" lang="zh-TW" altLang="en-US" sz="2200" dirty="0">
                <a:latin typeface="細明體" panose="02020509000000000000" pitchFamily="49" charset="-120"/>
                <a:ea typeface="細明體" panose="02020509000000000000" pitchFamily="49" charset="-120"/>
              </a:rPr>
              <a:t>上場。</a:t>
            </a:r>
            <a:endParaRPr kumimoji="0" lang="en-US" altLang="zh-TW" sz="2200" dirty="0">
              <a:latin typeface="細明體" panose="02020509000000000000" pitchFamily="49" charset="-120"/>
              <a:ea typeface="細明體" panose="02020509000000000000" pitchFamily="49" charset="-120"/>
            </a:endParaRPr>
          </a:p>
          <a:p>
            <a:pPr eaLnBrk="1" hangingPunct="1"/>
            <a:endParaRPr kumimoji="0" lang="en-US" altLang="zh-TW" sz="2200" dirty="0">
              <a:latin typeface="細明體" panose="02020509000000000000" pitchFamily="49" charset="-120"/>
              <a:ea typeface="細明體" panose="02020509000000000000" pitchFamily="49" charset="-120"/>
            </a:endParaRPr>
          </a:p>
          <a:p>
            <a:pPr eaLnBrk="1" hangingPunct="1"/>
            <a:r>
              <a:rPr kumimoji="0" lang="en-US" altLang="zh-TW" sz="2200" dirty="0">
                <a:latin typeface="細明體" panose="02020509000000000000" pitchFamily="49" charset="-120"/>
                <a:ea typeface="細明體" panose="02020509000000000000" pitchFamily="49" charset="-120"/>
              </a:rPr>
              <a:t>3. </a:t>
            </a:r>
            <a:r>
              <a:rPr kumimoji="0" lang="zh-TW" altLang="en-US" sz="2200" dirty="0">
                <a:latin typeface="細明體" panose="02020509000000000000" pitchFamily="49" charset="-120"/>
                <a:ea typeface="細明體" panose="02020509000000000000" pitchFamily="49" charset="-120"/>
              </a:rPr>
              <a:t>「四股」：乃是以雙腳輪流頓地，耤由力士威武的</a:t>
            </a:r>
            <a:r>
              <a:rPr kumimoji="0" lang="zh-TW" altLang="en-US" sz="2200" dirty="0" smtClean="0">
                <a:latin typeface="細明體" panose="02020509000000000000" pitchFamily="49" charset="-120"/>
                <a:ea typeface="細明體" panose="02020509000000000000" pitchFamily="49" charset="-120"/>
              </a:rPr>
              <a:t>身</a:t>
            </a:r>
            <a:endParaRPr kumimoji="0" lang="en-US" altLang="zh-TW" sz="2200" dirty="0" smtClean="0">
              <a:latin typeface="細明體" panose="02020509000000000000" pitchFamily="49" charset="-120"/>
              <a:ea typeface="細明體" panose="02020509000000000000" pitchFamily="49" charset="-120"/>
            </a:endParaRPr>
          </a:p>
          <a:p>
            <a:pPr eaLnBrk="1" hangingPunct="1"/>
            <a:r>
              <a:rPr kumimoji="0" lang="en-US" altLang="zh-TW" sz="2200" dirty="0">
                <a:latin typeface="細明體" panose="02020509000000000000" pitchFamily="49" charset="-120"/>
                <a:ea typeface="細明體" panose="02020509000000000000" pitchFamily="49" charset="-120"/>
              </a:rPr>
              <a:t> </a:t>
            </a:r>
            <a:r>
              <a:rPr kumimoji="0" lang="en-US" altLang="zh-TW" sz="2200" dirty="0" smtClean="0">
                <a:latin typeface="細明體" panose="02020509000000000000" pitchFamily="49" charset="-120"/>
                <a:ea typeface="細明體" panose="02020509000000000000" pitchFamily="49" charset="-120"/>
              </a:rPr>
              <a:t>  </a:t>
            </a:r>
            <a:r>
              <a:rPr kumimoji="0" lang="zh-TW" altLang="en-US" sz="2200" dirty="0" smtClean="0">
                <a:latin typeface="細明體" panose="02020509000000000000" pitchFamily="49" charset="-120"/>
                <a:ea typeface="細明體" panose="02020509000000000000" pitchFamily="49" charset="-120"/>
              </a:rPr>
              <a:t>軀</a:t>
            </a:r>
            <a:r>
              <a:rPr kumimoji="0" lang="zh-TW" altLang="en-US" sz="2200" dirty="0">
                <a:latin typeface="細明體" panose="02020509000000000000" pitchFamily="49" charset="-120"/>
                <a:ea typeface="細明體" panose="02020509000000000000" pitchFamily="49" charset="-120"/>
              </a:rPr>
              <a:t>，來鎮懾躲藏在地底的邪靈。此動作的宗教意義</a:t>
            </a:r>
            <a:r>
              <a:rPr kumimoji="0" lang="zh-TW" altLang="en-US" sz="2200" dirty="0" smtClean="0">
                <a:latin typeface="細明體" panose="02020509000000000000" pitchFamily="49" charset="-120"/>
                <a:ea typeface="細明體" panose="02020509000000000000" pitchFamily="49" charset="-120"/>
              </a:rPr>
              <a:t>較</a:t>
            </a:r>
            <a:endParaRPr kumimoji="0" lang="en-US" altLang="zh-TW" sz="2200" dirty="0" smtClean="0">
              <a:latin typeface="細明體" panose="02020509000000000000" pitchFamily="49" charset="-120"/>
              <a:ea typeface="細明體" panose="02020509000000000000" pitchFamily="49" charset="-120"/>
            </a:endParaRPr>
          </a:p>
          <a:p>
            <a:pPr eaLnBrk="1" hangingPunct="1"/>
            <a:r>
              <a:rPr kumimoji="0" lang="en-US" altLang="zh-TW" sz="2200" dirty="0">
                <a:latin typeface="細明體" panose="02020509000000000000" pitchFamily="49" charset="-120"/>
                <a:ea typeface="細明體" panose="02020509000000000000" pitchFamily="49" charset="-120"/>
              </a:rPr>
              <a:t> </a:t>
            </a:r>
            <a:r>
              <a:rPr kumimoji="0" lang="en-US" altLang="zh-TW" sz="2200" dirty="0" smtClean="0">
                <a:latin typeface="細明體" panose="02020509000000000000" pitchFamily="49" charset="-120"/>
                <a:ea typeface="細明體" panose="02020509000000000000" pitchFamily="49" charset="-120"/>
              </a:rPr>
              <a:t>  </a:t>
            </a:r>
            <a:r>
              <a:rPr kumimoji="0" lang="zh-TW" altLang="en-US" sz="2200" dirty="0" smtClean="0">
                <a:latin typeface="細明體" panose="02020509000000000000" pitchFamily="49" charset="-120"/>
                <a:ea typeface="細明體" panose="02020509000000000000" pitchFamily="49" charset="-120"/>
              </a:rPr>
              <a:t>為</a:t>
            </a:r>
            <a:r>
              <a:rPr kumimoji="0" lang="zh-TW" altLang="en-US" sz="2200" dirty="0">
                <a:latin typeface="細明體" panose="02020509000000000000" pitchFamily="49" charset="-120"/>
                <a:ea typeface="細明體" panose="02020509000000000000" pitchFamily="49" charset="-120"/>
              </a:rPr>
              <a:t>濃厚，不過也有人認為是賽前的暖身運動。</a:t>
            </a:r>
            <a:endParaRPr kumimoji="0" lang="en-US" altLang="zh-TW" sz="2200" dirty="0">
              <a:latin typeface="細明體" panose="02020509000000000000" pitchFamily="49" charset="-120"/>
              <a:ea typeface="細明體" panose="02020509000000000000" pitchFamily="49" charset="-120"/>
            </a:endParaRPr>
          </a:p>
          <a:p>
            <a:pPr eaLnBrk="1" hangingPunct="1"/>
            <a:endParaRPr kumimoji="0" lang="en-US" altLang="zh-TW" sz="2200" dirty="0">
              <a:latin typeface="細明體" panose="02020509000000000000" pitchFamily="49" charset="-120"/>
              <a:ea typeface="細明體" panose="02020509000000000000" pitchFamily="49" charset="-120"/>
            </a:endParaRPr>
          </a:p>
          <a:p>
            <a:pPr eaLnBrk="1" hangingPunct="1"/>
            <a:r>
              <a:rPr kumimoji="0" lang="en-US" altLang="zh-TW" sz="2200" dirty="0">
                <a:latin typeface="細明體" panose="02020509000000000000" pitchFamily="49" charset="-120"/>
                <a:ea typeface="細明體" panose="02020509000000000000" pitchFamily="49" charset="-120"/>
              </a:rPr>
              <a:t>4.</a:t>
            </a:r>
            <a:r>
              <a:rPr kumimoji="0" lang="zh-TW" altLang="en-US" sz="2200" dirty="0">
                <a:latin typeface="細明體" panose="02020509000000000000" pitchFamily="49" charset="-120"/>
                <a:ea typeface="細明體" panose="02020509000000000000" pitchFamily="49" charset="-120"/>
              </a:rPr>
              <a:t> 「蹲踞」：腳掌尖著地，雙膝外張、穩腰並將雙肩</a:t>
            </a:r>
            <a:r>
              <a:rPr kumimoji="0" lang="zh-TW" altLang="en-US" sz="2200" dirty="0" smtClean="0">
                <a:latin typeface="細明體" panose="02020509000000000000" pitchFamily="49" charset="-120"/>
                <a:ea typeface="細明體" panose="02020509000000000000" pitchFamily="49" charset="-120"/>
              </a:rPr>
              <a:t>放</a:t>
            </a:r>
            <a:endParaRPr kumimoji="0" lang="en-US" altLang="zh-TW" sz="2200" dirty="0" smtClean="0">
              <a:latin typeface="細明體" panose="02020509000000000000" pitchFamily="49" charset="-120"/>
              <a:ea typeface="細明體" panose="02020509000000000000" pitchFamily="49" charset="-120"/>
            </a:endParaRPr>
          </a:p>
          <a:p>
            <a:pPr eaLnBrk="1" hangingPunct="1"/>
            <a:r>
              <a:rPr kumimoji="0" lang="en-US" altLang="zh-TW" sz="2200" dirty="0">
                <a:latin typeface="細明體" panose="02020509000000000000" pitchFamily="49" charset="-120"/>
                <a:ea typeface="細明體" panose="02020509000000000000" pitchFamily="49" charset="-120"/>
              </a:rPr>
              <a:t> </a:t>
            </a:r>
            <a:r>
              <a:rPr kumimoji="0" lang="en-US" altLang="zh-TW" sz="2200" dirty="0" smtClean="0">
                <a:latin typeface="細明體" panose="02020509000000000000" pitchFamily="49" charset="-120"/>
                <a:ea typeface="細明體" panose="02020509000000000000" pitchFamily="49" charset="-120"/>
              </a:rPr>
              <a:t>  </a:t>
            </a:r>
            <a:r>
              <a:rPr kumimoji="0" lang="zh-TW" altLang="en-US" sz="2200" dirty="0" smtClean="0">
                <a:latin typeface="細明體" panose="02020509000000000000" pitchFamily="49" charset="-120"/>
                <a:ea typeface="細明體" panose="02020509000000000000" pitchFamily="49" charset="-120"/>
              </a:rPr>
              <a:t>鬆</a:t>
            </a:r>
            <a:r>
              <a:rPr kumimoji="0" lang="zh-TW" altLang="en-US" sz="2200" dirty="0">
                <a:latin typeface="細明體" panose="02020509000000000000" pitchFamily="49" charset="-120"/>
                <a:ea typeface="細明體" panose="02020509000000000000" pitchFamily="49" charset="-120"/>
              </a:rPr>
              <a:t>，將手放在膝蓋上，此為力士的基本動作之一。</a:t>
            </a:r>
            <a:r>
              <a:rPr kumimoji="0" lang="zh-TW" altLang="en-US" sz="2200" dirty="0" smtClean="0">
                <a:latin typeface="細明體" panose="02020509000000000000" pitchFamily="49" charset="-120"/>
                <a:ea typeface="細明體" panose="02020509000000000000" pitchFamily="49" charset="-120"/>
              </a:rPr>
              <a:t>為</a:t>
            </a:r>
            <a:endParaRPr kumimoji="0" lang="en-US" altLang="zh-TW" sz="2200" dirty="0" smtClean="0">
              <a:latin typeface="細明體" panose="02020509000000000000" pitchFamily="49" charset="-120"/>
              <a:ea typeface="細明體" panose="02020509000000000000" pitchFamily="49" charset="-120"/>
            </a:endParaRPr>
          </a:p>
          <a:p>
            <a:pPr eaLnBrk="1" hangingPunct="1"/>
            <a:r>
              <a:rPr kumimoji="0" lang="en-US" altLang="zh-TW" sz="2200" dirty="0">
                <a:latin typeface="細明體" panose="02020509000000000000" pitchFamily="49" charset="-120"/>
                <a:ea typeface="細明體" panose="02020509000000000000" pitchFamily="49" charset="-120"/>
              </a:rPr>
              <a:t> </a:t>
            </a:r>
            <a:r>
              <a:rPr kumimoji="0" lang="en-US" altLang="zh-TW" sz="2200" dirty="0" smtClean="0">
                <a:latin typeface="細明體" panose="02020509000000000000" pitchFamily="49" charset="-120"/>
                <a:ea typeface="細明體" panose="02020509000000000000" pitchFamily="49" charset="-120"/>
              </a:rPr>
              <a:t>  </a:t>
            </a:r>
            <a:r>
              <a:rPr kumimoji="0" lang="zh-TW" altLang="en-US" sz="2200" dirty="0" smtClean="0">
                <a:latin typeface="細明體" panose="02020509000000000000" pitchFamily="49" charset="-120"/>
                <a:ea typeface="細明體" panose="02020509000000000000" pitchFamily="49" charset="-120"/>
              </a:rPr>
              <a:t>了</a:t>
            </a:r>
            <a:r>
              <a:rPr kumimoji="0" lang="zh-TW" altLang="en-US" sz="2200" dirty="0">
                <a:latin typeface="細明體" panose="02020509000000000000" pitchFamily="49" charset="-120"/>
                <a:ea typeface="細明體" panose="02020509000000000000" pitchFamily="49" charset="-120"/>
              </a:rPr>
              <a:t>保持平衡，上身必須挺直以維持重心，此舉是</a:t>
            </a:r>
            <a:r>
              <a:rPr kumimoji="0" lang="zh-TW" altLang="en-US" sz="2200" dirty="0" smtClean="0">
                <a:latin typeface="細明體" panose="02020509000000000000" pitchFamily="49" charset="-120"/>
                <a:ea typeface="細明體" panose="02020509000000000000" pitchFamily="49" charset="-120"/>
              </a:rPr>
              <a:t>表示</a:t>
            </a:r>
            <a:endParaRPr kumimoji="0" lang="en-US" altLang="zh-TW" sz="2200" dirty="0" smtClean="0">
              <a:latin typeface="細明體" panose="02020509000000000000" pitchFamily="49" charset="-120"/>
              <a:ea typeface="細明體" panose="02020509000000000000" pitchFamily="49" charset="-120"/>
            </a:endParaRPr>
          </a:p>
          <a:p>
            <a:pPr eaLnBrk="1" hangingPunct="1"/>
            <a:r>
              <a:rPr kumimoji="0" lang="en-US" altLang="zh-TW" sz="2200" dirty="0">
                <a:latin typeface="細明體" panose="02020509000000000000" pitchFamily="49" charset="-120"/>
                <a:ea typeface="細明體" panose="02020509000000000000" pitchFamily="49" charset="-120"/>
              </a:rPr>
              <a:t> </a:t>
            </a:r>
            <a:r>
              <a:rPr kumimoji="0" lang="en-US" altLang="zh-TW" sz="2200" dirty="0" smtClean="0">
                <a:latin typeface="細明體" panose="02020509000000000000" pitchFamily="49" charset="-120"/>
                <a:ea typeface="細明體" panose="02020509000000000000" pitchFamily="49" charset="-120"/>
              </a:rPr>
              <a:t>  </a:t>
            </a:r>
            <a:r>
              <a:rPr kumimoji="0" lang="zh-TW" altLang="en-US" sz="2200" dirty="0" smtClean="0">
                <a:latin typeface="細明體" panose="02020509000000000000" pitchFamily="49" charset="-120"/>
                <a:ea typeface="細明體" panose="02020509000000000000" pitchFamily="49" charset="-120"/>
              </a:rPr>
              <a:t>尊重</a:t>
            </a:r>
            <a:r>
              <a:rPr kumimoji="0" lang="zh-TW" altLang="en-US" sz="2200" dirty="0">
                <a:latin typeface="細明體" panose="02020509000000000000" pitchFamily="49" charset="-120"/>
                <a:ea typeface="細明體" panose="02020509000000000000" pitchFamily="49" charset="-120"/>
              </a:rPr>
              <a:t>對手之意。</a:t>
            </a:r>
            <a:r>
              <a:rPr kumimoji="0" lang="zh-TW" altLang="en-US" sz="2400" dirty="0">
                <a:latin typeface="細明體" panose="02020509000000000000" pitchFamily="49" charset="-120"/>
                <a:ea typeface="細明體" panose="02020509000000000000" pitchFamily="49" charset="-120"/>
              </a:rPr>
              <a:t/>
            </a:r>
            <a:br>
              <a:rPr kumimoji="0" lang="zh-TW" altLang="en-US" sz="2400" dirty="0">
                <a:latin typeface="細明體" panose="02020509000000000000" pitchFamily="49" charset="-120"/>
                <a:ea typeface="細明體" panose="02020509000000000000" pitchFamily="49" charset="-120"/>
              </a:rPr>
            </a:br>
            <a:endParaRPr kumimoji="0" lang="zh-TW" altLang="en-US" sz="2400" dirty="0">
              <a:latin typeface="細明體" panose="02020509000000000000" pitchFamily="49" charset="-120"/>
              <a:ea typeface="細明體" panose="02020509000000000000" pitchFamily="49" charset="-12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135063" y="631825"/>
            <a:ext cx="3184525" cy="922338"/>
          </a:xfrm>
          <a:prstGeom prst="rect">
            <a:avLst/>
          </a:prstGeom>
          <a:noFill/>
        </p:spPr>
        <p:txBody>
          <a:bodyPr wrap="none">
            <a:spAutoFit/>
          </a:bodyPr>
          <a:lstStyle/>
          <a:p>
            <a:pPr fontAlgn="auto">
              <a:spcBef>
                <a:spcPts val="0"/>
              </a:spcBef>
              <a:spcAft>
                <a:spcPts val="0"/>
              </a:spcAft>
              <a:defRPr/>
            </a:pPr>
            <a:r>
              <a:rPr kumimoji="0" lang="zh-TW" altLang="en-US" sz="5400" dirty="0">
                <a:solidFill>
                  <a:schemeClr val="tx2">
                    <a:lumMod val="75000"/>
                  </a:schemeClr>
                </a:solidFill>
                <a:latin typeface="細明體" panose="02020509000000000000" pitchFamily="49" charset="-120"/>
                <a:ea typeface="細明體" panose="02020509000000000000" pitchFamily="49" charset="-120"/>
              </a:rPr>
              <a:t>力</a:t>
            </a:r>
            <a:r>
              <a:rPr kumimoji="0" lang="zh-TW" altLang="en-US" sz="3600" dirty="0">
                <a:solidFill>
                  <a:schemeClr val="tx1">
                    <a:lumMod val="85000"/>
                    <a:lumOff val="15000"/>
                  </a:schemeClr>
                </a:solidFill>
                <a:latin typeface="細明體" panose="02020509000000000000" pitchFamily="49" charset="-120"/>
                <a:ea typeface="細明體" panose="02020509000000000000" pitchFamily="49" charset="-120"/>
              </a:rPr>
              <a:t>士入場動作</a:t>
            </a:r>
          </a:p>
        </p:txBody>
      </p:sp>
      <p:sp>
        <p:nvSpPr>
          <p:cNvPr id="26627" name="文字方塊 4"/>
          <p:cNvSpPr txBox="1">
            <a:spLocks noChangeArrowheads="1"/>
          </p:cNvSpPr>
          <p:nvPr/>
        </p:nvSpPr>
        <p:spPr bwMode="auto">
          <a:xfrm>
            <a:off x="1044575" y="1755775"/>
            <a:ext cx="6991350" cy="3786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r>
              <a:rPr kumimoji="0" lang="en-US" altLang="zh-TW" sz="2400" dirty="0">
                <a:latin typeface="細明體" panose="02020509000000000000" pitchFamily="49" charset="-120"/>
                <a:ea typeface="細明體" panose="02020509000000000000" pitchFamily="49" charset="-120"/>
              </a:rPr>
              <a:t>5.</a:t>
            </a:r>
            <a:r>
              <a:rPr kumimoji="0" lang="zh-TW" altLang="en-US" sz="2400" dirty="0">
                <a:latin typeface="細明體" panose="02020509000000000000" pitchFamily="49" charset="-120"/>
                <a:ea typeface="細明體" panose="02020509000000000000" pitchFamily="49" charset="-120"/>
              </a:rPr>
              <a:t> 「仕切」：這個動作像是四股之後直接彎下</a:t>
            </a:r>
            <a:r>
              <a:rPr kumimoji="0" lang="zh-TW" altLang="en-US" sz="2400" dirty="0" smtClean="0">
                <a:latin typeface="細明體" panose="02020509000000000000" pitchFamily="49" charset="-120"/>
                <a:ea typeface="細明體" panose="02020509000000000000" pitchFamily="49" charset="-120"/>
              </a:rPr>
              <a:t>腰</a:t>
            </a:r>
            <a:endParaRPr kumimoji="0" lang="en-US" altLang="zh-TW" sz="2400" dirty="0" smtClean="0">
              <a:latin typeface="細明體" panose="02020509000000000000" pitchFamily="49" charset="-120"/>
              <a:ea typeface="細明體" panose="02020509000000000000" pitchFamily="49" charset="-120"/>
            </a:endParaRPr>
          </a:p>
          <a:p>
            <a:pPr eaLnBrk="1" hangingPunct="1"/>
            <a:r>
              <a:rPr kumimoji="0" lang="en-US" altLang="zh-TW" sz="2400" dirty="0">
                <a:latin typeface="細明體" panose="02020509000000000000" pitchFamily="49" charset="-120"/>
                <a:ea typeface="細明體" panose="02020509000000000000" pitchFamily="49" charset="-120"/>
              </a:rPr>
              <a:t> </a:t>
            </a:r>
            <a:r>
              <a:rPr kumimoji="0" lang="en-US" altLang="zh-TW" sz="2400" dirty="0" smtClean="0">
                <a:latin typeface="細明體" panose="02020509000000000000" pitchFamily="49" charset="-120"/>
                <a:ea typeface="細明體" panose="02020509000000000000" pitchFamily="49" charset="-120"/>
              </a:rPr>
              <a:t>   </a:t>
            </a:r>
            <a:r>
              <a:rPr kumimoji="0" lang="zh-TW" altLang="en-US" sz="2400" dirty="0" smtClean="0">
                <a:latin typeface="細明體" panose="02020509000000000000" pitchFamily="49" charset="-120"/>
                <a:ea typeface="細明體" panose="02020509000000000000" pitchFamily="49" charset="-120"/>
              </a:rPr>
              <a:t>來</a:t>
            </a:r>
            <a:r>
              <a:rPr kumimoji="0" lang="zh-TW" altLang="en-US" sz="2400" dirty="0">
                <a:latin typeface="細明體" panose="02020509000000000000" pitchFamily="49" charset="-120"/>
                <a:ea typeface="細明體" panose="02020509000000000000" pitchFamily="49" charset="-120"/>
              </a:rPr>
              <a:t>的樣子，兩肘放在膝上，下巴微抬，雙眼</a:t>
            </a:r>
            <a:r>
              <a:rPr kumimoji="0" lang="zh-TW" altLang="en-US" sz="2400" dirty="0" smtClean="0">
                <a:latin typeface="細明體" panose="02020509000000000000" pitchFamily="49" charset="-120"/>
                <a:ea typeface="細明體" panose="02020509000000000000" pitchFamily="49" charset="-120"/>
              </a:rPr>
              <a:t>注</a:t>
            </a:r>
            <a:endParaRPr kumimoji="0" lang="en-US" altLang="zh-TW" sz="2400" dirty="0" smtClean="0">
              <a:latin typeface="細明體" panose="02020509000000000000" pitchFamily="49" charset="-120"/>
              <a:ea typeface="細明體" panose="02020509000000000000" pitchFamily="49" charset="-120"/>
            </a:endParaRPr>
          </a:p>
          <a:p>
            <a:pPr eaLnBrk="1" hangingPunct="1"/>
            <a:r>
              <a:rPr kumimoji="0" lang="en-US" altLang="zh-TW" sz="2400" dirty="0">
                <a:latin typeface="細明體" panose="02020509000000000000" pitchFamily="49" charset="-120"/>
                <a:ea typeface="細明體" panose="02020509000000000000" pitchFamily="49" charset="-120"/>
              </a:rPr>
              <a:t> </a:t>
            </a:r>
            <a:r>
              <a:rPr kumimoji="0" lang="en-US" altLang="zh-TW" sz="2400" dirty="0" smtClean="0">
                <a:latin typeface="細明體" panose="02020509000000000000" pitchFamily="49" charset="-120"/>
                <a:ea typeface="細明體" panose="02020509000000000000" pitchFamily="49" charset="-120"/>
              </a:rPr>
              <a:t>   </a:t>
            </a:r>
            <a:r>
              <a:rPr kumimoji="0" lang="zh-TW" altLang="en-US" sz="2400" dirty="0" smtClean="0">
                <a:latin typeface="細明體" panose="02020509000000000000" pitchFamily="49" charset="-120"/>
                <a:ea typeface="細明體" panose="02020509000000000000" pitchFamily="49" charset="-120"/>
              </a:rPr>
              <a:t>視</a:t>
            </a:r>
            <a:r>
              <a:rPr kumimoji="0" lang="zh-TW" altLang="en-US" sz="2400" dirty="0">
                <a:latin typeface="細明體" panose="02020509000000000000" pitchFamily="49" charset="-120"/>
                <a:ea typeface="細明體" panose="02020509000000000000" pitchFamily="49" charset="-120"/>
              </a:rPr>
              <a:t>對手以求精神專注。這個動作反覆幾次，</a:t>
            </a:r>
            <a:r>
              <a:rPr kumimoji="0" lang="zh-TW" altLang="en-US" sz="2400" dirty="0" smtClean="0">
                <a:latin typeface="細明體" panose="02020509000000000000" pitchFamily="49" charset="-120"/>
                <a:ea typeface="細明體" panose="02020509000000000000" pitchFamily="49" charset="-120"/>
              </a:rPr>
              <a:t>力</a:t>
            </a:r>
            <a:endParaRPr kumimoji="0" lang="en-US" altLang="zh-TW" sz="2400" dirty="0" smtClean="0">
              <a:latin typeface="細明體" panose="02020509000000000000" pitchFamily="49" charset="-120"/>
              <a:ea typeface="細明體" panose="02020509000000000000" pitchFamily="49" charset="-120"/>
            </a:endParaRPr>
          </a:p>
          <a:p>
            <a:pPr eaLnBrk="1" hangingPunct="1"/>
            <a:r>
              <a:rPr kumimoji="0" lang="en-US" altLang="zh-TW" sz="2400" dirty="0">
                <a:latin typeface="細明體" panose="02020509000000000000" pitchFamily="49" charset="-120"/>
                <a:ea typeface="細明體" panose="02020509000000000000" pitchFamily="49" charset="-120"/>
              </a:rPr>
              <a:t> </a:t>
            </a:r>
            <a:r>
              <a:rPr kumimoji="0" lang="en-US" altLang="zh-TW" sz="2400" dirty="0" smtClean="0">
                <a:latin typeface="細明體" panose="02020509000000000000" pitchFamily="49" charset="-120"/>
                <a:ea typeface="細明體" panose="02020509000000000000" pitchFamily="49" charset="-120"/>
              </a:rPr>
              <a:t>   </a:t>
            </a:r>
            <a:r>
              <a:rPr kumimoji="0" lang="zh-TW" altLang="en-US" sz="2400" dirty="0" smtClean="0">
                <a:latin typeface="細明體" panose="02020509000000000000" pitchFamily="49" charset="-120"/>
                <a:ea typeface="細明體" panose="02020509000000000000" pitchFamily="49" charset="-120"/>
              </a:rPr>
              <a:t>士</a:t>
            </a:r>
            <a:r>
              <a:rPr kumimoji="0" lang="zh-TW" altLang="en-US" sz="2400" dirty="0">
                <a:latin typeface="細明體" panose="02020509000000000000" pitchFamily="49" charset="-120"/>
                <a:ea typeface="細明體" panose="02020509000000000000" pitchFamily="49" charset="-120"/>
              </a:rPr>
              <a:t>便已將自己調整在隨時可以作戰的狀態下。</a:t>
            </a:r>
            <a:endParaRPr kumimoji="0" lang="en-US" altLang="zh-TW" sz="2400" dirty="0">
              <a:latin typeface="細明體" panose="02020509000000000000" pitchFamily="49" charset="-120"/>
              <a:ea typeface="細明體" panose="02020509000000000000" pitchFamily="49" charset="-120"/>
            </a:endParaRPr>
          </a:p>
          <a:p>
            <a:pPr eaLnBrk="1" hangingPunct="1"/>
            <a:endParaRPr kumimoji="0" lang="en-US" altLang="zh-TW" sz="2400" dirty="0">
              <a:latin typeface="細明體" panose="02020509000000000000" pitchFamily="49" charset="-120"/>
              <a:ea typeface="細明體" panose="02020509000000000000" pitchFamily="49" charset="-120"/>
            </a:endParaRPr>
          </a:p>
          <a:p>
            <a:pPr eaLnBrk="1" hangingPunct="1"/>
            <a:r>
              <a:rPr kumimoji="0" lang="en-US" altLang="zh-TW" sz="2400" dirty="0">
                <a:latin typeface="細明體" panose="02020509000000000000" pitchFamily="49" charset="-120"/>
                <a:ea typeface="細明體" panose="02020509000000000000" pitchFamily="49" charset="-120"/>
              </a:rPr>
              <a:t>6.</a:t>
            </a:r>
            <a:r>
              <a:rPr kumimoji="0" lang="zh-TW" altLang="en-US" sz="2400" dirty="0">
                <a:latin typeface="細明體" panose="02020509000000000000" pitchFamily="49" charset="-120"/>
                <a:ea typeface="細明體" panose="02020509000000000000" pitchFamily="49" charset="-120"/>
              </a:rPr>
              <a:t> 「手刀」：優勝的力士，可以在接受完行司</a:t>
            </a:r>
            <a:r>
              <a:rPr kumimoji="0" lang="zh-TW" altLang="en-US" sz="2400" dirty="0" smtClean="0">
                <a:latin typeface="細明體" panose="02020509000000000000" pitchFamily="49" charset="-120"/>
                <a:ea typeface="細明體" panose="02020509000000000000" pitchFamily="49" charset="-120"/>
              </a:rPr>
              <a:t>的</a:t>
            </a:r>
            <a:endParaRPr kumimoji="0" lang="en-US" altLang="zh-TW" sz="2400" dirty="0" smtClean="0">
              <a:latin typeface="細明體" panose="02020509000000000000" pitchFamily="49" charset="-120"/>
              <a:ea typeface="細明體" panose="02020509000000000000" pitchFamily="49" charset="-120"/>
            </a:endParaRPr>
          </a:p>
          <a:p>
            <a:pPr eaLnBrk="1" hangingPunct="1"/>
            <a:r>
              <a:rPr kumimoji="0" lang="en-US" altLang="zh-TW" sz="2400" dirty="0">
                <a:latin typeface="細明體" panose="02020509000000000000" pitchFamily="49" charset="-120"/>
                <a:ea typeface="細明體" panose="02020509000000000000" pitchFamily="49" charset="-120"/>
              </a:rPr>
              <a:t> </a:t>
            </a:r>
            <a:r>
              <a:rPr kumimoji="0" lang="en-US" altLang="zh-TW" sz="2400" dirty="0" smtClean="0">
                <a:latin typeface="細明體" panose="02020509000000000000" pitchFamily="49" charset="-120"/>
                <a:ea typeface="細明體" panose="02020509000000000000" pitchFamily="49" charset="-120"/>
              </a:rPr>
              <a:t>   </a:t>
            </a:r>
            <a:r>
              <a:rPr kumimoji="0" lang="zh-TW" altLang="en-US" sz="2400" dirty="0" smtClean="0">
                <a:latin typeface="細明體" panose="02020509000000000000" pitchFamily="49" charset="-120"/>
                <a:ea typeface="細明體" panose="02020509000000000000" pitchFamily="49" charset="-120"/>
              </a:rPr>
              <a:t>勝利</a:t>
            </a:r>
            <a:r>
              <a:rPr kumimoji="0" lang="zh-TW" altLang="en-US" sz="2400" dirty="0">
                <a:latin typeface="細明體" panose="02020509000000000000" pitchFamily="49" charset="-120"/>
                <a:ea typeface="細明體" panose="02020509000000000000" pitchFamily="49" charset="-120"/>
              </a:rPr>
              <a:t>呼名後，拿取「懸賞金」。此時力士</a:t>
            </a:r>
            <a:r>
              <a:rPr kumimoji="0" lang="zh-TW" altLang="en-US" sz="2400" dirty="0" smtClean="0">
                <a:latin typeface="細明體" panose="02020509000000000000" pitchFamily="49" charset="-120"/>
                <a:ea typeface="細明體" panose="02020509000000000000" pitchFamily="49" charset="-120"/>
              </a:rPr>
              <a:t>右手</a:t>
            </a:r>
            <a:endParaRPr kumimoji="0" lang="en-US" altLang="zh-TW" sz="2400" dirty="0" smtClean="0">
              <a:latin typeface="細明體" panose="02020509000000000000" pitchFamily="49" charset="-120"/>
              <a:ea typeface="細明體" panose="02020509000000000000" pitchFamily="49" charset="-120"/>
            </a:endParaRPr>
          </a:p>
          <a:p>
            <a:pPr eaLnBrk="1" hangingPunct="1"/>
            <a:r>
              <a:rPr kumimoji="0" lang="en-US" altLang="zh-TW" sz="2400" dirty="0">
                <a:latin typeface="細明體" panose="02020509000000000000" pitchFamily="49" charset="-120"/>
                <a:ea typeface="細明體" panose="02020509000000000000" pitchFamily="49" charset="-120"/>
              </a:rPr>
              <a:t> </a:t>
            </a:r>
            <a:r>
              <a:rPr kumimoji="0" lang="en-US" altLang="zh-TW" sz="2400" dirty="0" smtClean="0">
                <a:latin typeface="細明體" panose="02020509000000000000" pitchFamily="49" charset="-120"/>
                <a:ea typeface="細明體" panose="02020509000000000000" pitchFamily="49" charset="-120"/>
              </a:rPr>
              <a:t>   </a:t>
            </a:r>
            <a:r>
              <a:rPr kumimoji="0" lang="zh-TW" altLang="en-US" sz="2400" dirty="0" smtClean="0">
                <a:latin typeface="細明體" panose="02020509000000000000" pitchFamily="49" charset="-120"/>
                <a:ea typeface="細明體" panose="02020509000000000000" pitchFamily="49" charset="-120"/>
              </a:rPr>
              <a:t>手</a:t>
            </a:r>
            <a:r>
              <a:rPr kumimoji="0" lang="zh-TW" altLang="en-US" sz="2400" dirty="0">
                <a:latin typeface="細明體" panose="02020509000000000000" pitchFamily="49" charset="-120"/>
                <a:ea typeface="細明體" panose="02020509000000000000" pitchFamily="49" charset="-120"/>
              </a:rPr>
              <a:t>刀向左、右、中各別凌空切下，其意義是</a:t>
            </a:r>
            <a:r>
              <a:rPr kumimoji="0" lang="zh-TW" altLang="en-US" sz="2400" dirty="0" smtClean="0">
                <a:latin typeface="細明體" panose="02020509000000000000" pitchFamily="49" charset="-120"/>
                <a:ea typeface="細明體" panose="02020509000000000000" pitchFamily="49" charset="-120"/>
              </a:rPr>
              <a:t>向</a:t>
            </a:r>
            <a:endParaRPr kumimoji="0" lang="en-US" altLang="zh-TW" sz="2400" dirty="0" smtClean="0">
              <a:latin typeface="細明體" panose="02020509000000000000" pitchFamily="49" charset="-120"/>
              <a:ea typeface="細明體" panose="02020509000000000000" pitchFamily="49" charset="-120"/>
            </a:endParaRPr>
          </a:p>
          <a:p>
            <a:pPr eaLnBrk="1" hangingPunct="1"/>
            <a:r>
              <a:rPr kumimoji="0" lang="en-US" altLang="zh-TW" sz="2400" dirty="0">
                <a:latin typeface="細明體" panose="02020509000000000000" pitchFamily="49" charset="-120"/>
                <a:ea typeface="細明體" panose="02020509000000000000" pitchFamily="49" charset="-120"/>
              </a:rPr>
              <a:t> </a:t>
            </a:r>
            <a:r>
              <a:rPr kumimoji="0" lang="en-US" altLang="zh-TW" sz="2400" dirty="0" smtClean="0">
                <a:latin typeface="細明體" panose="02020509000000000000" pitchFamily="49" charset="-120"/>
                <a:ea typeface="細明體" panose="02020509000000000000" pitchFamily="49" charset="-120"/>
              </a:rPr>
              <a:t>   </a:t>
            </a:r>
            <a:r>
              <a:rPr kumimoji="0" lang="zh-TW" altLang="en-US" sz="2400" dirty="0" smtClean="0">
                <a:latin typeface="細明體" panose="02020509000000000000" pitchFamily="49" charset="-120"/>
                <a:ea typeface="細明體" panose="02020509000000000000" pitchFamily="49" charset="-120"/>
              </a:rPr>
              <a:t>三</a:t>
            </a:r>
            <a:r>
              <a:rPr kumimoji="0" lang="zh-TW" altLang="en-US" sz="2400" dirty="0">
                <a:latin typeface="細明體" panose="02020509000000000000" pitchFamily="49" charset="-120"/>
                <a:ea typeface="細明體" panose="02020509000000000000" pitchFamily="49" charset="-120"/>
              </a:rPr>
              <a:t>位神明致謝。一般而言，懸賞金只有幕內</a:t>
            </a:r>
            <a:r>
              <a:rPr kumimoji="0" lang="zh-TW" altLang="en-US" sz="2400" dirty="0" smtClean="0">
                <a:latin typeface="細明體" panose="02020509000000000000" pitchFamily="49" charset="-120"/>
                <a:ea typeface="細明體" panose="02020509000000000000" pitchFamily="49" charset="-120"/>
              </a:rPr>
              <a:t>級</a:t>
            </a:r>
            <a:endParaRPr kumimoji="0" lang="en-US" altLang="zh-TW" sz="2400" dirty="0" smtClean="0">
              <a:latin typeface="細明體" panose="02020509000000000000" pitchFamily="49" charset="-120"/>
              <a:ea typeface="細明體" panose="02020509000000000000" pitchFamily="49" charset="-120"/>
            </a:endParaRPr>
          </a:p>
          <a:p>
            <a:pPr eaLnBrk="1" hangingPunct="1"/>
            <a:r>
              <a:rPr kumimoji="0" lang="en-US" altLang="zh-TW" sz="2400" dirty="0">
                <a:latin typeface="細明體" panose="02020509000000000000" pitchFamily="49" charset="-120"/>
                <a:ea typeface="細明體" panose="02020509000000000000" pitchFamily="49" charset="-120"/>
              </a:rPr>
              <a:t> </a:t>
            </a:r>
            <a:r>
              <a:rPr kumimoji="0" lang="en-US" altLang="zh-TW" sz="2400" dirty="0" smtClean="0">
                <a:latin typeface="細明體" panose="02020509000000000000" pitchFamily="49" charset="-120"/>
                <a:ea typeface="細明體" panose="02020509000000000000" pitchFamily="49" charset="-120"/>
              </a:rPr>
              <a:t>   </a:t>
            </a:r>
            <a:r>
              <a:rPr kumimoji="0" lang="zh-TW" altLang="en-US" sz="2400" dirty="0" smtClean="0">
                <a:latin typeface="細明體" panose="02020509000000000000" pitchFamily="49" charset="-120"/>
                <a:ea typeface="細明體" panose="02020509000000000000" pitchFamily="49" charset="-120"/>
              </a:rPr>
              <a:t>力士</a:t>
            </a:r>
            <a:r>
              <a:rPr kumimoji="0" lang="zh-TW" altLang="en-US" sz="2400" dirty="0">
                <a:latin typeface="細明體" panose="02020509000000000000" pitchFamily="49" charset="-120"/>
                <a:ea typeface="細明體" panose="02020509000000000000" pitchFamily="49" charset="-120"/>
              </a:rPr>
              <a:t>才有機會拿取。</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33718" y="265090"/>
            <a:ext cx="7617854" cy="6348212"/>
          </a:xfrm>
          <a:prstGeom prst="rect">
            <a:avLst/>
          </a:prstGeom>
        </p:spPr>
      </p:pic>
    </p:spTree>
    <p:extLst>
      <p:ext uri="{BB962C8B-B14F-4D97-AF65-F5344CB8AC3E}">
        <p14:creationId xmlns="" xmlns:p14="http://schemas.microsoft.com/office/powerpoint/2010/main" val="1752721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標題 1"/>
          <p:cNvSpPr>
            <a:spLocks noGrp="1"/>
          </p:cNvSpPr>
          <p:nvPr>
            <p:ph type="title"/>
          </p:nvPr>
        </p:nvSpPr>
        <p:spPr/>
        <p:txBody>
          <a:bodyPr/>
          <a:lstStyle/>
          <a:p>
            <a:pPr eaLnBrk="1" hangingPunct="1"/>
            <a:endParaRPr lang="zh-TW" altLang="en-US" smtClean="0"/>
          </a:p>
        </p:txBody>
      </p:sp>
      <p:pic>
        <p:nvPicPr>
          <p:cNvPr id="27651" name="內容版面配置區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473075" y="0"/>
            <a:ext cx="9975850" cy="6858000"/>
          </a:xfrm>
        </p:spPr>
      </p:pic>
      <p:sp>
        <p:nvSpPr>
          <p:cNvPr id="5" name="文字方塊 4"/>
          <p:cNvSpPr txBox="1"/>
          <p:nvPr/>
        </p:nvSpPr>
        <p:spPr>
          <a:xfrm>
            <a:off x="461224" y="1455648"/>
            <a:ext cx="3416320" cy="1200329"/>
          </a:xfrm>
          <a:prstGeom prst="rect">
            <a:avLst/>
          </a:prstGeom>
          <a:noFill/>
        </p:spPr>
        <p:txBody>
          <a:bodyPr wrap="none">
            <a:spAutoFit/>
          </a:bodyPr>
          <a:lstStyle/>
          <a:p>
            <a:pPr fontAlgn="auto">
              <a:spcBef>
                <a:spcPts val="0"/>
              </a:spcBef>
              <a:spcAft>
                <a:spcPts val="0"/>
              </a:spcAft>
              <a:defRPr/>
            </a:pPr>
            <a:r>
              <a:rPr kumimoji="0" lang="zh-TW" altLang="en-US" sz="3600" dirty="0" smtClean="0">
                <a:solidFill>
                  <a:schemeClr val="bg1"/>
                </a:solidFill>
                <a:effectLst>
                  <a:glow rad="584200">
                    <a:schemeClr val="tx1">
                      <a:alpha val="54000"/>
                    </a:schemeClr>
                  </a:glow>
                </a:effectLst>
                <a:latin typeface="細明體" panose="02020509000000000000" pitchFamily="49" charset="-120"/>
                <a:ea typeface="細明體" panose="02020509000000000000" pitchFamily="49" charset="-120"/>
              </a:rPr>
              <a:t>土俵</a:t>
            </a:r>
            <a:r>
              <a:rPr kumimoji="0" lang="zh-TW" altLang="en-US" sz="3600" dirty="0">
                <a:solidFill>
                  <a:schemeClr val="bg1"/>
                </a:solidFill>
                <a:effectLst>
                  <a:glow rad="584200">
                    <a:schemeClr val="tx1">
                      <a:alpha val="54000"/>
                    </a:schemeClr>
                  </a:glow>
                </a:effectLst>
                <a:latin typeface="細明體" panose="02020509000000000000" pitchFamily="49" charset="-120"/>
                <a:ea typeface="細明體" panose="02020509000000000000" pitchFamily="49" charset="-120"/>
              </a:rPr>
              <a:t>入</a:t>
            </a:r>
            <a:endParaRPr kumimoji="0" lang="en-US" altLang="zh-TW" sz="3600" dirty="0" smtClean="0">
              <a:solidFill>
                <a:schemeClr val="bg1"/>
              </a:solidFill>
              <a:effectLst>
                <a:glow rad="584200">
                  <a:schemeClr val="tx1">
                    <a:alpha val="54000"/>
                  </a:schemeClr>
                </a:glow>
              </a:effectLst>
              <a:latin typeface="細明體" panose="02020509000000000000" pitchFamily="49" charset="-120"/>
              <a:ea typeface="細明體" panose="02020509000000000000" pitchFamily="49" charset="-120"/>
            </a:endParaRPr>
          </a:p>
          <a:p>
            <a:pPr fontAlgn="auto">
              <a:spcBef>
                <a:spcPts val="0"/>
              </a:spcBef>
              <a:spcAft>
                <a:spcPts val="0"/>
              </a:spcAft>
              <a:defRPr/>
            </a:pPr>
            <a:r>
              <a:rPr kumimoji="0" lang="en-US" altLang="zh-TW" sz="3600" dirty="0" smtClean="0">
                <a:solidFill>
                  <a:schemeClr val="bg1"/>
                </a:solidFill>
                <a:effectLst>
                  <a:glow rad="584200">
                    <a:schemeClr val="tx1">
                      <a:alpha val="54000"/>
                    </a:schemeClr>
                  </a:glow>
                </a:effectLst>
                <a:latin typeface="細明體" panose="02020509000000000000" pitchFamily="49" charset="-120"/>
                <a:ea typeface="細明體" panose="02020509000000000000" pitchFamily="49" charset="-120"/>
              </a:rPr>
              <a:t>(</a:t>
            </a:r>
            <a:r>
              <a:rPr kumimoji="0" lang="zh-TW" altLang="en-US" sz="3600" dirty="0" smtClean="0">
                <a:solidFill>
                  <a:schemeClr val="bg1"/>
                </a:solidFill>
                <a:effectLst>
                  <a:glow rad="584200">
                    <a:schemeClr val="tx1">
                      <a:alpha val="54000"/>
                    </a:schemeClr>
                  </a:glow>
                </a:effectLst>
                <a:latin typeface="細明體" panose="02020509000000000000" pitchFamily="49" charset="-120"/>
                <a:ea typeface="細明體" panose="02020509000000000000" pitchFamily="49" charset="-120"/>
              </a:rPr>
              <a:t>土</a:t>
            </a:r>
            <a:r>
              <a:rPr kumimoji="0" lang="zh-TW" altLang="en-US" sz="3600" dirty="0">
                <a:solidFill>
                  <a:schemeClr val="bg1"/>
                </a:solidFill>
                <a:effectLst>
                  <a:glow rad="584200">
                    <a:schemeClr val="tx1">
                      <a:alpha val="54000"/>
                    </a:schemeClr>
                  </a:glow>
                </a:effectLst>
                <a:latin typeface="細明體" panose="02020509000000000000" pitchFamily="49" charset="-120"/>
                <a:ea typeface="細明體" panose="02020509000000000000" pitchFamily="49" charset="-120"/>
              </a:rPr>
              <a:t>俵進入</a:t>
            </a:r>
            <a:r>
              <a:rPr kumimoji="0" lang="zh-TW" altLang="en-US" sz="3600" dirty="0" smtClean="0">
                <a:solidFill>
                  <a:schemeClr val="bg1"/>
                </a:solidFill>
                <a:effectLst>
                  <a:glow rad="584200">
                    <a:schemeClr val="tx1">
                      <a:alpha val="54000"/>
                    </a:schemeClr>
                  </a:glow>
                </a:effectLst>
                <a:latin typeface="細明體" panose="02020509000000000000" pitchFamily="49" charset="-120"/>
                <a:ea typeface="細明體" panose="02020509000000000000" pitchFamily="49" charset="-120"/>
              </a:rPr>
              <a:t>儀式</a:t>
            </a:r>
            <a:r>
              <a:rPr kumimoji="0" lang="en-US" altLang="zh-TW" sz="3600" dirty="0" smtClean="0">
                <a:solidFill>
                  <a:schemeClr val="bg1"/>
                </a:solidFill>
                <a:effectLst>
                  <a:glow rad="584200">
                    <a:schemeClr val="tx1">
                      <a:alpha val="54000"/>
                    </a:schemeClr>
                  </a:glow>
                </a:effectLst>
                <a:latin typeface="細明體" panose="02020509000000000000" pitchFamily="49" charset="-120"/>
                <a:ea typeface="細明體" panose="02020509000000000000" pitchFamily="49" charset="-120"/>
              </a:rPr>
              <a:t>)</a:t>
            </a:r>
            <a:endParaRPr kumimoji="0" lang="zh-TW" altLang="en-US" sz="3600" dirty="0">
              <a:solidFill>
                <a:schemeClr val="bg1"/>
              </a:solidFill>
              <a:effectLst>
                <a:glow rad="584200">
                  <a:schemeClr val="tx1">
                    <a:alpha val="54000"/>
                  </a:schemeClr>
                </a:glow>
              </a:effectLst>
              <a:latin typeface="細明體" panose="02020509000000000000" pitchFamily="49" charset="-120"/>
              <a:ea typeface="細明體" panose="02020509000000000000" pitchFamily="49" charset="-12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p:txBody>
          <a:bodyPr/>
          <a:lstStyle/>
          <a:p>
            <a:pPr eaLnBrk="1" hangingPunct="1"/>
            <a:endParaRPr lang="zh-TW" altLang="en-US" smtClean="0"/>
          </a:p>
        </p:txBody>
      </p:sp>
      <p:pic>
        <p:nvPicPr>
          <p:cNvPr id="28675" name="內容版面配置區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736600" y="0"/>
            <a:ext cx="10318750" cy="7197725"/>
          </a:xfrm>
        </p:spPr>
      </p:pic>
      <p:sp>
        <p:nvSpPr>
          <p:cNvPr id="5" name="文字方塊 4"/>
          <p:cNvSpPr txBox="1"/>
          <p:nvPr/>
        </p:nvSpPr>
        <p:spPr>
          <a:xfrm>
            <a:off x="628650" y="1690689"/>
            <a:ext cx="2954655" cy="646331"/>
          </a:xfrm>
          <a:prstGeom prst="rect">
            <a:avLst/>
          </a:prstGeom>
          <a:noFill/>
        </p:spPr>
        <p:txBody>
          <a:bodyPr wrap="none">
            <a:spAutoFit/>
          </a:bodyPr>
          <a:lstStyle/>
          <a:p>
            <a:pPr fontAlgn="auto">
              <a:spcBef>
                <a:spcPts val="0"/>
              </a:spcBef>
              <a:spcAft>
                <a:spcPts val="0"/>
              </a:spcAft>
              <a:defRPr/>
            </a:pPr>
            <a:r>
              <a:rPr kumimoji="0" lang="zh-TW" altLang="en-US" sz="3600" dirty="0">
                <a:solidFill>
                  <a:schemeClr val="bg1"/>
                </a:solidFill>
                <a:effectLst>
                  <a:glow rad="584200">
                    <a:schemeClr val="tx1">
                      <a:alpha val="54000"/>
                    </a:schemeClr>
                  </a:glow>
                </a:effectLst>
                <a:latin typeface="細明體" panose="02020509000000000000" pitchFamily="49" charset="-120"/>
                <a:ea typeface="細明體" panose="02020509000000000000" pitchFamily="49" charset="-120"/>
              </a:rPr>
              <a:t>橫綱進場儀式</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標題 1"/>
          <p:cNvSpPr>
            <a:spLocks noGrp="1"/>
          </p:cNvSpPr>
          <p:nvPr>
            <p:ph type="title"/>
          </p:nvPr>
        </p:nvSpPr>
        <p:spPr/>
        <p:txBody>
          <a:bodyPr/>
          <a:lstStyle/>
          <a:p>
            <a:pPr eaLnBrk="1" hangingPunct="1"/>
            <a:endParaRPr lang="zh-TW" altLang="en-US" smtClean="0"/>
          </a:p>
        </p:txBody>
      </p:sp>
      <p:pic>
        <p:nvPicPr>
          <p:cNvPr id="29699" name="內容版面配置區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684213" y="0"/>
            <a:ext cx="10329863" cy="6921500"/>
          </a:xfrm>
        </p:spPr>
      </p:pic>
      <p:sp>
        <p:nvSpPr>
          <p:cNvPr id="5" name="文字方塊 4"/>
          <p:cNvSpPr txBox="1"/>
          <p:nvPr/>
        </p:nvSpPr>
        <p:spPr>
          <a:xfrm>
            <a:off x="1171977" y="885045"/>
            <a:ext cx="1569660" cy="646331"/>
          </a:xfrm>
          <a:prstGeom prst="rect">
            <a:avLst/>
          </a:prstGeom>
          <a:noFill/>
        </p:spPr>
        <p:txBody>
          <a:bodyPr wrap="none">
            <a:spAutoFit/>
          </a:bodyPr>
          <a:lstStyle/>
          <a:p>
            <a:pPr fontAlgn="auto">
              <a:spcBef>
                <a:spcPts val="0"/>
              </a:spcBef>
              <a:spcAft>
                <a:spcPts val="0"/>
              </a:spcAft>
              <a:defRPr/>
            </a:pPr>
            <a:r>
              <a:rPr kumimoji="0" lang="zh-TW" altLang="en-US" sz="3600" dirty="0">
                <a:solidFill>
                  <a:schemeClr val="bg1"/>
                </a:solidFill>
                <a:effectLst>
                  <a:glow rad="584200">
                    <a:schemeClr val="tx1">
                      <a:alpha val="54000"/>
                    </a:schemeClr>
                  </a:glow>
                </a:effectLst>
                <a:latin typeface="細明體" panose="02020509000000000000" pitchFamily="49" charset="-120"/>
                <a:ea typeface="細明體" panose="02020509000000000000" pitchFamily="49" charset="-120"/>
              </a:rPr>
              <a:t>弓取式</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分工表</a:t>
            </a:r>
          </a:p>
        </p:txBody>
      </p:sp>
      <p:sp>
        <p:nvSpPr>
          <p:cNvPr id="6147" name="內容版面配置區 2"/>
          <p:cNvSpPr>
            <a:spLocks noGrp="1"/>
          </p:cNvSpPr>
          <p:nvPr>
            <p:ph idx="1"/>
          </p:nvPr>
        </p:nvSpPr>
        <p:spPr/>
        <p:txBody>
          <a:bodyPr/>
          <a:lstStyle/>
          <a:p>
            <a:pPr eaLnBrk="1" hangingPunct="1"/>
            <a:r>
              <a:rPr lang="zh-TW" altLang="en-US" dirty="0" smtClean="0">
                <a:latin typeface="標楷體" panose="03000509000000000000" pitchFamily="65" charset="-120"/>
                <a:ea typeface="標楷體" panose="03000509000000000000" pitchFamily="65" charset="-120"/>
              </a:rPr>
              <a:t>相撲：陳晴瑢</a:t>
            </a:r>
            <a:endParaRPr lang="en-US" altLang="zh-TW" dirty="0" smtClean="0">
              <a:latin typeface="標楷體" panose="03000509000000000000" pitchFamily="65" charset="-120"/>
              <a:ea typeface="標楷體" panose="03000509000000000000" pitchFamily="65" charset="-120"/>
            </a:endParaRPr>
          </a:p>
          <a:p>
            <a:pPr eaLnBrk="1" hangingPunct="1"/>
            <a:r>
              <a:rPr lang="zh-TW" altLang="en-US" dirty="0" smtClean="0">
                <a:latin typeface="標楷體" panose="03000509000000000000" pitchFamily="65" charset="-120"/>
                <a:ea typeface="標楷體" panose="03000509000000000000" pitchFamily="65" charset="-120"/>
              </a:rPr>
              <a:t>茶道：張侑軒</a:t>
            </a:r>
            <a:endParaRPr lang="en-US" altLang="zh-TW" dirty="0" smtClean="0">
              <a:latin typeface="標楷體" panose="03000509000000000000" pitchFamily="65" charset="-120"/>
              <a:ea typeface="標楷體" panose="03000509000000000000" pitchFamily="65" charset="-120"/>
            </a:endParaRPr>
          </a:p>
          <a:p>
            <a:pPr eaLnBrk="1" hangingPunct="1"/>
            <a:r>
              <a:rPr lang="zh-TW" altLang="en-US" dirty="0" smtClean="0">
                <a:latin typeface="標楷體" panose="03000509000000000000" pitchFamily="65" charset="-120"/>
                <a:ea typeface="標楷體" panose="03000509000000000000" pitchFamily="65" charset="-120"/>
              </a:rPr>
              <a:t>和服：許雅嵐</a:t>
            </a:r>
            <a:endParaRPr lang="en-US" altLang="zh-TW" dirty="0" smtClean="0">
              <a:latin typeface="標楷體" panose="03000509000000000000" pitchFamily="65" charset="-120"/>
              <a:ea typeface="標楷體" panose="03000509000000000000" pitchFamily="65" charset="-120"/>
            </a:endParaRPr>
          </a:p>
          <a:p>
            <a:pPr eaLnBrk="1" hangingPunct="1"/>
            <a:r>
              <a:rPr lang="zh-TW" altLang="en-US" dirty="0" smtClean="0">
                <a:latin typeface="標楷體" panose="03000509000000000000" pitchFamily="65" charset="-120"/>
                <a:ea typeface="標楷體" panose="03000509000000000000" pitchFamily="65" charset="-120"/>
              </a:rPr>
              <a:t>簡報製做與美編：張榆</a:t>
            </a:r>
            <a:r>
              <a:rPr lang="zh-TW" altLang="en-US" dirty="0">
                <a:latin typeface="標楷體" panose="03000509000000000000" pitchFamily="65" charset="-120"/>
                <a:ea typeface="標楷體" panose="03000509000000000000" pitchFamily="65" charset="-120"/>
              </a:rPr>
              <a:t>家</a:t>
            </a:r>
            <a:endParaRPr lang="zh-TW" altLang="en-US" dirty="0" smtClean="0">
              <a:latin typeface="標楷體" panose="03000509000000000000" pitchFamily="65" charset="-120"/>
              <a:ea typeface="標楷體" panose="03000509000000000000" pitchFamily="65" charset="-12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標題 1"/>
          <p:cNvSpPr>
            <a:spLocks noGrp="1"/>
          </p:cNvSpPr>
          <p:nvPr>
            <p:ph type="title"/>
          </p:nvPr>
        </p:nvSpPr>
        <p:spPr/>
        <p:txBody>
          <a:bodyPr/>
          <a:lstStyle/>
          <a:p>
            <a:pPr eaLnBrk="1" hangingPunct="1"/>
            <a:endParaRPr lang="zh-TW" altLang="en-US" smtClean="0"/>
          </a:p>
        </p:txBody>
      </p:sp>
      <p:pic>
        <p:nvPicPr>
          <p:cNvPr id="30723" name="內容版面配置區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709613" y="0"/>
            <a:ext cx="10274301" cy="6858000"/>
          </a:xfrm>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標題 1"/>
          <p:cNvSpPr>
            <a:spLocks noGrp="1"/>
          </p:cNvSpPr>
          <p:nvPr>
            <p:ph type="title"/>
          </p:nvPr>
        </p:nvSpPr>
        <p:spPr/>
        <p:txBody>
          <a:bodyPr/>
          <a:lstStyle/>
          <a:p>
            <a:pPr eaLnBrk="1" hangingPunct="1"/>
            <a:endParaRPr lang="zh-TW" altLang="en-US" smtClean="0"/>
          </a:p>
        </p:txBody>
      </p:sp>
      <p:pic>
        <p:nvPicPr>
          <p:cNvPr id="31747" name="內容版面配置區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638175" y="0"/>
            <a:ext cx="10048875" cy="6858000"/>
          </a:xfrm>
        </p:spPr>
      </p:pic>
      <p:sp>
        <p:nvSpPr>
          <p:cNvPr id="31748" name="文字方塊 5"/>
          <p:cNvSpPr txBox="1">
            <a:spLocks noChangeArrowheads="1"/>
          </p:cNvSpPr>
          <p:nvPr/>
        </p:nvSpPr>
        <p:spPr bwMode="auto">
          <a:xfrm>
            <a:off x="6945313" y="604838"/>
            <a:ext cx="1570037"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r>
              <a:rPr kumimoji="0" lang="zh-TW" altLang="en-US" sz="3600" dirty="0">
                <a:latin typeface="細明體" panose="02020509000000000000" pitchFamily="49" charset="-120"/>
                <a:ea typeface="細明體" panose="02020509000000000000" pitchFamily="49" charset="-120"/>
              </a:rPr>
              <a:t>相撲鍋</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006475" y="566738"/>
            <a:ext cx="1800225" cy="923925"/>
          </a:xfrm>
          <a:prstGeom prst="rect">
            <a:avLst/>
          </a:prstGeom>
          <a:noFill/>
        </p:spPr>
        <p:txBody>
          <a:bodyPr wrap="none">
            <a:spAutoFit/>
          </a:bodyPr>
          <a:lstStyle/>
          <a:p>
            <a:pPr fontAlgn="auto">
              <a:spcBef>
                <a:spcPts val="0"/>
              </a:spcBef>
              <a:spcAft>
                <a:spcPts val="0"/>
              </a:spcAft>
              <a:defRPr/>
            </a:pPr>
            <a:r>
              <a:rPr kumimoji="0" lang="zh-TW" altLang="en-US" sz="5400" dirty="0">
                <a:solidFill>
                  <a:schemeClr val="tx2">
                    <a:lumMod val="75000"/>
                  </a:schemeClr>
                </a:solidFill>
                <a:latin typeface="細明體_HKSCS" panose="02020500000000000000" pitchFamily="18" charset="-120"/>
                <a:ea typeface="細明體_HKSCS" panose="02020500000000000000" pitchFamily="18" charset="-120"/>
              </a:rPr>
              <a:t>吃</a:t>
            </a:r>
            <a:r>
              <a:rPr kumimoji="0" lang="zh-TW" altLang="en-US" sz="3600" dirty="0">
                <a:solidFill>
                  <a:schemeClr val="tx1">
                    <a:lumMod val="85000"/>
                    <a:lumOff val="15000"/>
                  </a:schemeClr>
                </a:solidFill>
                <a:latin typeface="細明體_HKSCS" panose="02020500000000000000" pitchFamily="18" charset="-120"/>
                <a:ea typeface="細明體_HKSCS" panose="02020500000000000000" pitchFamily="18" charset="-120"/>
              </a:rPr>
              <a:t>很多</a:t>
            </a:r>
          </a:p>
        </p:txBody>
      </p:sp>
      <p:sp>
        <p:nvSpPr>
          <p:cNvPr id="32771" name="文字方塊 4"/>
          <p:cNvSpPr txBox="1">
            <a:spLocks noChangeArrowheads="1"/>
          </p:cNvSpPr>
          <p:nvPr/>
        </p:nvSpPr>
        <p:spPr bwMode="auto">
          <a:xfrm>
            <a:off x="1044575" y="1554163"/>
            <a:ext cx="6991350" cy="5262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r>
              <a:rPr kumimoji="0" lang="zh-TW" altLang="en-US" sz="2400" dirty="0">
                <a:latin typeface="細明體" panose="02020509000000000000" pitchFamily="49" charset="-120"/>
                <a:ea typeface="細明體" panose="02020509000000000000" pitchFamily="49" charset="-120"/>
              </a:rPr>
              <a:t>相撲沒有重量級或輕量級的區分，體重也沒有上限，所以訓練的重點就是儘量增加體重，增加勝利機會。力士可能要好幾年才能變成體重可觀的相撲手，通常體重最好超過 </a:t>
            </a:r>
            <a:r>
              <a:rPr kumimoji="0" lang="en-US" altLang="zh-TW" sz="2400" dirty="0">
                <a:latin typeface="細明體" panose="02020509000000000000" pitchFamily="49" charset="-120"/>
                <a:ea typeface="細明體" panose="02020509000000000000" pitchFamily="49" charset="-120"/>
              </a:rPr>
              <a:t>200 </a:t>
            </a:r>
            <a:r>
              <a:rPr kumimoji="0" lang="zh-TW" altLang="en-US" sz="2400" dirty="0">
                <a:latin typeface="細明體" panose="02020509000000000000" pitchFamily="49" charset="-120"/>
                <a:ea typeface="細明體" panose="02020509000000000000" pitchFamily="49" charset="-120"/>
              </a:rPr>
              <a:t>公斤。 </a:t>
            </a:r>
            <a:br>
              <a:rPr kumimoji="0" lang="zh-TW" altLang="en-US" sz="2400" dirty="0">
                <a:latin typeface="細明體" panose="02020509000000000000" pitchFamily="49" charset="-120"/>
                <a:ea typeface="細明體" panose="02020509000000000000" pitchFamily="49" charset="-120"/>
              </a:rPr>
            </a:br>
            <a:r>
              <a:rPr kumimoji="0" lang="zh-TW" altLang="en-US" sz="2400" dirty="0">
                <a:latin typeface="細明體" panose="02020509000000000000" pitchFamily="49" charset="-120"/>
                <a:ea typeface="細明體" panose="02020509000000000000" pitchFamily="49" charset="-120"/>
              </a:rPr>
              <a:t>力士並不吃早餐，第一是因為力士無法在吃飽的情況下進行嚴格的訓練。第二，一直餓著肚子的力士到了中午，可以吃下平常人五到十倍的飯量。在一天中較晚的時間吃得過多，會使新陳代謝變慢，身體也就比較容易囤積脂肪。 </a:t>
            </a:r>
            <a:br>
              <a:rPr kumimoji="0" lang="zh-TW" altLang="en-US" sz="2400" dirty="0">
                <a:latin typeface="細明體" panose="02020509000000000000" pitchFamily="49" charset="-120"/>
                <a:ea typeface="細明體" panose="02020509000000000000" pitchFamily="49" charset="-120"/>
              </a:rPr>
            </a:br>
            <a:r>
              <a:rPr kumimoji="0" lang="zh-TW" altLang="en-US" sz="2400" dirty="0">
                <a:latin typeface="細明體" panose="02020509000000000000" pitchFamily="49" charset="-120"/>
                <a:ea typeface="細明體" panose="02020509000000000000" pitchFamily="49" charset="-120"/>
              </a:rPr>
              <a:t>傳統的食物是叫做「相撲鍋 </a:t>
            </a:r>
            <a:r>
              <a:rPr kumimoji="0" lang="en-US" altLang="zh-TW" sz="2400" dirty="0">
                <a:latin typeface="細明體" panose="02020509000000000000" pitchFamily="49" charset="-120"/>
                <a:ea typeface="細明體" panose="02020509000000000000" pitchFamily="49" charset="-120"/>
              </a:rPr>
              <a:t>(</a:t>
            </a:r>
            <a:r>
              <a:rPr kumimoji="0" lang="en-US" altLang="zh-TW" sz="2400" dirty="0" err="1">
                <a:latin typeface="細明體" panose="02020509000000000000" pitchFamily="49" charset="-120"/>
                <a:ea typeface="細明體" panose="02020509000000000000" pitchFamily="49" charset="-120"/>
              </a:rPr>
              <a:t>chanko-nabe</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」的燉肉，鍋中有肉類</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魚、海鮮、雞肉、豬肉或牛肉</a:t>
            </a:r>
            <a:r>
              <a:rPr kumimoji="0" lang="en-US" altLang="zh-TW" sz="2400" dirty="0">
                <a:latin typeface="細明體" panose="02020509000000000000" pitchFamily="49" charset="-120"/>
                <a:ea typeface="細明體" panose="02020509000000000000" pitchFamily="49" charset="-120"/>
              </a:rPr>
              <a:t>)</a:t>
            </a:r>
            <a:r>
              <a:rPr kumimoji="0" lang="zh-TW" altLang="en-US" sz="2400" dirty="0">
                <a:latin typeface="細明體" panose="02020509000000000000" pitchFamily="49" charset="-120"/>
                <a:ea typeface="細明體" panose="02020509000000000000" pitchFamily="49" charset="-120"/>
              </a:rPr>
              <a:t>，可搭配米飯和蔬菜一起食用。雖然肉類含有很高的蛋白質，很快就可以增加體重。 </a:t>
            </a:r>
            <a:br>
              <a:rPr kumimoji="0" lang="zh-TW" altLang="en-US" sz="2400" dirty="0">
                <a:latin typeface="細明體" panose="02020509000000000000" pitchFamily="49" charset="-120"/>
                <a:ea typeface="細明體" panose="02020509000000000000" pitchFamily="49" charset="-120"/>
              </a:rPr>
            </a:br>
            <a:endParaRPr kumimoji="0" lang="zh-TW" altLang="en-US" sz="2400" dirty="0">
              <a:latin typeface="細明體" panose="02020509000000000000" pitchFamily="49" charset="-120"/>
              <a:ea typeface="細明體" panose="02020509000000000000" pitchFamily="49" charset="-12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圖片 3"/>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972050" y="541338"/>
            <a:ext cx="3351213" cy="2233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文字方塊 4"/>
          <p:cNvSpPr txBox="1"/>
          <p:nvPr/>
        </p:nvSpPr>
        <p:spPr>
          <a:xfrm>
            <a:off x="1290638" y="1096963"/>
            <a:ext cx="3518912" cy="923330"/>
          </a:xfrm>
          <a:prstGeom prst="rect">
            <a:avLst/>
          </a:prstGeom>
          <a:noFill/>
        </p:spPr>
        <p:txBody>
          <a:bodyPr wrap="none">
            <a:spAutoFit/>
          </a:bodyPr>
          <a:lstStyle/>
          <a:p>
            <a:pPr fontAlgn="auto">
              <a:spcBef>
                <a:spcPts val="0"/>
              </a:spcBef>
              <a:spcAft>
                <a:spcPts val="0"/>
              </a:spcAft>
              <a:defRPr/>
            </a:pPr>
            <a:r>
              <a:rPr kumimoji="0" lang="zh-TW" altLang="en-US" sz="5400" dirty="0">
                <a:solidFill>
                  <a:schemeClr val="tx2">
                    <a:lumMod val="75000"/>
                  </a:schemeClr>
                </a:solidFill>
                <a:latin typeface="新細明體" panose="02020500000000000000" pitchFamily="18" charset="-120"/>
              </a:rPr>
              <a:t>裸</a:t>
            </a:r>
            <a:r>
              <a:rPr kumimoji="0" lang="zh-TW" altLang="en-US" sz="3600" dirty="0">
                <a:solidFill>
                  <a:schemeClr val="tx1">
                    <a:lumMod val="85000"/>
                    <a:lumOff val="15000"/>
                  </a:schemeClr>
                </a:solidFill>
                <a:latin typeface="新細明體" panose="02020500000000000000" pitchFamily="18" charset="-120"/>
              </a:rPr>
              <a:t>身及丁字</a:t>
            </a:r>
            <a:r>
              <a:rPr kumimoji="0" lang="zh-TW" altLang="en-US" sz="3600" dirty="0" smtClean="0">
                <a:solidFill>
                  <a:schemeClr val="tx1">
                    <a:lumMod val="85000"/>
                    <a:lumOff val="15000"/>
                  </a:schemeClr>
                </a:solidFill>
                <a:latin typeface="新細明體" panose="02020500000000000000" pitchFamily="18" charset="-120"/>
              </a:rPr>
              <a:t>褲 </a:t>
            </a:r>
            <a:r>
              <a:rPr kumimoji="0" lang="en-US" altLang="zh-TW" sz="3600" dirty="0" smtClean="0">
                <a:solidFill>
                  <a:schemeClr val="tx1">
                    <a:lumMod val="85000"/>
                    <a:lumOff val="15000"/>
                  </a:schemeClr>
                </a:solidFill>
                <a:latin typeface="新細明體" panose="02020500000000000000" pitchFamily="18" charset="-120"/>
              </a:rPr>
              <a:t>?</a:t>
            </a:r>
            <a:endParaRPr kumimoji="0" lang="zh-TW" altLang="en-US" sz="3600" dirty="0">
              <a:solidFill>
                <a:schemeClr val="tx1">
                  <a:lumMod val="85000"/>
                  <a:lumOff val="15000"/>
                </a:schemeClr>
              </a:solidFill>
              <a:latin typeface="新細明體" panose="02020500000000000000" pitchFamily="18" charset="-120"/>
            </a:endParaRPr>
          </a:p>
        </p:txBody>
      </p:sp>
      <p:sp>
        <p:nvSpPr>
          <p:cNvPr id="6" name="文字方塊 5"/>
          <p:cNvSpPr txBox="1"/>
          <p:nvPr/>
        </p:nvSpPr>
        <p:spPr>
          <a:xfrm>
            <a:off x="1314450" y="2576513"/>
            <a:ext cx="6748463" cy="3784600"/>
          </a:xfrm>
          <a:prstGeom prst="rect">
            <a:avLst/>
          </a:prstGeom>
          <a:noFill/>
        </p:spPr>
        <p:txBody>
          <a:bodyPr>
            <a:spAutoFit/>
          </a:bodyPr>
          <a:lstStyle/>
          <a:p>
            <a:pPr fontAlgn="auto">
              <a:spcBef>
                <a:spcPts val="0"/>
              </a:spcBef>
              <a:spcAft>
                <a:spcPts val="0"/>
              </a:spcAft>
              <a:defRPr/>
            </a:pPr>
            <a:r>
              <a:rPr kumimoji="0" lang="zh-TW" altLang="en-US" sz="2400" dirty="0">
                <a:solidFill>
                  <a:schemeClr val="accent2">
                    <a:lumMod val="50000"/>
                  </a:schemeClr>
                </a:solidFill>
                <a:latin typeface="細明體" panose="02020509000000000000" pitchFamily="49" charset="-120"/>
                <a:ea typeface="細明體" panose="02020509000000000000" pitchFamily="49" charset="-120"/>
              </a:rPr>
              <a:t>髮髻</a:t>
            </a:r>
            <a:endParaRPr kumimoji="0" lang="en-US" altLang="zh-TW" sz="2400" dirty="0">
              <a:solidFill>
                <a:schemeClr val="accent2">
                  <a:lumMod val="50000"/>
                </a:schemeClr>
              </a:solidFill>
              <a:latin typeface="細明體" panose="02020509000000000000" pitchFamily="49" charset="-120"/>
              <a:ea typeface="細明體" panose="02020509000000000000" pitchFamily="49" charset="-120"/>
            </a:endParaRPr>
          </a:p>
          <a:p>
            <a:pPr fontAlgn="auto">
              <a:spcBef>
                <a:spcPts val="0"/>
              </a:spcBef>
              <a:spcAft>
                <a:spcPts val="0"/>
              </a:spcAft>
              <a:defRPr/>
            </a:pPr>
            <a:r>
              <a:rPr kumimoji="0" lang="zh-TW" altLang="en-US" sz="2400" dirty="0">
                <a:latin typeface="細明體" panose="02020509000000000000" pitchFamily="49" charset="-120"/>
                <a:ea typeface="細明體" panose="02020509000000000000" pitchFamily="49" charset="-120"/>
              </a:rPr>
              <a:t>明治</a:t>
            </a:r>
            <a:r>
              <a:rPr kumimoji="0" lang="en-US" altLang="zh-TW" sz="2400" dirty="0">
                <a:latin typeface="細明體" panose="02020509000000000000" pitchFamily="49" charset="-120"/>
                <a:ea typeface="細明體" panose="02020509000000000000" pitchFamily="49" charset="-120"/>
              </a:rPr>
              <a:t>4</a:t>
            </a:r>
            <a:r>
              <a:rPr kumimoji="0" lang="zh-TW" altLang="en-US" sz="2400" dirty="0">
                <a:latin typeface="細明體" panose="02020509000000000000" pitchFamily="49" charset="-120"/>
                <a:ea typeface="細明體" panose="02020509000000000000" pitchFamily="49" charset="-120"/>
              </a:rPr>
              <a:t>年（</a:t>
            </a:r>
            <a:r>
              <a:rPr kumimoji="0" lang="en-US" altLang="zh-TW" sz="2400" dirty="0">
                <a:latin typeface="細明體" panose="02020509000000000000" pitchFamily="49" charset="-120"/>
                <a:ea typeface="細明體" panose="02020509000000000000" pitchFamily="49" charset="-120"/>
              </a:rPr>
              <a:t>1871</a:t>
            </a:r>
            <a:r>
              <a:rPr kumimoji="0" lang="zh-TW" altLang="en-US" sz="2400" dirty="0">
                <a:latin typeface="細明體" panose="02020509000000000000" pitchFamily="49" charset="-120"/>
                <a:ea typeface="細明體" panose="02020509000000000000" pitchFamily="49" charset="-120"/>
              </a:rPr>
              <a:t>年）八月，日本發佈了斷髮令，但因某些力士仍和政府高官及明治天皇進行相撲，因此就特別允許相撲力士結髮髻的習俗。力士結髮髻的最大原因據說可集中精神力，並保護頭部。髮髻可分為兩種，一種被稱為大銀杏，而另外一種則是一般的髮髻，當然髮型和等級也有相關，每一處道場皆雇用專業的髮結家，安排適於每一位相撲選手的髮質及長度的髮髻。</a:t>
            </a:r>
            <a:br>
              <a:rPr kumimoji="0" lang="zh-TW" altLang="en-US" sz="2400" dirty="0">
                <a:latin typeface="細明體" panose="02020509000000000000" pitchFamily="49" charset="-120"/>
                <a:ea typeface="細明體" panose="02020509000000000000" pitchFamily="49" charset="-120"/>
              </a:rPr>
            </a:br>
            <a:endParaRPr kumimoji="0" lang="zh-TW" altLang="en-US" sz="2400" dirty="0">
              <a:latin typeface="細明體" panose="02020509000000000000" pitchFamily="49" charset="-120"/>
              <a:ea typeface="細明體" panose="02020509000000000000" pitchFamily="49" charset="-12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1006475" y="541338"/>
            <a:ext cx="3518912" cy="923330"/>
          </a:xfrm>
          <a:prstGeom prst="rect">
            <a:avLst/>
          </a:prstGeom>
          <a:noFill/>
        </p:spPr>
        <p:txBody>
          <a:bodyPr wrap="none">
            <a:spAutoFit/>
          </a:bodyPr>
          <a:lstStyle/>
          <a:p>
            <a:pPr fontAlgn="auto">
              <a:spcBef>
                <a:spcPts val="0"/>
              </a:spcBef>
              <a:spcAft>
                <a:spcPts val="0"/>
              </a:spcAft>
              <a:defRPr/>
            </a:pPr>
            <a:r>
              <a:rPr kumimoji="0" lang="zh-TW" altLang="en-US" sz="5400" dirty="0">
                <a:solidFill>
                  <a:schemeClr val="tx2">
                    <a:lumMod val="75000"/>
                  </a:schemeClr>
                </a:solidFill>
                <a:latin typeface="新細明體" panose="02020500000000000000" pitchFamily="18" charset="-120"/>
              </a:rPr>
              <a:t>裸</a:t>
            </a:r>
            <a:r>
              <a:rPr kumimoji="0" lang="zh-TW" altLang="en-US" sz="3600" dirty="0">
                <a:solidFill>
                  <a:schemeClr val="tx1">
                    <a:lumMod val="85000"/>
                    <a:lumOff val="15000"/>
                  </a:schemeClr>
                </a:solidFill>
                <a:latin typeface="新細明體" panose="02020500000000000000" pitchFamily="18" charset="-120"/>
              </a:rPr>
              <a:t>身及丁字</a:t>
            </a:r>
            <a:r>
              <a:rPr kumimoji="0" lang="zh-TW" altLang="en-US" sz="3600" dirty="0" smtClean="0">
                <a:solidFill>
                  <a:schemeClr val="tx1">
                    <a:lumMod val="85000"/>
                    <a:lumOff val="15000"/>
                  </a:schemeClr>
                </a:solidFill>
                <a:latin typeface="新細明體" panose="02020500000000000000" pitchFamily="18" charset="-120"/>
              </a:rPr>
              <a:t>褲</a:t>
            </a:r>
            <a:r>
              <a:rPr kumimoji="0" lang="zh-TW" altLang="en-US" sz="3600" dirty="0" smtClean="0">
                <a:solidFill>
                  <a:schemeClr val="tx1">
                    <a:lumMod val="85000"/>
                    <a:lumOff val="15000"/>
                  </a:schemeClr>
                </a:solidFill>
                <a:latin typeface="華康勘亭流" panose="03000909000000000000" pitchFamily="65" charset="-120"/>
                <a:ea typeface="華康勘亭流" panose="03000909000000000000" pitchFamily="65" charset="-120"/>
              </a:rPr>
              <a:t> </a:t>
            </a:r>
            <a:r>
              <a:rPr kumimoji="0" lang="en-US" altLang="zh-TW" sz="3600" dirty="0" smtClean="0">
                <a:solidFill>
                  <a:schemeClr val="tx1">
                    <a:lumMod val="85000"/>
                    <a:lumOff val="15000"/>
                  </a:schemeClr>
                </a:solidFill>
                <a:latin typeface="MS UI Gothic" panose="020B0600070205080204" pitchFamily="34" charset="-128"/>
                <a:ea typeface="MS UI Gothic" panose="020B0600070205080204" pitchFamily="34" charset="-128"/>
              </a:rPr>
              <a:t>?</a:t>
            </a:r>
            <a:endParaRPr kumimoji="0" lang="zh-TW" altLang="en-US" sz="3600" dirty="0">
              <a:solidFill>
                <a:schemeClr val="tx1">
                  <a:lumMod val="85000"/>
                  <a:lumOff val="15000"/>
                </a:schemeClr>
              </a:solidFill>
              <a:latin typeface="MS UI Gothic" panose="020B0600070205080204" pitchFamily="34" charset="-128"/>
              <a:ea typeface="MS UI Gothic" panose="020B0600070205080204" pitchFamily="34" charset="-128"/>
            </a:endParaRPr>
          </a:p>
        </p:txBody>
      </p:sp>
      <p:sp>
        <p:nvSpPr>
          <p:cNvPr id="6" name="文字方塊 5"/>
          <p:cNvSpPr txBox="1"/>
          <p:nvPr/>
        </p:nvSpPr>
        <p:spPr>
          <a:xfrm>
            <a:off x="1146175" y="1725613"/>
            <a:ext cx="7250113" cy="4524375"/>
          </a:xfrm>
          <a:prstGeom prst="rect">
            <a:avLst/>
          </a:prstGeom>
          <a:noFill/>
        </p:spPr>
        <p:txBody>
          <a:bodyPr>
            <a:spAutoFit/>
          </a:bodyPr>
          <a:lstStyle/>
          <a:p>
            <a:pPr fontAlgn="auto">
              <a:spcBef>
                <a:spcPts val="0"/>
              </a:spcBef>
              <a:spcAft>
                <a:spcPts val="0"/>
              </a:spcAft>
              <a:defRPr/>
            </a:pPr>
            <a:r>
              <a:rPr kumimoji="0" lang="zh-TW" altLang="en-US" sz="2400" dirty="0" smtClean="0">
                <a:solidFill>
                  <a:schemeClr val="accent2">
                    <a:lumMod val="50000"/>
                  </a:schemeClr>
                </a:solidFill>
                <a:latin typeface="細明體" panose="02020509000000000000" pitchFamily="49" charset="-120"/>
                <a:ea typeface="細明體" panose="02020509000000000000" pitchFamily="49" charset="-120"/>
              </a:rPr>
              <a:t>腰帶</a:t>
            </a:r>
            <a:r>
              <a:rPr kumimoji="0" lang="en-US" altLang="zh-TW" sz="2400" dirty="0" smtClean="0">
                <a:solidFill>
                  <a:schemeClr val="accent2">
                    <a:lumMod val="50000"/>
                  </a:schemeClr>
                </a:solidFill>
                <a:latin typeface="細明體" panose="02020509000000000000" pitchFamily="49" charset="-120"/>
                <a:ea typeface="細明體" panose="02020509000000000000" pitchFamily="49" charset="-120"/>
              </a:rPr>
              <a:t>(</a:t>
            </a:r>
            <a:r>
              <a:rPr kumimoji="0" lang="en-US" altLang="zh-TW" sz="2400" dirty="0" err="1" smtClean="0">
                <a:solidFill>
                  <a:schemeClr val="accent2">
                    <a:lumMod val="50000"/>
                  </a:schemeClr>
                </a:solidFill>
                <a:latin typeface="細明體" panose="02020509000000000000" pitchFamily="49" charset="-120"/>
                <a:ea typeface="細明體" panose="02020509000000000000" pitchFamily="49" charset="-120"/>
              </a:rPr>
              <a:t>mawashi</a:t>
            </a:r>
            <a:r>
              <a:rPr kumimoji="0" lang="en-US" altLang="zh-TW" sz="2400" dirty="0" smtClean="0">
                <a:solidFill>
                  <a:schemeClr val="accent2">
                    <a:lumMod val="50000"/>
                  </a:schemeClr>
                </a:solidFill>
                <a:latin typeface="細明體" panose="02020509000000000000" pitchFamily="49" charset="-120"/>
                <a:ea typeface="細明體" panose="02020509000000000000" pitchFamily="49" charset="-120"/>
              </a:rPr>
              <a:t>) </a:t>
            </a:r>
            <a:endParaRPr kumimoji="0" lang="en-US" altLang="zh-TW" sz="2400" dirty="0">
              <a:solidFill>
                <a:schemeClr val="accent2">
                  <a:lumMod val="50000"/>
                </a:schemeClr>
              </a:solidFill>
              <a:latin typeface="細明體" panose="02020509000000000000" pitchFamily="49" charset="-120"/>
              <a:ea typeface="細明體" panose="02020509000000000000" pitchFamily="49" charset="-120"/>
            </a:endParaRPr>
          </a:p>
          <a:p>
            <a:pPr fontAlgn="auto">
              <a:spcBef>
                <a:spcPts val="0"/>
              </a:spcBef>
              <a:spcAft>
                <a:spcPts val="0"/>
              </a:spcAft>
              <a:defRPr/>
            </a:pPr>
            <a:r>
              <a:rPr kumimoji="0" lang="zh-TW" altLang="en-US" sz="2400" dirty="0">
                <a:latin typeface="華康勘亭流" panose="03000909000000000000" pitchFamily="65" charset="-120"/>
                <a:ea typeface="華康勘亭流" panose="03000909000000000000" pitchFamily="65" charset="-120"/>
              </a:rPr>
              <a:t>古時候日本人在比相撲時，就只是穿一條丁字的內褲（褌），因為古時候日本許多勞動者平常就是穿著「褌」工作。工作閒暇之餘，就和同事比相撲。後來到了江戶後期，有人為了提升相撲的表演娛樂性，就把褌改成比較牢固而且比較漂亮的帶子。甚至還在帶子上加上許多細繩裝飾，就變成現代相撲的服裝。</a:t>
            </a:r>
            <a:endParaRPr kumimoji="0" lang="en-US" altLang="zh-TW" sz="2400" dirty="0">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400" dirty="0">
                <a:latin typeface="華康勘亭流" panose="03000909000000000000" pitchFamily="65" charset="-120"/>
                <a:ea typeface="華康勘亭流" panose="03000909000000000000" pitchFamily="65" charset="-120"/>
              </a:rPr>
              <a:t>其實日本相撲協會規定十兩以上的力士必須用深藍色或紫色的腰帶比賽，不過大部分的力士並沒有這麼做。相撲協會也沒有規定罰則，所以等於是默認關取級力士可以用各種顏色的腰帶。</a:t>
            </a:r>
            <a:br>
              <a:rPr kumimoji="0" lang="zh-TW" altLang="en-US" sz="2400" dirty="0">
                <a:latin typeface="華康勘亭流" panose="03000909000000000000" pitchFamily="65" charset="-120"/>
                <a:ea typeface="華康勘亭流" panose="03000909000000000000" pitchFamily="65" charset="-120"/>
              </a:rPr>
            </a:br>
            <a:r>
              <a:rPr kumimoji="0" lang="zh-TW" altLang="en-US" sz="2400" dirty="0" smtClean="0">
                <a:latin typeface="華康勘亭流" panose="03000909000000000000" pitchFamily="65" charset="-120"/>
                <a:ea typeface="華康勘亭流" panose="03000909000000000000" pitchFamily="65" charset="-120"/>
              </a:rPr>
              <a:t>白色腰帶是禁止的。</a:t>
            </a:r>
            <a:endParaRPr kumimoji="0" lang="zh-TW" altLang="en-US" sz="2400" dirty="0">
              <a:latin typeface="華康勘亭流" panose="03000909000000000000" pitchFamily="65" charset="-120"/>
              <a:ea typeface="華康勘亭流" panose="03000909000000000000" pitchFamily="65" charset="-12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5842" name="標題 1"/>
          <p:cNvSpPr>
            <a:spLocks noGrp="1"/>
          </p:cNvSpPr>
          <p:nvPr>
            <p:ph type="ctrTitle"/>
          </p:nvPr>
        </p:nvSpPr>
        <p:spPr>
          <a:xfrm>
            <a:off x="-134938" y="4267200"/>
            <a:ext cx="7772401" cy="1470025"/>
          </a:xfrm>
        </p:spPr>
        <p:txBody>
          <a:bodyPr/>
          <a:lstStyle/>
          <a:p>
            <a:pPr eaLnBrk="1" hangingPunct="1"/>
            <a:r>
              <a:rPr lang="zh-TW" altLang="en-US" sz="5400" b="1" dirty="0" smtClean="0">
                <a:latin typeface="Adobe 仿宋 Std R" pitchFamily="18" charset="-128"/>
                <a:ea typeface="Adobe 仿宋 Std R" pitchFamily="18" charset="-128"/>
              </a:rPr>
              <a:t>日本茶道</a:t>
            </a:r>
          </a:p>
        </p:txBody>
      </p:sp>
      <p:sp>
        <p:nvSpPr>
          <p:cNvPr id="3" name="副標題 2"/>
          <p:cNvSpPr>
            <a:spLocks noGrp="1"/>
          </p:cNvSpPr>
          <p:nvPr>
            <p:ph type="subTitle" idx="1"/>
          </p:nvPr>
        </p:nvSpPr>
        <p:spPr>
          <a:xfrm>
            <a:off x="2084388" y="2817813"/>
            <a:ext cx="6400800" cy="1752600"/>
          </a:xfrm>
        </p:spPr>
        <p:txBody>
          <a:bodyPr rtlCol="0">
            <a:normAutofit/>
          </a:bodyPr>
          <a:lstStyle/>
          <a:p>
            <a:pPr eaLnBrk="1" fontAlgn="auto" hangingPunct="1">
              <a:spcAft>
                <a:spcPts val="0"/>
              </a:spcAft>
              <a:defRPr/>
            </a:pPr>
            <a:endParaRPr lang="zh-TW" alt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BF1DE"/>
        </a:solidFill>
        <a:effectLst/>
      </p:bgPr>
    </p:bg>
    <p:spTree>
      <p:nvGrpSpPr>
        <p:cNvPr id="1" name=""/>
        <p:cNvGrpSpPr/>
        <p:nvPr/>
      </p:nvGrpSpPr>
      <p:grpSpPr>
        <a:xfrm>
          <a:off x="0" y="0"/>
          <a:ext cx="0" cy="0"/>
          <a:chOff x="0" y="0"/>
          <a:chExt cx="0" cy="0"/>
        </a:xfrm>
      </p:grpSpPr>
      <p:sp>
        <p:nvSpPr>
          <p:cNvPr id="36866" name="標題 1"/>
          <p:cNvSpPr>
            <a:spLocks noGrp="1"/>
          </p:cNvSpPr>
          <p:nvPr>
            <p:ph type="title"/>
          </p:nvPr>
        </p:nvSpPr>
        <p:spPr/>
        <p:txBody>
          <a:bodyPr/>
          <a:lstStyle/>
          <a:p>
            <a:pPr eaLnBrk="1" hangingPunct="1"/>
            <a:r>
              <a:rPr lang="zh-TW" altLang="en-US" b="1" smtClean="0">
                <a:latin typeface="Adobe 仿宋 Std R" pitchFamily="18" charset="-128"/>
                <a:ea typeface="Adobe 仿宋 Std R" pitchFamily="18" charset="-128"/>
              </a:rPr>
              <a:t>日本茶道</a:t>
            </a:r>
          </a:p>
        </p:txBody>
      </p:sp>
      <p:sp>
        <p:nvSpPr>
          <p:cNvPr id="3" name="內容版面配置區 2"/>
          <p:cNvSpPr>
            <a:spLocks noGrp="1"/>
          </p:cNvSpPr>
          <p:nvPr>
            <p:ph idx="1"/>
          </p:nvPr>
        </p:nvSpPr>
        <p:spPr>
          <a:xfrm>
            <a:off x="457200" y="1600200"/>
            <a:ext cx="8229600" cy="4781550"/>
          </a:xfrm>
        </p:spPr>
        <p:txBody>
          <a:bodyPr rtlCol="0">
            <a:normAutofit fontScale="92500"/>
          </a:bodyPr>
          <a:lstStyle/>
          <a:p>
            <a:pPr eaLnBrk="1" fontAlgn="auto" hangingPunct="1">
              <a:spcAft>
                <a:spcPts val="0"/>
              </a:spcAft>
              <a:defRPr/>
            </a:pPr>
            <a:r>
              <a:rPr lang="zh-TW" altLang="en-US" b="1" dirty="0" smtClean="0">
                <a:latin typeface="Adobe 仿宋 Std R" pitchFamily="18" charset="-128"/>
                <a:ea typeface="Adobe 仿宋 Std R" pitchFamily="18" charset="-128"/>
              </a:rPr>
              <a:t>起源：源於中國，約在唐朝時，由日本僧人將茶葉引入日本。</a:t>
            </a: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en-US" altLang="zh-TW" b="1" dirty="0" smtClean="0">
              <a:latin typeface="Adobe 仿宋 Std R" pitchFamily="18" charset="-128"/>
              <a:ea typeface="Adobe 仿宋 Std R" pitchFamily="18" charset="-128"/>
            </a:endParaRPr>
          </a:p>
          <a:p>
            <a:pPr eaLnBrk="1" fontAlgn="auto" hangingPunct="1">
              <a:spcAft>
                <a:spcPts val="0"/>
              </a:spcAft>
              <a:defRPr/>
            </a:pPr>
            <a:r>
              <a:rPr lang="zh-TW" altLang="en-US" b="1" dirty="0" smtClean="0">
                <a:latin typeface="Adobe 仿宋 Std R" pitchFamily="18" charset="-128"/>
                <a:ea typeface="Adobe 仿宋 Std R" pitchFamily="18" charset="-128"/>
              </a:rPr>
              <a:t>集大成者：由室町時代的千利休集大成，強調“四規七則”及“一期一會”。</a:t>
            </a: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en-US" altLang="zh-TW" b="1" dirty="0" smtClean="0">
              <a:latin typeface="Adobe 仿宋 Std R" pitchFamily="18" charset="-128"/>
              <a:ea typeface="Adobe 仿宋 Std R" pitchFamily="18" charset="-128"/>
            </a:endParaRPr>
          </a:p>
          <a:p>
            <a:pPr eaLnBrk="1" fontAlgn="auto" hangingPunct="1">
              <a:spcAft>
                <a:spcPts val="0"/>
              </a:spcAft>
              <a:defRPr/>
            </a:pPr>
            <a:r>
              <a:rPr lang="zh-TW" altLang="en-US" b="1" dirty="0" smtClean="0">
                <a:latin typeface="Adobe 仿宋 Std R" pitchFamily="18" charset="-128"/>
                <a:ea typeface="Adobe 仿宋 Std R" pitchFamily="18" charset="-128"/>
              </a:rPr>
              <a:t>日本茶道：</a:t>
            </a:r>
            <a:r>
              <a:rPr lang="zh-TW" altLang="en-US" b="1" dirty="0">
                <a:latin typeface="Adobe 仿宋 Std R" pitchFamily="18" charset="-128"/>
                <a:ea typeface="Adobe 仿宋 Std R" pitchFamily="18" charset="-128"/>
              </a:rPr>
              <a:t>要求有幽雅自然的</a:t>
            </a:r>
            <a:r>
              <a:rPr lang="zh-TW" altLang="en-US" b="1" dirty="0" smtClean="0">
                <a:latin typeface="Adobe 仿宋 Std R" pitchFamily="18" charset="-128"/>
                <a:ea typeface="Adobe 仿宋 Std R" pitchFamily="18" charset="-128"/>
              </a:rPr>
              <a:t>環境，規定一</a:t>
            </a:r>
            <a:r>
              <a:rPr lang="zh-TW" altLang="en-US" b="1" dirty="0">
                <a:latin typeface="Adobe 仿宋 Std R" pitchFamily="18" charset="-128"/>
                <a:ea typeface="Adobe 仿宋 Std R" pitchFamily="18" charset="-128"/>
              </a:rPr>
              <a:t>整套煮茶、泡茶、品茶的</a:t>
            </a:r>
            <a:r>
              <a:rPr lang="zh-TW" altLang="en-US" b="1" dirty="0" smtClean="0">
                <a:latin typeface="Adobe 仿宋 Std R" pitchFamily="18" charset="-128"/>
                <a:ea typeface="Adobe 仿宋 Std R" pitchFamily="18" charset="-128"/>
              </a:rPr>
              <a:t>程序，日本人將茶道視為修身養性、提高文化素養、進行社交的手段。</a:t>
            </a:r>
            <a:endParaRPr lang="en-US" altLang="zh-TW" b="1" dirty="0" smtClean="0">
              <a:latin typeface="Adobe 仿宋 Std R" pitchFamily="18" charset="-128"/>
              <a:ea typeface="Adobe 仿宋 Std R" pitchFamily="18" charset="-128"/>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BF1DE"/>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0525" y="1728788"/>
            <a:ext cx="8435975" cy="4738687"/>
          </a:xfrm>
        </p:spPr>
        <p:txBody>
          <a:bodyPr rtlCol="0">
            <a:normAutofit fontScale="77500" lnSpcReduction="20000"/>
          </a:bodyPr>
          <a:lstStyle/>
          <a:p>
            <a:pPr eaLnBrk="1" fontAlgn="auto" hangingPunct="1">
              <a:spcAft>
                <a:spcPts val="0"/>
              </a:spcAft>
              <a:defRPr/>
            </a:pPr>
            <a:r>
              <a:rPr lang="zh-TW" altLang="en-US" b="1" dirty="0" smtClean="0">
                <a:latin typeface="Adobe 仿宋 Std R" pitchFamily="18" charset="-128"/>
                <a:ea typeface="Adobe 仿宋 Std R" pitchFamily="18" charset="-128"/>
              </a:rPr>
              <a:t>茶室：為了茶道所建的建築，</a:t>
            </a:r>
            <a:r>
              <a:rPr lang="zh-TW" altLang="en-US" b="1" dirty="0">
                <a:latin typeface="Adobe 仿宋 Std R" pitchFamily="18" charset="-128"/>
                <a:ea typeface="Adobe 仿宋 Std R" pitchFamily="18" charset="-128"/>
              </a:rPr>
              <a:t>大小以</a:t>
            </a:r>
            <a:r>
              <a:rPr lang="zh-TW" altLang="en-US" b="1" dirty="0" smtClean="0">
                <a:latin typeface="Adobe 仿宋 Std R" pitchFamily="18" charset="-128"/>
                <a:ea typeface="Adobe 仿宋 Std R" pitchFamily="18" charset="-128"/>
              </a:rPr>
              <a:t>四疊半榻榻米為標準</a:t>
            </a:r>
            <a:r>
              <a:rPr lang="en-US" altLang="zh-TW" b="1" dirty="0" smtClean="0">
                <a:latin typeface="Adobe 仿宋 Std R" pitchFamily="18" charset="-128"/>
                <a:ea typeface="Adobe 仿宋 Std R" pitchFamily="18" charset="-128"/>
              </a:rPr>
              <a:t>(</a:t>
            </a:r>
            <a:r>
              <a:rPr lang="zh-TW" altLang="en-US" b="1" dirty="0">
                <a:latin typeface="Adobe 仿宋 Std R" pitchFamily="18" charset="-128"/>
                <a:ea typeface="Adobe 仿宋 Std R" pitchFamily="18" charset="-128"/>
              </a:rPr>
              <a:t>一</a:t>
            </a:r>
            <a:r>
              <a:rPr lang="zh-TW" altLang="en-US" b="1" dirty="0" smtClean="0">
                <a:latin typeface="Adobe 仿宋 Std R" pitchFamily="18" charset="-128"/>
                <a:ea typeface="Adobe 仿宋 Std R" pitchFamily="18" charset="-128"/>
              </a:rPr>
              <a:t>疊：寬</a:t>
            </a:r>
            <a:r>
              <a:rPr lang="en-US" altLang="zh-TW" b="1" dirty="0" smtClean="0">
                <a:latin typeface="Adobe 仿宋 Std R" pitchFamily="18" charset="-128"/>
                <a:ea typeface="Adobe 仿宋 Std R" pitchFamily="18" charset="-128"/>
              </a:rPr>
              <a:t>90</a:t>
            </a:r>
            <a:r>
              <a:rPr lang="zh-TW" altLang="en-US" b="1" dirty="0" smtClean="0">
                <a:latin typeface="Adobe 仿宋 Std R" pitchFamily="18" charset="-128"/>
                <a:ea typeface="Adobe 仿宋 Std R" pitchFamily="18" charset="-128"/>
              </a:rPr>
              <a:t>公分、長</a:t>
            </a:r>
            <a:r>
              <a:rPr lang="en-US" altLang="zh-TW" b="1" dirty="0" smtClean="0">
                <a:latin typeface="Adobe 仿宋 Std R" pitchFamily="18" charset="-128"/>
                <a:ea typeface="Adobe 仿宋 Std R" pitchFamily="18" charset="-128"/>
              </a:rPr>
              <a:t>180</a:t>
            </a:r>
            <a:r>
              <a:rPr lang="zh-TW" altLang="en-US" b="1" dirty="0" smtClean="0">
                <a:latin typeface="Adobe 仿宋 Std R" pitchFamily="18" charset="-128"/>
                <a:ea typeface="Adobe 仿宋 Std R" pitchFamily="18" charset="-128"/>
              </a:rPr>
              <a:t>公分</a:t>
            </a:r>
            <a:r>
              <a:rPr lang="en-US" altLang="zh-TW" b="1" dirty="0" smtClean="0">
                <a:latin typeface="Adobe 仿宋 Std R" pitchFamily="18" charset="-128"/>
                <a:ea typeface="Adobe 仿宋 Std R" pitchFamily="18" charset="-128"/>
              </a:rPr>
              <a:t>)</a:t>
            </a:r>
            <a:r>
              <a:rPr lang="zh-TW" altLang="en-US" b="1" dirty="0" smtClean="0">
                <a:latin typeface="Adobe 仿宋 Std R" pitchFamily="18" charset="-128"/>
                <a:ea typeface="Adobe 仿宋 Std R" pitchFamily="18" charset="-128"/>
              </a:rPr>
              <a:t>，牆壁上常掛著名貴字畫，室內有插花裝飾。</a:t>
            </a: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en-US" altLang="zh-TW" b="1" dirty="0" smtClean="0">
              <a:latin typeface="Adobe 仿宋 Std R" pitchFamily="18" charset="-128"/>
              <a:ea typeface="Adobe 仿宋 Std R" pitchFamily="18" charset="-128"/>
            </a:endParaRPr>
          </a:p>
          <a:p>
            <a:pPr eaLnBrk="1" fontAlgn="auto" hangingPunct="1">
              <a:spcAft>
                <a:spcPts val="0"/>
              </a:spcAft>
              <a:defRPr/>
            </a:pPr>
            <a:r>
              <a:rPr lang="zh-TW" altLang="en-US" b="1" dirty="0">
                <a:latin typeface="Adobe 仿宋 Std R" pitchFamily="18" charset="-128"/>
                <a:ea typeface="Adobe 仿宋 Std R" pitchFamily="18" charset="-128"/>
              </a:rPr>
              <a:t>茶具：主人配合</a:t>
            </a:r>
            <a:r>
              <a:rPr lang="zh-TW" altLang="en-US" b="1" dirty="0" smtClean="0">
                <a:latin typeface="Adobe 仿宋 Std R" pitchFamily="18" charset="-128"/>
                <a:ea typeface="Adobe 仿宋 Std R" pitchFamily="18" charset="-128"/>
              </a:rPr>
              <a:t>時節，精</a:t>
            </a:r>
            <a:r>
              <a:rPr lang="zh-TW" altLang="en-US" b="1" dirty="0">
                <a:latin typeface="Adobe 仿宋 Std R" pitchFamily="18" charset="-128"/>
                <a:ea typeface="Adobe 仿宋 Std R" pitchFamily="18" charset="-128"/>
              </a:rPr>
              <a:t>挑細</a:t>
            </a:r>
            <a:r>
              <a:rPr lang="zh-TW" altLang="en-US" b="1" dirty="0" smtClean="0">
                <a:latin typeface="Adobe 仿宋 Std R" pitchFamily="18" charset="-128"/>
                <a:ea typeface="Adobe 仿宋 Std R" pitchFamily="18" charset="-128"/>
              </a:rPr>
              <a:t>選的工藝美術品。</a:t>
            </a: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en-US" altLang="zh-TW" b="1" dirty="0" smtClean="0">
              <a:latin typeface="Adobe 仿宋 Std R" pitchFamily="18" charset="-128"/>
              <a:ea typeface="Adobe 仿宋 Std R" pitchFamily="18" charset="-128"/>
            </a:endParaRPr>
          </a:p>
          <a:p>
            <a:pPr eaLnBrk="1" fontAlgn="auto" hangingPunct="1">
              <a:spcAft>
                <a:spcPts val="0"/>
              </a:spcAft>
              <a:defRPr/>
            </a:pPr>
            <a:r>
              <a:rPr lang="zh-TW" altLang="en-US" b="1" dirty="0" smtClean="0">
                <a:latin typeface="Adobe 仿宋 Std R" pitchFamily="18" charset="-128"/>
                <a:ea typeface="Adobe 仿宋 Std R" pitchFamily="18" charset="-128"/>
              </a:rPr>
              <a:t>服裝：以傳統</a:t>
            </a:r>
            <a:r>
              <a:rPr lang="zh-TW" altLang="en-US" b="1" dirty="0">
                <a:latin typeface="Adobe 仿宋 Std R" pitchFamily="18" charset="-128"/>
                <a:ea typeface="Adobe 仿宋 Std R" pitchFamily="18" charset="-128"/>
              </a:rPr>
              <a:t>和</a:t>
            </a:r>
            <a:r>
              <a:rPr lang="zh-TW" altLang="en-US" b="1" dirty="0" smtClean="0">
                <a:latin typeface="Adobe 仿宋 Std R" pitchFamily="18" charset="-128"/>
                <a:ea typeface="Adobe 仿宋 Std R" pitchFamily="18" charset="-128"/>
              </a:rPr>
              <a:t>服為主，腰間繫著帛紗，用以擦拭物品。</a:t>
            </a: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en-US" altLang="zh-TW" b="1" dirty="0" smtClean="0">
              <a:latin typeface="Adobe 仿宋 Std R" pitchFamily="18" charset="-128"/>
              <a:ea typeface="Adobe 仿宋 Std R" pitchFamily="18" charset="-128"/>
            </a:endParaRPr>
          </a:p>
          <a:p>
            <a:pPr eaLnBrk="1" fontAlgn="auto" hangingPunct="1">
              <a:spcAft>
                <a:spcPts val="0"/>
              </a:spcAft>
              <a:defRPr/>
            </a:pPr>
            <a:r>
              <a:rPr lang="zh-TW" altLang="en-US" b="1" dirty="0">
                <a:latin typeface="Adobe 仿宋 Std R" pitchFamily="18" charset="-128"/>
                <a:ea typeface="Adobe 仿宋 Std R" pitchFamily="18" charset="-128"/>
              </a:rPr>
              <a:t>躙</a:t>
            </a:r>
            <a:r>
              <a:rPr lang="zh-TW" altLang="en-US" b="1" dirty="0" smtClean="0">
                <a:latin typeface="Adobe 仿宋 Std R" pitchFamily="18" charset="-128"/>
                <a:ea typeface="Adobe 仿宋 Std R" pitchFamily="18" charset="-128"/>
              </a:rPr>
              <a:t>口：茶室的狹小出入口，需彎腰屈膝進入茶室，表平等、感激之意。</a:t>
            </a: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en-US" altLang="zh-TW" b="1" dirty="0" smtClean="0">
              <a:latin typeface="Adobe 仿宋 Std R" pitchFamily="18" charset="-128"/>
              <a:ea typeface="Adobe 仿宋 Std R" pitchFamily="18" charset="-128"/>
            </a:endParaRPr>
          </a:p>
          <a:p>
            <a:pPr eaLnBrk="1" fontAlgn="auto" hangingPunct="1">
              <a:spcAft>
                <a:spcPts val="0"/>
              </a:spcAft>
              <a:defRPr/>
            </a:pPr>
            <a:r>
              <a:rPr lang="zh-TW" altLang="en-US" b="1" dirty="0" smtClean="0">
                <a:latin typeface="Adobe 仿宋 Std R" pitchFamily="18" charset="-128"/>
                <a:ea typeface="Adobe 仿宋 Std R" pitchFamily="18" charset="-128"/>
              </a:rPr>
              <a:t>主人在茶室門外跪迎賓客，第一位進來的賓客為正客</a:t>
            </a:r>
            <a:r>
              <a:rPr lang="zh-TW" altLang="en-US" b="1" dirty="0">
                <a:latin typeface="Adobe 仿宋 Std R" pitchFamily="18" charset="-128"/>
                <a:ea typeface="Adobe 仿宋 Std R" pitchFamily="18" charset="-128"/>
              </a:rPr>
              <a:t>，其他</a:t>
            </a:r>
            <a:r>
              <a:rPr lang="zh-TW" altLang="en-US" b="1" dirty="0" smtClean="0">
                <a:latin typeface="Adobe 仿宋 Std R" pitchFamily="18" charset="-128"/>
                <a:ea typeface="Adobe 仿宋 Std R" pitchFamily="18" charset="-128"/>
              </a:rPr>
              <a:t>客人隨後</a:t>
            </a:r>
            <a:r>
              <a:rPr lang="zh-TW" altLang="en-US" b="1" dirty="0">
                <a:latin typeface="Adobe 仿宋 Std R" pitchFamily="18" charset="-128"/>
                <a:ea typeface="Adobe 仿宋 Std R" pitchFamily="18" charset="-128"/>
              </a:rPr>
              <a:t>入室</a:t>
            </a:r>
            <a:r>
              <a:rPr lang="zh-TW" altLang="en-US" b="1" dirty="0" smtClean="0">
                <a:latin typeface="Adobe 仿宋 Std R" pitchFamily="18" charset="-128"/>
                <a:ea typeface="Adobe 仿宋 Std R" pitchFamily="18" charset="-128"/>
              </a:rPr>
              <a:t>。賓主相互鞠躬，主客面對而坐。</a:t>
            </a: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en-US" altLang="zh-TW" dirty="0" smtClean="0">
              <a:latin typeface="標楷體" pitchFamily="65" charset="-120"/>
              <a:ea typeface="標楷體" pitchFamily="65" charset="-120"/>
            </a:endParaRPr>
          </a:p>
          <a:p>
            <a:pPr eaLnBrk="1" fontAlgn="auto" hangingPunct="1">
              <a:spcAft>
                <a:spcPts val="0"/>
              </a:spcAft>
              <a:defRPr/>
            </a:pPr>
            <a:endParaRPr lang="en-US" altLang="zh-TW" dirty="0" smtClean="0">
              <a:latin typeface="標楷體" pitchFamily="65" charset="-120"/>
              <a:ea typeface="標楷體" pitchFamily="65" charset="-120"/>
            </a:endParaRPr>
          </a:p>
          <a:p>
            <a:pPr eaLnBrk="1" fontAlgn="auto" hangingPunct="1">
              <a:spcAft>
                <a:spcPts val="0"/>
              </a:spcAft>
              <a:buFont typeface="Arial" panose="020B0604020202020204" pitchFamily="34" charset="0"/>
              <a:buNone/>
              <a:defRPr/>
            </a:pPr>
            <a:endParaRPr lang="en-US" altLang="zh-TW" dirty="0" smtClean="0">
              <a:latin typeface="標楷體" pitchFamily="65" charset="-120"/>
              <a:ea typeface="標楷體" pitchFamily="65" charset="-120"/>
            </a:endParaRPr>
          </a:p>
          <a:p>
            <a:pPr eaLnBrk="1" fontAlgn="auto" hangingPunct="1">
              <a:spcAft>
                <a:spcPts val="0"/>
              </a:spcAft>
              <a:defRPr/>
            </a:pPr>
            <a:endParaRPr lang="en-US" altLang="zh-TW" dirty="0" smtClean="0"/>
          </a:p>
          <a:p>
            <a:pPr eaLnBrk="1" fontAlgn="auto" hangingPunct="1">
              <a:spcAft>
                <a:spcPts val="0"/>
              </a:spcAft>
              <a:defRPr/>
            </a:pPr>
            <a:endParaRPr lang="en-US" altLang="zh-TW" dirty="0" smtClean="0"/>
          </a:p>
          <a:p>
            <a:pPr eaLnBrk="1" fontAlgn="auto" hangingPunct="1">
              <a:spcAft>
                <a:spcPts val="0"/>
              </a:spcAft>
              <a:defRPr/>
            </a:pPr>
            <a:endParaRPr lang="zh-TW" altLang="en-US" dirty="0"/>
          </a:p>
        </p:txBody>
      </p:sp>
      <p:sp>
        <p:nvSpPr>
          <p:cNvPr id="37891" name="標題 1"/>
          <p:cNvSpPr>
            <a:spLocks noGrp="1"/>
          </p:cNvSpPr>
          <p:nvPr>
            <p:ph type="title"/>
          </p:nvPr>
        </p:nvSpPr>
        <p:spPr/>
        <p:txBody>
          <a:bodyPr/>
          <a:lstStyle/>
          <a:p>
            <a:pPr eaLnBrk="1" hangingPunct="1"/>
            <a:r>
              <a:rPr lang="zh-TW" altLang="en-US" b="1" smtClean="0">
                <a:latin typeface="Adobe 仿宋 Std R" pitchFamily="18" charset="-128"/>
                <a:ea typeface="Adobe 仿宋 Std R" pitchFamily="18" charset="-128"/>
              </a:rPr>
              <a:t>日本茶道的形式</a:t>
            </a:r>
          </a:p>
        </p:txBody>
      </p:sp>
      <p:pic>
        <p:nvPicPr>
          <p:cNvPr id="12290" name="Picture 2" descr="http://upload.wikimedia.org/wikipedia/commons/7/71/2002_kenrokuen_hanami_0123.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31863" y="1196975"/>
            <a:ext cx="7332662" cy="549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291" name="Picture 3" descr="C:\Users\Sherry\Desktop\o0600039912616545949.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20725" y="1538288"/>
            <a:ext cx="7754938" cy="5157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292" name="Picture 4" descr="C:\Users\Sherry\Desktop\1_16_b_S.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138363" y="260350"/>
            <a:ext cx="4751387" cy="6597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293" name="Picture 5" descr="C:\Users\Sherry\Desktop\maxresdefault.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0" y="987425"/>
            <a:ext cx="9144000" cy="5143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500" fill="hold"/>
                                        <p:tgtEl>
                                          <p:spTgt spid="12290"/>
                                        </p:tgtEl>
                                        <p:attrNameLst>
                                          <p:attrName>ppt_w</p:attrName>
                                        </p:attrNameLst>
                                      </p:cBhvr>
                                      <p:tavLst>
                                        <p:tav tm="0">
                                          <p:val>
                                            <p:fltVal val="0"/>
                                          </p:val>
                                        </p:tav>
                                        <p:tav tm="100000">
                                          <p:val>
                                            <p:strVal val="#ppt_w"/>
                                          </p:val>
                                        </p:tav>
                                      </p:tavLst>
                                    </p:anim>
                                    <p:anim calcmode="lin" valueType="num">
                                      <p:cBhvr>
                                        <p:cTn id="8" dur="500" fill="hold"/>
                                        <p:tgtEl>
                                          <p:spTgt spid="1229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xit" presetSubtype="0" fill="hold" nodeType="clickEffect">
                                  <p:stCondLst>
                                    <p:cond delay="0"/>
                                  </p:stCondLst>
                                  <p:childTnLst>
                                    <p:animEffect transition="out" filter="fade">
                                      <p:cBhvr>
                                        <p:cTn id="12" dur="2000"/>
                                        <p:tgtEl>
                                          <p:spTgt spid="12290"/>
                                        </p:tgtEl>
                                      </p:cBhvr>
                                    </p:animEffect>
                                    <p:set>
                                      <p:cBhvr>
                                        <p:cTn id="13" dur="1" fill="hold">
                                          <p:stCondLst>
                                            <p:cond delay="1999"/>
                                          </p:stCondLst>
                                        </p:cTn>
                                        <p:tgtEl>
                                          <p:spTgt spid="12290"/>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4" fill="hold" nodeType="clickEffect">
                                  <p:stCondLst>
                                    <p:cond delay="0"/>
                                  </p:stCondLst>
                                  <p:childTnLst>
                                    <p:set>
                                      <p:cBhvr>
                                        <p:cTn id="17" dur="1" fill="hold">
                                          <p:stCondLst>
                                            <p:cond delay="0"/>
                                          </p:stCondLst>
                                        </p:cTn>
                                        <p:tgtEl>
                                          <p:spTgt spid="12292"/>
                                        </p:tgtEl>
                                        <p:attrNameLst>
                                          <p:attrName>style.visibility</p:attrName>
                                        </p:attrNameLst>
                                      </p:cBhvr>
                                      <p:to>
                                        <p:strVal val="visible"/>
                                      </p:to>
                                    </p:set>
                                    <p:animEffect transition="in" filter="wipe(down)">
                                      <p:cBhvr>
                                        <p:cTn id="18" dur="500"/>
                                        <p:tgtEl>
                                          <p:spTgt spid="1229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xit" presetSubtype="4" fill="hold" nodeType="clickEffect">
                                  <p:stCondLst>
                                    <p:cond delay="0"/>
                                  </p:stCondLst>
                                  <p:childTnLst>
                                    <p:anim calcmode="lin" valueType="num">
                                      <p:cBhvr additive="base">
                                        <p:cTn id="22" dur="500"/>
                                        <p:tgtEl>
                                          <p:spTgt spid="12292"/>
                                        </p:tgtEl>
                                        <p:attrNameLst>
                                          <p:attrName>ppt_x</p:attrName>
                                        </p:attrNameLst>
                                      </p:cBhvr>
                                      <p:tavLst>
                                        <p:tav tm="0">
                                          <p:val>
                                            <p:strVal val="ppt_x"/>
                                          </p:val>
                                        </p:tav>
                                        <p:tav tm="100000">
                                          <p:val>
                                            <p:strVal val="ppt_x"/>
                                          </p:val>
                                        </p:tav>
                                      </p:tavLst>
                                    </p:anim>
                                    <p:anim calcmode="lin" valueType="num">
                                      <p:cBhvr additive="base">
                                        <p:cTn id="23" dur="500"/>
                                        <p:tgtEl>
                                          <p:spTgt spid="12292"/>
                                        </p:tgtEl>
                                        <p:attrNameLst>
                                          <p:attrName>ppt_y</p:attrName>
                                        </p:attrNameLst>
                                      </p:cBhvr>
                                      <p:tavLst>
                                        <p:tav tm="0">
                                          <p:val>
                                            <p:strVal val="ppt_y"/>
                                          </p:val>
                                        </p:tav>
                                        <p:tav tm="100000">
                                          <p:val>
                                            <p:strVal val="1+ppt_h/2"/>
                                          </p:val>
                                        </p:tav>
                                      </p:tavLst>
                                    </p:anim>
                                    <p:set>
                                      <p:cBhvr>
                                        <p:cTn id="24" dur="1" fill="hold">
                                          <p:stCondLst>
                                            <p:cond delay="499"/>
                                          </p:stCondLst>
                                        </p:cTn>
                                        <p:tgtEl>
                                          <p:spTgt spid="12292"/>
                                        </p:tgtEl>
                                        <p:attrNameLst>
                                          <p:attrName>style.visibility</p:attrName>
                                        </p:attrNameLst>
                                      </p:cBhvr>
                                      <p:to>
                                        <p:strVal val="hidden"/>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55" presetClass="entr" presetSubtype="0" fill="hold" nodeType="clickEffect">
                                  <p:stCondLst>
                                    <p:cond delay="0"/>
                                  </p:stCondLst>
                                  <p:childTnLst>
                                    <p:set>
                                      <p:cBhvr>
                                        <p:cTn id="28" dur="1" fill="hold">
                                          <p:stCondLst>
                                            <p:cond delay="0"/>
                                          </p:stCondLst>
                                        </p:cTn>
                                        <p:tgtEl>
                                          <p:spTgt spid="12293"/>
                                        </p:tgtEl>
                                        <p:attrNameLst>
                                          <p:attrName>style.visibility</p:attrName>
                                        </p:attrNameLst>
                                      </p:cBhvr>
                                      <p:to>
                                        <p:strVal val="visible"/>
                                      </p:to>
                                    </p:set>
                                    <p:anim calcmode="lin" valueType="num">
                                      <p:cBhvr>
                                        <p:cTn id="29" dur="1000" fill="hold"/>
                                        <p:tgtEl>
                                          <p:spTgt spid="12293"/>
                                        </p:tgtEl>
                                        <p:attrNameLst>
                                          <p:attrName>ppt_w</p:attrName>
                                        </p:attrNameLst>
                                      </p:cBhvr>
                                      <p:tavLst>
                                        <p:tav tm="0">
                                          <p:val>
                                            <p:strVal val="#ppt_w*0.70"/>
                                          </p:val>
                                        </p:tav>
                                        <p:tav tm="100000">
                                          <p:val>
                                            <p:strVal val="#ppt_w"/>
                                          </p:val>
                                        </p:tav>
                                      </p:tavLst>
                                    </p:anim>
                                    <p:anim calcmode="lin" valueType="num">
                                      <p:cBhvr>
                                        <p:cTn id="30" dur="1000" fill="hold"/>
                                        <p:tgtEl>
                                          <p:spTgt spid="12293"/>
                                        </p:tgtEl>
                                        <p:attrNameLst>
                                          <p:attrName>ppt_h</p:attrName>
                                        </p:attrNameLst>
                                      </p:cBhvr>
                                      <p:tavLst>
                                        <p:tav tm="0">
                                          <p:val>
                                            <p:strVal val="#ppt_h"/>
                                          </p:val>
                                        </p:tav>
                                        <p:tav tm="100000">
                                          <p:val>
                                            <p:strVal val="#ppt_h"/>
                                          </p:val>
                                        </p:tav>
                                      </p:tavLst>
                                    </p:anim>
                                    <p:animEffect transition="in" filter="fade">
                                      <p:cBhvr>
                                        <p:cTn id="31" dur="1000"/>
                                        <p:tgtEl>
                                          <p:spTgt spid="12293"/>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3" presetClass="exit" presetSubtype="32" fill="hold" nodeType="clickEffect">
                                  <p:stCondLst>
                                    <p:cond delay="0"/>
                                  </p:stCondLst>
                                  <p:childTnLst>
                                    <p:anim calcmode="lin" valueType="num">
                                      <p:cBhvr>
                                        <p:cTn id="35" dur="500"/>
                                        <p:tgtEl>
                                          <p:spTgt spid="12293"/>
                                        </p:tgtEl>
                                        <p:attrNameLst>
                                          <p:attrName>ppt_w</p:attrName>
                                        </p:attrNameLst>
                                      </p:cBhvr>
                                      <p:tavLst>
                                        <p:tav tm="0">
                                          <p:val>
                                            <p:strVal val="ppt_w"/>
                                          </p:val>
                                        </p:tav>
                                        <p:tav tm="100000">
                                          <p:val>
                                            <p:fltVal val="0"/>
                                          </p:val>
                                        </p:tav>
                                      </p:tavLst>
                                    </p:anim>
                                    <p:anim calcmode="lin" valueType="num">
                                      <p:cBhvr>
                                        <p:cTn id="36" dur="500"/>
                                        <p:tgtEl>
                                          <p:spTgt spid="12293"/>
                                        </p:tgtEl>
                                        <p:attrNameLst>
                                          <p:attrName>ppt_h</p:attrName>
                                        </p:attrNameLst>
                                      </p:cBhvr>
                                      <p:tavLst>
                                        <p:tav tm="0">
                                          <p:val>
                                            <p:strVal val="ppt_h"/>
                                          </p:val>
                                        </p:tav>
                                        <p:tav tm="100000">
                                          <p:val>
                                            <p:fltVal val="0"/>
                                          </p:val>
                                        </p:tav>
                                      </p:tavLst>
                                    </p:anim>
                                    <p:set>
                                      <p:cBhvr>
                                        <p:cTn id="37" dur="1" fill="hold">
                                          <p:stCondLst>
                                            <p:cond delay="499"/>
                                          </p:stCondLst>
                                        </p:cTn>
                                        <p:tgtEl>
                                          <p:spTgt spid="12293"/>
                                        </p:tgtEl>
                                        <p:attrNameLst>
                                          <p:attrName>style.visibility</p:attrName>
                                        </p:attrNameLst>
                                      </p:cBhvr>
                                      <p:to>
                                        <p:strVal val="hidden"/>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nodeType="clickEffect">
                                  <p:stCondLst>
                                    <p:cond delay="0"/>
                                  </p:stCondLst>
                                  <p:childTnLst>
                                    <p:set>
                                      <p:cBhvr>
                                        <p:cTn id="41" dur="1" fill="hold">
                                          <p:stCondLst>
                                            <p:cond delay="0"/>
                                          </p:stCondLst>
                                        </p:cTn>
                                        <p:tgtEl>
                                          <p:spTgt spid="12291"/>
                                        </p:tgtEl>
                                        <p:attrNameLst>
                                          <p:attrName>style.visibility</p:attrName>
                                        </p:attrNameLst>
                                      </p:cBhvr>
                                      <p:to>
                                        <p:strVal val="visible"/>
                                      </p:to>
                                    </p:set>
                                    <p:animEffect transition="in" filter="fade">
                                      <p:cBhvr>
                                        <p:cTn id="42" dur="1000"/>
                                        <p:tgtEl>
                                          <p:spTgt spid="12291"/>
                                        </p:tgtEl>
                                      </p:cBhvr>
                                    </p:animEffect>
                                    <p:anim calcmode="lin" valueType="num">
                                      <p:cBhvr>
                                        <p:cTn id="43" dur="1000" fill="hold"/>
                                        <p:tgtEl>
                                          <p:spTgt spid="12291"/>
                                        </p:tgtEl>
                                        <p:attrNameLst>
                                          <p:attrName>ppt_x</p:attrName>
                                        </p:attrNameLst>
                                      </p:cBhvr>
                                      <p:tavLst>
                                        <p:tav tm="0">
                                          <p:val>
                                            <p:strVal val="#ppt_x"/>
                                          </p:val>
                                        </p:tav>
                                        <p:tav tm="100000">
                                          <p:val>
                                            <p:strVal val="#ppt_x"/>
                                          </p:val>
                                        </p:tav>
                                      </p:tavLst>
                                    </p:anim>
                                    <p:anim calcmode="lin" valueType="num">
                                      <p:cBhvr>
                                        <p:cTn id="44" dur="1000" fill="hold"/>
                                        <p:tgtEl>
                                          <p:spTgt spid="12291"/>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16" presetClass="exit" presetSubtype="26" fill="hold" nodeType="clickEffect">
                                  <p:stCondLst>
                                    <p:cond delay="0"/>
                                  </p:stCondLst>
                                  <p:childTnLst>
                                    <p:animEffect transition="out" filter="barn(inHorizontal)">
                                      <p:cBhvr>
                                        <p:cTn id="48" dur="500"/>
                                        <p:tgtEl>
                                          <p:spTgt spid="12291"/>
                                        </p:tgtEl>
                                      </p:cBhvr>
                                    </p:animEffect>
                                    <p:set>
                                      <p:cBhvr>
                                        <p:cTn id="49" dur="1" fill="hold">
                                          <p:stCondLst>
                                            <p:cond delay="499"/>
                                          </p:stCondLst>
                                        </p:cTn>
                                        <p:tgtEl>
                                          <p:spTgt spid="1229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BF1DE"/>
        </a:solidFill>
        <a:effectLst/>
      </p:bgPr>
    </p:bg>
    <p:spTree>
      <p:nvGrpSpPr>
        <p:cNvPr id="1" name=""/>
        <p:cNvGrpSpPr/>
        <p:nvPr/>
      </p:nvGrpSpPr>
      <p:grpSpPr>
        <a:xfrm>
          <a:off x="0" y="0"/>
          <a:ext cx="0" cy="0"/>
          <a:chOff x="0" y="0"/>
          <a:chExt cx="0" cy="0"/>
        </a:xfrm>
      </p:grpSpPr>
      <p:sp>
        <p:nvSpPr>
          <p:cNvPr id="38914" name="標題 1"/>
          <p:cNvSpPr>
            <a:spLocks noGrp="1"/>
          </p:cNvSpPr>
          <p:nvPr>
            <p:ph type="title"/>
          </p:nvPr>
        </p:nvSpPr>
        <p:spPr>
          <a:xfrm>
            <a:off x="457200" y="44450"/>
            <a:ext cx="8229600" cy="1143000"/>
          </a:xfrm>
        </p:spPr>
        <p:txBody>
          <a:bodyPr/>
          <a:lstStyle/>
          <a:p>
            <a:pPr eaLnBrk="1" hangingPunct="1"/>
            <a:r>
              <a:rPr lang="zh-TW" altLang="en-US" b="1" smtClean="0">
                <a:latin typeface="Adobe 仿宋 Std R" pitchFamily="18" charset="-128"/>
                <a:ea typeface="Adobe 仿宋 Std R" pitchFamily="18" charset="-128"/>
              </a:rPr>
              <a:t>茶具介紹</a:t>
            </a:r>
          </a:p>
        </p:txBody>
      </p:sp>
      <p:pic>
        <p:nvPicPr>
          <p:cNvPr id="38919" name="Picture 6" descr="C:\Users\Sherry\Desktop\3891954503078373926.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120639" y="4452424"/>
            <a:ext cx="2377439" cy="23774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8920" name="文字方塊 8"/>
          <p:cNvSpPr txBox="1">
            <a:spLocks noChangeArrowheads="1"/>
          </p:cNvSpPr>
          <p:nvPr/>
        </p:nvSpPr>
        <p:spPr bwMode="auto">
          <a:xfrm>
            <a:off x="-757238" y="3630832"/>
            <a:ext cx="288131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r>
              <a:rPr kumimoji="0" lang="zh-TW" altLang="en-US" dirty="0">
                <a:solidFill>
                  <a:srgbClr val="000000"/>
                </a:solidFill>
                <a:latin typeface="標楷體" panose="03000509000000000000" pitchFamily="65" charset="-120"/>
                <a:ea typeface="標楷體" panose="03000509000000000000" pitchFamily="65" charset="-120"/>
              </a:rPr>
              <a:t>              ▲</a:t>
            </a:r>
            <a:r>
              <a:rPr kumimoji="0" lang="zh-TW" altLang="en-US" sz="2400" b="1" dirty="0">
                <a:solidFill>
                  <a:srgbClr val="000000"/>
                </a:solidFill>
                <a:latin typeface="Adobe 仿宋 Std R" pitchFamily="18" charset="-128"/>
                <a:ea typeface="Adobe 仿宋 Std R" pitchFamily="18" charset="-128"/>
              </a:rPr>
              <a:t>茶碗</a:t>
            </a:r>
            <a:endParaRPr kumimoji="0" lang="en-US" altLang="zh-TW" sz="2400" b="1" dirty="0">
              <a:solidFill>
                <a:srgbClr val="000000"/>
              </a:solidFill>
              <a:latin typeface="Adobe 仿宋 Std R" pitchFamily="18" charset="-128"/>
              <a:ea typeface="Adobe 仿宋 Std R" pitchFamily="18" charset="-128"/>
            </a:endParaRPr>
          </a:p>
        </p:txBody>
      </p:sp>
      <p:sp>
        <p:nvSpPr>
          <p:cNvPr id="38921" name="文字方塊 9"/>
          <p:cNvSpPr txBox="1">
            <a:spLocks noChangeArrowheads="1"/>
          </p:cNvSpPr>
          <p:nvPr/>
        </p:nvSpPr>
        <p:spPr bwMode="auto">
          <a:xfrm>
            <a:off x="2113790" y="3992951"/>
            <a:ext cx="1150937"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r>
              <a:rPr kumimoji="0" lang="zh-TW" altLang="en-US" b="1" dirty="0">
                <a:solidFill>
                  <a:srgbClr val="000000"/>
                </a:solidFill>
                <a:latin typeface="Adobe 仿宋 Std R" pitchFamily="18" charset="-128"/>
                <a:ea typeface="Adobe 仿宋 Std R" pitchFamily="18" charset="-128"/>
              </a:rPr>
              <a:t> ▼</a:t>
            </a:r>
            <a:r>
              <a:rPr kumimoji="0" lang="zh-TW" altLang="en-US" sz="2400" b="1" dirty="0">
                <a:solidFill>
                  <a:srgbClr val="000000"/>
                </a:solidFill>
                <a:latin typeface="Adobe 仿宋 Std R" pitchFamily="18" charset="-128"/>
                <a:ea typeface="Adobe 仿宋 Std R" pitchFamily="18" charset="-128"/>
              </a:rPr>
              <a:t>茶杓</a:t>
            </a:r>
          </a:p>
        </p:txBody>
      </p:sp>
      <p:sp>
        <p:nvSpPr>
          <p:cNvPr id="38922" name="文字方塊 10"/>
          <p:cNvSpPr txBox="1">
            <a:spLocks noChangeArrowheads="1"/>
          </p:cNvSpPr>
          <p:nvPr/>
        </p:nvSpPr>
        <p:spPr bwMode="auto">
          <a:xfrm>
            <a:off x="3995738" y="3644900"/>
            <a:ext cx="115252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r>
              <a:rPr kumimoji="0" lang="zh-TW" altLang="en-US" sz="2000" dirty="0">
                <a:solidFill>
                  <a:srgbClr val="000000"/>
                </a:solidFill>
                <a:latin typeface="標楷體" panose="03000509000000000000" pitchFamily="65" charset="-120"/>
                <a:ea typeface="標楷體" panose="03000509000000000000" pitchFamily="65" charset="-120"/>
              </a:rPr>
              <a:t>▲</a:t>
            </a:r>
            <a:r>
              <a:rPr kumimoji="0" lang="zh-TW" altLang="en-US" sz="2400" b="1" dirty="0">
                <a:solidFill>
                  <a:srgbClr val="000000"/>
                </a:solidFill>
                <a:latin typeface="Adobe 仿宋 Std R" pitchFamily="18" charset="-128"/>
                <a:ea typeface="Adobe 仿宋 Std R" pitchFamily="18" charset="-128"/>
              </a:rPr>
              <a:t>茶筅</a:t>
            </a:r>
          </a:p>
        </p:txBody>
      </p:sp>
      <p:sp>
        <p:nvSpPr>
          <p:cNvPr id="38923" name="文字方塊 11"/>
          <p:cNvSpPr txBox="1">
            <a:spLocks noChangeArrowheads="1"/>
          </p:cNvSpPr>
          <p:nvPr/>
        </p:nvSpPr>
        <p:spPr bwMode="auto">
          <a:xfrm>
            <a:off x="5508625" y="3995906"/>
            <a:ext cx="1655763" cy="831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r>
              <a:rPr kumimoji="0" lang="zh-TW" altLang="en-US" dirty="0">
                <a:solidFill>
                  <a:srgbClr val="000000"/>
                </a:solidFill>
              </a:rPr>
              <a:t>▼</a:t>
            </a:r>
            <a:r>
              <a:rPr kumimoji="0" lang="zh-TW" altLang="en-US" sz="2400" b="1" dirty="0">
                <a:solidFill>
                  <a:srgbClr val="000000"/>
                </a:solidFill>
                <a:latin typeface="Adobe 仿宋 Std R" pitchFamily="18" charset="-128"/>
                <a:ea typeface="Adobe 仿宋 Std R" pitchFamily="18" charset="-128"/>
              </a:rPr>
              <a:t>釜、柄杓</a:t>
            </a:r>
            <a:endParaRPr kumimoji="0" lang="zh-TW" altLang="en-US" sz="2000" b="1" dirty="0">
              <a:solidFill>
                <a:srgbClr val="000000"/>
              </a:solidFill>
              <a:latin typeface="Adobe 仿宋 Std R" pitchFamily="18" charset="-128"/>
              <a:ea typeface="Adobe 仿宋 Std R" pitchFamily="18" charset="-128"/>
            </a:endParaRPr>
          </a:p>
        </p:txBody>
      </p:sp>
      <p:sp>
        <p:nvSpPr>
          <p:cNvPr id="38924" name="文字方塊 12"/>
          <p:cNvSpPr txBox="1">
            <a:spLocks noChangeArrowheads="1"/>
          </p:cNvSpPr>
          <p:nvPr/>
        </p:nvSpPr>
        <p:spPr bwMode="auto">
          <a:xfrm>
            <a:off x="7380288" y="3644900"/>
            <a:ext cx="792162"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anose="020F0502020204030204" pitchFamily="34" charset="0"/>
                <a:ea typeface="新細明體" panose="02020500000000000000" pitchFamily="18" charset="-120"/>
              </a:defRPr>
            </a:lvl1pPr>
            <a:lvl2pPr marL="742950" indent="-285750" eaLnBrk="0" hangingPunct="0">
              <a:defRPr kumimoji="1">
                <a:solidFill>
                  <a:schemeClr val="tx1"/>
                </a:solidFill>
                <a:latin typeface="Calibri" panose="020F0502020204030204" pitchFamily="34" charset="0"/>
                <a:ea typeface="新細明體" panose="02020500000000000000" pitchFamily="18" charset="-120"/>
              </a:defRPr>
            </a:lvl2pPr>
            <a:lvl3pPr marL="1143000" indent="-228600" eaLnBrk="0" hangingPunct="0">
              <a:defRPr kumimoji="1">
                <a:solidFill>
                  <a:schemeClr val="tx1"/>
                </a:solidFill>
                <a:latin typeface="Calibri" panose="020F0502020204030204" pitchFamily="34" charset="0"/>
                <a:ea typeface="新細明體" panose="02020500000000000000" pitchFamily="18" charset="-120"/>
              </a:defRPr>
            </a:lvl3pPr>
            <a:lvl4pPr marL="1600200" indent="-228600" eaLnBrk="0" hangingPunct="0">
              <a:defRPr kumimoji="1">
                <a:solidFill>
                  <a:schemeClr val="tx1"/>
                </a:solidFill>
                <a:latin typeface="Calibri" panose="020F0502020204030204" pitchFamily="34" charset="0"/>
                <a:ea typeface="新細明體" panose="02020500000000000000" pitchFamily="18" charset="-120"/>
              </a:defRPr>
            </a:lvl4pPr>
            <a:lvl5pPr marL="2057400" indent="-228600" eaLnBrk="0" hangingPunct="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eaLnBrk="1" hangingPunct="1"/>
            <a:r>
              <a:rPr kumimoji="0" lang="zh-TW" altLang="en-US" b="1" dirty="0">
                <a:solidFill>
                  <a:srgbClr val="000000"/>
                </a:solidFill>
                <a:latin typeface="Adobe 仿宋 Std R" pitchFamily="18" charset="-128"/>
                <a:ea typeface="Adobe 仿宋 Std R" pitchFamily="18" charset="-128"/>
              </a:rPr>
              <a:t>▲</a:t>
            </a:r>
            <a:r>
              <a:rPr kumimoji="0" lang="zh-TW" altLang="en-US" sz="2400" b="1" dirty="0">
                <a:solidFill>
                  <a:srgbClr val="000000"/>
                </a:solidFill>
                <a:latin typeface="Adobe 仿宋 Std R" pitchFamily="18" charset="-128"/>
                <a:ea typeface="Adobe 仿宋 Std R" pitchFamily="18" charset="-128"/>
              </a:rPr>
              <a:t>棗</a:t>
            </a:r>
          </a:p>
        </p:txBody>
      </p:sp>
      <p:pic>
        <p:nvPicPr>
          <p:cNvPr id="1026" name="Picture 2" descr="C:\Users\Sherry\Desktop\a1u3c3k6g518j823k0y6_520.png"/>
          <p:cNvPicPr>
            <a:picLocks noChangeAspect="1" noChangeArrowheads="1"/>
          </p:cNvPicPr>
          <p:nvPr/>
        </p:nvPicPr>
        <p:blipFill>
          <a:blip r:embed="rId4" cstate="print"/>
          <a:srcRect/>
          <a:stretch>
            <a:fillRect/>
          </a:stretch>
        </p:blipFill>
        <p:spPr bwMode="auto">
          <a:xfrm>
            <a:off x="5889175" y="848303"/>
            <a:ext cx="3356429" cy="3054351"/>
          </a:xfrm>
          <a:prstGeom prst="rect">
            <a:avLst/>
          </a:prstGeom>
          <a:noFill/>
        </p:spPr>
      </p:pic>
      <p:pic>
        <p:nvPicPr>
          <p:cNvPr id="1027" name="Picture 3" descr="C:\Users\Sherry\Desktop\r193k3m665u8q8p23238_520.png"/>
          <p:cNvPicPr>
            <a:picLocks noChangeAspect="1" noChangeArrowheads="1"/>
          </p:cNvPicPr>
          <p:nvPr/>
        </p:nvPicPr>
        <p:blipFill>
          <a:blip r:embed="rId5" cstate="print"/>
          <a:srcRect/>
          <a:stretch>
            <a:fillRect/>
          </a:stretch>
        </p:blipFill>
        <p:spPr bwMode="auto">
          <a:xfrm>
            <a:off x="-422036" y="857235"/>
            <a:ext cx="3355584" cy="3053582"/>
          </a:xfrm>
          <a:prstGeom prst="rect">
            <a:avLst/>
          </a:prstGeom>
          <a:noFill/>
        </p:spPr>
      </p:pic>
      <p:pic>
        <p:nvPicPr>
          <p:cNvPr id="1028" name="Picture 4" descr="C:\Users\Sherry\Desktop\g1z313q655b878p275l8_520.png"/>
          <p:cNvPicPr>
            <a:picLocks noChangeAspect="1" noChangeArrowheads="1"/>
          </p:cNvPicPr>
          <p:nvPr/>
        </p:nvPicPr>
        <p:blipFill>
          <a:blip r:embed="rId6" cstate="print"/>
          <a:srcRect/>
          <a:stretch>
            <a:fillRect/>
          </a:stretch>
        </p:blipFill>
        <p:spPr bwMode="auto">
          <a:xfrm>
            <a:off x="2761368" y="875325"/>
            <a:ext cx="3317885" cy="3019275"/>
          </a:xfrm>
          <a:prstGeom prst="rect">
            <a:avLst/>
          </a:prstGeom>
          <a:noFill/>
        </p:spPr>
      </p:pic>
      <p:pic>
        <p:nvPicPr>
          <p:cNvPr id="1029" name="Picture 5" descr="C:\Users\Sherry\Desktop\e1133386t5s818m3u3c8_520.png"/>
          <p:cNvPicPr>
            <a:picLocks noChangeAspect="1" noChangeArrowheads="1"/>
          </p:cNvPicPr>
          <p:nvPr/>
        </p:nvPicPr>
        <p:blipFill>
          <a:blip r:embed="rId7" cstate="print"/>
          <a:srcRect/>
          <a:stretch>
            <a:fillRect/>
          </a:stretch>
        </p:blipFill>
        <p:spPr bwMode="auto">
          <a:xfrm>
            <a:off x="974771" y="4220305"/>
            <a:ext cx="3129815" cy="2848132"/>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BF1DE"/>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600200"/>
            <a:ext cx="8229600" cy="4772025"/>
          </a:xfrm>
        </p:spPr>
        <p:txBody>
          <a:bodyPr rtlCol="0">
            <a:normAutofit fontScale="85000" lnSpcReduction="20000"/>
          </a:bodyPr>
          <a:lstStyle/>
          <a:p>
            <a:pPr eaLnBrk="1" fontAlgn="auto" hangingPunct="1">
              <a:spcAft>
                <a:spcPts val="0"/>
              </a:spcAft>
              <a:buFont typeface="Arial" panose="020B0604020202020204" pitchFamily="34" charset="0"/>
              <a:buNone/>
              <a:defRPr/>
            </a:pPr>
            <a:r>
              <a:rPr lang="en-US" altLang="zh-TW" b="1" dirty="0" smtClean="0">
                <a:latin typeface="Adobe 仿宋 Std R" pitchFamily="18" charset="-128"/>
                <a:ea typeface="Adobe 仿宋 Std R" pitchFamily="18" charset="-128"/>
              </a:rPr>
              <a:t>1.</a:t>
            </a:r>
            <a:r>
              <a:rPr lang="zh-TW" altLang="en-US" b="1" dirty="0" smtClean="0">
                <a:latin typeface="Adobe 仿宋 Std R" pitchFamily="18" charset="-128"/>
                <a:ea typeface="Adobe 仿宋 Std R" pitchFamily="18" charset="-128"/>
              </a:rPr>
              <a:t>主人在賓客面前擦拭茶具，表示對客人的尊敬。</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zh-TW" altLang="en-US" b="1" dirty="0">
                <a:latin typeface="Adobe 仿宋 Std R" pitchFamily="18" charset="-128"/>
                <a:ea typeface="Adobe 仿宋 Std R" pitchFamily="18" charset="-128"/>
              </a:rPr>
              <a:t> </a:t>
            </a:r>
            <a:r>
              <a:rPr lang="zh-TW" altLang="en-US" b="1" dirty="0" smtClean="0">
                <a:latin typeface="Adobe 仿宋 Std R" pitchFamily="18" charset="-128"/>
                <a:ea typeface="Adobe 仿宋 Std R" pitchFamily="18" charset="-128"/>
              </a:rPr>
              <a:t> 將熱水注入茶碗中攪動，清理茶具；倒去廢水 </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zh-TW" altLang="en-US" b="1" dirty="0">
                <a:latin typeface="Adobe 仿宋 Std R" pitchFamily="18" charset="-128"/>
                <a:ea typeface="Adobe 仿宋 Std R" pitchFamily="18" charset="-128"/>
              </a:rPr>
              <a:t> </a:t>
            </a:r>
            <a:r>
              <a:rPr lang="zh-TW" altLang="en-US" b="1" dirty="0" smtClean="0">
                <a:latin typeface="Adobe 仿宋 Std R" pitchFamily="18" charset="-128"/>
                <a:ea typeface="Adobe 仿宋 Std R" pitchFamily="18" charset="-128"/>
              </a:rPr>
              <a:t> 後，再擦拭茶碗。</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en-US" altLang="zh-TW" b="1" dirty="0" smtClean="0">
                <a:latin typeface="Adobe 仿宋 Std R" pitchFamily="18" charset="-128"/>
                <a:ea typeface="Adobe 仿宋 Std R" pitchFamily="18" charset="-128"/>
              </a:rPr>
              <a:t>2.</a:t>
            </a:r>
            <a:r>
              <a:rPr lang="zh-TW" altLang="en-US" b="1" dirty="0" smtClean="0">
                <a:latin typeface="Adobe 仿宋 Std R" pitchFamily="18" charset="-128"/>
                <a:ea typeface="Adobe 仿宋 Std R" pitchFamily="18" charset="-128"/>
              </a:rPr>
              <a:t>助手奉上茶點</a:t>
            </a:r>
            <a:r>
              <a:rPr lang="en-US" altLang="zh-TW" b="1" dirty="0" smtClean="0">
                <a:latin typeface="Adobe 仿宋 Std R" pitchFamily="18" charset="-128"/>
                <a:ea typeface="Adobe 仿宋 Std R" pitchFamily="18" charset="-128"/>
              </a:rPr>
              <a:t>(</a:t>
            </a:r>
            <a:r>
              <a:rPr lang="zh-TW" altLang="en-US" b="1" dirty="0" smtClean="0">
                <a:latin typeface="Adobe 仿宋 Std R" pitchFamily="18" charset="-128"/>
                <a:ea typeface="Adobe 仿宋 Std R" pitchFamily="18" charset="-128"/>
              </a:rPr>
              <a:t>懷石料理、和菓子</a:t>
            </a:r>
            <a:r>
              <a:rPr lang="en-US" altLang="zh-TW" b="1" dirty="0" smtClean="0">
                <a:latin typeface="Adobe 仿宋 Std R" pitchFamily="18" charset="-128"/>
                <a:ea typeface="Adobe 仿宋 Std R" pitchFamily="18" charset="-128"/>
              </a:rPr>
              <a:t>)</a:t>
            </a:r>
            <a:r>
              <a:rPr lang="zh-TW" altLang="en-US" b="1" dirty="0" smtClean="0">
                <a:latin typeface="Adobe 仿宋 Std R" pitchFamily="18" charset="-128"/>
                <a:ea typeface="Adobe 仿宋 Std R" pitchFamily="18" charset="-128"/>
              </a:rPr>
              <a:t>。</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en-US" altLang="zh-TW" b="1" dirty="0" smtClean="0">
                <a:latin typeface="Adobe 仿宋 Std R" pitchFamily="18" charset="-128"/>
                <a:ea typeface="Adobe 仿宋 Std R" pitchFamily="18" charset="-128"/>
              </a:rPr>
              <a:t>3.</a:t>
            </a:r>
            <a:r>
              <a:rPr lang="zh-TW" altLang="en-US" b="1" dirty="0" smtClean="0">
                <a:latin typeface="Adobe 仿宋 Std R" pitchFamily="18" charset="-128"/>
                <a:ea typeface="Adobe 仿宋 Std R" pitchFamily="18" charset="-128"/>
              </a:rPr>
              <a:t>主人以茶匙取兩勺茶粉</a:t>
            </a:r>
            <a:r>
              <a:rPr lang="en-US" altLang="zh-TW" b="1" dirty="0" smtClean="0">
                <a:latin typeface="Adobe 仿宋 Std R" pitchFamily="18" charset="-128"/>
                <a:ea typeface="Adobe 仿宋 Std R" pitchFamily="18" charset="-128"/>
              </a:rPr>
              <a:t>(</a:t>
            </a:r>
            <a:r>
              <a:rPr lang="zh-TW" altLang="en-US" b="1" dirty="0" smtClean="0">
                <a:latin typeface="Adobe 仿宋 Std R" pitchFamily="18" charset="-128"/>
                <a:ea typeface="Adobe 仿宋 Std R" pitchFamily="18" charset="-128"/>
              </a:rPr>
              <a:t>約</a:t>
            </a:r>
            <a:r>
              <a:rPr lang="en-US" altLang="zh-TW" b="1" dirty="0" smtClean="0">
                <a:latin typeface="Adobe 仿宋 Std R" pitchFamily="18" charset="-128"/>
                <a:ea typeface="Adobe 仿宋 Std R" pitchFamily="18" charset="-128"/>
              </a:rPr>
              <a:t>1/2</a:t>
            </a:r>
            <a:r>
              <a:rPr lang="zh-TW" altLang="en-US" b="1" dirty="0" smtClean="0">
                <a:latin typeface="Adobe 仿宋 Std R" pitchFamily="18" charset="-128"/>
                <a:ea typeface="Adobe 仿宋 Std R" pitchFamily="18" charset="-128"/>
              </a:rPr>
              <a:t>匙</a:t>
            </a:r>
            <a:r>
              <a:rPr lang="en-US" altLang="zh-TW" b="1" dirty="0" smtClean="0">
                <a:latin typeface="Adobe 仿宋 Std R" pitchFamily="18" charset="-128"/>
                <a:ea typeface="Adobe 仿宋 Std R" pitchFamily="18" charset="-128"/>
              </a:rPr>
              <a:t>)</a:t>
            </a:r>
            <a:r>
              <a:rPr lang="zh-TW" altLang="en-US" b="1" dirty="0" smtClean="0">
                <a:latin typeface="Adobe 仿宋 Std R" pitchFamily="18" charset="-128"/>
                <a:ea typeface="Adobe 仿宋 Std R" pitchFamily="18" charset="-128"/>
              </a:rPr>
              <a:t>放入茶碗， </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zh-TW" altLang="en-US" b="1" dirty="0" smtClean="0">
                <a:latin typeface="Adobe 仿宋 Std R" pitchFamily="18" charset="-128"/>
                <a:ea typeface="Adobe 仿宋 Std R" pitchFamily="18" charset="-128"/>
              </a:rPr>
              <a:t>  倒入熱水，以</a:t>
            </a:r>
            <a:r>
              <a:rPr lang="zh-TW" altLang="zh-TW" b="1" dirty="0">
                <a:latin typeface="Adobe 仿宋 Std R" pitchFamily="18" charset="-128"/>
                <a:ea typeface="Adobe 仿宋 Std R" pitchFamily="18" charset="-128"/>
              </a:rPr>
              <a:t>茶</a:t>
            </a:r>
            <a:r>
              <a:rPr lang="zh-TW" altLang="zh-TW" b="1" dirty="0" smtClean="0">
                <a:latin typeface="Adobe 仿宋 Std R" pitchFamily="18" charset="-128"/>
                <a:ea typeface="Adobe 仿宋 Std R" pitchFamily="18" charset="-128"/>
              </a:rPr>
              <a:t>筅</a:t>
            </a:r>
            <a:r>
              <a:rPr lang="zh-TW" altLang="en-US" b="1" dirty="0" smtClean="0">
                <a:latin typeface="Adobe 仿宋 Std R" pitchFamily="18" charset="-128"/>
                <a:ea typeface="Adobe 仿宋 Std R" pitchFamily="18" charset="-128"/>
              </a:rPr>
              <a:t>攪</a:t>
            </a:r>
            <a:r>
              <a:rPr lang="zh-TW" altLang="en-US" b="1" dirty="0">
                <a:latin typeface="Adobe 仿宋 Std R" pitchFamily="18" charset="-128"/>
                <a:ea typeface="Adobe 仿宋 Std R" pitchFamily="18" charset="-128"/>
              </a:rPr>
              <a:t>擊</a:t>
            </a:r>
            <a:r>
              <a:rPr lang="zh-TW" altLang="en-US" b="1" dirty="0" smtClean="0">
                <a:latin typeface="Adobe 仿宋 Std R" pitchFamily="18" charset="-128"/>
                <a:ea typeface="Adobe 仿宋 Std R" pitchFamily="18" charset="-128"/>
              </a:rPr>
              <a:t>至茶湯出現泡沫。</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en-US" altLang="zh-TW" b="1" dirty="0" smtClean="0">
                <a:latin typeface="Adobe 仿宋 Std R" pitchFamily="18" charset="-128"/>
                <a:ea typeface="Adobe 仿宋 Std R" pitchFamily="18" charset="-128"/>
              </a:rPr>
              <a:t>4.</a:t>
            </a:r>
            <a:r>
              <a:rPr lang="zh-TW" altLang="en-US" b="1" dirty="0" smtClean="0">
                <a:latin typeface="Adobe 仿宋 Std R" pitchFamily="18" charset="-128"/>
                <a:ea typeface="Adobe 仿宋 Std R" pitchFamily="18" charset="-128"/>
              </a:rPr>
              <a:t>主人以茶碗的正面面向客人，將茶遞給客人，  </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zh-TW" altLang="en-US" b="1" dirty="0">
                <a:latin typeface="Adobe 仿宋 Std R" pitchFamily="18" charset="-128"/>
                <a:ea typeface="Adobe 仿宋 Std R" pitchFamily="18" charset="-128"/>
              </a:rPr>
              <a:t> </a:t>
            </a:r>
            <a:r>
              <a:rPr lang="zh-TW" altLang="en-US" b="1" dirty="0" smtClean="0">
                <a:latin typeface="Adobe 仿宋 Std R" pitchFamily="18" charset="-128"/>
                <a:ea typeface="Adobe 仿宋 Std R" pitchFamily="18" charset="-128"/>
              </a:rPr>
              <a:t> 以示尊敬。</a:t>
            </a:r>
            <a:endParaRPr lang="zh-TW" altLang="zh-TW" b="1" dirty="0">
              <a:latin typeface="Adobe 仿宋 Std R" pitchFamily="18" charset="-128"/>
              <a:ea typeface="Adobe 仿宋 Std R" pitchFamily="18" charset="-128"/>
            </a:endParaRPr>
          </a:p>
          <a:p>
            <a:pPr eaLnBrk="1" fontAlgn="auto" hangingPunct="1">
              <a:spcAft>
                <a:spcPts val="0"/>
              </a:spcAft>
              <a:defRPr/>
            </a:pPr>
            <a:endParaRPr lang="en-US" altLang="zh-TW" dirty="0" smtClean="0">
              <a:latin typeface="標楷體" pitchFamily="65" charset="-120"/>
              <a:ea typeface="標楷體" pitchFamily="65" charset="-120"/>
            </a:endParaRPr>
          </a:p>
          <a:p>
            <a:pPr eaLnBrk="1" fontAlgn="auto" hangingPunct="1">
              <a:spcAft>
                <a:spcPts val="0"/>
              </a:spcAft>
              <a:defRPr/>
            </a:pPr>
            <a:endParaRPr lang="en-US" altLang="zh-TW" dirty="0" smtClean="0">
              <a:latin typeface="標楷體" pitchFamily="65" charset="-120"/>
              <a:ea typeface="標楷體" pitchFamily="65" charset="-120"/>
            </a:endParaRPr>
          </a:p>
          <a:p>
            <a:pPr eaLnBrk="1" fontAlgn="auto" hangingPunct="1">
              <a:spcAft>
                <a:spcPts val="0"/>
              </a:spcAft>
              <a:defRPr/>
            </a:pPr>
            <a:endParaRPr lang="zh-TW" altLang="en-US" dirty="0"/>
          </a:p>
        </p:txBody>
      </p:sp>
      <p:sp>
        <p:nvSpPr>
          <p:cNvPr id="39939" name="標題 1"/>
          <p:cNvSpPr>
            <a:spLocks noGrp="1"/>
          </p:cNvSpPr>
          <p:nvPr>
            <p:ph type="title"/>
          </p:nvPr>
        </p:nvSpPr>
        <p:spPr/>
        <p:txBody>
          <a:bodyPr/>
          <a:lstStyle/>
          <a:p>
            <a:pPr eaLnBrk="1" hangingPunct="1"/>
            <a:r>
              <a:rPr lang="zh-TW" altLang="en-US" b="1" smtClean="0">
                <a:latin typeface="Adobe 仿宋 Std R" pitchFamily="18" charset="-128"/>
                <a:ea typeface="Adobe 仿宋 Std R" pitchFamily="18" charset="-128"/>
              </a:rPr>
              <a:t>泡茶的步驟</a:t>
            </a:r>
          </a:p>
        </p:txBody>
      </p:sp>
      <p:pic>
        <p:nvPicPr>
          <p:cNvPr id="9226" name="Picture 10" descr="C:\Users\Sherry\Desktop\img_trc_sadokan.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20850" y="1733550"/>
            <a:ext cx="5588000" cy="4143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18" name="Picture 2" descr="http://p.ananas.chaoxing.com/star/580_0/1374804910984anjyq.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028825" y="1773238"/>
            <a:ext cx="4991100" cy="40274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19" name="Picture 3" descr="C:\Users\Sherry\Desktop\20130617091947398.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403350" y="1844675"/>
            <a:ext cx="6310313" cy="3949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25" name="Picture 9" descr="C:\Users\Sherry\Desktop\20120604142114663.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403350" y="1773238"/>
            <a:ext cx="6189663" cy="4125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21" name="Picture 5" descr="C:\Users\Sherry\Desktop\68297.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476375" y="1611313"/>
            <a:ext cx="5975350" cy="4481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22" name="Picture 6" descr="C:\Users\Sherry\Desktop\擷取6.JPG"/>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619250" y="1773238"/>
            <a:ext cx="5886450" cy="4105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23" name="Picture 7" descr="C:\Users\Sherry\Desktop\擷取7.JPG"/>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1476375" y="1844675"/>
            <a:ext cx="6243638" cy="4105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8" descr="C:\Users\Sherry\Desktop\擷取8.JPG"/>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1631950" y="1854200"/>
            <a:ext cx="5819775" cy="4095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9226"/>
                                        </p:tgtEl>
                                        <p:attrNameLst>
                                          <p:attrName>style.visibility</p:attrName>
                                        </p:attrNameLst>
                                      </p:cBhvr>
                                      <p:to>
                                        <p:strVal val="visible"/>
                                      </p:to>
                                    </p:set>
                                    <p:anim calcmode="lin" valueType="num">
                                      <p:cBhvr>
                                        <p:cTn id="7" dur="1000" fill="hold"/>
                                        <p:tgtEl>
                                          <p:spTgt spid="9226"/>
                                        </p:tgtEl>
                                        <p:attrNameLst>
                                          <p:attrName>ppt_w</p:attrName>
                                        </p:attrNameLst>
                                      </p:cBhvr>
                                      <p:tavLst>
                                        <p:tav tm="0">
                                          <p:val>
                                            <p:strVal val="#ppt_w*0.70"/>
                                          </p:val>
                                        </p:tav>
                                        <p:tav tm="100000">
                                          <p:val>
                                            <p:strVal val="#ppt_w"/>
                                          </p:val>
                                        </p:tav>
                                      </p:tavLst>
                                    </p:anim>
                                    <p:anim calcmode="lin" valueType="num">
                                      <p:cBhvr>
                                        <p:cTn id="8" dur="1000" fill="hold"/>
                                        <p:tgtEl>
                                          <p:spTgt spid="9226"/>
                                        </p:tgtEl>
                                        <p:attrNameLst>
                                          <p:attrName>ppt_h</p:attrName>
                                        </p:attrNameLst>
                                      </p:cBhvr>
                                      <p:tavLst>
                                        <p:tav tm="0">
                                          <p:val>
                                            <p:strVal val="#ppt_h"/>
                                          </p:val>
                                        </p:tav>
                                        <p:tav tm="100000">
                                          <p:val>
                                            <p:strVal val="#ppt_h"/>
                                          </p:val>
                                        </p:tav>
                                      </p:tavLst>
                                    </p:anim>
                                    <p:animEffect transition="in" filter="fade">
                                      <p:cBhvr>
                                        <p:cTn id="9" dur="1000"/>
                                        <p:tgtEl>
                                          <p:spTgt spid="922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7" presetClass="entr" presetSubtype="0" fill="hold" nodeType="clickEffect">
                                  <p:stCondLst>
                                    <p:cond delay="0"/>
                                  </p:stCondLst>
                                  <p:childTnLst>
                                    <p:set>
                                      <p:cBhvr>
                                        <p:cTn id="13" dur="1" fill="hold">
                                          <p:stCondLst>
                                            <p:cond delay="0"/>
                                          </p:stCondLst>
                                        </p:cTn>
                                        <p:tgtEl>
                                          <p:spTgt spid="9218"/>
                                        </p:tgtEl>
                                        <p:attrNameLst>
                                          <p:attrName>style.visibility</p:attrName>
                                        </p:attrNameLst>
                                      </p:cBhvr>
                                      <p:to>
                                        <p:strVal val="visible"/>
                                      </p:to>
                                    </p:set>
                                    <p:animEffect transition="in" filter="fade">
                                      <p:cBhvr>
                                        <p:cTn id="14" dur="1000"/>
                                        <p:tgtEl>
                                          <p:spTgt spid="9218"/>
                                        </p:tgtEl>
                                      </p:cBhvr>
                                    </p:animEffect>
                                    <p:anim calcmode="lin" valueType="num">
                                      <p:cBhvr>
                                        <p:cTn id="15" dur="1000" fill="hold"/>
                                        <p:tgtEl>
                                          <p:spTgt spid="9218"/>
                                        </p:tgtEl>
                                        <p:attrNameLst>
                                          <p:attrName>ppt_x</p:attrName>
                                        </p:attrNameLst>
                                      </p:cBhvr>
                                      <p:tavLst>
                                        <p:tav tm="0">
                                          <p:val>
                                            <p:strVal val="#ppt_x"/>
                                          </p:val>
                                        </p:tav>
                                        <p:tav tm="100000">
                                          <p:val>
                                            <p:strVal val="#ppt_x"/>
                                          </p:val>
                                        </p:tav>
                                      </p:tavLst>
                                    </p:anim>
                                    <p:anim calcmode="lin" valueType="num">
                                      <p:cBhvr>
                                        <p:cTn id="16" dur="900" decel="100000" fill="hold"/>
                                        <p:tgtEl>
                                          <p:spTgt spid="9218"/>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9218"/>
                                        </p:tgtEl>
                                        <p:attrNameLst>
                                          <p:attrName>ppt_y</p:attrName>
                                        </p:attrNameLst>
                                      </p:cBhvr>
                                      <p:tavLst>
                                        <p:tav tm="0">
                                          <p:val>
                                            <p:strVal val="#ppt_y-.03"/>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55" presetClass="entr" presetSubtype="0" fill="hold" nodeType="clickEffect">
                                  <p:stCondLst>
                                    <p:cond delay="0"/>
                                  </p:stCondLst>
                                  <p:childTnLst>
                                    <p:set>
                                      <p:cBhvr>
                                        <p:cTn id="21" dur="1" fill="hold">
                                          <p:stCondLst>
                                            <p:cond delay="0"/>
                                          </p:stCondLst>
                                        </p:cTn>
                                        <p:tgtEl>
                                          <p:spTgt spid="9219"/>
                                        </p:tgtEl>
                                        <p:attrNameLst>
                                          <p:attrName>style.visibility</p:attrName>
                                        </p:attrNameLst>
                                      </p:cBhvr>
                                      <p:to>
                                        <p:strVal val="visible"/>
                                      </p:to>
                                    </p:set>
                                    <p:anim calcmode="lin" valueType="num">
                                      <p:cBhvr>
                                        <p:cTn id="22" dur="1000" fill="hold"/>
                                        <p:tgtEl>
                                          <p:spTgt spid="9219"/>
                                        </p:tgtEl>
                                        <p:attrNameLst>
                                          <p:attrName>ppt_w</p:attrName>
                                        </p:attrNameLst>
                                      </p:cBhvr>
                                      <p:tavLst>
                                        <p:tav tm="0">
                                          <p:val>
                                            <p:strVal val="#ppt_w*0.70"/>
                                          </p:val>
                                        </p:tav>
                                        <p:tav tm="100000">
                                          <p:val>
                                            <p:strVal val="#ppt_w"/>
                                          </p:val>
                                        </p:tav>
                                      </p:tavLst>
                                    </p:anim>
                                    <p:anim calcmode="lin" valueType="num">
                                      <p:cBhvr>
                                        <p:cTn id="23" dur="1000" fill="hold"/>
                                        <p:tgtEl>
                                          <p:spTgt spid="9219"/>
                                        </p:tgtEl>
                                        <p:attrNameLst>
                                          <p:attrName>ppt_h</p:attrName>
                                        </p:attrNameLst>
                                      </p:cBhvr>
                                      <p:tavLst>
                                        <p:tav tm="0">
                                          <p:val>
                                            <p:strVal val="#ppt_h"/>
                                          </p:val>
                                        </p:tav>
                                        <p:tav tm="100000">
                                          <p:val>
                                            <p:strVal val="#ppt_h"/>
                                          </p:val>
                                        </p:tav>
                                      </p:tavLst>
                                    </p:anim>
                                    <p:animEffect transition="in" filter="fade">
                                      <p:cBhvr>
                                        <p:cTn id="24" dur="1000"/>
                                        <p:tgtEl>
                                          <p:spTgt spid="9219"/>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xit" presetSubtype="4" fill="hold" nodeType="clickEffect">
                                  <p:stCondLst>
                                    <p:cond delay="0"/>
                                  </p:stCondLst>
                                  <p:childTnLst>
                                    <p:anim calcmode="lin" valueType="num">
                                      <p:cBhvr additive="base">
                                        <p:cTn id="28" dur="500"/>
                                        <p:tgtEl>
                                          <p:spTgt spid="9226"/>
                                        </p:tgtEl>
                                        <p:attrNameLst>
                                          <p:attrName>ppt_x</p:attrName>
                                        </p:attrNameLst>
                                      </p:cBhvr>
                                      <p:tavLst>
                                        <p:tav tm="0">
                                          <p:val>
                                            <p:strVal val="ppt_x"/>
                                          </p:val>
                                        </p:tav>
                                        <p:tav tm="100000">
                                          <p:val>
                                            <p:strVal val="ppt_x"/>
                                          </p:val>
                                        </p:tav>
                                      </p:tavLst>
                                    </p:anim>
                                    <p:anim calcmode="lin" valueType="num">
                                      <p:cBhvr additive="base">
                                        <p:cTn id="29" dur="500"/>
                                        <p:tgtEl>
                                          <p:spTgt spid="9226"/>
                                        </p:tgtEl>
                                        <p:attrNameLst>
                                          <p:attrName>ppt_y</p:attrName>
                                        </p:attrNameLst>
                                      </p:cBhvr>
                                      <p:tavLst>
                                        <p:tav tm="0">
                                          <p:val>
                                            <p:strVal val="ppt_y"/>
                                          </p:val>
                                        </p:tav>
                                        <p:tav tm="100000">
                                          <p:val>
                                            <p:strVal val="1+ppt_h/2"/>
                                          </p:val>
                                        </p:tav>
                                      </p:tavLst>
                                    </p:anim>
                                    <p:set>
                                      <p:cBhvr>
                                        <p:cTn id="30" dur="1" fill="hold">
                                          <p:stCondLst>
                                            <p:cond delay="499"/>
                                          </p:stCondLst>
                                        </p:cTn>
                                        <p:tgtEl>
                                          <p:spTgt spid="9226"/>
                                        </p:tgtEl>
                                        <p:attrNameLst>
                                          <p:attrName>style.visibility</p:attrName>
                                        </p:attrNameLst>
                                      </p:cBhvr>
                                      <p:to>
                                        <p:strVal val="hidden"/>
                                      </p:to>
                                    </p:set>
                                  </p:childTnLst>
                                </p:cTn>
                              </p:par>
                              <p:par>
                                <p:cTn id="31" presetID="42" presetClass="exit" presetSubtype="0" fill="hold" nodeType="withEffect">
                                  <p:stCondLst>
                                    <p:cond delay="0"/>
                                  </p:stCondLst>
                                  <p:childTnLst>
                                    <p:animEffect transition="out" filter="fade">
                                      <p:cBhvr>
                                        <p:cTn id="32" dur="1000"/>
                                        <p:tgtEl>
                                          <p:spTgt spid="9218"/>
                                        </p:tgtEl>
                                      </p:cBhvr>
                                    </p:animEffect>
                                    <p:anim calcmode="lin" valueType="num">
                                      <p:cBhvr>
                                        <p:cTn id="33" dur="1000"/>
                                        <p:tgtEl>
                                          <p:spTgt spid="9218"/>
                                        </p:tgtEl>
                                        <p:attrNameLst>
                                          <p:attrName>ppt_x</p:attrName>
                                        </p:attrNameLst>
                                      </p:cBhvr>
                                      <p:tavLst>
                                        <p:tav tm="0">
                                          <p:val>
                                            <p:strVal val="ppt_x"/>
                                          </p:val>
                                        </p:tav>
                                        <p:tav tm="100000">
                                          <p:val>
                                            <p:strVal val="ppt_x"/>
                                          </p:val>
                                        </p:tav>
                                      </p:tavLst>
                                    </p:anim>
                                    <p:anim calcmode="lin" valueType="num">
                                      <p:cBhvr>
                                        <p:cTn id="34" dur="1000"/>
                                        <p:tgtEl>
                                          <p:spTgt spid="9218"/>
                                        </p:tgtEl>
                                        <p:attrNameLst>
                                          <p:attrName>ppt_y</p:attrName>
                                        </p:attrNameLst>
                                      </p:cBhvr>
                                      <p:tavLst>
                                        <p:tav tm="0">
                                          <p:val>
                                            <p:strVal val="ppt_y"/>
                                          </p:val>
                                        </p:tav>
                                        <p:tav tm="100000">
                                          <p:val>
                                            <p:strVal val="ppt_y+.1"/>
                                          </p:val>
                                        </p:tav>
                                      </p:tavLst>
                                    </p:anim>
                                    <p:set>
                                      <p:cBhvr>
                                        <p:cTn id="35" dur="1" fill="hold">
                                          <p:stCondLst>
                                            <p:cond delay="999"/>
                                          </p:stCondLst>
                                        </p:cTn>
                                        <p:tgtEl>
                                          <p:spTgt spid="9218"/>
                                        </p:tgtEl>
                                        <p:attrNameLst>
                                          <p:attrName>style.visibility</p:attrName>
                                        </p:attrNameLst>
                                      </p:cBhvr>
                                      <p:to>
                                        <p:strVal val="hidden"/>
                                      </p:to>
                                    </p:set>
                                  </p:childTnLst>
                                </p:cTn>
                              </p:par>
                              <p:par>
                                <p:cTn id="36" presetID="42" presetClass="exit" presetSubtype="0" fill="hold" nodeType="withEffect">
                                  <p:stCondLst>
                                    <p:cond delay="0"/>
                                  </p:stCondLst>
                                  <p:childTnLst>
                                    <p:animEffect transition="out" filter="fade">
                                      <p:cBhvr>
                                        <p:cTn id="37" dur="1000"/>
                                        <p:tgtEl>
                                          <p:spTgt spid="9219"/>
                                        </p:tgtEl>
                                      </p:cBhvr>
                                    </p:animEffect>
                                    <p:anim calcmode="lin" valueType="num">
                                      <p:cBhvr>
                                        <p:cTn id="38" dur="1000"/>
                                        <p:tgtEl>
                                          <p:spTgt spid="9219"/>
                                        </p:tgtEl>
                                        <p:attrNameLst>
                                          <p:attrName>ppt_x</p:attrName>
                                        </p:attrNameLst>
                                      </p:cBhvr>
                                      <p:tavLst>
                                        <p:tav tm="0">
                                          <p:val>
                                            <p:strVal val="ppt_x"/>
                                          </p:val>
                                        </p:tav>
                                        <p:tav tm="100000">
                                          <p:val>
                                            <p:strVal val="ppt_x"/>
                                          </p:val>
                                        </p:tav>
                                      </p:tavLst>
                                    </p:anim>
                                    <p:anim calcmode="lin" valueType="num">
                                      <p:cBhvr>
                                        <p:cTn id="39" dur="1000"/>
                                        <p:tgtEl>
                                          <p:spTgt spid="9219"/>
                                        </p:tgtEl>
                                        <p:attrNameLst>
                                          <p:attrName>ppt_y</p:attrName>
                                        </p:attrNameLst>
                                      </p:cBhvr>
                                      <p:tavLst>
                                        <p:tav tm="0">
                                          <p:val>
                                            <p:strVal val="ppt_y"/>
                                          </p:val>
                                        </p:tav>
                                        <p:tav tm="100000">
                                          <p:val>
                                            <p:strVal val="ppt_y+.1"/>
                                          </p:val>
                                        </p:tav>
                                      </p:tavLst>
                                    </p:anim>
                                    <p:set>
                                      <p:cBhvr>
                                        <p:cTn id="40" dur="1" fill="hold">
                                          <p:stCondLst>
                                            <p:cond delay="999"/>
                                          </p:stCondLst>
                                        </p:cTn>
                                        <p:tgtEl>
                                          <p:spTgt spid="9219"/>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37" presetClass="entr" presetSubtype="0"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Effect transition="in" filter="fade">
                                      <p:cBhvr>
                                        <p:cTn id="45" dur="1000"/>
                                        <p:tgtEl>
                                          <p:spTgt spid="3">
                                            <p:txEl>
                                              <p:pRg st="4" end="4"/>
                                            </p:txEl>
                                          </p:spTgt>
                                        </p:tgtEl>
                                      </p:cBhvr>
                                    </p:animEffect>
                                    <p:anim calcmode="lin" valueType="num">
                                      <p:cBhvr>
                                        <p:cTn id="4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7"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55" presetClass="entr" presetSubtype="0" fill="hold" nodeType="clickEffect">
                                  <p:stCondLst>
                                    <p:cond delay="0"/>
                                  </p:stCondLst>
                                  <p:childTnLst>
                                    <p:set>
                                      <p:cBhvr>
                                        <p:cTn id="52" dur="1" fill="hold">
                                          <p:stCondLst>
                                            <p:cond delay="0"/>
                                          </p:stCondLst>
                                        </p:cTn>
                                        <p:tgtEl>
                                          <p:spTgt spid="9225"/>
                                        </p:tgtEl>
                                        <p:attrNameLst>
                                          <p:attrName>style.visibility</p:attrName>
                                        </p:attrNameLst>
                                      </p:cBhvr>
                                      <p:to>
                                        <p:strVal val="visible"/>
                                      </p:to>
                                    </p:set>
                                    <p:anim calcmode="lin" valueType="num">
                                      <p:cBhvr>
                                        <p:cTn id="53" dur="1000" fill="hold"/>
                                        <p:tgtEl>
                                          <p:spTgt spid="9225"/>
                                        </p:tgtEl>
                                        <p:attrNameLst>
                                          <p:attrName>ppt_w</p:attrName>
                                        </p:attrNameLst>
                                      </p:cBhvr>
                                      <p:tavLst>
                                        <p:tav tm="0">
                                          <p:val>
                                            <p:strVal val="#ppt_w*0.70"/>
                                          </p:val>
                                        </p:tav>
                                        <p:tav tm="100000">
                                          <p:val>
                                            <p:strVal val="#ppt_w"/>
                                          </p:val>
                                        </p:tav>
                                      </p:tavLst>
                                    </p:anim>
                                    <p:anim calcmode="lin" valueType="num">
                                      <p:cBhvr>
                                        <p:cTn id="54" dur="1000" fill="hold"/>
                                        <p:tgtEl>
                                          <p:spTgt spid="9225"/>
                                        </p:tgtEl>
                                        <p:attrNameLst>
                                          <p:attrName>ppt_h</p:attrName>
                                        </p:attrNameLst>
                                      </p:cBhvr>
                                      <p:tavLst>
                                        <p:tav tm="0">
                                          <p:val>
                                            <p:strVal val="#ppt_h"/>
                                          </p:val>
                                        </p:tav>
                                        <p:tav tm="100000">
                                          <p:val>
                                            <p:strVal val="#ppt_h"/>
                                          </p:val>
                                        </p:tav>
                                      </p:tavLst>
                                    </p:anim>
                                    <p:animEffect transition="in" filter="fade">
                                      <p:cBhvr>
                                        <p:cTn id="55" dur="1000"/>
                                        <p:tgtEl>
                                          <p:spTgt spid="9225"/>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37" presetClass="entr" presetSubtype="0" fill="hold" nodeType="clickEffect">
                                  <p:stCondLst>
                                    <p:cond delay="0"/>
                                  </p:stCondLst>
                                  <p:childTnLst>
                                    <p:set>
                                      <p:cBhvr>
                                        <p:cTn id="59" dur="1" fill="hold">
                                          <p:stCondLst>
                                            <p:cond delay="0"/>
                                          </p:stCondLst>
                                        </p:cTn>
                                        <p:tgtEl>
                                          <p:spTgt spid="9221"/>
                                        </p:tgtEl>
                                        <p:attrNameLst>
                                          <p:attrName>style.visibility</p:attrName>
                                        </p:attrNameLst>
                                      </p:cBhvr>
                                      <p:to>
                                        <p:strVal val="visible"/>
                                      </p:to>
                                    </p:set>
                                    <p:animEffect transition="in" filter="fade">
                                      <p:cBhvr>
                                        <p:cTn id="60" dur="1000"/>
                                        <p:tgtEl>
                                          <p:spTgt spid="9221"/>
                                        </p:tgtEl>
                                      </p:cBhvr>
                                    </p:animEffect>
                                    <p:anim calcmode="lin" valueType="num">
                                      <p:cBhvr>
                                        <p:cTn id="61" dur="1000" fill="hold"/>
                                        <p:tgtEl>
                                          <p:spTgt spid="9221"/>
                                        </p:tgtEl>
                                        <p:attrNameLst>
                                          <p:attrName>ppt_x</p:attrName>
                                        </p:attrNameLst>
                                      </p:cBhvr>
                                      <p:tavLst>
                                        <p:tav tm="0">
                                          <p:val>
                                            <p:strVal val="#ppt_x"/>
                                          </p:val>
                                        </p:tav>
                                        <p:tav tm="100000">
                                          <p:val>
                                            <p:strVal val="#ppt_x"/>
                                          </p:val>
                                        </p:tav>
                                      </p:tavLst>
                                    </p:anim>
                                    <p:anim calcmode="lin" valueType="num">
                                      <p:cBhvr>
                                        <p:cTn id="62" dur="900" decel="100000" fill="hold"/>
                                        <p:tgtEl>
                                          <p:spTgt spid="9221"/>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9221"/>
                                        </p:tgtEl>
                                        <p:attrNameLst>
                                          <p:attrName>ppt_y</p:attrName>
                                        </p:attrNameLst>
                                      </p:cBhvr>
                                      <p:tavLst>
                                        <p:tav tm="0">
                                          <p:val>
                                            <p:strVal val="#ppt_y-.03"/>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23" presetClass="exit" presetSubtype="32" fill="hold" nodeType="clickEffect">
                                  <p:stCondLst>
                                    <p:cond delay="0"/>
                                  </p:stCondLst>
                                  <p:childTnLst>
                                    <p:anim calcmode="lin" valueType="num">
                                      <p:cBhvr>
                                        <p:cTn id="67" dur="500"/>
                                        <p:tgtEl>
                                          <p:spTgt spid="9225"/>
                                        </p:tgtEl>
                                        <p:attrNameLst>
                                          <p:attrName>ppt_w</p:attrName>
                                        </p:attrNameLst>
                                      </p:cBhvr>
                                      <p:tavLst>
                                        <p:tav tm="0">
                                          <p:val>
                                            <p:strVal val="ppt_w"/>
                                          </p:val>
                                        </p:tav>
                                        <p:tav tm="100000">
                                          <p:val>
                                            <p:fltVal val="0"/>
                                          </p:val>
                                        </p:tav>
                                      </p:tavLst>
                                    </p:anim>
                                    <p:anim calcmode="lin" valueType="num">
                                      <p:cBhvr>
                                        <p:cTn id="68" dur="500"/>
                                        <p:tgtEl>
                                          <p:spTgt spid="9225"/>
                                        </p:tgtEl>
                                        <p:attrNameLst>
                                          <p:attrName>ppt_h</p:attrName>
                                        </p:attrNameLst>
                                      </p:cBhvr>
                                      <p:tavLst>
                                        <p:tav tm="0">
                                          <p:val>
                                            <p:strVal val="ppt_h"/>
                                          </p:val>
                                        </p:tav>
                                        <p:tav tm="100000">
                                          <p:val>
                                            <p:fltVal val="0"/>
                                          </p:val>
                                        </p:tav>
                                      </p:tavLst>
                                    </p:anim>
                                    <p:set>
                                      <p:cBhvr>
                                        <p:cTn id="69" dur="1" fill="hold">
                                          <p:stCondLst>
                                            <p:cond delay="499"/>
                                          </p:stCondLst>
                                        </p:cTn>
                                        <p:tgtEl>
                                          <p:spTgt spid="9225"/>
                                        </p:tgtEl>
                                        <p:attrNameLst>
                                          <p:attrName>style.visibility</p:attrName>
                                        </p:attrNameLst>
                                      </p:cBhvr>
                                      <p:to>
                                        <p:strVal val="hidden"/>
                                      </p:to>
                                    </p:set>
                                  </p:childTnLst>
                                </p:cTn>
                              </p:par>
                              <p:par>
                                <p:cTn id="70" presetID="2" presetClass="exit" presetSubtype="4" fill="hold" nodeType="withEffect">
                                  <p:stCondLst>
                                    <p:cond delay="0"/>
                                  </p:stCondLst>
                                  <p:childTnLst>
                                    <p:anim calcmode="lin" valueType="num">
                                      <p:cBhvr additive="base">
                                        <p:cTn id="71" dur="500"/>
                                        <p:tgtEl>
                                          <p:spTgt spid="9221"/>
                                        </p:tgtEl>
                                        <p:attrNameLst>
                                          <p:attrName>ppt_x</p:attrName>
                                        </p:attrNameLst>
                                      </p:cBhvr>
                                      <p:tavLst>
                                        <p:tav tm="0">
                                          <p:val>
                                            <p:strVal val="ppt_x"/>
                                          </p:val>
                                        </p:tav>
                                        <p:tav tm="100000">
                                          <p:val>
                                            <p:strVal val="ppt_x"/>
                                          </p:val>
                                        </p:tav>
                                      </p:tavLst>
                                    </p:anim>
                                    <p:anim calcmode="lin" valueType="num">
                                      <p:cBhvr additive="base">
                                        <p:cTn id="72" dur="500"/>
                                        <p:tgtEl>
                                          <p:spTgt spid="9221"/>
                                        </p:tgtEl>
                                        <p:attrNameLst>
                                          <p:attrName>ppt_y</p:attrName>
                                        </p:attrNameLst>
                                      </p:cBhvr>
                                      <p:tavLst>
                                        <p:tav tm="0">
                                          <p:val>
                                            <p:strVal val="ppt_y"/>
                                          </p:val>
                                        </p:tav>
                                        <p:tav tm="100000">
                                          <p:val>
                                            <p:strVal val="1+ppt_h/2"/>
                                          </p:val>
                                        </p:tav>
                                      </p:tavLst>
                                    </p:anim>
                                    <p:set>
                                      <p:cBhvr>
                                        <p:cTn id="73" dur="1" fill="hold">
                                          <p:stCondLst>
                                            <p:cond delay="499"/>
                                          </p:stCondLst>
                                        </p:cTn>
                                        <p:tgtEl>
                                          <p:spTgt spid="9221"/>
                                        </p:tgtEl>
                                        <p:attrNameLst>
                                          <p:attrName>style.visibility</p:attrName>
                                        </p:attrNameLst>
                                      </p:cBhvr>
                                      <p:to>
                                        <p:strVal val="hidden"/>
                                      </p:to>
                                    </p:set>
                                  </p:childTnLst>
                                </p:cTn>
                              </p:par>
                            </p:childTnLst>
                          </p:cTn>
                        </p:par>
                      </p:childTnLst>
                    </p:cTn>
                  </p:par>
                  <p:par>
                    <p:cTn id="74" fill="hold" nodeType="clickPar">
                      <p:stCondLst>
                        <p:cond delay="indefinite"/>
                      </p:stCondLst>
                      <p:childTnLst>
                        <p:par>
                          <p:cTn id="75" fill="hold" nodeType="withGroup">
                            <p:stCondLst>
                              <p:cond delay="0"/>
                            </p:stCondLst>
                            <p:childTnLst>
                              <p:par>
                                <p:cTn id="76" presetID="37" presetClass="entr" presetSubtype="0" fill="hold" nodeType="clickEffect">
                                  <p:stCondLst>
                                    <p:cond delay="0"/>
                                  </p:stCondLst>
                                  <p:childTnLst>
                                    <p:set>
                                      <p:cBhvr>
                                        <p:cTn id="77" dur="1" fill="hold">
                                          <p:stCondLst>
                                            <p:cond delay="0"/>
                                          </p:stCondLst>
                                        </p:cTn>
                                        <p:tgtEl>
                                          <p:spTgt spid="3">
                                            <p:txEl>
                                              <p:pRg st="6" end="6"/>
                                            </p:txEl>
                                          </p:spTgt>
                                        </p:tgtEl>
                                        <p:attrNameLst>
                                          <p:attrName>style.visibility</p:attrName>
                                        </p:attrNameLst>
                                      </p:cBhvr>
                                      <p:to>
                                        <p:strVal val="visible"/>
                                      </p:to>
                                    </p:set>
                                    <p:animEffect transition="in" filter="fade">
                                      <p:cBhvr>
                                        <p:cTn id="78" dur="1000"/>
                                        <p:tgtEl>
                                          <p:spTgt spid="3">
                                            <p:txEl>
                                              <p:pRg st="6" end="6"/>
                                            </p:txEl>
                                          </p:spTgt>
                                        </p:tgtEl>
                                      </p:cBhvr>
                                    </p:animEffect>
                                    <p:anim calcmode="lin" valueType="num">
                                      <p:cBhvr>
                                        <p:cTn id="7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80" dur="90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81" dur="100" accel="100000" fill="hold">
                                          <p:stCondLst>
                                            <p:cond delay="900"/>
                                          </p:stCondLst>
                                        </p:cTn>
                                        <p:tgtEl>
                                          <p:spTgt spid="3">
                                            <p:txEl>
                                              <p:pRg st="6" end="6"/>
                                            </p:txEl>
                                          </p:spTgt>
                                        </p:tgtEl>
                                        <p:attrNameLst>
                                          <p:attrName>ppt_y</p:attrName>
                                        </p:attrNameLst>
                                      </p:cBhvr>
                                      <p:tavLst>
                                        <p:tav tm="0">
                                          <p:val>
                                            <p:strVal val="#ppt_y-.03"/>
                                          </p:val>
                                        </p:tav>
                                        <p:tav tm="100000">
                                          <p:val>
                                            <p:strVal val="#ppt_y"/>
                                          </p:val>
                                        </p:tav>
                                      </p:tavLst>
                                    </p:anim>
                                  </p:childTnLst>
                                </p:cTn>
                              </p:par>
                              <p:par>
                                <p:cTn id="82" presetID="37" presetClass="entr" presetSubtype="0" fill="hold" nodeType="withEffect">
                                  <p:stCondLst>
                                    <p:cond delay="0"/>
                                  </p:stCondLst>
                                  <p:childTnLst>
                                    <p:set>
                                      <p:cBhvr>
                                        <p:cTn id="83" dur="1" fill="hold">
                                          <p:stCondLst>
                                            <p:cond delay="0"/>
                                          </p:stCondLst>
                                        </p:cTn>
                                        <p:tgtEl>
                                          <p:spTgt spid="3">
                                            <p:txEl>
                                              <p:pRg st="7" end="7"/>
                                            </p:txEl>
                                          </p:spTgt>
                                        </p:tgtEl>
                                        <p:attrNameLst>
                                          <p:attrName>style.visibility</p:attrName>
                                        </p:attrNameLst>
                                      </p:cBhvr>
                                      <p:to>
                                        <p:strVal val="visible"/>
                                      </p:to>
                                    </p:set>
                                    <p:animEffect transition="in" filter="fade">
                                      <p:cBhvr>
                                        <p:cTn id="84" dur="1000"/>
                                        <p:tgtEl>
                                          <p:spTgt spid="3">
                                            <p:txEl>
                                              <p:pRg st="7" end="7"/>
                                            </p:txEl>
                                          </p:spTgt>
                                        </p:tgtEl>
                                      </p:cBhvr>
                                    </p:animEffect>
                                    <p:anim calcmode="lin" valueType="num">
                                      <p:cBhvr>
                                        <p:cTn id="8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86" dur="900" decel="100000" fill="hold"/>
                                        <p:tgtEl>
                                          <p:spTgt spid="3">
                                            <p:txEl>
                                              <p:pRg st="7" end="7"/>
                                            </p:txEl>
                                          </p:spTgt>
                                        </p:tgtEl>
                                        <p:attrNameLst>
                                          <p:attrName>ppt_y</p:attrName>
                                        </p:attrNameLst>
                                      </p:cBhvr>
                                      <p:tavLst>
                                        <p:tav tm="0">
                                          <p:val>
                                            <p:strVal val="#ppt_y+1"/>
                                          </p:val>
                                        </p:tav>
                                        <p:tav tm="100000">
                                          <p:val>
                                            <p:strVal val="#ppt_y-.03"/>
                                          </p:val>
                                        </p:tav>
                                      </p:tavLst>
                                    </p:anim>
                                    <p:anim calcmode="lin" valueType="num">
                                      <p:cBhvr>
                                        <p:cTn id="87" dur="100" accel="100000" fill="hold">
                                          <p:stCondLst>
                                            <p:cond delay="900"/>
                                          </p:stCondLst>
                                        </p:cTn>
                                        <p:tgtEl>
                                          <p:spTgt spid="3">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88" fill="hold" nodeType="clickPar">
                      <p:stCondLst>
                        <p:cond delay="indefinite"/>
                      </p:stCondLst>
                      <p:childTnLst>
                        <p:par>
                          <p:cTn id="89" fill="hold" nodeType="withGroup">
                            <p:stCondLst>
                              <p:cond delay="0"/>
                            </p:stCondLst>
                            <p:childTnLst>
                              <p:par>
                                <p:cTn id="90" presetID="37" presetClass="entr" presetSubtype="0" fill="hold" nodeType="clickEffect">
                                  <p:stCondLst>
                                    <p:cond delay="0"/>
                                  </p:stCondLst>
                                  <p:childTnLst>
                                    <p:set>
                                      <p:cBhvr>
                                        <p:cTn id="91" dur="1" fill="hold">
                                          <p:stCondLst>
                                            <p:cond delay="0"/>
                                          </p:stCondLst>
                                        </p:cTn>
                                        <p:tgtEl>
                                          <p:spTgt spid="9222"/>
                                        </p:tgtEl>
                                        <p:attrNameLst>
                                          <p:attrName>style.visibility</p:attrName>
                                        </p:attrNameLst>
                                      </p:cBhvr>
                                      <p:to>
                                        <p:strVal val="visible"/>
                                      </p:to>
                                    </p:set>
                                    <p:animEffect transition="in" filter="fade">
                                      <p:cBhvr>
                                        <p:cTn id="92" dur="1000"/>
                                        <p:tgtEl>
                                          <p:spTgt spid="9222"/>
                                        </p:tgtEl>
                                      </p:cBhvr>
                                    </p:animEffect>
                                    <p:anim calcmode="lin" valueType="num">
                                      <p:cBhvr>
                                        <p:cTn id="93" dur="1000" fill="hold"/>
                                        <p:tgtEl>
                                          <p:spTgt spid="9222"/>
                                        </p:tgtEl>
                                        <p:attrNameLst>
                                          <p:attrName>ppt_x</p:attrName>
                                        </p:attrNameLst>
                                      </p:cBhvr>
                                      <p:tavLst>
                                        <p:tav tm="0">
                                          <p:val>
                                            <p:strVal val="#ppt_x"/>
                                          </p:val>
                                        </p:tav>
                                        <p:tav tm="100000">
                                          <p:val>
                                            <p:strVal val="#ppt_x"/>
                                          </p:val>
                                        </p:tav>
                                      </p:tavLst>
                                    </p:anim>
                                    <p:anim calcmode="lin" valueType="num">
                                      <p:cBhvr>
                                        <p:cTn id="94" dur="900" decel="100000" fill="hold"/>
                                        <p:tgtEl>
                                          <p:spTgt spid="9222"/>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9222"/>
                                        </p:tgtEl>
                                        <p:attrNameLst>
                                          <p:attrName>ppt_y</p:attrName>
                                        </p:attrNameLst>
                                      </p:cBhvr>
                                      <p:tavLst>
                                        <p:tav tm="0">
                                          <p:val>
                                            <p:strVal val="#ppt_y-.03"/>
                                          </p:val>
                                        </p:tav>
                                        <p:tav tm="100000">
                                          <p:val>
                                            <p:strVal val="#ppt_y"/>
                                          </p:val>
                                        </p:tav>
                                      </p:tavLst>
                                    </p:anim>
                                  </p:childTnLst>
                                </p:cTn>
                              </p:par>
                            </p:childTnLst>
                          </p:cTn>
                        </p:par>
                      </p:childTnLst>
                    </p:cTn>
                  </p:par>
                  <p:par>
                    <p:cTn id="96" fill="hold" nodeType="clickPar">
                      <p:stCondLst>
                        <p:cond delay="indefinite"/>
                      </p:stCondLst>
                      <p:childTnLst>
                        <p:par>
                          <p:cTn id="97" fill="hold" nodeType="withGroup">
                            <p:stCondLst>
                              <p:cond delay="0"/>
                            </p:stCondLst>
                            <p:childTnLst>
                              <p:par>
                                <p:cTn id="98" presetID="37" presetClass="entr" presetSubtype="0" fill="hold" nodeType="clickEffect">
                                  <p:stCondLst>
                                    <p:cond delay="0"/>
                                  </p:stCondLst>
                                  <p:childTnLst>
                                    <p:set>
                                      <p:cBhvr>
                                        <p:cTn id="99" dur="1" fill="hold">
                                          <p:stCondLst>
                                            <p:cond delay="0"/>
                                          </p:stCondLst>
                                        </p:cTn>
                                        <p:tgtEl>
                                          <p:spTgt spid="9223"/>
                                        </p:tgtEl>
                                        <p:attrNameLst>
                                          <p:attrName>style.visibility</p:attrName>
                                        </p:attrNameLst>
                                      </p:cBhvr>
                                      <p:to>
                                        <p:strVal val="visible"/>
                                      </p:to>
                                    </p:set>
                                    <p:animEffect transition="in" filter="fade">
                                      <p:cBhvr>
                                        <p:cTn id="100" dur="1000"/>
                                        <p:tgtEl>
                                          <p:spTgt spid="9223"/>
                                        </p:tgtEl>
                                      </p:cBhvr>
                                    </p:animEffect>
                                    <p:anim calcmode="lin" valueType="num">
                                      <p:cBhvr>
                                        <p:cTn id="101" dur="1000" fill="hold"/>
                                        <p:tgtEl>
                                          <p:spTgt spid="9223"/>
                                        </p:tgtEl>
                                        <p:attrNameLst>
                                          <p:attrName>ppt_x</p:attrName>
                                        </p:attrNameLst>
                                      </p:cBhvr>
                                      <p:tavLst>
                                        <p:tav tm="0">
                                          <p:val>
                                            <p:strVal val="#ppt_x"/>
                                          </p:val>
                                        </p:tav>
                                        <p:tav tm="100000">
                                          <p:val>
                                            <p:strVal val="#ppt_x"/>
                                          </p:val>
                                        </p:tav>
                                      </p:tavLst>
                                    </p:anim>
                                    <p:anim calcmode="lin" valueType="num">
                                      <p:cBhvr>
                                        <p:cTn id="102" dur="900" decel="100000" fill="hold"/>
                                        <p:tgtEl>
                                          <p:spTgt spid="9223"/>
                                        </p:tgtEl>
                                        <p:attrNameLst>
                                          <p:attrName>ppt_y</p:attrName>
                                        </p:attrNameLst>
                                      </p:cBhvr>
                                      <p:tavLst>
                                        <p:tav tm="0">
                                          <p:val>
                                            <p:strVal val="#ppt_y+1"/>
                                          </p:val>
                                        </p:tav>
                                        <p:tav tm="100000">
                                          <p:val>
                                            <p:strVal val="#ppt_y-.03"/>
                                          </p:val>
                                        </p:tav>
                                      </p:tavLst>
                                    </p:anim>
                                    <p:anim calcmode="lin" valueType="num">
                                      <p:cBhvr>
                                        <p:cTn id="103" dur="100" accel="100000" fill="hold">
                                          <p:stCondLst>
                                            <p:cond delay="900"/>
                                          </p:stCondLst>
                                        </p:cTn>
                                        <p:tgtEl>
                                          <p:spTgt spid="9223"/>
                                        </p:tgtEl>
                                        <p:attrNameLst>
                                          <p:attrName>ppt_y</p:attrName>
                                        </p:attrNameLst>
                                      </p:cBhvr>
                                      <p:tavLst>
                                        <p:tav tm="0">
                                          <p:val>
                                            <p:strVal val="#ppt_y-.03"/>
                                          </p:val>
                                        </p:tav>
                                        <p:tav tm="100000">
                                          <p:val>
                                            <p:strVal val="#ppt_y"/>
                                          </p:val>
                                        </p:tav>
                                      </p:tavLst>
                                    </p:anim>
                                  </p:childTnLst>
                                </p:cTn>
                              </p:par>
                            </p:childTnLst>
                          </p:cTn>
                        </p:par>
                      </p:childTnLst>
                    </p:cTn>
                  </p:par>
                  <p:par>
                    <p:cTn id="104" fill="hold" nodeType="clickPar">
                      <p:stCondLst>
                        <p:cond delay="indefinite"/>
                      </p:stCondLst>
                      <p:childTnLst>
                        <p:par>
                          <p:cTn id="105" fill="hold" nodeType="withGroup">
                            <p:stCondLst>
                              <p:cond delay="0"/>
                            </p:stCondLst>
                            <p:childTnLst>
                              <p:par>
                                <p:cTn id="106" presetID="2" presetClass="exit" presetSubtype="4" fill="hold" nodeType="clickEffect">
                                  <p:stCondLst>
                                    <p:cond delay="0"/>
                                  </p:stCondLst>
                                  <p:childTnLst>
                                    <p:anim calcmode="lin" valueType="num">
                                      <p:cBhvr additive="base">
                                        <p:cTn id="107" dur="500"/>
                                        <p:tgtEl>
                                          <p:spTgt spid="9222"/>
                                        </p:tgtEl>
                                        <p:attrNameLst>
                                          <p:attrName>ppt_x</p:attrName>
                                        </p:attrNameLst>
                                      </p:cBhvr>
                                      <p:tavLst>
                                        <p:tav tm="0">
                                          <p:val>
                                            <p:strVal val="ppt_x"/>
                                          </p:val>
                                        </p:tav>
                                        <p:tav tm="100000">
                                          <p:val>
                                            <p:strVal val="ppt_x"/>
                                          </p:val>
                                        </p:tav>
                                      </p:tavLst>
                                    </p:anim>
                                    <p:anim calcmode="lin" valueType="num">
                                      <p:cBhvr additive="base">
                                        <p:cTn id="108" dur="500"/>
                                        <p:tgtEl>
                                          <p:spTgt spid="9222"/>
                                        </p:tgtEl>
                                        <p:attrNameLst>
                                          <p:attrName>ppt_y</p:attrName>
                                        </p:attrNameLst>
                                      </p:cBhvr>
                                      <p:tavLst>
                                        <p:tav tm="0">
                                          <p:val>
                                            <p:strVal val="ppt_y"/>
                                          </p:val>
                                        </p:tav>
                                        <p:tav tm="100000">
                                          <p:val>
                                            <p:strVal val="1+ppt_h/2"/>
                                          </p:val>
                                        </p:tav>
                                      </p:tavLst>
                                    </p:anim>
                                    <p:set>
                                      <p:cBhvr>
                                        <p:cTn id="109" dur="1" fill="hold">
                                          <p:stCondLst>
                                            <p:cond delay="499"/>
                                          </p:stCondLst>
                                        </p:cTn>
                                        <p:tgtEl>
                                          <p:spTgt spid="9222"/>
                                        </p:tgtEl>
                                        <p:attrNameLst>
                                          <p:attrName>style.visibility</p:attrName>
                                        </p:attrNameLst>
                                      </p:cBhvr>
                                      <p:to>
                                        <p:strVal val="hidden"/>
                                      </p:to>
                                    </p:set>
                                  </p:childTnLst>
                                </p:cTn>
                              </p:par>
                              <p:par>
                                <p:cTn id="110" presetID="12" presetClass="exit" presetSubtype="4" fill="hold" nodeType="withEffect">
                                  <p:stCondLst>
                                    <p:cond delay="0"/>
                                  </p:stCondLst>
                                  <p:childTnLst>
                                    <p:animEffect transition="out" filter="slide(fromBottom)">
                                      <p:cBhvr>
                                        <p:cTn id="111" dur="500"/>
                                        <p:tgtEl>
                                          <p:spTgt spid="9223"/>
                                        </p:tgtEl>
                                      </p:cBhvr>
                                    </p:animEffect>
                                    <p:set>
                                      <p:cBhvr>
                                        <p:cTn id="112" dur="1" fill="hold">
                                          <p:stCondLst>
                                            <p:cond delay="499"/>
                                          </p:stCondLst>
                                        </p:cTn>
                                        <p:tgtEl>
                                          <p:spTgt spid="9223"/>
                                        </p:tgtEl>
                                        <p:attrNameLst>
                                          <p:attrName>style.visibility</p:attrName>
                                        </p:attrNameLst>
                                      </p:cBhvr>
                                      <p:to>
                                        <p:strVal val="hidden"/>
                                      </p:to>
                                    </p:se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37" presetClass="entr" presetSubtype="0" fill="hold" nodeType="clickEffect">
                                  <p:stCondLst>
                                    <p:cond delay="0"/>
                                  </p:stCondLst>
                                  <p:childTnLst>
                                    <p:set>
                                      <p:cBhvr>
                                        <p:cTn id="116" dur="1" fill="hold">
                                          <p:stCondLst>
                                            <p:cond delay="0"/>
                                          </p:stCondLst>
                                        </p:cTn>
                                        <p:tgtEl>
                                          <p:spTgt spid="3">
                                            <p:txEl>
                                              <p:pRg st="9" end="9"/>
                                            </p:txEl>
                                          </p:spTgt>
                                        </p:tgtEl>
                                        <p:attrNameLst>
                                          <p:attrName>style.visibility</p:attrName>
                                        </p:attrNameLst>
                                      </p:cBhvr>
                                      <p:to>
                                        <p:strVal val="visible"/>
                                      </p:to>
                                    </p:set>
                                    <p:animEffect transition="in" filter="fade">
                                      <p:cBhvr>
                                        <p:cTn id="117" dur="1000"/>
                                        <p:tgtEl>
                                          <p:spTgt spid="3">
                                            <p:txEl>
                                              <p:pRg st="9" end="9"/>
                                            </p:txEl>
                                          </p:spTgt>
                                        </p:tgtEl>
                                      </p:cBhvr>
                                    </p:animEffect>
                                    <p:anim calcmode="lin" valueType="num">
                                      <p:cBhvr>
                                        <p:cTn id="11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119" dur="900" decel="100000" fill="hold"/>
                                        <p:tgtEl>
                                          <p:spTgt spid="3">
                                            <p:txEl>
                                              <p:pRg st="9" end="9"/>
                                            </p:txEl>
                                          </p:spTgt>
                                        </p:tgtEl>
                                        <p:attrNameLst>
                                          <p:attrName>ppt_y</p:attrName>
                                        </p:attrNameLst>
                                      </p:cBhvr>
                                      <p:tavLst>
                                        <p:tav tm="0">
                                          <p:val>
                                            <p:strVal val="#ppt_y+1"/>
                                          </p:val>
                                        </p:tav>
                                        <p:tav tm="100000">
                                          <p:val>
                                            <p:strVal val="#ppt_y-.03"/>
                                          </p:val>
                                        </p:tav>
                                      </p:tavLst>
                                    </p:anim>
                                    <p:anim calcmode="lin" valueType="num">
                                      <p:cBhvr>
                                        <p:cTn id="120" dur="100" accel="100000" fill="hold">
                                          <p:stCondLst>
                                            <p:cond delay="900"/>
                                          </p:stCondLst>
                                        </p:cTn>
                                        <p:tgtEl>
                                          <p:spTgt spid="3">
                                            <p:txEl>
                                              <p:pRg st="9" end="9"/>
                                            </p:txEl>
                                          </p:spTgt>
                                        </p:tgtEl>
                                        <p:attrNameLst>
                                          <p:attrName>ppt_y</p:attrName>
                                        </p:attrNameLst>
                                      </p:cBhvr>
                                      <p:tavLst>
                                        <p:tav tm="0">
                                          <p:val>
                                            <p:strVal val="#ppt_y-.03"/>
                                          </p:val>
                                        </p:tav>
                                        <p:tav tm="100000">
                                          <p:val>
                                            <p:strVal val="#ppt_y"/>
                                          </p:val>
                                        </p:tav>
                                      </p:tavLst>
                                    </p:anim>
                                  </p:childTnLst>
                                </p:cTn>
                              </p:par>
                              <p:par>
                                <p:cTn id="121" presetID="37" presetClass="entr" presetSubtype="0" fill="hold" nodeType="withEffect">
                                  <p:stCondLst>
                                    <p:cond delay="0"/>
                                  </p:stCondLst>
                                  <p:childTnLst>
                                    <p:set>
                                      <p:cBhvr>
                                        <p:cTn id="122" dur="1" fill="hold">
                                          <p:stCondLst>
                                            <p:cond delay="0"/>
                                          </p:stCondLst>
                                        </p:cTn>
                                        <p:tgtEl>
                                          <p:spTgt spid="3">
                                            <p:txEl>
                                              <p:pRg st="10" end="10"/>
                                            </p:txEl>
                                          </p:spTgt>
                                        </p:tgtEl>
                                        <p:attrNameLst>
                                          <p:attrName>style.visibility</p:attrName>
                                        </p:attrNameLst>
                                      </p:cBhvr>
                                      <p:to>
                                        <p:strVal val="visible"/>
                                      </p:to>
                                    </p:set>
                                    <p:animEffect transition="in" filter="fade">
                                      <p:cBhvr>
                                        <p:cTn id="123" dur="1000"/>
                                        <p:tgtEl>
                                          <p:spTgt spid="3">
                                            <p:txEl>
                                              <p:pRg st="10" end="10"/>
                                            </p:txEl>
                                          </p:spTgt>
                                        </p:tgtEl>
                                      </p:cBhvr>
                                    </p:animEffect>
                                    <p:anim calcmode="lin" valueType="num">
                                      <p:cBhvr>
                                        <p:cTn id="12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125" dur="900" decel="100000" fill="hold"/>
                                        <p:tgtEl>
                                          <p:spTgt spid="3">
                                            <p:txEl>
                                              <p:pRg st="10" end="10"/>
                                            </p:txEl>
                                          </p:spTgt>
                                        </p:tgtEl>
                                        <p:attrNameLst>
                                          <p:attrName>ppt_y</p:attrName>
                                        </p:attrNameLst>
                                      </p:cBhvr>
                                      <p:tavLst>
                                        <p:tav tm="0">
                                          <p:val>
                                            <p:strVal val="#ppt_y+1"/>
                                          </p:val>
                                        </p:tav>
                                        <p:tav tm="100000">
                                          <p:val>
                                            <p:strVal val="#ppt_y-.03"/>
                                          </p:val>
                                        </p:tav>
                                      </p:tavLst>
                                    </p:anim>
                                    <p:anim calcmode="lin" valueType="num">
                                      <p:cBhvr>
                                        <p:cTn id="126" dur="100" accel="100000" fill="hold">
                                          <p:stCondLst>
                                            <p:cond delay="900"/>
                                          </p:stCondLst>
                                        </p:cTn>
                                        <p:tgtEl>
                                          <p:spTgt spid="3">
                                            <p:txEl>
                                              <p:pRg st="10" end="10"/>
                                            </p:txEl>
                                          </p:spTgt>
                                        </p:tgtEl>
                                        <p:attrNameLst>
                                          <p:attrName>ppt_y</p:attrName>
                                        </p:attrNameLst>
                                      </p:cBhvr>
                                      <p:tavLst>
                                        <p:tav tm="0">
                                          <p:val>
                                            <p:strVal val="#ppt_y-.03"/>
                                          </p:val>
                                        </p:tav>
                                        <p:tav tm="100000">
                                          <p:val>
                                            <p:strVal val="#ppt_y"/>
                                          </p:val>
                                        </p:tav>
                                      </p:tavLst>
                                    </p:anim>
                                  </p:childTnLst>
                                </p:cTn>
                              </p:par>
                            </p:childTnLst>
                          </p:cTn>
                        </p:par>
                      </p:childTnLst>
                    </p:cTn>
                  </p:par>
                  <p:par>
                    <p:cTn id="127" fill="hold" nodeType="clickPar">
                      <p:stCondLst>
                        <p:cond delay="indefinite"/>
                      </p:stCondLst>
                      <p:childTnLst>
                        <p:par>
                          <p:cTn id="128" fill="hold" nodeType="withGroup">
                            <p:stCondLst>
                              <p:cond delay="0"/>
                            </p:stCondLst>
                            <p:childTnLst>
                              <p:par>
                                <p:cTn id="129" presetID="37" presetClass="entr" presetSubtype="0" fill="hold" nodeType="clickEffect">
                                  <p:stCondLst>
                                    <p:cond delay="0"/>
                                  </p:stCondLst>
                                  <p:childTnLst>
                                    <p:set>
                                      <p:cBhvr>
                                        <p:cTn id="130" dur="1" fill="hold">
                                          <p:stCondLst>
                                            <p:cond delay="0"/>
                                          </p:stCondLst>
                                        </p:cTn>
                                        <p:tgtEl>
                                          <p:spTgt spid="13"/>
                                        </p:tgtEl>
                                        <p:attrNameLst>
                                          <p:attrName>style.visibility</p:attrName>
                                        </p:attrNameLst>
                                      </p:cBhvr>
                                      <p:to>
                                        <p:strVal val="visible"/>
                                      </p:to>
                                    </p:set>
                                    <p:animEffect transition="in" filter="fade">
                                      <p:cBhvr>
                                        <p:cTn id="131" dur="1000"/>
                                        <p:tgtEl>
                                          <p:spTgt spid="13"/>
                                        </p:tgtEl>
                                      </p:cBhvr>
                                    </p:animEffect>
                                    <p:anim calcmode="lin" valueType="num">
                                      <p:cBhvr>
                                        <p:cTn id="132" dur="1000" fill="hold"/>
                                        <p:tgtEl>
                                          <p:spTgt spid="13"/>
                                        </p:tgtEl>
                                        <p:attrNameLst>
                                          <p:attrName>ppt_x</p:attrName>
                                        </p:attrNameLst>
                                      </p:cBhvr>
                                      <p:tavLst>
                                        <p:tav tm="0">
                                          <p:val>
                                            <p:strVal val="#ppt_x"/>
                                          </p:val>
                                        </p:tav>
                                        <p:tav tm="100000">
                                          <p:val>
                                            <p:strVal val="#ppt_x"/>
                                          </p:val>
                                        </p:tav>
                                      </p:tavLst>
                                    </p:anim>
                                    <p:anim calcmode="lin" valueType="num">
                                      <p:cBhvr>
                                        <p:cTn id="133" dur="900" decel="100000" fill="hold"/>
                                        <p:tgtEl>
                                          <p:spTgt spid="13"/>
                                        </p:tgtEl>
                                        <p:attrNameLst>
                                          <p:attrName>ppt_y</p:attrName>
                                        </p:attrNameLst>
                                      </p:cBhvr>
                                      <p:tavLst>
                                        <p:tav tm="0">
                                          <p:val>
                                            <p:strVal val="#ppt_y+1"/>
                                          </p:val>
                                        </p:tav>
                                        <p:tav tm="100000">
                                          <p:val>
                                            <p:strVal val="#ppt_y-.03"/>
                                          </p:val>
                                        </p:tav>
                                      </p:tavLst>
                                    </p:anim>
                                    <p:anim calcmode="lin" valueType="num">
                                      <p:cBhvr>
                                        <p:cTn id="134"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135" fill="hold" nodeType="clickPar">
                      <p:stCondLst>
                        <p:cond delay="indefinite"/>
                      </p:stCondLst>
                      <p:childTnLst>
                        <p:par>
                          <p:cTn id="136" fill="hold" nodeType="withGroup">
                            <p:stCondLst>
                              <p:cond delay="0"/>
                            </p:stCondLst>
                            <p:childTnLst>
                              <p:par>
                                <p:cTn id="137" presetID="42" presetClass="exit" presetSubtype="0" fill="hold" nodeType="clickEffect">
                                  <p:stCondLst>
                                    <p:cond delay="0"/>
                                  </p:stCondLst>
                                  <p:childTnLst>
                                    <p:animEffect transition="out" filter="fade">
                                      <p:cBhvr>
                                        <p:cTn id="138" dur="1000"/>
                                        <p:tgtEl>
                                          <p:spTgt spid="13"/>
                                        </p:tgtEl>
                                      </p:cBhvr>
                                    </p:animEffect>
                                    <p:anim calcmode="lin" valueType="num">
                                      <p:cBhvr>
                                        <p:cTn id="139" dur="1000"/>
                                        <p:tgtEl>
                                          <p:spTgt spid="13"/>
                                        </p:tgtEl>
                                        <p:attrNameLst>
                                          <p:attrName>ppt_x</p:attrName>
                                        </p:attrNameLst>
                                      </p:cBhvr>
                                      <p:tavLst>
                                        <p:tav tm="0">
                                          <p:val>
                                            <p:strVal val="ppt_x"/>
                                          </p:val>
                                        </p:tav>
                                        <p:tav tm="100000">
                                          <p:val>
                                            <p:strVal val="ppt_x"/>
                                          </p:val>
                                        </p:tav>
                                      </p:tavLst>
                                    </p:anim>
                                    <p:anim calcmode="lin" valueType="num">
                                      <p:cBhvr>
                                        <p:cTn id="140" dur="1000"/>
                                        <p:tgtEl>
                                          <p:spTgt spid="13"/>
                                        </p:tgtEl>
                                        <p:attrNameLst>
                                          <p:attrName>ppt_y</p:attrName>
                                        </p:attrNameLst>
                                      </p:cBhvr>
                                      <p:tavLst>
                                        <p:tav tm="0">
                                          <p:val>
                                            <p:strVal val="ppt_y"/>
                                          </p:val>
                                        </p:tav>
                                        <p:tav tm="100000">
                                          <p:val>
                                            <p:strVal val="ppt_y+.1"/>
                                          </p:val>
                                        </p:tav>
                                      </p:tavLst>
                                    </p:anim>
                                    <p:set>
                                      <p:cBhvr>
                                        <p:cTn id="141" dur="1" fill="hold">
                                          <p:stCondLst>
                                            <p:cond delay="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圖片 3"/>
          <p:cNvPicPr>
            <a:picLocks noChangeAspect="1"/>
          </p:cNvPicPr>
          <p:nvPr/>
        </p:nvPicPr>
        <p:blipFill>
          <a:blip r:embed="rId2" cstate="print">
            <a:extLst>
              <a:ext uri="{28A0092B-C50C-407E-A947-70E740481C1C}">
                <a14:useLocalDpi xmlns="" xmlns:a14="http://schemas.microsoft.com/office/drawing/2010/main" val="0"/>
              </a:ext>
            </a:extLst>
          </a:blip>
          <a:srcRect l="16795" t="1128" r="5074" b="6564"/>
          <a:stretch>
            <a:fillRect/>
          </a:stretch>
        </p:blipFill>
        <p:spPr bwMode="auto">
          <a:xfrm>
            <a:off x="-1006475" y="0"/>
            <a:ext cx="10683875" cy="7092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圖片 1"/>
          <p:cNvPicPr>
            <a:picLocks noChangeAspect="1"/>
          </p:cNvPicPr>
          <p:nvPr/>
        </p:nvPicPr>
        <p:blipFill rotWithShape="1">
          <a:blip r:embed="rId3" cstate="print">
            <a:extLst/>
          </a:blip>
          <a:srcRect l="12479" t="1545" r="12776" b="-386"/>
          <a:stretch/>
        </p:blipFill>
        <p:spPr>
          <a:xfrm>
            <a:off x="3815406" y="1572496"/>
            <a:ext cx="3483335" cy="2943016"/>
          </a:xfrm>
          <a:prstGeom prst="ellipse">
            <a:avLst/>
          </a:prstGeom>
          <a:effectLst>
            <a:softEdge rad="393700"/>
          </a:effectLst>
        </p:spPr>
      </p:pic>
      <p:pic>
        <p:nvPicPr>
          <p:cNvPr id="3" name="圖片 2"/>
          <p:cNvPicPr>
            <a:picLocks noChangeAspect="1"/>
          </p:cNvPicPr>
          <p:nvPr/>
        </p:nvPicPr>
        <p:blipFill rotWithShape="1">
          <a:blip r:embed="rId4" cstate="print">
            <a:lum bright="-3000"/>
            <a:extLst/>
          </a:blip>
          <a:srcRect l="23073" t="7163" r="46870" b="66351"/>
          <a:stretch/>
        </p:blipFill>
        <p:spPr>
          <a:xfrm>
            <a:off x="4660199" y="4428678"/>
            <a:ext cx="1793751" cy="927278"/>
          </a:xfrm>
          <a:prstGeom prst="rect">
            <a:avLst/>
          </a:prstGeom>
          <a:effectLst>
            <a:softEdge rad="1016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BF1DE"/>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06375" y="1600200"/>
            <a:ext cx="8686800" cy="4973638"/>
          </a:xfrm>
        </p:spPr>
        <p:txBody>
          <a:bodyPr rtlCol="0">
            <a:normAutofit fontScale="85000" lnSpcReduction="20000"/>
          </a:bodyPr>
          <a:lstStyle/>
          <a:p>
            <a:pPr marL="514350" indent="-514350" eaLnBrk="1" fontAlgn="auto" hangingPunct="1">
              <a:spcAft>
                <a:spcPts val="0"/>
              </a:spcAft>
              <a:buFont typeface="Arial" panose="020B0604020202020204" pitchFamily="34" charset="0"/>
              <a:buAutoNum type="arabicPeriod"/>
              <a:defRPr/>
            </a:pPr>
            <a:r>
              <a:rPr lang="zh-TW" altLang="en-US" b="1" dirty="0" smtClean="0">
                <a:latin typeface="Adobe 仿宋 Std R" pitchFamily="18" charset="-128"/>
                <a:ea typeface="Adobe 仿宋 Std R" pitchFamily="18" charset="-128"/>
              </a:rPr>
              <a:t>客人</a:t>
            </a:r>
            <a:r>
              <a:rPr lang="zh-TW" altLang="en-US" b="1" dirty="0" smtClean="0">
                <a:latin typeface="Adobe 仿宋 Std R" pitchFamily="18" charset="-128"/>
                <a:ea typeface="Adobe 仿宋 Std R" pitchFamily="18" charset="-128"/>
              </a:rPr>
              <a:t>以右手</a:t>
            </a:r>
            <a:r>
              <a:rPr lang="zh-TW" altLang="en-US" b="1" dirty="0" smtClean="0">
                <a:latin typeface="Adobe 仿宋 Std R" pitchFamily="18" charset="-128"/>
                <a:ea typeface="Adobe 仿宋 Std R" pitchFamily="18" charset="-128"/>
              </a:rPr>
              <a:t>拿</a:t>
            </a:r>
            <a:r>
              <a:rPr lang="zh-TW" altLang="en-US" b="1" dirty="0" smtClean="0">
                <a:latin typeface="Adobe 仿宋 Std R" pitchFamily="18" charset="-128"/>
                <a:ea typeface="Adobe 仿宋 Std R" pitchFamily="18" charset="-128"/>
              </a:rPr>
              <a:t>茶碗，左手</a:t>
            </a:r>
            <a:r>
              <a:rPr lang="zh-TW" altLang="en-US" b="1" dirty="0" smtClean="0">
                <a:latin typeface="Adobe 仿宋 Std R" pitchFamily="18" charset="-128"/>
                <a:ea typeface="Adobe 仿宋 Std R" pitchFamily="18" charset="-128"/>
              </a:rPr>
              <a:t>托住碗底，右手將茶碗順時鐘轉兩個半圈，讓茶碗的正面面向大家，回謝主人的敬意。</a:t>
            </a:r>
            <a:endParaRPr lang="en-US" altLang="zh-TW" b="1" dirty="0" smtClean="0">
              <a:latin typeface="Adobe 仿宋 Std R" pitchFamily="18" charset="-128"/>
              <a:ea typeface="Adobe 仿宋 Std R" pitchFamily="18" charset="-128"/>
            </a:endParaRPr>
          </a:p>
          <a:p>
            <a:pPr marL="514350" indent="-514350" eaLnBrk="1" fontAlgn="auto" hangingPunct="1">
              <a:spcAft>
                <a:spcPts val="0"/>
              </a:spcAft>
              <a:buFont typeface="Arial" panose="020B0604020202020204" pitchFamily="34" charset="0"/>
              <a:buAutoNum type="arabicPeriod"/>
              <a:defRPr/>
            </a:pPr>
            <a:endParaRPr lang="en-US" altLang="zh-TW" b="1" dirty="0" smtClean="0">
              <a:latin typeface="Adobe 仿宋 Std R" pitchFamily="18" charset="-128"/>
              <a:ea typeface="Adobe 仿宋 Std R" pitchFamily="18" charset="-128"/>
            </a:endParaRPr>
          </a:p>
          <a:p>
            <a:pPr marL="514350" indent="-514350" eaLnBrk="1" fontAlgn="auto" hangingPunct="1">
              <a:spcAft>
                <a:spcPts val="0"/>
              </a:spcAft>
              <a:buFont typeface="Arial" panose="020B0604020202020204" pitchFamily="34" charset="0"/>
              <a:buAutoNum type="arabicPeriod"/>
              <a:defRPr/>
            </a:pPr>
            <a:r>
              <a:rPr lang="zh-TW" altLang="en-US" b="1" dirty="0" smtClean="0">
                <a:latin typeface="Adobe 仿宋 Std R" pitchFamily="18" charset="-128"/>
                <a:ea typeface="Adobe 仿宋 Std R" pitchFamily="18" charset="-128"/>
              </a:rPr>
              <a:t>喝茶時三口喝盡，喝到最後一口應</a:t>
            </a:r>
            <a:r>
              <a:rPr lang="zh-TW" altLang="en-US" b="1" dirty="0">
                <a:latin typeface="Adobe 仿宋 Std R" pitchFamily="18" charset="-128"/>
                <a:ea typeface="Adobe 仿宋 Std R" pitchFamily="18" charset="-128"/>
              </a:rPr>
              <a:t>發出</a:t>
            </a:r>
            <a:r>
              <a:rPr lang="zh-TW" altLang="en-US" b="1" dirty="0" smtClean="0">
                <a:latin typeface="Adobe 仿宋 Std R" pitchFamily="18" charset="-128"/>
                <a:ea typeface="Adobe 仿宋 Std R" pitchFamily="18" charset="-128"/>
              </a:rPr>
              <a:t>輕輕響聲，表示對茶的讚美。可每人一口輪流品飲，也可各人飲一碗。</a:t>
            </a:r>
            <a:endParaRPr lang="en-US" altLang="zh-TW" b="1" dirty="0" smtClean="0">
              <a:latin typeface="Adobe 仿宋 Std R" pitchFamily="18" charset="-128"/>
              <a:ea typeface="Adobe 仿宋 Std R" pitchFamily="18" charset="-128"/>
            </a:endParaRPr>
          </a:p>
          <a:p>
            <a:pPr marL="514350" indent="-514350" eaLnBrk="1" fontAlgn="auto" hangingPunct="1">
              <a:spcAft>
                <a:spcPts val="0"/>
              </a:spcAft>
              <a:buFont typeface="Arial" panose="020B0604020202020204" pitchFamily="34" charset="0"/>
              <a:buAutoNum type="arabicPeriod"/>
              <a:defRPr/>
            </a:pPr>
            <a:endParaRPr lang="en-US" altLang="zh-TW" b="1" dirty="0" smtClean="0">
              <a:latin typeface="Adobe 仿宋 Std R" pitchFamily="18" charset="-128"/>
              <a:ea typeface="Adobe 仿宋 Std R" pitchFamily="18" charset="-128"/>
            </a:endParaRPr>
          </a:p>
          <a:p>
            <a:pPr marL="514350" indent="-514350" eaLnBrk="1" fontAlgn="auto" hangingPunct="1">
              <a:spcAft>
                <a:spcPts val="0"/>
              </a:spcAft>
              <a:buFont typeface="Arial" panose="020B0604020202020204" pitchFamily="34" charset="0"/>
              <a:buAutoNum type="arabicPeriod"/>
              <a:defRPr/>
            </a:pPr>
            <a:r>
              <a:rPr lang="zh-TW" altLang="en-US" b="1" dirty="0" smtClean="0">
                <a:latin typeface="Adobe 仿宋 Std R" pitchFamily="18" charset="-128"/>
                <a:ea typeface="Adobe 仿宋 Std R" pitchFamily="18" charset="-128"/>
              </a:rPr>
              <a:t>以大拇指擦拭喝過的碗口，再以右手將茶碗逆時鐘轉兩個半圈，讓茶碗以正面面對自己。</a:t>
            </a:r>
            <a:endParaRPr lang="en-US" altLang="zh-TW" b="1" dirty="0" smtClean="0">
              <a:latin typeface="Adobe 仿宋 Std R" pitchFamily="18" charset="-128"/>
              <a:ea typeface="Adobe 仿宋 Std R" pitchFamily="18" charset="-128"/>
            </a:endParaRPr>
          </a:p>
          <a:p>
            <a:pPr marL="514350" indent="-514350" eaLnBrk="1" fontAlgn="auto" hangingPunct="1">
              <a:spcAft>
                <a:spcPts val="0"/>
              </a:spcAft>
              <a:buFont typeface="Arial" panose="020B0604020202020204" pitchFamily="34" charset="0"/>
              <a:buAutoNum type="arabicPeriod"/>
              <a:defRPr/>
            </a:pPr>
            <a:endParaRPr lang="en-US" altLang="zh-TW" b="1" dirty="0" smtClean="0">
              <a:latin typeface="Adobe 仿宋 Std R" pitchFamily="18" charset="-128"/>
              <a:ea typeface="Adobe 仿宋 Std R" pitchFamily="18" charset="-128"/>
            </a:endParaRPr>
          </a:p>
          <a:p>
            <a:pPr marL="514350" indent="-514350" eaLnBrk="1" fontAlgn="auto" hangingPunct="1">
              <a:spcAft>
                <a:spcPts val="0"/>
              </a:spcAft>
              <a:buFont typeface="Arial" panose="020B0604020202020204" pitchFamily="34" charset="0"/>
              <a:buAutoNum type="arabicPeriod"/>
              <a:defRPr/>
            </a:pPr>
            <a:r>
              <a:rPr lang="zh-TW" altLang="en-US" b="1" dirty="0" smtClean="0">
                <a:latin typeface="Adobe 仿宋 Std R" pitchFamily="18" charset="-128"/>
                <a:ea typeface="Adobe 仿宋 Std R" pitchFamily="18" charset="-128"/>
              </a:rPr>
              <a:t>將碗放回地上，兩手放地面，觀摩茶碗。最後，主人收拾茶具，主客互相敬禮後，茶會結束。</a:t>
            </a: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zh-TW" altLang="en-US" dirty="0">
              <a:latin typeface="標楷體" pitchFamily="65" charset="-120"/>
              <a:ea typeface="標楷體" pitchFamily="65" charset="-120"/>
            </a:endParaRPr>
          </a:p>
        </p:txBody>
      </p:sp>
      <p:sp>
        <p:nvSpPr>
          <p:cNvPr id="40963" name="標題 1"/>
          <p:cNvSpPr>
            <a:spLocks noGrp="1"/>
          </p:cNvSpPr>
          <p:nvPr>
            <p:ph type="title"/>
          </p:nvPr>
        </p:nvSpPr>
        <p:spPr/>
        <p:txBody>
          <a:bodyPr/>
          <a:lstStyle/>
          <a:p>
            <a:pPr eaLnBrk="1" hangingPunct="1"/>
            <a:r>
              <a:rPr lang="zh-TW" altLang="en-US" b="1" smtClean="0">
                <a:latin typeface="Adobe 仿宋 Std R" pitchFamily="18" charset="-128"/>
                <a:ea typeface="Adobe 仿宋 Std R" pitchFamily="18" charset="-128"/>
              </a:rPr>
              <a:t>品茶的步驟</a:t>
            </a:r>
          </a:p>
        </p:txBody>
      </p:sp>
      <p:pic>
        <p:nvPicPr>
          <p:cNvPr id="7169" name="Picture 1" descr="C:\Users\Sherry\Desktop\擷取9.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555875" y="1411288"/>
            <a:ext cx="4029075" cy="525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70" name="Picture 2" descr="C:\Users\Sherry\Desktop\擷取10.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636838" y="1412875"/>
            <a:ext cx="3806825" cy="5329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7169"/>
                                        </p:tgtEl>
                                        <p:attrNameLst>
                                          <p:attrName>style.visibility</p:attrName>
                                        </p:attrNameLst>
                                      </p:cBhvr>
                                      <p:to>
                                        <p:strVal val="visible"/>
                                      </p:to>
                                    </p:set>
                                    <p:animEffect transition="in" filter="fade">
                                      <p:cBhvr>
                                        <p:cTn id="7" dur="1000"/>
                                        <p:tgtEl>
                                          <p:spTgt spid="7169"/>
                                        </p:tgtEl>
                                      </p:cBhvr>
                                    </p:animEffect>
                                    <p:anim calcmode="lin" valueType="num">
                                      <p:cBhvr>
                                        <p:cTn id="8" dur="1000" fill="hold"/>
                                        <p:tgtEl>
                                          <p:spTgt spid="7169"/>
                                        </p:tgtEl>
                                        <p:attrNameLst>
                                          <p:attrName>ppt_x</p:attrName>
                                        </p:attrNameLst>
                                      </p:cBhvr>
                                      <p:tavLst>
                                        <p:tav tm="0">
                                          <p:val>
                                            <p:strVal val="#ppt_x"/>
                                          </p:val>
                                        </p:tav>
                                        <p:tav tm="100000">
                                          <p:val>
                                            <p:strVal val="#ppt_x"/>
                                          </p:val>
                                        </p:tav>
                                      </p:tavLst>
                                    </p:anim>
                                    <p:anim calcmode="lin" valueType="num">
                                      <p:cBhvr>
                                        <p:cTn id="9" dur="900" decel="100000" fill="hold"/>
                                        <p:tgtEl>
                                          <p:spTgt spid="716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169"/>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xit" presetSubtype="4" fill="hold" nodeType="clickEffect">
                                  <p:stCondLst>
                                    <p:cond delay="0"/>
                                  </p:stCondLst>
                                  <p:childTnLst>
                                    <p:anim calcmode="lin" valueType="num">
                                      <p:cBhvr additive="base">
                                        <p:cTn id="14" dur="500"/>
                                        <p:tgtEl>
                                          <p:spTgt spid="7169"/>
                                        </p:tgtEl>
                                        <p:attrNameLst>
                                          <p:attrName>ppt_x</p:attrName>
                                        </p:attrNameLst>
                                      </p:cBhvr>
                                      <p:tavLst>
                                        <p:tav tm="0">
                                          <p:val>
                                            <p:strVal val="ppt_x"/>
                                          </p:val>
                                        </p:tav>
                                        <p:tav tm="100000">
                                          <p:val>
                                            <p:strVal val="ppt_x"/>
                                          </p:val>
                                        </p:tav>
                                      </p:tavLst>
                                    </p:anim>
                                    <p:anim calcmode="lin" valueType="num">
                                      <p:cBhvr additive="base">
                                        <p:cTn id="15" dur="500"/>
                                        <p:tgtEl>
                                          <p:spTgt spid="7169"/>
                                        </p:tgtEl>
                                        <p:attrNameLst>
                                          <p:attrName>ppt_y</p:attrName>
                                        </p:attrNameLst>
                                      </p:cBhvr>
                                      <p:tavLst>
                                        <p:tav tm="0">
                                          <p:val>
                                            <p:strVal val="ppt_y"/>
                                          </p:val>
                                        </p:tav>
                                        <p:tav tm="100000">
                                          <p:val>
                                            <p:strVal val="1+ppt_h/2"/>
                                          </p:val>
                                        </p:tav>
                                      </p:tavLst>
                                    </p:anim>
                                    <p:set>
                                      <p:cBhvr>
                                        <p:cTn id="16" dur="1" fill="hold">
                                          <p:stCondLst>
                                            <p:cond delay="499"/>
                                          </p:stCondLst>
                                        </p:cTn>
                                        <p:tgtEl>
                                          <p:spTgt spid="7169"/>
                                        </p:tgtEl>
                                        <p:attrNameLst>
                                          <p:attrName>style.visibility</p:attrName>
                                        </p:attrNameLst>
                                      </p:cBhvr>
                                      <p:to>
                                        <p:strVal val="hidden"/>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7"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7"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37"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55" presetClass="entr" presetSubtype="0" fill="hold" nodeType="clickEffect">
                                  <p:stCondLst>
                                    <p:cond delay="0"/>
                                  </p:stCondLst>
                                  <p:childTnLst>
                                    <p:set>
                                      <p:cBhvr>
                                        <p:cTn id="44" dur="1" fill="hold">
                                          <p:stCondLst>
                                            <p:cond delay="0"/>
                                          </p:stCondLst>
                                        </p:cTn>
                                        <p:tgtEl>
                                          <p:spTgt spid="7170"/>
                                        </p:tgtEl>
                                        <p:attrNameLst>
                                          <p:attrName>style.visibility</p:attrName>
                                        </p:attrNameLst>
                                      </p:cBhvr>
                                      <p:to>
                                        <p:strVal val="visible"/>
                                      </p:to>
                                    </p:set>
                                    <p:anim calcmode="lin" valueType="num">
                                      <p:cBhvr>
                                        <p:cTn id="45" dur="1000" fill="hold"/>
                                        <p:tgtEl>
                                          <p:spTgt spid="7170"/>
                                        </p:tgtEl>
                                        <p:attrNameLst>
                                          <p:attrName>ppt_w</p:attrName>
                                        </p:attrNameLst>
                                      </p:cBhvr>
                                      <p:tavLst>
                                        <p:tav tm="0">
                                          <p:val>
                                            <p:strVal val="#ppt_w*0.70"/>
                                          </p:val>
                                        </p:tav>
                                        <p:tav tm="100000">
                                          <p:val>
                                            <p:strVal val="#ppt_w"/>
                                          </p:val>
                                        </p:tav>
                                      </p:tavLst>
                                    </p:anim>
                                    <p:anim calcmode="lin" valueType="num">
                                      <p:cBhvr>
                                        <p:cTn id="46" dur="1000" fill="hold"/>
                                        <p:tgtEl>
                                          <p:spTgt spid="7170"/>
                                        </p:tgtEl>
                                        <p:attrNameLst>
                                          <p:attrName>ppt_h</p:attrName>
                                        </p:attrNameLst>
                                      </p:cBhvr>
                                      <p:tavLst>
                                        <p:tav tm="0">
                                          <p:val>
                                            <p:strVal val="#ppt_h"/>
                                          </p:val>
                                        </p:tav>
                                        <p:tav tm="100000">
                                          <p:val>
                                            <p:strVal val="#ppt_h"/>
                                          </p:val>
                                        </p:tav>
                                      </p:tavLst>
                                    </p:anim>
                                    <p:animEffect transition="in" filter="fade">
                                      <p:cBhvr>
                                        <p:cTn id="47" dur="1000"/>
                                        <p:tgtEl>
                                          <p:spTgt spid="717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7" presetClass="exit" presetSubtype="10" fill="hold" nodeType="clickEffect">
                                  <p:stCondLst>
                                    <p:cond delay="0"/>
                                  </p:stCondLst>
                                  <p:childTnLst>
                                    <p:anim calcmode="lin" valueType="num">
                                      <p:cBhvr>
                                        <p:cTn id="51" dur="500"/>
                                        <p:tgtEl>
                                          <p:spTgt spid="7170"/>
                                        </p:tgtEl>
                                        <p:attrNameLst>
                                          <p:attrName>ppt_w</p:attrName>
                                        </p:attrNameLst>
                                      </p:cBhvr>
                                      <p:tavLst>
                                        <p:tav tm="0">
                                          <p:val>
                                            <p:strVal val="ppt_w"/>
                                          </p:val>
                                        </p:tav>
                                        <p:tav tm="100000">
                                          <p:val>
                                            <p:fltVal val="0"/>
                                          </p:val>
                                        </p:tav>
                                      </p:tavLst>
                                    </p:anim>
                                    <p:anim calcmode="lin" valueType="num">
                                      <p:cBhvr>
                                        <p:cTn id="52" dur="500"/>
                                        <p:tgtEl>
                                          <p:spTgt spid="7170"/>
                                        </p:tgtEl>
                                        <p:attrNameLst>
                                          <p:attrName>ppt_h</p:attrName>
                                        </p:attrNameLst>
                                      </p:cBhvr>
                                      <p:tavLst>
                                        <p:tav tm="0">
                                          <p:val>
                                            <p:strVal val="ppt_h"/>
                                          </p:val>
                                        </p:tav>
                                        <p:tav tm="100000">
                                          <p:val>
                                            <p:strVal val="ppt_h"/>
                                          </p:val>
                                        </p:tav>
                                      </p:tavLst>
                                    </p:anim>
                                    <p:set>
                                      <p:cBhvr>
                                        <p:cTn id="53" dur="1" fill="hold">
                                          <p:stCondLst>
                                            <p:cond delay="499"/>
                                          </p:stCondLst>
                                        </p:cTn>
                                        <p:tgtEl>
                                          <p:spTgt spid="71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BF1DE"/>
        </a:solidFill>
        <a:effectLst/>
      </p:bgPr>
    </p:bg>
    <p:spTree>
      <p:nvGrpSpPr>
        <p:cNvPr id="1" name=""/>
        <p:cNvGrpSpPr/>
        <p:nvPr/>
      </p:nvGrpSpPr>
      <p:grpSpPr>
        <a:xfrm>
          <a:off x="0" y="0"/>
          <a:ext cx="0" cy="0"/>
          <a:chOff x="0" y="0"/>
          <a:chExt cx="0" cy="0"/>
        </a:xfrm>
      </p:grpSpPr>
      <p:sp>
        <p:nvSpPr>
          <p:cNvPr id="41986" name="標題 1"/>
          <p:cNvSpPr>
            <a:spLocks noGrp="1"/>
          </p:cNvSpPr>
          <p:nvPr>
            <p:ph type="title"/>
          </p:nvPr>
        </p:nvSpPr>
        <p:spPr/>
        <p:txBody>
          <a:bodyPr/>
          <a:lstStyle/>
          <a:p>
            <a:pPr eaLnBrk="1" hangingPunct="1"/>
            <a:r>
              <a:rPr lang="zh-TW" altLang="en-US" b="1" dirty="0" smtClean="0">
                <a:latin typeface="Adobe 仿宋 Std R" pitchFamily="18" charset="-128"/>
                <a:ea typeface="Adobe 仿宋 Std R" pitchFamily="18" charset="-128"/>
              </a:rPr>
              <a:t>日本茶道的精神</a:t>
            </a:r>
          </a:p>
        </p:txBody>
      </p:sp>
      <p:sp>
        <p:nvSpPr>
          <p:cNvPr id="3" name="內容版面配置區 2"/>
          <p:cNvSpPr>
            <a:spLocks noGrp="1"/>
          </p:cNvSpPr>
          <p:nvPr>
            <p:ph idx="1"/>
          </p:nvPr>
        </p:nvSpPr>
        <p:spPr>
          <a:xfrm>
            <a:off x="741363" y="1600200"/>
            <a:ext cx="7945437" cy="4935538"/>
          </a:xfrm>
        </p:spPr>
        <p:txBody>
          <a:bodyPr rtlCol="0">
            <a:normAutofit fontScale="85000" lnSpcReduction="20000"/>
          </a:bodyPr>
          <a:lstStyle/>
          <a:p>
            <a:pPr eaLnBrk="1" fontAlgn="auto" hangingPunct="1">
              <a:spcAft>
                <a:spcPts val="0"/>
              </a:spcAft>
              <a:defRPr/>
            </a:pPr>
            <a:r>
              <a:rPr lang="zh-TW" altLang="en-US" b="1" dirty="0" smtClean="0">
                <a:latin typeface="Adobe 仿宋 Std R" pitchFamily="18" charset="-128"/>
                <a:ea typeface="Adobe 仿宋 Std R" pitchFamily="18" charset="-128"/>
              </a:rPr>
              <a:t>四規</a:t>
            </a:r>
            <a:r>
              <a:rPr lang="zh-TW" altLang="en-US" b="1" dirty="0">
                <a:latin typeface="Adobe 仿宋 Std R" pitchFamily="18" charset="-128"/>
                <a:ea typeface="Adobe 仿宋 Std R" pitchFamily="18" charset="-128"/>
              </a:rPr>
              <a:t>：</a:t>
            </a:r>
            <a:r>
              <a:rPr lang="zh-TW" altLang="en-US" b="1" dirty="0" smtClean="0">
                <a:latin typeface="Adobe 仿宋 Std R" pitchFamily="18" charset="-128"/>
                <a:ea typeface="Adobe 仿宋 Std R" pitchFamily="18" charset="-128"/>
              </a:rPr>
              <a:t>和敬清寂</a:t>
            </a: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zh-TW" altLang="en-US" b="1" dirty="0" smtClean="0">
                <a:latin typeface="Adobe 仿宋 Std R" pitchFamily="18" charset="-128"/>
                <a:ea typeface="Adobe 仿宋 Std R" pitchFamily="18" charset="-128"/>
              </a:rPr>
              <a:t>和－</a:t>
            </a:r>
            <a:r>
              <a:rPr lang="zh-TW" altLang="en-US" b="1" dirty="0">
                <a:latin typeface="Adobe 仿宋 Std R" pitchFamily="18" charset="-128"/>
                <a:ea typeface="Adobe 仿宋 Std R" pitchFamily="18" charset="-128"/>
              </a:rPr>
              <a:t>人與大自然的</a:t>
            </a:r>
            <a:r>
              <a:rPr lang="zh-TW" altLang="en-US" b="1" dirty="0" smtClean="0">
                <a:latin typeface="Adobe 仿宋 Std R" pitchFamily="18" charset="-128"/>
                <a:ea typeface="Adobe 仿宋 Std R" pitchFamily="18" charset="-128"/>
              </a:rPr>
              <a:t>調和</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zh-TW" altLang="en-US" b="1" dirty="0" smtClean="0">
                <a:latin typeface="Adobe 仿宋 Std R" pitchFamily="18" charset="-128"/>
                <a:ea typeface="Adobe 仿宋 Std R" pitchFamily="18" charset="-128"/>
              </a:rPr>
              <a:t>敬－</a:t>
            </a:r>
            <a:r>
              <a:rPr lang="zh-TW" altLang="en-US" b="1" dirty="0">
                <a:latin typeface="Adobe 仿宋 Std R" pitchFamily="18" charset="-128"/>
                <a:ea typeface="Adobe 仿宋 Std R" pitchFamily="18" charset="-128"/>
              </a:rPr>
              <a:t>主客之間互相</a:t>
            </a:r>
            <a:r>
              <a:rPr lang="zh-TW" altLang="en-US" b="1" dirty="0" smtClean="0">
                <a:latin typeface="Adobe 仿宋 Std R" pitchFamily="18" charset="-128"/>
                <a:ea typeface="Adobe 仿宋 Std R" pitchFamily="18" charset="-128"/>
              </a:rPr>
              <a:t>尊敬</a:t>
            </a:r>
            <a:r>
              <a:rPr lang="zh-TW" altLang="en-US" b="1" dirty="0">
                <a:latin typeface="Adobe 仿宋 Std R" pitchFamily="18" charset="-128"/>
                <a:ea typeface="Adobe 仿宋 Std R" pitchFamily="18" charset="-128"/>
              </a:rPr>
              <a:t>，</a:t>
            </a:r>
            <a:r>
              <a:rPr lang="zh-TW" altLang="en-US" b="1" dirty="0" smtClean="0">
                <a:latin typeface="Adobe 仿宋 Std R" pitchFamily="18" charset="-128"/>
                <a:ea typeface="Adobe 仿宋 Std R" pitchFamily="18" charset="-128"/>
              </a:rPr>
              <a:t>以至</a:t>
            </a:r>
            <a:r>
              <a:rPr lang="zh-TW" altLang="en-US" b="1" dirty="0">
                <a:latin typeface="Adobe 仿宋 Std R" pitchFamily="18" charset="-128"/>
                <a:ea typeface="Adobe 仿宋 Std R" pitchFamily="18" charset="-128"/>
              </a:rPr>
              <a:t>對任何</a:t>
            </a:r>
            <a:r>
              <a:rPr lang="zh-TW" altLang="en-US" b="1" dirty="0" smtClean="0">
                <a:latin typeface="Adobe 仿宋 Std R" pitchFamily="18" charset="-128"/>
                <a:ea typeface="Adobe 仿宋 Std R" pitchFamily="18" charset="-128"/>
              </a:rPr>
              <a:t>事物都抱</a:t>
            </a:r>
            <a:r>
              <a:rPr lang="zh-TW" altLang="en-US" b="1" dirty="0">
                <a:latin typeface="Adobe 仿宋 Std R" pitchFamily="18" charset="-128"/>
                <a:ea typeface="Adobe 仿宋 Std R" pitchFamily="18" charset="-128"/>
              </a:rPr>
              <a:t>有</a:t>
            </a:r>
            <a:r>
              <a:rPr lang="zh-TW" altLang="en-US" b="1" dirty="0" smtClean="0">
                <a:latin typeface="Adobe 仿宋 Std R" pitchFamily="18" charset="-128"/>
                <a:ea typeface="Adobe 仿宋 Std R" pitchFamily="18" charset="-128"/>
              </a:rPr>
              <a:t>謙敬</a:t>
            </a:r>
            <a:r>
              <a:rPr lang="zh-TW" altLang="en-US" b="1" dirty="0">
                <a:latin typeface="Adobe 仿宋 Std R" pitchFamily="18" charset="-128"/>
                <a:ea typeface="Adobe 仿宋 Std R" pitchFamily="18" charset="-128"/>
              </a:rPr>
              <a:t>之</a:t>
            </a:r>
            <a:r>
              <a:rPr lang="zh-TW" altLang="en-US" b="1" dirty="0" smtClean="0">
                <a:latin typeface="Adobe 仿宋 Std R" pitchFamily="18" charset="-128"/>
                <a:ea typeface="Adobe 仿宋 Std R" pitchFamily="18" charset="-128"/>
              </a:rPr>
              <a:t>心</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zh-TW" altLang="en-US" b="1" dirty="0" smtClean="0">
                <a:latin typeface="Adobe 仿宋 Std R" pitchFamily="18" charset="-128"/>
                <a:ea typeface="Adobe 仿宋 Std R" pitchFamily="18" charset="-128"/>
              </a:rPr>
              <a:t>清－</a:t>
            </a:r>
            <a:r>
              <a:rPr lang="zh-TW" altLang="en-US" b="1" dirty="0">
                <a:latin typeface="Adobe 仿宋 Std R" pitchFamily="18" charset="-128"/>
                <a:ea typeface="Adobe 仿宋 Std R" pitchFamily="18" charset="-128"/>
              </a:rPr>
              <a:t>心無雜念，要令自己心意純樸清靜</a:t>
            </a:r>
            <a:r>
              <a:rPr lang="zh-TW" altLang="en-US" b="1" dirty="0" smtClean="0">
                <a:latin typeface="Adobe 仿宋 Std R" pitchFamily="18" charset="-128"/>
                <a:ea typeface="Adobe 仿宋 Std R" pitchFamily="18" charset="-128"/>
              </a:rPr>
              <a:t>，無人</a:t>
            </a:r>
            <a:r>
              <a:rPr lang="zh-TW" altLang="en-US" b="1" dirty="0">
                <a:latin typeface="Adobe 仿宋 Std R" pitchFamily="18" charset="-128"/>
                <a:ea typeface="Adobe 仿宋 Std R" pitchFamily="18" charset="-128"/>
              </a:rPr>
              <a:t>世俗念</a:t>
            </a:r>
            <a:r>
              <a:rPr lang="zh-TW" altLang="en-US" b="1" dirty="0" smtClean="0">
                <a:latin typeface="Adobe 仿宋 Std R" pitchFamily="18" charset="-128"/>
                <a:ea typeface="Adobe 仿宋 Std R" pitchFamily="18" charset="-128"/>
              </a:rPr>
              <a:t>，達</a:t>
            </a:r>
            <a:r>
              <a:rPr lang="zh-TW" altLang="en-US" b="1" dirty="0">
                <a:latin typeface="Adobe 仿宋 Std R" pitchFamily="18" charset="-128"/>
                <a:ea typeface="Adobe 仿宋 Std R" pitchFamily="18" charset="-128"/>
              </a:rPr>
              <a:t>至禪的</a:t>
            </a:r>
            <a:r>
              <a:rPr lang="zh-TW" altLang="en-US" b="1" dirty="0" smtClean="0">
                <a:latin typeface="Adobe 仿宋 Std R" pitchFamily="18" charset="-128"/>
                <a:ea typeface="Adobe 仿宋 Std R" pitchFamily="18" charset="-128"/>
              </a:rPr>
              <a:t>意境</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zh-TW" altLang="en-US" b="1" dirty="0" smtClean="0">
                <a:latin typeface="Adobe 仿宋 Std R" pitchFamily="18" charset="-128"/>
                <a:ea typeface="Adobe 仿宋 Std R" pitchFamily="18" charset="-128"/>
              </a:rPr>
              <a:t>寂－</a:t>
            </a:r>
            <a:r>
              <a:rPr lang="zh-TW" altLang="en-US" b="1" dirty="0">
                <a:latin typeface="Adobe 仿宋 Std R" pitchFamily="18" charset="-128"/>
                <a:ea typeface="Adobe 仿宋 Std R" pitchFamily="18" charset="-128"/>
              </a:rPr>
              <a:t>達到與大自然融合為一，</a:t>
            </a:r>
            <a:r>
              <a:rPr lang="zh-TW" altLang="en-US" b="1" dirty="0" smtClean="0">
                <a:latin typeface="Adobe 仿宋 Std R" pitchFamily="18" charset="-128"/>
                <a:ea typeface="Adobe 仿宋 Std R" pitchFamily="18" charset="-128"/>
              </a:rPr>
              <a:t>無始無終，</a:t>
            </a:r>
            <a:r>
              <a:rPr lang="zh-TW" altLang="en-US" b="1" dirty="0" smtClean="0">
                <a:latin typeface="Adobe 仿宋 Std R" pitchFamily="18" charset="-128"/>
                <a:ea typeface="Adobe 仿宋 Std R" pitchFamily="18" charset="-128"/>
              </a:rPr>
              <a:t>安祥</a:t>
            </a:r>
            <a:r>
              <a:rPr lang="zh-TW" altLang="en-US" b="1" dirty="0" smtClean="0">
                <a:latin typeface="Adobe 仿宋 Std R" pitchFamily="18" charset="-128"/>
                <a:ea typeface="Adobe 仿宋 Std R" pitchFamily="18" charset="-128"/>
              </a:rPr>
              <a:t>寧靜的</a:t>
            </a:r>
            <a:r>
              <a:rPr lang="zh-TW" altLang="en-US" b="1" dirty="0">
                <a:latin typeface="Adobe 仿宋 Std R" pitchFamily="18" charset="-128"/>
                <a:ea typeface="Adobe 仿宋 Std R" pitchFamily="18" charset="-128"/>
              </a:rPr>
              <a:t>感覺</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EBF1DE"/>
        </a:solidFill>
        <a:effectLst/>
      </p:bgPr>
    </p:bg>
    <p:spTree>
      <p:nvGrpSpPr>
        <p:cNvPr id="1" name=""/>
        <p:cNvGrpSpPr/>
        <p:nvPr/>
      </p:nvGrpSpPr>
      <p:grpSpPr>
        <a:xfrm>
          <a:off x="0" y="0"/>
          <a:ext cx="0" cy="0"/>
          <a:chOff x="0" y="0"/>
          <a:chExt cx="0" cy="0"/>
        </a:xfrm>
      </p:grpSpPr>
      <p:sp>
        <p:nvSpPr>
          <p:cNvPr id="43010" name="標題 1"/>
          <p:cNvSpPr>
            <a:spLocks noGrp="1"/>
          </p:cNvSpPr>
          <p:nvPr>
            <p:ph type="title"/>
          </p:nvPr>
        </p:nvSpPr>
        <p:spPr/>
        <p:txBody>
          <a:bodyPr/>
          <a:lstStyle/>
          <a:p>
            <a:pPr eaLnBrk="1" hangingPunct="1"/>
            <a:r>
              <a:rPr lang="zh-TW" altLang="en-US" b="1" dirty="0" smtClean="0">
                <a:latin typeface="Adobe 仿宋 Std R" pitchFamily="18" charset="-128"/>
                <a:ea typeface="Adobe 仿宋 Std R" pitchFamily="18" charset="-128"/>
              </a:rPr>
              <a:t>日本茶道的精神</a:t>
            </a:r>
          </a:p>
        </p:txBody>
      </p:sp>
      <p:sp>
        <p:nvSpPr>
          <p:cNvPr id="3" name="內容版面配置區 2"/>
          <p:cNvSpPr>
            <a:spLocks noGrp="1"/>
          </p:cNvSpPr>
          <p:nvPr>
            <p:ph idx="1"/>
          </p:nvPr>
        </p:nvSpPr>
        <p:spPr>
          <a:xfrm>
            <a:off x="1039813" y="1600200"/>
            <a:ext cx="7646987" cy="5002213"/>
          </a:xfrm>
        </p:spPr>
        <p:txBody>
          <a:bodyPr rtlCol="0">
            <a:normAutofit fontScale="62500" lnSpcReduction="20000"/>
          </a:bodyPr>
          <a:lstStyle/>
          <a:p>
            <a:pPr eaLnBrk="1" fontAlgn="auto" hangingPunct="1">
              <a:spcAft>
                <a:spcPts val="0"/>
              </a:spcAft>
              <a:defRPr/>
            </a:pPr>
            <a:r>
              <a:rPr lang="zh-TW" altLang="en-US" b="1" dirty="0" smtClean="0">
                <a:latin typeface="Adobe 仿宋 Std R" pitchFamily="18" charset="-128"/>
                <a:ea typeface="Adobe 仿宋 Std R" pitchFamily="18" charset="-128"/>
              </a:rPr>
              <a:t>七則：</a:t>
            </a: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en-US" altLang="zh-TW" b="1" dirty="0" smtClean="0">
                <a:latin typeface="Adobe 仿宋 Std R" pitchFamily="18" charset="-128"/>
                <a:ea typeface="Adobe 仿宋 Std R" pitchFamily="18" charset="-128"/>
              </a:rPr>
              <a:t>1.</a:t>
            </a:r>
            <a:r>
              <a:rPr lang="zh-TW" altLang="en-US" b="1" dirty="0" smtClean="0">
                <a:latin typeface="Adobe 仿宋 Std R" pitchFamily="18" charset="-128"/>
                <a:ea typeface="Adobe 仿宋 Std R" pitchFamily="18" charset="-128"/>
              </a:rPr>
              <a:t>茶</a:t>
            </a:r>
            <a:r>
              <a:rPr lang="zh-TW" altLang="en-US" b="1" dirty="0">
                <a:latin typeface="Adobe 仿宋 Std R" pitchFamily="18" charset="-128"/>
                <a:ea typeface="Adobe 仿宋 Std R" pitchFamily="18" charset="-128"/>
              </a:rPr>
              <a:t>要濃淡</a:t>
            </a:r>
            <a:r>
              <a:rPr lang="zh-TW" altLang="en-US" b="1" dirty="0" smtClean="0">
                <a:latin typeface="Adobe 仿宋 Std R" pitchFamily="18" charset="-128"/>
                <a:ea typeface="Adobe 仿宋 Std R" pitchFamily="18" charset="-128"/>
              </a:rPr>
              <a:t>適宜</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endParaRPr lang="zh-TW" altLang="en-US"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en-US" altLang="zh-TW" b="1" dirty="0" smtClean="0">
                <a:latin typeface="Adobe 仿宋 Std R" pitchFamily="18" charset="-128"/>
                <a:ea typeface="Adobe 仿宋 Std R" pitchFamily="18" charset="-128"/>
              </a:rPr>
              <a:t>2.</a:t>
            </a:r>
            <a:r>
              <a:rPr lang="zh-TW" altLang="en-US" b="1" dirty="0" smtClean="0">
                <a:latin typeface="Adobe 仿宋 Std R" pitchFamily="18" charset="-128"/>
                <a:ea typeface="Adobe 仿宋 Std R" pitchFamily="18" charset="-128"/>
              </a:rPr>
              <a:t>添</a:t>
            </a:r>
            <a:r>
              <a:rPr lang="zh-TW" altLang="en-US" b="1" dirty="0">
                <a:latin typeface="Adobe 仿宋 Std R" pitchFamily="18" charset="-128"/>
                <a:ea typeface="Adobe 仿宋 Std R" pitchFamily="18" charset="-128"/>
              </a:rPr>
              <a:t>炭煮茶要注意火候</a:t>
            </a:r>
            <a:r>
              <a:rPr lang="en-US" altLang="zh-TW" b="1" dirty="0">
                <a:latin typeface="Adobe 仿宋 Std R" pitchFamily="18" charset="-128"/>
                <a:ea typeface="Adobe 仿宋 Std R" pitchFamily="18" charset="-128"/>
              </a:rPr>
              <a:t>(</a:t>
            </a:r>
            <a:r>
              <a:rPr lang="zh-TW" altLang="en-US" b="1" dirty="0">
                <a:latin typeface="Adobe 仿宋 Std R" pitchFamily="18" charset="-128"/>
                <a:ea typeface="Adobe 仿宋 Std R" pitchFamily="18" charset="-128"/>
              </a:rPr>
              <a:t>夏</a:t>
            </a:r>
            <a:r>
              <a:rPr lang="en-US" altLang="zh-TW" b="1" dirty="0">
                <a:latin typeface="Adobe 仿宋 Std R" pitchFamily="18" charset="-128"/>
                <a:ea typeface="Adobe 仿宋 Std R" pitchFamily="18" charset="-128"/>
              </a:rPr>
              <a:t>85</a:t>
            </a:r>
            <a:r>
              <a:rPr lang="zh-TW" altLang="en-US" b="1" dirty="0">
                <a:latin typeface="Adobe 仿宋 Std R" pitchFamily="18" charset="-128"/>
                <a:ea typeface="Adobe 仿宋 Std R" pitchFamily="18" charset="-128"/>
              </a:rPr>
              <a:t>度、冬</a:t>
            </a:r>
            <a:r>
              <a:rPr lang="en-US" altLang="zh-TW" b="1" dirty="0">
                <a:latin typeface="Adobe 仿宋 Std R" pitchFamily="18" charset="-128"/>
                <a:ea typeface="Adobe 仿宋 Std R" pitchFamily="18" charset="-128"/>
              </a:rPr>
              <a:t>95</a:t>
            </a:r>
            <a:r>
              <a:rPr lang="zh-TW" altLang="en-US" b="1" dirty="0">
                <a:latin typeface="Adobe 仿宋 Std R" pitchFamily="18" charset="-128"/>
                <a:ea typeface="Adobe 仿宋 Std R" pitchFamily="18" charset="-128"/>
              </a:rPr>
              <a:t>度</a:t>
            </a:r>
            <a:r>
              <a:rPr lang="en-US" altLang="zh-TW" b="1" dirty="0" smtClean="0">
                <a:latin typeface="Adobe 仿宋 Std R" pitchFamily="18" charset="-128"/>
                <a:ea typeface="Adobe 仿宋 Std R" pitchFamily="18" charset="-128"/>
              </a:rPr>
              <a:t>)</a:t>
            </a:r>
          </a:p>
          <a:p>
            <a:pPr eaLnBrk="1" fontAlgn="auto" hangingPunct="1">
              <a:spcAft>
                <a:spcPts val="0"/>
              </a:spcAft>
              <a:buFont typeface="Arial" panose="020B0604020202020204" pitchFamily="34" charset="0"/>
              <a:buNone/>
              <a:defRPr/>
            </a:pPr>
            <a:endParaRPr lang="zh-TW" altLang="en-US"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en-US" altLang="zh-TW" b="1" dirty="0" smtClean="0">
                <a:latin typeface="Adobe 仿宋 Std R" pitchFamily="18" charset="-128"/>
                <a:ea typeface="Adobe 仿宋 Std R" pitchFamily="18" charset="-128"/>
              </a:rPr>
              <a:t>3.</a:t>
            </a:r>
            <a:r>
              <a:rPr lang="zh-TW" altLang="en-US" b="1" dirty="0" smtClean="0">
                <a:latin typeface="Adobe 仿宋 Std R" pitchFamily="18" charset="-128"/>
                <a:ea typeface="Adobe 仿宋 Std R" pitchFamily="18" charset="-128"/>
              </a:rPr>
              <a:t>茶水</a:t>
            </a:r>
            <a:r>
              <a:rPr lang="zh-TW" altLang="en-US" b="1" dirty="0">
                <a:latin typeface="Adobe 仿宋 Std R" pitchFamily="18" charset="-128"/>
                <a:ea typeface="Adobe 仿宋 Std R" pitchFamily="18" charset="-128"/>
              </a:rPr>
              <a:t>的溫度要與季節相</a:t>
            </a:r>
            <a:r>
              <a:rPr lang="zh-TW" altLang="en-US" b="1" dirty="0" smtClean="0">
                <a:latin typeface="Adobe 仿宋 Std R" pitchFamily="18" charset="-128"/>
                <a:ea typeface="Adobe 仿宋 Std R" pitchFamily="18" charset="-128"/>
              </a:rPr>
              <a:t>適應</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endParaRPr lang="zh-TW" altLang="en-US"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en-US" altLang="zh-TW" b="1" dirty="0" smtClean="0">
                <a:latin typeface="Adobe 仿宋 Std R" pitchFamily="18" charset="-128"/>
                <a:ea typeface="Adobe 仿宋 Std R" pitchFamily="18" charset="-128"/>
              </a:rPr>
              <a:t>4.</a:t>
            </a:r>
            <a:r>
              <a:rPr lang="zh-TW" altLang="en-US" b="1" dirty="0" smtClean="0">
                <a:latin typeface="Adobe 仿宋 Std R" pitchFamily="18" charset="-128"/>
                <a:ea typeface="Adobe 仿宋 Std R" pitchFamily="18" charset="-128"/>
              </a:rPr>
              <a:t>插花</a:t>
            </a:r>
            <a:r>
              <a:rPr lang="zh-TW" altLang="en-US" b="1" dirty="0">
                <a:latin typeface="Adobe 仿宋 Std R" pitchFamily="18" charset="-128"/>
                <a:ea typeface="Adobe 仿宋 Std R" pitchFamily="18" charset="-128"/>
              </a:rPr>
              <a:t>要</a:t>
            </a:r>
            <a:r>
              <a:rPr lang="zh-TW" altLang="en-US" b="1" dirty="0" smtClean="0">
                <a:latin typeface="Adobe 仿宋 Std R" pitchFamily="18" charset="-128"/>
                <a:ea typeface="Adobe 仿宋 Std R" pitchFamily="18" charset="-128"/>
              </a:rPr>
              <a:t>新鮮</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endParaRPr lang="zh-TW" altLang="en-US"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en-US" altLang="zh-TW" b="1" dirty="0" smtClean="0">
                <a:latin typeface="Adobe 仿宋 Std R" pitchFamily="18" charset="-128"/>
                <a:ea typeface="Adobe 仿宋 Std R" pitchFamily="18" charset="-128"/>
              </a:rPr>
              <a:t>5.</a:t>
            </a:r>
            <a:r>
              <a:rPr lang="zh-TW" altLang="en-US" b="1" dirty="0" smtClean="0">
                <a:latin typeface="Adobe 仿宋 Std R" pitchFamily="18" charset="-128"/>
                <a:ea typeface="Adobe 仿宋 Std R" pitchFamily="18" charset="-128"/>
              </a:rPr>
              <a:t>時間</a:t>
            </a:r>
            <a:r>
              <a:rPr lang="zh-TW" altLang="en-US" b="1" dirty="0">
                <a:latin typeface="Adobe 仿宋 Std R" pitchFamily="18" charset="-128"/>
                <a:ea typeface="Adobe 仿宋 Std R" pitchFamily="18" charset="-128"/>
              </a:rPr>
              <a:t>要</a:t>
            </a:r>
            <a:r>
              <a:rPr lang="zh-TW" altLang="en-US" b="1" dirty="0" smtClean="0">
                <a:latin typeface="Adobe 仿宋 Std R" pitchFamily="18" charset="-128"/>
                <a:ea typeface="Adobe 仿宋 Std R" pitchFamily="18" charset="-128"/>
              </a:rPr>
              <a:t>早些，如</a:t>
            </a:r>
            <a:r>
              <a:rPr lang="zh-TW" altLang="en-US" b="1" dirty="0">
                <a:latin typeface="Adobe 仿宋 Std R" pitchFamily="18" charset="-128"/>
                <a:ea typeface="Adobe 仿宋 Std R" pitchFamily="18" charset="-128"/>
              </a:rPr>
              <a:t>客人通常提前十五到</a:t>
            </a:r>
            <a:r>
              <a:rPr lang="zh-TW" altLang="en-US" b="1" dirty="0" smtClean="0">
                <a:latin typeface="Adobe 仿宋 Std R" pitchFamily="18" charset="-128"/>
                <a:ea typeface="Adobe 仿宋 Std R" pitchFamily="18" charset="-128"/>
              </a:rPr>
              <a:t>三十分鐘到達</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endParaRPr lang="zh-TW" altLang="en-US"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en-US" altLang="zh-TW" b="1" dirty="0" smtClean="0">
                <a:latin typeface="Adobe 仿宋 Std R" pitchFamily="18" charset="-128"/>
                <a:ea typeface="Adobe 仿宋 Std R" pitchFamily="18" charset="-128"/>
              </a:rPr>
              <a:t>6.</a:t>
            </a:r>
            <a:r>
              <a:rPr lang="zh-TW" altLang="en-US" b="1" dirty="0" smtClean="0">
                <a:latin typeface="Adobe 仿宋 Std R" pitchFamily="18" charset="-128"/>
                <a:ea typeface="Adobe 仿宋 Std R" pitchFamily="18" charset="-128"/>
              </a:rPr>
              <a:t>不</a:t>
            </a:r>
            <a:r>
              <a:rPr lang="zh-TW" altLang="en-US" b="1" dirty="0">
                <a:latin typeface="Adobe 仿宋 Std R" pitchFamily="18" charset="-128"/>
                <a:ea typeface="Adobe 仿宋 Std R" pitchFamily="18" charset="-128"/>
              </a:rPr>
              <a:t>下雨也要準備</a:t>
            </a:r>
            <a:r>
              <a:rPr lang="zh-TW" altLang="en-US" b="1" dirty="0" smtClean="0">
                <a:latin typeface="Adobe 仿宋 Std R" pitchFamily="18" charset="-128"/>
                <a:ea typeface="Adobe 仿宋 Std R" pitchFamily="18" charset="-128"/>
              </a:rPr>
              <a:t>雨具</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endParaRPr lang="zh-TW" altLang="en-US"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en-US" altLang="zh-TW" b="1" dirty="0" smtClean="0">
                <a:latin typeface="Adobe 仿宋 Std R" pitchFamily="18" charset="-128"/>
                <a:ea typeface="Adobe 仿宋 Std R" pitchFamily="18" charset="-128"/>
              </a:rPr>
              <a:t>7.</a:t>
            </a:r>
            <a:r>
              <a:rPr lang="zh-TW" altLang="en-US" b="1" dirty="0" smtClean="0">
                <a:latin typeface="Adobe 仿宋 Std R" pitchFamily="18" charset="-128"/>
                <a:ea typeface="Adobe 仿宋 Std R" pitchFamily="18" charset="-128"/>
              </a:rPr>
              <a:t>要</a:t>
            </a:r>
            <a:r>
              <a:rPr lang="zh-TW" altLang="en-US" b="1" dirty="0">
                <a:latin typeface="Adobe 仿宋 Std R" pitchFamily="18" charset="-128"/>
                <a:ea typeface="Adobe 仿宋 Std R" pitchFamily="18" charset="-128"/>
              </a:rPr>
              <a:t>照顧好所有</a:t>
            </a:r>
            <a:r>
              <a:rPr lang="zh-TW" altLang="en-US" b="1" dirty="0" smtClean="0">
                <a:latin typeface="Adobe 仿宋 Std R" pitchFamily="18" charset="-128"/>
                <a:ea typeface="Adobe 仿宋 Std R" pitchFamily="18" charset="-128"/>
              </a:rPr>
              <a:t>的</a:t>
            </a:r>
            <a:r>
              <a:rPr lang="zh-TW" altLang="en-US" b="1" dirty="0">
                <a:latin typeface="Adobe 仿宋 Std R" pitchFamily="18" charset="-128"/>
                <a:ea typeface="Adobe 仿宋 Std R" pitchFamily="18" charset="-128"/>
              </a:rPr>
              <a:t>顧客</a:t>
            </a:r>
            <a:r>
              <a:rPr lang="zh-TW" altLang="en-US" b="1" dirty="0" smtClean="0">
                <a:latin typeface="Adobe 仿宋 Std R" pitchFamily="18" charset="-128"/>
                <a:ea typeface="Adobe 仿宋 Std R" pitchFamily="18" charset="-128"/>
              </a:rPr>
              <a:t>，</a:t>
            </a:r>
            <a:r>
              <a:rPr lang="zh-TW" altLang="en-US" b="1" dirty="0">
                <a:latin typeface="Adobe 仿宋 Std R" pitchFamily="18" charset="-128"/>
                <a:ea typeface="Adobe 仿宋 Std R" pitchFamily="18" charset="-128"/>
              </a:rPr>
              <a:t>包括客人的客人</a:t>
            </a:r>
            <a:endParaRPr lang="zh-TW" altLang="en-US" b="1" dirty="0" smtClean="0">
              <a:latin typeface="Adobe 仿宋 Std R" pitchFamily="18" charset="-128"/>
              <a:ea typeface="Adobe 仿宋 Std R" pitchFamily="18" charset="-128"/>
            </a:endParaRPr>
          </a:p>
          <a:p>
            <a:pPr eaLnBrk="1" fontAlgn="auto" hangingPunct="1">
              <a:spcAft>
                <a:spcPts val="0"/>
              </a:spcAft>
              <a:defRPr/>
            </a:pPr>
            <a:endParaRPr lang="zh-TW" alt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BF1DE"/>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639888"/>
            <a:ext cx="8229600" cy="4789487"/>
          </a:xfrm>
        </p:spPr>
        <p:txBody>
          <a:bodyPr rtlCol="0">
            <a:normAutofit fontScale="85000" lnSpcReduction="10000"/>
          </a:bodyPr>
          <a:lstStyle/>
          <a:p>
            <a:pPr eaLnBrk="1" fontAlgn="auto" hangingPunct="1">
              <a:spcAft>
                <a:spcPts val="0"/>
              </a:spcAft>
              <a:defRPr/>
            </a:pPr>
            <a:r>
              <a:rPr lang="zh-TW" altLang="en-US" b="1" dirty="0" smtClean="0">
                <a:latin typeface="Adobe 仿宋 Std R" pitchFamily="18" charset="-128"/>
                <a:ea typeface="Adobe 仿宋 Std R" pitchFamily="18" charset="-128"/>
              </a:rPr>
              <a:t>一期一會：</a:t>
            </a:r>
            <a:r>
              <a:rPr lang="zh-TW" altLang="en-US" b="1" dirty="0">
                <a:latin typeface="Adobe 仿宋 Std R" pitchFamily="18" charset="-128"/>
                <a:ea typeface="Adobe 仿宋 Std R" pitchFamily="18" charset="-128"/>
              </a:rPr>
              <a:t>珍惜此時此刻，給予對方最高的款待</a:t>
            </a:r>
            <a:r>
              <a:rPr lang="zh-TW" altLang="en-US" b="1" dirty="0" smtClean="0">
                <a:latin typeface="Adobe 仿宋 Std R" pitchFamily="18" charset="-128"/>
                <a:ea typeface="Adobe 仿宋 Std R" pitchFamily="18" charset="-128"/>
              </a:rPr>
              <a:t>。</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r>
              <a:rPr lang="zh-TW" altLang="en-US" b="1" dirty="0">
                <a:latin typeface="Adobe 仿宋 Std R" pitchFamily="18" charset="-128"/>
                <a:ea typeface="Adobe 仿宋 Std R" pitchFamily="18" charset="-128"/>
              </a:rPr>
              <a:t> </a:t>
            </a:r>
            <a:r>
              <a:rPr lang="zh-TW" altLang="en-US" b="1" dirty="0" smtClean="0">
                <a:latin typeface="Adobe 仿宋 Std R" pitchFamily="18" charset="-128"/>
                <a:ea typeface="Adobe 仿宋 Std R" pitchFamily="18" charset="-128"/>
              </a:rPr>
              <a:t>  主人</a:t>
            </a:r>
            <a:r>
              <a:rPr lang="zh-TW" altLang="en-US" b="1" dirty="0">
                <a:latin typeface="Adobe 仿宋 Std R" pitchFamily="18" charset="-128"/>
                <a:ea typeface="Adobe 仿宋 Std R" pitchFamily="18" charset="-128"/>
              </a:rPr>
              <a:t>要竭盡所能，盡深情實意，</a:t>
            </a:r>
            <a:r>
              <a:rPr lang="zh-TW" altLang="en-US" b="1" dirty="0" smtClean="0">
                <a:latin typeface="Adobe 仿宋 Std R" pitchFamily="18" charset="-128"/>
                <a:ea typeface="Adobe 仿宋 Std R" pitchFamily="18" charset="-128"/>
              </a:rPr>
              <a:t>不能有半點疏忽；客人要</a:t>
            </a:r>
            <a:r>
              <a:rPr lang="zh-TW" altLang="en-US" b="1" dirty="0">
                <a:latin typeface="Adobe 仿宋 Std R" pitchFamily="18" charset="-128"/>
                <a:ea typeface="Adobe 仿宋 Std R" pitchFamily="18" charset="-128"/>
              </a:rPr>
              <a:t>以此世不再相逢的心情</a:t>
            </a:r>
            <a:r>
              <a:rPr lang="zh-TW" altLang="en-US" b="1" dirty="0" smtClean="0">
                <a:latin typeface="Adobe 仿宋 Std R" pitchFamily="18" charset="-128"/>
                <a:ea typeface="Adobe 仿宋 Std R" pitchFamily="18" charset="-128"/>
              </a:rPr>
              <a:t>赴會，細心領受主人每ㄧ個細小的匠心。主客以誠相交。</a:t>
            </a:r>
            <a:endParaRPr lang="en-US" altLang="zh-TW" b="1" dirty="0" smtClean="0">
              <a:latin typeface="Adobe 仿宋 Std R" pitchFamily="18" charset="-128"/>
              <a:ea typeface="Adobe 仿宋 Std R" pitchFamily="18" charset="-128"/>
            </a:endParaRPr>
          </a:p>
          <a:p>
            <a:pPr eaLnBrk="1" fontAlgn="auto" hangingPunct="1">
              <a:spcAft>
                <a:spcPts val="0"/>
              </a:spcAft>
              <a:buFont typeface="Arial" panose="020B0604020202020204" pitchFamily="34" charset="0"/>
              <a:buNone/>
              <a:defRPr/>
            </a:pPr>
            <a:endParaRPr lang="en-US" altLang="zh-TW" b="1" dirty="0" smtClean="0">
              <a:latin typeface="Adobe 仿宋 Std R" pitchFamily="18" charset="-128"/>
              <a:ea typeface="Adobe 仿宋 Std R" pitchFamily="18" charset="-128"/>
            </a:endParaRPr>
          </a:p>
          <a:p>
            <a:pPr eaLnBrk="1" fontAlgn="auto" hangingPunct="1">
              <a:spcAft>
                <a:spcPts val="0"/>
              </a:spcAft>
              <a:defRPr/>
            </a:pPr>
            <a:r>
              <a:rPr lang="zh-TW" altLang="en-US" b="1" dirty="0" smtClean="0">
                <a:latin typeface="Adobe 仿宋 Std R" pitchFamily="18" charset="-128"/>
                <a:ea typeface="Adobe 仿宋 Std R" pitchFamily="18" charset="-128"/>
              </a:rPr>
              <a:t>主人與客人在寂靜的空間裡，透過心平靜氣的交流，重新審視自己的內心世界，昇華精神。</a:t>
            </a: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en-US" altLang="zh-TW" b="1" dirty="0" smtClean="0">
              <a:latin typeface="Adobe 仿宋 Std R" pitchFamily="18" charset="-128"/>
              <a:ea typeface="Adobe 仿宋 Std R" pitchFamily="18" charset="-128"/>
            </a:endParaRPr>
          </a:p>
          <a:p>
            <a:pPr eaLnBrk="1" fontAlgn="auto" hangingPunct="1">
              <a:spcAft>
                <a:spcPts val="0"/>
              </a:spcAft>
              <a:defRPr/>
            </a:pPr>
            <a:r>
              <a:rPr lang="zh-TW" altLang="en-US" b="1" dirty="0">
                <a:latin typeface="Adobe 仿宋 Std R" pitchFamily="18" charset="-128"/>
                <a:ea typeface="Adobe 仿宋 Std R" pitchFamily="18" charset="-128"/>
              </a:rPr>
              <a:t>透過反覆從事</a:t>
            </a:r>
            <a:r>
              <a:rPr lang="zh-TW" altLang="en-US" b="1" dirty="0" smtClean="0">
                <a:latin typeface="Adobe 仿宋 Std R" pitchFamily="18" charset="-128"/>
                <a:ea typeface="Adobe 仿宋 Std R" pitchFamily="18" charset="-128"/>
              </a:rPr>
              <a:t>茶道程序，</a:t>
            </a:r>
            <a:r>
              <a:rPr lang="zh-TW" altLang="en-US" b="1" dirty="0">
                <a:latin typeface="Adobe 仿宋 Std R" pitchFamily="18" charset="-128"/>
                <a:ea typeface="Adobe 仿宋 Std R" pitchFamily="18" charset="-128"/>
              </a:rPr>
              <a:t>將</a:t>
            </a:r>
            <a:r>
              <a:rPr lang="zh-TW" altLang="en-US" b="1" dirty="0" smtClean="0">
                <a:latin typeface="Adobe 仿宋 Std R" pitchFamily="18" charset="-128"/>
                <a:ea typeface="Adobe 仿宋 Std R" pitchFamily="18" charset="-128"/>
              </a:rPr>
              <a:t>動作練</a:t>
            </a:r>
            <a:r>
              <a:rPr lang="zh-TW" altLang="en-US" b="1" dirty="0">
                <a:latin typeface="Adobe 仿宋 Std R" pitchFamily="18" charset="-128"/>
                <a:ea typeface="Adobe 仿宋 Std R" pitchFamily="18" charset="-128"/>
              </a:rPr>
              <a:t>到平穩、精準、不多餘</a:t>
            </a:r>
            <a:r>
              <a:rPr lang="zh-TW" altLang="en-US" b="1" dirty="0" smtClean="0">
                <a:latin typeface="Adobe 仿宋 Std R" pitchFamily="18" charset="-128"/>
                <a:ea typeface="Adobe 仿宋 Std R" pitchFamily="18" charset="-128"/>
              </a:rPr>
              <a:t>，達到心靈的平靜與滿足。並從中學習款待他人、體貼他人的心意。</a:t>
            </a:r>
            <a:endParaRPr lang="en-US" altLang="zh-TW" b="1" dirty="0" smtClean="0">
              <a:latin typeface="Adobe 仿宋 Std R" pitchFamily="18" charset="-128"/>
              <a:ea typeface="Adobe 仿宋 Std R" pitchFamily="18" charset="-128"/>
            </a:endParaRPr>
          </a:p>
          <a:p>
            <a:pPr eaLnBrk="1" fontAlgn="auto" hangingPunct="1">
              <a:spcAft>
                <a:spcPts val="0"/>
              </a:spcAft>
              <a:defRPr/>
            </a:pPr>
            <a:endParaRPr lang="zh-TW" altLang="en-US" dirty="0" smtClean="0">
              <a:latin typeface="標楷體" pitchFamily="65" charset="-120"/>
              <a:ea typeface="標楷體" pitchFamily="65" charset="-120"/>
            </a:endParaRPr>
          </a:p>
          <a:p>
            <a:pPr eaLnBrk="1" fontAlgn="auto" hangingPunct="1">
              <a:spcAft>
                <a:spcPts val="0"/>
              </a:spcAft>
              <a:defRPr/>
            </a:pPr>
            <a:endParaRPr lang="en-US" altLang="zh-TW" dirty="0" smtClean="0">
              <a:latin typeface="標楷體" pitchFamily="65" charset="-120"/>
              <a:ea typeface="標楷體" pitchFamily="65" charset="-120"/>
            </a:endParaRPr>
          </a:p>
          <a:p>
            <a:pPr eaLnBrk="1" fontAlgn="auto" hangingPunct="1">
              <a:spcAft>
                <a:spcPts val="0"/>
              </a:spcAft>
              <a:buFont typeface="Arial" panose="020B0604020202020204" pitchFamily="34" charset="0"/>
              <a:buNone/>
              <a:defRPr/>
            </a:pPr>
            <a:endParaRPr lang="zh-TW" altLang="en-US" dirty="0">
              <a:latin typeface="標楷體" pitchFamily="65" charset="-120"/>
              <a:ea typeface="標楷體" pitchFamily="65" charset="-120"/>
            </a:endParaRPr>
          </a:p>
        </p:txBody>
      </p:sp>
      <p:sp>
        <p:nvSpPr>
          <p:cNvPr id="44035" name="標題 1"/>
          <p:cNvSpPr>
            <a:spLocks noGrp="1"/>
          </p:cNvSpPr>
          <p:nvPr>
            <p:ph type="title"/>
          </p:nvPr>
        </p:nvSpPr>
        <p:spPr/>
        <p:txBody>
          <a:bodyPr/>
          <a:lstStyle/>
          <a:p>
            <a:pPr eaLnBrk="1" hangingPunct="1"/>
            <a:r>
              <a:rPr lang="zh-TW" altLang="en-US" b="1" dirty="0" smtClean="0">
                <a:latin typeface="Adobe 仿宋 Std R" pitchFamily="18" charset="-128"/>
                <a:ea typeface="Adobe 仿宋 Std R" pitchFamily="18" charset="-128"/>
              </a:rPr>
              <a:t>日本茶道的精神</a:t>
            </a:r>
          </a:p>
        </p:txBody>
      </p:sp>
      <p:pic>
        <p:nvPicPr>
          <p:cNvPr id="2049" name="Picture 1" descr="C:\Users\Sherry\Desktop\3598_201112161128331TxjM.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652588" y="1819275"/>
            <a:ext cx="5799137" cy="3841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fade">
                                      <p:cBhvr>
                                        <p:cTn id="7" dur="1000"/>
                                        <p:tgtEl>
                                          <p:spTgt spid="2049"/>
                                        </p:tgtEl>
                                      </p:cBhvr>
                                    </p:animEffect>
                                    <p:anim calcmode="lin" valueType="num">
                                      <p:cBhvr>
                                        <p:cTn id="8" dur="1000" fill="hold"/>
                                        <p:tgtEl>
                                          <p:spTgt spid="2049"/>
                                        </p:tgtEl>
                                        <p:attrNameLst>
                                          <p:attrName>ppt_x</p:attrName>
                                        </p:attrNameLst>
                                      </p:cBhvr>
                                      <p:tavLst>
                                        <p:tav tm="0">
                                          <p:val>
                                            <p:strVal val="#ppt_x"/>
                                          </p:val>
                                        </p:tav>
                                        <p:tav tm="100000">
                                          <p:val>
                                            <p:strVal val="#ppt_x"/>
                                          </p:val>
                                        </p:tav>
                                      </p:tavLst>
                                    </p:anim>
                                    <p:anim calcmode="lin" valueType="num">
                                      <p:cBhvr>
                                        <p:cTn id="9" dur="900" decel="100000" fill="hold"/>
                                        <p:tgtEl>
                                          <p:spTgt spid="204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049"/>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xit" presetSubtype="4" fill="hold" nodeType="clickEffect">
                                  <p:stCondLst>
                                    <p:cond delay="0"/>
                                  </p:stCondLst>
                                  <p:childTnLst>
                                    <p:anim calcmode="lin" valueType="num">
                                      <p:cBhvr additive="base">
                                        <p:cTn id="14" dur="500"/>
                                        <p:tgtEl>
                                          <p:spTgt spid="2049"/>
                                        </p:tgtEl>
                                        <p:attrNameLst>
                                          <p:attrName>ppt_x</p:attrName>
                                        </p:attrNameLst>
                                      </p:cBhvr>
                                      <p:tavLst>
                                        <p:tav tm="0">
                                          <p:val>
                                            <p:strVal val="ppt_x"/>
                                          </p:val>
                                        </p:tav>
                                        <p:tav tm="100000">
                                          <p:val>
                                            <p:strVal val="ppt_x"/>
                                          </p:val>
                                        </p:tav>
                                      </p:tavLst>
                                    </p:anim>
                                    <p:anim calcmode="lin" valueType="num">
                                      <p:cBhvr additive="base">
                                        <p:cTn id="15" dur="500"/>
                                        <p:tgtEl>
                                          <p:spTgt spid="2049"/>
                                        </p:tgtEl>
                                        <p:attrNameLst>
                                          <p:attrName>ppt_y</p:attrName>
                                        </p:attrNameLst>
                                      </p:cBhvr>
                                      <p:tavLst>
                                        <p:tav tm="0">
                                          <p:val>
                                            <p:strVal val="ppt_y"/>
                                          </p:val>
                                        </p:tav>
                                        <p:tav tm="100000">
                                          <p:val>
                                            <p:strVal val="1+ppt_h/2"/>
                                          </p:val>
                                        </p:tav>
                                      </p:tavLst>
                                    </p:anim>
                                    <p:set>
                                      <p:cBhvr>
                                        <p:cTn id="16" dur="1" fill="hold">
                                          <p:stCondLst>
                                            <p:cond delay="499"/>
                                          </p:stCondLst>
                                        </p:cTn>
                                        <p:tgtEl>
                                          <p:spTgt spid="20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5058" name="標題 1"/>
          <p:cNvSpPr>
            <a:spLocks noGrp="1"/>
          </p:cNvSpPr>
          <p:nvPr>
            <p:ph type="ctrTitle"/>
          </p:nvPr>
        </p:nvSpPr>
        <p:spPr>
          <a:xfrm>
            <a:off x="2716213" y="1457325"/>
            <a:ext cx="7772400" cy="1470025"/>
          </a:xfrm>
        </p:spPr>
        <p:txBody>
          <a:bodyPr/>
          <a:lstStyle/>
          <a:p>
            <a:pPr eaLnBrk="1" hangingPunct="1"/>
            <a:r>
              <a:rPr lang="zh-TW" altLang="en-US" sz="7200" smtClean="0">
                <a:latin typeface="標楷體" panose="03000509000000000000" pitchFamily="65" charset="-120"/>
                <a:ea typeface="標楷體" panose="03000509000000000000" pitchFamily="65" charset="-120"/>
              </a:rPr>
              <a:t>和服</a:t>
            </a:r>
          </a:p>
        </p:txBody>
      </p:sp>
      <p:sp>
        <p:nvSpPr>
          <p:cNvPr id="3" name="副標題 2"/>
          <p:cNvSpPr>
            <a:spLocks noGrp="1"/>
          </p:cNvSpPr>
          <p:nvPr>
            <p:ph type="subTitle" idx="1"/>
          </p:nvPr>
        </p:nvSpPr>
        <p:spPr/>
        <p:txBody>
          <a:bodyPr rtlCol="0">
            <a:normAutofit/>
          </a:bodyPr>
          <a:lstStyle/>
          <a:p>
            <a:pPr eaLnBrk="1" fontAlgn="auto" hangingPunct="1">
              <a:spcAft>
                <a:spcPts val="0"/>
              </a:spcAft>
              <a:defRPr/>
            </a:pPr>
            <a:endParaRPr lang="zh-TW" altLang="en-US"/>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2113" y="1163638"/>
            <a:ext cx="8359775" cy="4376737"/>
          </a:xfrm>
        </p:spPr>
        <p:txBody>
          <a:bodyPr rtlCol="0">
            <a:noAutofit/>
          </a:bodyPr>
          <a:lstStyle/>
          <a:p>
            <a:pPr eaLnBrk="1" fontAlgn="auto" hangingPunct="1">
              <a:lnSpc>
                <a:spcPct val="120000"/>
              </a:lnSpc>
              <a:spcAft>
                <a:spcPts val="0"/>
              </a:spcAft>
              <a:buFont typeface="Arial" charset="0"/>
              <a:buNone/>
              <a:defRPr/>
            </a:pPr>
            <a:r>
              <a:rPr lang="zh-TW" altLang="en-US" sz="2000" b="1" dirty="0">
                <a:latin typeface="標楷體" pitchFamily="65" charset="-120"/>
                <a:ea typeface="標楷體" pitchFamily="65" charset="-120"/>
              </a:rPr>
              <a:t>古墳時代及飛鳥</a:t>
            </a:r>
            <a:r>
              <a:rPr lang="zh-TW" altLang="en-US" sz="2000" b="1" dirty="0" smtClean="0">
                <a:latin typeface="標楷體" pitchFamily="65" charset="-120"/>
                <a:ea typeface="標楷體" pitchFamily="65" charset="-120"/>
              </a:rPr>
              <a:t>時代：</a:t>
            </a:r>
            <a:endParaRPr lang="en-US" altLang="zh-TW" sz="2000" b="1" dirty="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sz="2000" dirty="0" smtClean="0">
                <a:latin typeface="標楷體" pitchFamily="65" charset="-120"/>
                <a:ea typeface="標楷體" pitchFamily="65" charset="-120"/>
              </a:rPr>
              <a:t>　　當時中國是東晉和南北朝時期，由於未有統一國家，所以中日尚未有正式的外交。但在部分</a:t>
            </a:r>
            <a:r>
              <a:rPr lang="zh-TW" altLang="en-US" sz="2000" dirty="0">
                <a:latin typeface="標楷體" pitchFamily="65" charset="-120"/>
                <a:ea typeface="標楷體" pitchFamily="65" charset="-120"/>
              </a:rPr>
              <a:t>地域，卻有著海路商貿的往來。由於前東吳地區臨海，故商貿往來較多。當時東吳風格的服飾就是經此商路傳至日本，造就了和服的雛形，「吳服」一詞亦因此而來</a:t>
            </a:r>
            <a:r>
              <a:rPr lang="zh-TW" altLang="en-US" sz="2000" dirty="0" smtClean="0">
                <a:latin typeface="標楷體" pitchFamily="65" charset="-120"/>
                <a:ea typeface="標楷體" pitchFamily="65" charset="-120"/>
              </a:rPr>
              <a:t>。</a:t>
            </a:r>
            <a:endParaRPr lang="en-US" altLang="zh-TW" sz="2000" dirty="0" smtClean="0">
              <a:latin typeface="標楷體" pitchFamily="65" charset="-120"/>
              <a:ea typeface="標楷體" pitchFamily="65" charset="-120"/>
            </a:endParaRPr>
          </a:p>
          <a:p>
            <a:pPr eaLnBrk="1" fontAlgn="auto" hangingPunct="1">
              <a:lnSpc>
                <a:spcPct val="120000"/>
              </a:lnSpc>
              <a:spcAft>
                <a:spcPts val="0"/>
              </a:spcAft>
              <a:defRPr/>
            </a:pPr>
            <a:endParaRPr lang="en-US" altLang="zh-TW" sz="2000" dirty="0" smtClean="0">
              <a:latin typeface="標楷體" pitchFamily="65" charset="-120"/>
              <a:ea typeface="標楷體" pitchFamily="65" charset="-120"/>
            </a:endParaRPr>
          </a:p>
          <a:p>
            <a:pPr eaLnBrk="1" fontAlgn="auto" hangingPunct="1">
              <a:lnSpc>
                <a:spcPct val="120000"/>
              </a:lnSpc>
              <a:spcAft>
                <a:spcPts val="0"/>
              </a:spcAft>
              <a:buFont typeface="Arial" charset="0"/>
              <a:buNone/>
              <a:defRPr/>
            </a:pPr>
            <a:r>
              <a:rPr lang="zh-TW" altLang="en-US" sz="2000" b="1" dirty="0" smtClean="0">
                <a:latin typeface="標楷體" pitchFamily="65" charset="-120"/>
                <a:ea typeface="標楷體" pitchFamily="65" charset="-120"/>
              </a:rPr>
              <a:t>飛鳥時代：</a:t>
            </a:r>
            <a:endParaRPr lang="en-US" altLang="zh-TW" sz="2000" b="1"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sz="2000" dirty="0" smtClean="0">
                <a:latin typeface="標楷體" pitchFamily="65" charset="-120"/>
                <a:ea typeface="標楷體" pitchFamily="65" charset="-120"/>
              </a:rPr>
              <a:t>　　白江口一役戰敗後，日本朝廷大力引進唐朝的制度及文化，使日本與中國的交流變得更直接。因此於奈良時代，日本對中國文化有著大規模的模仿，下至平民，上至統治者。</a:t>
            </a:r>
            <a:r>
              <a:rPr lang="en-US" altLang="zh-TW" sz="2000" dirty="0" smtClean="0">
                <a:latin typeface="標楷體" pitchFamily="65" charset="-120"/>
                <a:ea typeface="標楷體" pitchFamily="65" charset="-120"/>
              </a:rPr>
              <a:t>701</a:t>
            </a:r>
            <a:r>
              <a:rPr lang="zh-TW" altLang="en-US" sz="2000" dirty="0" smtClean="0">
                <a:latin typeface="標楷體" pitchFamily="65" charset="-120"/>
                <a:ea typeface="標楷體" pitchFamily="65" charset="-120"/>
              </a:rPr>
              <a:t>年制訂的大寶律令，以及由大寶律令所衍生出來，</a:t>
            </a:r>
            <a:r>
              <a:rPr lang="en-US" altLang="zh-TW" sz="2000" dirty="0" smtClean="0">
                <a:latin typeface="標楷體" pitchFamily="65" charset="-120"/>
                <a:ea typeface="標楷體" pitchFamily="65" charset="-120"/>
              </a:rPr>
              <a:t>718</a:t>
            </a:r>
            <a:r>
              <a:rPr lang="zh-TW" altLang="en-US" sz="2000" dirty="0" smtClean="0">
                <a:latin typeface="標楷體" pitchFamily="65" charset="-120"/>
                <a:ea typeface="標楷體" pitchFamily="65" charset="-120"/>
              </a:rPr>
              <a:t>年制訂的養老律令，都包含了對衣服制式的規定。這兩條律令將朝廷的制服定義為「禮服」</a:t>
            </a:r>
            <a:r>
              <a:rPr lang="ja-JP" altLang="en-US" sz="2000" dirty="0" smtClean="0">
                <a:latin typeface="標楷體" pitchFamily="65" charset="-120"/>
                <a:ea typeface="標楷體" pitchFamily="65" charset="-120"/>
              </a:rPr>
              <a:t>（</a:t>
            </a:r>
            <a:r>
              <a:rPr lang="ja-JP" altLang="en-US" sz="2000" dirty="0">
                <a:latin typeface="標楷體" pitchFamily="65" charset="-120"/>
                <a:ea typeface="標楷體" pitchFamily="65" charset="-120"/>
              </a:rPr>
              <a:t>らいふく）</a:t>
            </a:r>
            <a:r>
              <a:rPr lang="zh-TW" altLang="en-US" sz="2000" dirty="0" smtClean="0">
                <a:latin typeface="標楷體" pitchFamily="65" charset="-120"/>
                <a:ea typeface="標楷體" pitchFamily="65" charset="-120"/>
              </a:rPr>
              <a:t>及「朝服」</a:t>
            </a:r>
            <a:r>
              <a:rPr lang="ja-JP" altLang="en-US" sz="2000" dirty="0" smtClean="0">
                <a:latin typeface="標楷體" pitchFamily="65" charset="-120"/>
                <a:ea typeface="標楷體" pitchFamily="65" charset="-120"/>
              </a:rPr>
              <a:t>（</a:t>
            </a:r>
            <a:r>
              <a:rPr lang="ja-JP" altLang="en-US" sz="2000" dirty="0">
                <a:latin typeface="標楷體" pitchFamily="65" charset="-120"/>
                <a:ea typeface="標楷體" pitchFamily="65" charset="-120"/>
              </a:rPr>
              <a:t>ちょうふく）</a:t>
            </a:r>
            <a:r>
              <a:rPr lang="zh-TW" altLang="en-US" sz="2000" dirty="0" smtClean="0">
                <a:latin typeface="標楷體" pitchFamily="65" charset="-120"/>
                <a:ea typeface="標楷體" pitchFamily="65" charset="-120"/>
              </a:rPr>
              <a:t>兩種。而不同官位、場合、身分等的衣服各自有不同的部件、顏色及剪裁。</a:t>
            </a:r>
            <a:endParaRPr lang="en-US" altLang="zh-TW" sz="2000" dirty="0" smtClean="0">
              <a:latin typeface="標楷體" pitchFamily="65" charset="-120"/>
              <a:ea typeface="標楷體" pitchFamily="65" charset="-120"/>
            </a:endParaRPr>
          </a:p>
          <a:p>
            <a:pPr eaLnBrk="1" fontAlgn="auto" hangingPunct="1">
              <a:spcAft>
                <a:spcPts val="0"/>
              </a:spcAft>
              <a:defRPr/>
            </a:pPr>
            <a:endParaRPr lang="zh-TW" altLang="en-US" sz="2000" dirty="0">
              <a:latin typeface="華康行楷體W5" panose="03000509000000000000" pitchFamily="65" charset="-120"/>
              <a:ea typeface="華康行楷體W5" panose="03000509000000000000" pitchFamily="65" charset="-120"/>
            </a:endParaRPr>
          </a:p>
        </p:txBody>
      </p:sp>
      <p:sp>
        <p:nvSpPr>
          <p:cNvPr id="46083" name="標題 1"/>
          <p:cNvSpPr>
            <a:spLocks noGrp="1"/>
          </p:cNvSpPr>
          <p:nvPr>
            <p:ph type="title"/>
          </p:nvPr>
        </p:nvSpPr>
        <p:spPr>
          <a:xfrm>
            <a:off x="457200" y="20638"/>
            <a:ext cx="8229600" cy="1143000"/>
          </a:xfrm>
        </p:spPr>
        <p:txBody>
          <a:bodyPr/>
          <a:lstStyle/>
          <a:p>
            <a:pPr eaLnBrk="1" hangingPunct="1"/>
            <a:r>
              <a:rPr lang="zh-TW" altLang="en-US" smtClean="0">
                <a:latin typeface="標楷體" panose="03000509000000000000" pitchFamily="65" charset="-120"/>
                <a:ea typeface="標楷體" panose="03000509000000000000" pitchFamily="65" charset="-120"/>
              </a:rPr>
              <a:t>歷史</a:t>
            </a:r>
          </a:p>
        </p:txBody>
      </p:sp>
      <p:pic>
        <p:nvPicPr>
          <p:cNvPr id="4" name="圖片 3" descr="Takamat1.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468563" y="1268413"/>
            <a:ext cx="4191000" cy="5589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圖片 4" descr="Prince_Shotoku.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627313" y="1163638"/>
            <a:ext cx="3889375" cy="5694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nodeType="clickEffect">
                                  <p:stCondLst>
                                    <p:cond delay="0"/>
                                  </p:stCondLst>
                                  <p:childTnLst>
                                    <p:set>
                                      <p:cBhvr>
                                        <p:cTn id="14" dur="1" fill="hold">
                                          <p:stCondLst>
                                            <p:cond delay="0"/>
                                          </p:stCondLst>
                                        </p:cTn>
                                        <p:tgtEl>
                                          <p:spTgt spid="4"/>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xit"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3">
                                            <p:txEl>
                                              <p:pRg st="0" end="0"/>
                                            </p:txEl>
                                          </p:spTgt>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47106"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歷史</a:t>
            </a:r>
          </a:p>
        </p:txBody>
      </p:sp>
      <p:sp>
        <p:nvSpPr>
          <p:cNvPr id="3" name="內容版面配置區 2"/>
          <p:cNvSpPr>
            <a:spLocks noGrp="1"/>
          </p:cNvSpPr>
          <p:nvPr>
            <p:ph idx="1"/>
          </p:nvPr>
        </p:nvSpPr>
        <p:spPr/>
        <p:txBody>
          <a:bodyPr rtlCol="0">
            <a:normAutofit/>
          </a:bodyPr>
          <a:lstStyle/>
          <a:p>
            <a:pPr eaLnBrk="1" fontAlgn="auto" hangingPunct="1">
              <a:spcAft>
                <a:spcPts val="0"/>
              </a:spcAft>
              <a:buFont typeface="Arial" panose="020B0604020202020204" pitchFamily="34" charset="0"/>
              <a:buNone/>
              <a:defRPr/>
            </a:pPr>
            <a:r>
              <a:rPr lang="zh-TW" altLang="en-US" b="1" dirty="0" smtClean="0">
                <a:latin typeface="標楷體" pitchFamily="65" charset="-120"/>
                <a:ea typeface="標楷體" pitchFamily="65" charset="-120"/>
              </a:rPr>
              <a:t>奈良時期：</a:t>
            </a:r>
            <a:endParaRPr lang="en-US" altLang="zh-TW" b="1" dirty="0" smtClean="0">
              <a:latin typeface="標楷體" pitchFamily="65" charset="-120"/>
              <a:ea typeface="標楷體" pitchFamily="65" charset="-120"/>
            </a:endParaRPr>
          </a:p>
          <a:p>
            <a:pPr marL="0" indent="0" eaLnBrk="1" fontAlgn="auto" hangingPunct="1">
              <a:spcAft>
                <a:spcPts val="0"/>
              </a:spcAft>
              <a:buFont typeface="Arial" panose="020B0604020202020204" pitchFamily="34" charset="0"/>
              <a:buNone/>
              <a:defRPr/>
            </a:pPr>
            <a:r>
              <a:rPr lang="zh-TW" altLang="en-US" dirty="0">
                <a:latin typeface="標楷體" pitchFamily="65" charset="-120"/>
                <a:ea typeface="標楷體" pitchFamily="65" charset="-120"/>
              </a:rPr>
              <a:t>　</a:t>
            </a:r>
            <a:r>
              <a:rPr lang="zh-TW" altLang="en-US" dirty="0" smtClean="0">
                <a:latin typeface="標楷體" pitchFamily="65" charset="-120"/>
                <a:ea typeface="標楷體" pitchFamily="65" charset="-120"/>
              </a:rPr>
              <a:t>　</a:t>
            </a:r>
            <a:r>
              <a:rPr lang="zh-TW" altLang="en-US" dirty="0">
                <a:latin typeface="標楷體" pitchFamily="65" charset="-120"/>
                <a:ea typeface="標楷體" pitchFamily="65" charset="-120"/>
              </a:rPr>
              <a:t>承和九年（公元</a:t>
            </a:r>
            <a:r>
              <a:rPr lang="en-US" altLang="zh-TW" dirty="0">
                <a:latin typeface="標楷體" pitchFamily="65" charset="-120"/>
                <a:ea typeface="標楷體" pitchFamily="65" charset="-120"/>
              </a:rPr>
              <a:t>842</a:t>
            </a:r>
            <a:r>
              <a:rPr lang="zh-TW" altLang="en-US" dirty="0">
                <a:latin typeface="標楷體" pitchFamily="65" charset="-120"/>
                <a:ea typeface="標楷體" pitchFamily="65" charset="-120"/>
              </a:rPr>
              <a:t>），仁明天皇又詔書：「天下儀式，男女衣服，皆依唐法，五位以上位記，改從漢樣，諸宮殿院堂門閣，皆著新額。</a:t>
            </a:r>
            <a:r>
              <a:rPr lang="zh-TW" altLang="en-US" dirty="0" smtClean="0">
                <a:latin typeface="標楷體" pitchFamily="65" charset="-120"/>
                <a:ea typeface="標楷體" pitchFamily="65" charset="-120"/>
              </a:rPr>
              <a:t>」此</a:t>
            </a:r>
            <a:r>
              <a:rPr lang="zh-TW" altLang="en-US" dirty="0">
                <a:latin typeface="標楷體" pitchFamily="65" charset="-120"/>
                <a:ea typeface="標楷體" pitchFamily="65" charset="-120"/>
              </a:rPr>
              <a:t>時期的和服基本上完全模仿當時期中國服飾的模式，而日後貴族階級所穿著的「唐服」樣式亦於此時期留存下來。</a:t>
            </a:r>
          </a:p>
        </p:txBody>
      </p:sp>
      <p:pic>
        <p:nvPicPr>
          <p:cNvPr id="4" name="圖片 3" descr="1280px-Osaka_Rekishi_Hakubutsukan_Jiju.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44575" y="1266825"/>
            <a:ext cx="7454900" cy="559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圖片 4" descr="Nara_kimono.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32425" y="1268413"/>
            <a:ext cx="3711575" cy="5589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48130"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歷史</a:t>
            </a:r>
          </a:p>
        </p:txBody>
      </p:sp>
      <p:sp>
        <p:nvSpPr>
          <p:cNvPr id="3" name="內容版面配置區 2"/>
          <p:cNvSpPr>
            <a:spLocks noGrp="1"/>
          </p:cNvSpPr>
          <p:nvPr>
            <p:ph idx="1"/>
          </p:nvPr>
        </p:nvSpPr>
        <p:spPr/>
        <p:txBody>
          <a:bodyPr rtlCol="0">
            <a:normAutofit fontScale="92500" lnSpcReduction="20000"/>
          </a:bodyPr>
          <a:lstStyle/>
          <a:p>
            <a:pPr marL="0" indent="0" eaLnBrk="1" fontAlgn="auto" hangingPunct="1">
              <a:spcAft>
                <a:spcPts val="0"/>
              </a:spcAft>
              <a:buFont typeface="Arial" panose="020B0604020202020204" pitchFamily="34" charset="0"/>
              <a:buNone/>
              <a:defRPr/>
            </a:pPr>
            <a:r>
              <a:rPr lang="zh-TW" altLang="en-US" b="1" dirty="0" smtClean="0">
                <a:latin typeface="標楷體" pitchFamily="65" charset="-120"/>
                <a:ea typeface="標楷體" pitchFamily="65" charset="-120"/>
              </a:rPr>
              <a:t>平安時代：</a:t>
            </a:r>
            <a:endParaRPr lang="en-US" altLang="zh-TW" b="1" dirty="0" smtClean="0">
              <a:latin typeface="標楷體" pitchFamily="65" charset="-120"/>
              <a:ea typeface="標楷體" pitchFamily="65" charset="-120"/>
            </a:endParaRPr>
          </a:p>
          <a:p>
            <a:pPr marL="0" indent="0" eaLnBrk="1" fontAlgn="auto" hangingPunct="1">
              <a:spcAft>
                <a:spcPts val="0"/>
              </a:spcAft>
              <a:buFont typeface="Arial" panose="020B0604020202020204" pitchFamily="34" charset="0"/>
              <a:buNone/>
              <a:defRPr/>
            </a:pPr>
            <a:r>
              <a:rPr lang="zh-TW" altLang="en-US" dirty="0">
                <a:latin typeface="標楷體" pitchFamily="65" charset="-120"/>
                <a:ea typeface="標楷體" pitchFamily="65" charset="-120"/>
              </a:rPr>
              <a:t>　</a:t>
            </a:r>
            <a:r>
              <a:rPr lang="zh-TW" altLang="en-US" dirty="0" smtClean="0">
                <a:latin typeface="標楷體" pitchFamily="65" charset="-120"/>
                <a:ea typeface="標楷體" pitchFamily="65" charset="-120"/>
              </a:rPr>
              <a:t>　</a:t>
            </a:r>
            <a:r>
              <a:rPr lang="zh-TW" altLang="en-US" dirty="0">
                <a:latin typeface="標楷體" pitchFamily="65" charset="-120"/>
                <a:ea typeface="標楷體" pitchFamily="65" charset="-120"/>
              </a:rPr>
              <a:t>由於</a:t>
            </a:r>
            <a:r>
              <a:rPr lang="en-US" altLang="zh-TW" dirty="0">
                <a:latin typeface="標楷體" pitchFamily="65" charset="-120"/>
                <a:ea typeface="標楷體" pitchFamily="65" charset="-120"/>
              </a:rPr>
              <a:t>894</a:t>
            </a:r>
            <a:r>
              <a:rPr lang="zh-TW" altLang="en-US" dirty="0">
                <a:latin typeface="標楷體" pitchFamily="65" charset="-120"/>
                <a:ea typeface="標楷體" pitchFamily="65" charset="-120"/>
              </a:rPr>
              <a:t>年日本撤回遣唐使</a:t>
            </a:r>
            <a:r>
              <a:rPr lang="zh-TW" altLang="en-US" dirty="0" smtClean="0">
                <a:latin typeface="標楷體" pitchFamily="65" charset="-120"/>
                <a:ea typeface="標楷體" pitchFamily="65" charset="-120"/>
              </a:rPr>
              <a:t>，</a:t>
            </a:r>
            <a:r>
              <a:rPr lang="zh-TW" altLang="en-US" dirty="0">
                <a:latin typeface="標楷體" pitchFamily="65" charset="-120"/>
                <a:ea typeface="標楷體" pitchFamily="65" charset="-120"/>
              </a:rPr>
              <a:t>使和服發展逐漸傾回去日本自身的文化，開始建立起別於中國服飾的獨特風格。尤其是這個時期紋章及染色技術大幅發展，令當時和服的花款變得更加多樣化</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0" indent="0" eaLnBrk="1" fontAlgn="auto" hangingPunct="1">
              <a:spcAft>
                <a:spcPts val="0"/>
              </a:spcAft>
              <a:buFont typeface="Arial" panose="020B0604020202020204" pitchFamily="34" charset="0"/>
              <a:buNone/>
              <a:defRPr/>
            </a:pPr>
            <a:r>
              <a:rPr lang="zh-TW" altLang="en-US" dirty="0">
                <a:latin typeface="標楷體" pitchFamily="65" charset="-120"/>
                <a:ea typeface="標楷體" pitchFamily="65" charset="-120"/>
              </a:rPr>
              <a:t>　</a:t>
            </a:r>
            <a:r>
              <a:rPr lang="zh-TW" altLang="en-US" dirty="0" smtClean="0">
                <a:latin typeface="標楷體" pitchFamily="65" charset="-120"/>
                <a:ea typeface="標楷體" pitchFamily="65" charset="-120"/>
              </a:rPr>
              <a:t>　</a:t>
            </a:r>
            <a:r>
              <a:rPr lang="zh-TW" altLang="en-US" dirty="0">
                <a:latin typeface="標楷體" pitchFamily="65" charset="-120"/>
                <a:ea typeface="標楷體" pitchFamily="65" charset="-120"/>
              </a:rPr>
              <a:t>當時衣服的原材料多為絲綢、麻等纖維，另有以金屬或木材所製成的配件。不過基於布料容易腐爛，能夠完整保留下來和服並不多</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0" indent="0" eaLnBrk="1" fontAlgn="auto" hangingPunct="1">
              <a:spcAft>
                <a:spcPts val="0"/>
              </a:spcAft>
              <a:buFont typeface="Arial" panose="020B0604020202020204" pitchFamily="34" charset="0"/>
              <a:buNone/>
              <a:defRPr/>
            </a:pPr>
            <a:r>
              <a:rPr lang="zh-TW" altLang="en-US" dirty="0">
                <a:latin typeface="標楷體" pitchFamily="65" charset="-120"/>
                <a:ea typeface="標楷體" pitchFamily="65" charset="-120"/>
              </a:rPr>
              <a:t>　</a:t>
            </a:r>
            <a:r>
              <a:rPr lang="zh-TW" altLang="en-US" dirty="0" smtClean="0">
                <a:latin typeface="標楷體" pitchFamily="65" charset="-120"/>
                <a:ea typeface="標楷體" pitchFamily="65" charset="-120"/>
              </a:rPr>
              <a:t>　基本上</a:t>
            </a:r>
            <a:r>
              <a:rPr lang="zh-TW" altLang="en-US" dirty="0">
                <a:latin typeface="標楷體" pitchFamily="65" charset="-120"/>
                <a:ea typeface="標楷體" pitchFamily="65" charset="-120"/>
              </a:rPr>
              <a:t>這個時期出現的和服成為了日後朝廷及幕府的禮儀服式；當時對和服的穿著法及穿著禮儀亦有部分留傳到現代。</a:t>
            </a:r>
            <a:endParaRPr lang="en-US" altLang="zh-TW" dirty="0" smtClean="0">
              <a:latin typeface="標楷體" pitchFamily="65" charset="-120"/>
              <a:ea typeface="標楷體" pitchFamily="65" charset="-120"/>
            </a:endParaRPr>
          </a:p>
        </p:txBody>
      </p:sp>
      <p:pic>
        <p:nvPicPr>
          <p:cNvPr id="4" name="圖片 3" descr="Genji_emaki_YADORIGI_2.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546225"/>
            <a:ext cx="9144000" cy="4789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49154"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歷史</a:t>
            </a:r>
          </a:p>
        </p:txBody>
      </p:sp>
      <p:sp>
        <p:nvSpPr>
          <p:cNvPr id="3" name="內容版面配置區 2"/>
          <p:cNvSpPr>
            <a:spLocks noGrp="1"/>
          </p:cNvSpPr>
          <p:nvPr>
            <p:ph idx="1"/>
          </p:nvPr>
        </p:nvSpPr>
        <p:spPr/>
        <p:txBody>
          <a:bodyPr rtlCol="0">
            <a:normAutofit fontScale="77500" lnSpcReduction="20000"/>
          </a:bodyPr>
          <a:lstStyle/>
          <a:p>
            <a:pPr marL="0" indent="0" eaLnBrk="1" fontAlgn="auto" hangingPunct="1">
              <a:spcAft>
                <a:spcPts val="0"/>
              </a:spcAft>
              <a:buFont typeface="Arial" panose="020B0604020202020204" pitchFamily="34" charset="0"/>
              <a:buNone/>
              <a:defRPr/>
            </a:pPr>
            <a:r>
              <a:rPr lang="zh-TW" altLang="en-US" b="1" dirty="0">
                <a:latin typeface="標楷體" pitchFamily="65" charset="-120"/>
                <a:ea typeface="標楷體" pitchFamily="65" charset="-120"/>
              </a:rPr>
              <a:t>鎌倉時代及室町</a:t>
            </a:r>
            <a:r>
              <a:rPr lang="zh-TW" altLang="en-US" b="1" dirty="0" smtClean="0">
                <a:latin typeface="標楷體" pitchFamily="65" charset="-120"/>
                <a:ea typeface="標楷體" pitchFamily="65" charset="-120"/>
              </a:rPr>
              <a:t>時代：</a:t>
            </a:r>
            <a:endParaRPr lang="zh-TW" altLang="en-US" b="1" dirty="0">
              <a:latin typeface="標楷體" pitchFamily="65" charset="-120"/>
              <a:ea typeface="標楷體" pitchFamily="65" charset="-120"/>
            </a:endParaRPr>
          </a:p>
          <a:p>
            <a:pPr marL="0" indent="0" eaLnBrk="1" fontAlgn="auto" hangingPunct="1">
              <a:spcAft>
                <a:spcPts val="0"/>
              </a:spcAft>
              <a:buFont typeface="Arial" panose="020B0604020202020204" pitchFamily="34" charset="0"/>
              <a:buNone/>
              <a:defRPr/>
            </a:pPr>
            <a:r>
              <a:rPr lang="zh-TW" altLang="en-US" dirty="0" smtClean="0">
                <a:latin typeface="標楷體" pitchFamily="65" charset="-120"/>
                <a:ea typeface="標楷體" pitchFamily="65" charset="-120"/>
              </a:rPr>
              <a:t>　　</a:t>
            </a:r>
            <a:r>
              <a:rPr lang="zh-TW" altLang="en-US" dirty="0">
                <a:latin typeface="標楷體" pitchFamily="65" charset="-120"/>
                <a:ea typeface="標楷體" pitchFamily="65" charset="-120"/>
              </a:rPr>
              <a:t>原本中國服飾中的褲跟裳被省去，袖口亦開始縮小，形成現今和服雛型的「小袖」；另外女子和服亦開始趨向上下連裳的袍服類。室町時代後期，日本進入戰國時代，群雄割據戰亂不斷，人民生活不振，造成和服的演變逐漸減慢</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0" indent="0" eaLnBrk="1" fontAlgn="auto" hangingPunct="1">
              <a:spcAft>
                <a:spcPts val="0"/>
              </a:spcAft>
              <a:buFont typeface="Arial" panose="020B0604020202020204" pitchFamily="34" charset="0"/>
              <a:buNone/>
              <a:defRPr/>
            </a:pPr>
            <a:r>
              <a:rPr lang="zh-TW" altLang="en-US" dirty="0" smtClean="0">
                <a:latin typeface="標楷體" pitchFamily="65" charset="-120"/>
                <a:ea typeface="標楷體" pitchFamily="65" charset="-120"/>
              </a:rPr>
              <a:t>　　</a:t>
            </a:r>
            <a:r>
              <a:rPr lang="ja-JP" altLang="en-US" dirty="0" smtClean="0">
                <a:latin typeface="標楷體" pitchFamily="65" charset="-120"/>
                <a:ea typeface="標楷體" pitchFamily="65" charset="-120"/>
              </a:rPr>
              <a:t>此</a:t>
            </a:r>
            <a:r>
              <a:rPr lang="ja-JP" altLang="en-US" dirty="0">
                <a:latin typeface="標楷體" pitchFamily="65" charset="-120"/>
                <a:ea typeface="標楷體" pitchFamily="65" charset="-120"/>
              </a:rPr>
              <a:t>時期亦產生了大紋（だいもん）及素襖（すおう）兩種款式的和服。另外以平安時期平民所穿著的水干（すいかん）為本所演化出來的直垂（ひたたれ）於鎌倉時期成為了武家的禮服，到了室町時代更成為了武家的第一正裝</a:t>
            </a:r>
            <a:r>
              <a:rPr lang="ja-JP" altLang="en-US" dirty="0" smtClean="0">
                <a:latin typeface="標楷體" pitchFamily="65" charset="-120"/>
                <a:ea typeface="標楷體" pitchFamily="65" charset="-120"/>
              </a:rPr>
              <a:t>。</a:t>
            </a:r>
            <a:endParaRPr lang="en-US" altLang="ja-JP" dirty="0" smtClean="0">
              <a:latin typeface="標楷體" pitchFamily="65" charset="-120"/>
              <a:ea typeface="標楷體" pitchFamily="65" charset="-120"/>
            </a:endParaRPr>
          </a:p>
          <a:p>
            <a:pPr marL="0" indent="0" eaLnBrk="1" fontAlgn="auto" hangingPunct="1">
              <a:spcAft>
                <a:spcPts val="0"/>
              </a:spcAft>
              <a:buFont typeface="Arial" panose="020B0604020202020204" pitchFamily="34" charset="0"/>
              <a:buNone/>
              <a:defRPr/>
            </a:pPr>
            <a:r>
              <a:rPr lang="zh-TW" altLang="en-US" dirty="0">
                <a:latin typeface="標楷體" pitchFamily="65" charset="-120"/>
                <a:ea typeface="標楷體" pitchFamily="65" charset="-120"/>
              </a:rPr>
              <a:t>　</a:t>
            </a:r>
            <a:r>
              <a:rPr lang="zh-TW" altLang="en-US" dirty="0" smtClean="0">
                <a:latin typeface="標楷體" pitchFamily="65" charset="-120"/>
                <a:ea typeface="標楷體" pitchFamily="65" charset="-120"/>
              </a:rPr>
              <a:t>　</a:t>
            </a:r>
            <a:r>
              <a:rPr lang="zh-TW" altLang="en-US" dirty="0">
                <a:latin typeface="標楷體" pitchFamily="65" charset="-120"/>
                <a:ea typeface="標楷體" pitchFamily="65" charset="-120"/>
              </a:rPr>
              <a:t>室町時代日本大量進口明朝金襴、緞子，被當作最高級的織物，製作幕府將軍的胴服（羽織）。</a:t>
            </a:r>
          </a:p>
        </p:txBody>
      </p:sp>
      <p:pic>
        <p:nvPicPr>
          <p:cNvPr id="4" name="圖片 3" descr="079-a.gif"/>
          <p:cNvPicPr>
            <a:picLocks noChangeAspect="1"/>
          </p:cNvPicPr>
          <p:nvPr/>
        </p:nvPicPr>
        <p:blipFill>
          <a:blip r:embed="rId2" cstate="print">
            <a:extLst>
              <a:ext uri="{28A0092B-C50C-407E-A947-70E740481C1C}">
                <a14:useLocalDpi xmlns="" xmlns:a14="http://schemas.microsoft.com/office/drawing/2010/main" val="0"/>
              </a:ext>
            </a:extLst>
          </a:blip>
          <a:srcRect l="17107" r="19572"/>
          <a:stretch>
            <a:fillRect/>
          </a:stretch>
        </p:blipFill>
        <p:spPr bwMode="auto">
          <a:xfrm>
            <a:off x="0" y="1566863"/>
            <a:ext cx="1728788" cy="4365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圖片 4" descr="119-a.gif"/>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692275" y="1566863"/>
            <a:ext cx="2728913" cy="4365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圖片 5" descr="s879-8315-859.jpg"/>
          <p:cNvPicPr>
            <a:picLocks noChangeAspect="1"/>
          </p:cNvPicPr>
          <p:nvPr/>
        </p:nvPicPr>
        <p:blipFill>
          <a:blip r:embed="rId4" cstate="print">
            <a:extLst>
              <a:ext uri="{28A0092B-C50C-407E-A947-70E740481C1C}">
                <a14:useLocalDpi xmlns="" xmlns:a14="http://schemas.microsoft.com/office/drawing/2010/main" val="0"/>
              </a:ext>
            </a:extLst>
          </a:blip>
          <a:srcRect l="10928" r="12569"/>
          <a:stretch>
            <a:fillRect/>
          </a:stretch>
        </p:blipFill>
        <p:spPr bwMode="auto">
          <a:xfrm>
            <a:off x="6623050" y="1566863"/>
            <a:ext cx="2506663" cy="4365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圖片 6" descr="s8310.jpg"/>
          <p:cNvPicPr>
            <a:picLocks noChangeAspect="1"/>
          </p:cNvPicPr>
          <p:nvPr/>
        </p:nvPicPr>
        <p:blipFill>
          <a:blip r:embed="rId5" cstate="print">
            <a:extLst>
              <a:ext uri="{28A0092B-C50C-407E-A947-70E740481C1C}">
                <a14:useLocalDpi xmlns="" xmlns:a14="http://schemas.microsoft.com/office/drawing/2010/main" val="0"/>
              </a:ext>
            </a:extLst>
          </a:blip>
          <a:srcRect l="15387" r="14272"/>
          <a:stretch>
            <a:fillRect/>
          </a:stretch>
        </p:blipFill>
        <p:spPr bwMode="auto">
          <a:xfrm>
            <a:off x="4356100" y="1566863"/>
            <a:ext cx="2303463" cy="436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50178"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歷史</a:t>
            </a:r>
          </a:p>
        </p:txBody>
      </p:sp>
      <p:sp>
        <p:nvSpPr>
          <p:cNvPr id="3" name="內容版面配置區 2"/>
          <p:cNvSpPr>
            <a:spLocks noGrp="1"/>
          </p:cNvSpPr>
          <p:nvPr>
            <p:ph idx="1"/>
          </p:nvPr>
        </p:nvSpPr>
        <p:spPr/>
        <p:txBody>
          <a:bodyPr/>
          <a:lstStyle/>
          <a:p>
            <a:pPr marL="0" indent="0" eaLnBrk="1" hangingPunct="1">
              <a:buFont typeface="Arial" panose="020B0604020202020204" pitchFamily="34" charset="0"/>
              <a:buNone/>
            </a:pPr>
            <a:r>
              <a:rPr lang="zh-TW" altLang="en-US" b="1" smtClean="0">
                <a:latin typeface="標楷體" panose="03000509000000000000" pitchFamily="65" charset="-120"/>
                <a:ea typeface="標楷體" panose="03000509000000000000" pitchFamily="65" charset="-120"/>
              </a:rPr>
              <a:t>安土桃山時代：</a:t>
            </a:r>
            <a:endParaRPr lang="en-US" altLang="zh-TW" b="1" smtClean="0">
              <a:latin typeface="標楷體" panose="03000509000000000000" pitchFamily="65" charset="-120"/>
              <a:ea typeface="標楷體" panose="03000509000000000000" pitchFamily="65" charset="-120"/>
            </a:endParaRPr>
          </a:p>
          <a:p>
            <a:pPr marL="0" indent="0" eaLnBrk="1" hangingPunct="1">
              <a:buFont typeface="Arial" panose="020B0604020202020204" pitchFamily="34" charset="0"/>
              <a:buNone/>
            </a:pPr>
            <a:r>
              <a:rPr lang="zh-TW" altLang="en-US" smtClean="0">
                <a:latin typeface="標楷體" panose="03000509000000000000" pitchFamily="65" charset="-120"/>
                <a:ea typeface="標楷體" panose="03000509000000000000" pitchFamily="65" charset="-120"/>
              </a:rPr>
              <a:t>　　</a:t>
            </a:r>
            <a:r>
              <a:rPr lang="ja-JP" altLang="en-US" smtClean="0">
                <a:latin typeface="標楷體" panose="03000509000000000000" pitchFamily="65" charset="-120"/>
                <a:ea typeface="標楷體" panose="03000509000000000000" pitchFamily="65" charset="-120"/>
              </a:rPr>
              <a:t>以後的服裝主流都是以小袖為主，而於這個時代和服被加上衽（おくみえり，即領緣）、袖、袴（はかま）等部件。雖然細部的變化於以後的時代仍然持續著，但和服的形態至此已基本定型，直到現代。</a:t>
            </a:r>
            <a:endParaRPr lang="zh-TW" altLang="en-US" smtClean="0">
              <a:latin typeface="標楷體" panose="03000509000000000000" pitchFamily="65" charset="-120"/>
              <a:ea typeface="標楷體" panose="03000509000000000000" pitchFamily="65" charset="-120"/>
            </a:endParaRPr>
          </a:p>
          <a:p>
            <a:pPr marL="0" indent="0" eaLnBrk="1" hangingPunct="1">
              <a:buFont typeface="Arial" panose="020B0604020202020204" pitchFamily="34" charset="0"/>
              <a:buNone/>
            </a:pPr>
            <a:endParaRPr lang="zh-TW" altLang="en-US" smtClean="0">
              <a:latin typeface="標楷體" panose="03000509000000000000" pitchFamily="65" charset="-120"/>
              <a:ea typeface="標楷體" panose="03000509000000000000" pitchFamily="65" charset="-120"/>
            </a:endParaRPr>
          </a:p>
        </p:txBody>
      </p:sp>
      <p:pic>
        <p:nvPicPr>
          <p:cNvPr id="5" name="圖片 4" descr="1280px-Emperor_Antoku.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2775" y="1660525"/>
            <a:ext cx="5976938" cy="473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圖片 5" descr="Bessyo_nagaharu.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07013" y="1660525"/>
            <a:ext cx="3836987" cy="4751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圖片 3"/>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003425" y="585788"/>
            <a:ext cx="4840288" cy="5064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文字方塊 4"/>
          <p:cNvSpPr txBox="1"/>
          <p:nvPr/>
        </p:nvSpPr>
        <p:spPr>
          <a:xfrm>
            <a:off x="7516336" y="585788"/>
            <a:ext cx="738664" cy="2605842"/>
          </a:xfrm>
          <a:prstGeom prst="rect">
            <a:avLst/>
          </a:prstGeom>
          <a:noFill/>
        </p:spPr>
        <p:txBody>
          <a:bodyPr vert="eaVert" wrap="none">
            <a:spAutoFit/>
          </a:bodyPr>
          <a:lstStyle/>
          <a:p>
            <a:pPr fontAlgn="auto">
              <a:spcBef>
                <a:spcPts val="0"/>
              </a:spcBef>
              <a:spcAft>
                <a:spcPts val="0"/>
              </a:spcAft>
              <a:defRPr/>
            </a:pPr>
            <a:r>
              <a:rPr kumimoji="0" lang="zh-TW" altLang="en-US" sz="3600" dirty="0">
                <a:solidFill>
                  <a:schemeClr val="tx1">
                    <a:lumMod val="85000"/>
                    <a:lumOff val="15000"/>
                  </a:schemeClr>
                </a:solidFill>
                <a:latin typeface="新細明體-ExtB" panose="02020500000000000000" pitchFamily="18" charset="-120"/>
                <a:ea typeface="新細明體-ExtB" panose="02020500000000000000" pitchFamily="18" charset="-120"/>
              </a:rPr>
              <a:t>想</a:t>
            </a:r>
            <a:r>
              <a:rPr kumimoji="0" lang="zh-TW" altLang="en-US" sz="3200" dirty="0">
                <a:solidFill>
                  <a:schemeClr val="tx1">
                    <a:lumMod val="85000"/>
                    <a:lumOff val="15000"/>
                  </a:schemeClr>
                </a:solidFill>
                <a:latin typeface="新細明體-ExtB" panose="02020500000000000000" pitchFamily="18" charset="-120"/>
                <a:ea typeface="新細明體-ExtB" panose="02020500000000000000" pitchFamily="18" charset="-120"/>
              </a:rPr>
              <a:t>到相撲的話</a:t>
            </a:r>
          </a:p>
        </p:txBody>
      </p:sp>
      <p:sp>
        <p:nvSpPr>
          <p:cNvPr id="7" name="文字方塊 6"/>
          <p:cNvSpPr txBox="1"/>
          <p:nvPr/>
        </p:nvSpPr>
        <p:spPr>
          <a:xfrm>
            <a:off x="7558088" y="3011488"/>
            <a:ext cx="696912" cy="706437"/>
          </a:xfrm>
          <a:prstGeom prst="rect">
            <a:avLst/>
          </a:prstGeom>
          <a:noFill/>
        </p:spPr>
        <p:txBody>
          <a:bodyPr wrap="none">
            <a:spAutoFit/>
          </a:bodyPr>
          <a:lstStyle/>
          <a:p>
            <a:pPr fontAlgn="auto">
              <a:spcBef>
                <a:spcPts val="0"/>
              </a:spcBef>
              <a:spcAft>
                <a:spcPts val="0"/>
              </a:spcAft>
              <a:defRPr/>
            </a:pPr>
            <a:r>
              <a:rPr kumimoji="0" lang="zh-TW" altLang="en-US" sz="4000" dirty="0">
                <a:solidFill>
                  <a:schemeClr val="tx1">
                    <a:lumMod val="85000"/>
                    <a:lumOff val="15000"/>
                  </a:schemeClr>
                </a:solidFill>
                <a:latin typeface="+mn-lt"/>
                <a:ea typeface="+mn-ea"/>
              </a:rPr>
              <a:t>，</a:t>
            </a:r>
          </a:p>
        </p:txBody>
      </p:sp>
    </p:spTree>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rtlCol="0">
            <a:normAutofit fontScale="62500" lnSpcReduction="20000"/>
          </a:bodyPr>
          <a:lstStyle/>
          <a:p>
            <a:pPr eaLnBrk="1" fontAlgn="auto" hangingPunct="1">
              <a:lnSpc>
                <a:spcPct val="120000"/>
              </a:lnSpc>
              <a:spcAft>
                <a:spcPts val="0"/>
              </a:spcAft>
              <a:buFont typeface="Arial" charset="0"/>
              <a:buNone/>
              <a:defRPr/>
            </a:pPr>
            <a:r>
              <a:rPr lang="zh-TW" altLang="en-US" b="1" dirty="0" smtClean="0">
                <a:latin typeface="標楷體" pitchFamily="65" charset="-120"/>
                <a:ea typeface="標楷體" pitchFamily="65" charset="-120"/>
              </a:rPr>
              <a:t>江戶時代：</a:t>
            </a:r>
            <a:endParaRPr lang="en-US" altLang="zh-TW" b="1" dirty="0" smtClean="0">
              <a:latin typeface="標楷體" pitchFamily="65" charset="-120"/>
              <a:ea typeface="標楷體" pitchFamily="65" charset="-120"/>
            </a:endParaRPr>
          </a:p>
          <a:p>
            <a:pPr eaLnBrk="1" fontAlgn="auto" hangingPunct="1">
              <a:lnSpc>
                <a:spcPct val="120000"/>
              </a:lnSpc>
              <a:spcAft>
                <a:spcPts val="0"/>
              </a:spcAft>
              <a:defRPr/>
            </a:pPr>
            <a:endParaRPr lang="en-US" altLang="zh-TW" b="1"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dirty="0">
                <a:latin typeface="標楷體" pitchFamily="65" charset="-120"/>
                <a:ea typeface="標楷體" pitchFamily="65" charset="-120"/>
              </a:rPr>
              <a:t>　</a:t>
            </a:r>
            <a:r>
              <a:rPr lang="zh-TW" altLang="en-US" dirty="0" smtClean="0">
                <a:latin typeface="標楷體" pitchFamily="65" charset="-120"/>
                <a:ea typeface="標楷體" pitchFamily="65" charset="-120"/>
              </a:rPr>
              <a:t>　</a:t>
            </a:r>
            <a:r>
              <a:rPr lang="zh-TW" altLang="en-US" dirty="0">
                <a:latin typeface="標楷體" pitchFamily="65" charset="-120"/>
                <a:ea typeface="標楷體" pitchFamily="65" charset="-120"/>
              </a:rPr>
              <a:t>江戶時代初期，小袖的樣式仍然流行。因平民勢力的抬頭，平民生活水平提升，衣飾漸趨華麗；反之武士階級卻因連年戰爭所造成的財政緊拙，樣式趨於平淡。作為這種反常現象的應對，德川幕府於此時以儒家的價值觀為由，頒行了儉約令，才使這種現象漸漸回復過來</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endParaRPr lang="en-US" altLang="zh-TW"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dirty="0" smtClean="0">
                <a:latin typeface="標楷體" pitchFamily="65" charset="-120"/>
                <a:ea typeface="標楷體" pitchFamily="65" charset="-120"/>
              </a:rPr>
              <a:t>　　此時</a:t>
            </a:r>
            <a:r>
              <a:rPr lang="zh-TW" altLang="en-US" dirty="0">
                <a:latin typeface="標楷體" pitchFamily="65" charset="-120"/>
                <a:ea typeface="標楷體" pitchFamily="65" charset="-120"/>
              </a:rPr>
              <a:t>腰帶的使用開始流行，及後更成為和服不可或缺的一部分</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endParaRPr lang="en-US" altLang="zh-TW"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dirty="0" smtClean="0">
                <a:latin typeface="標楷體" pitchFamily="65" charset="-120"/>
                <a:ea typeface="標楷體" pitchFamily="65" charset="-120"/>
              </a:rPr>
              <a:t>　　江</a:t>
            </a:r>
            <a:r>
              <a:rPr lang="zh-TW" altLang="en-US" dirty="0">
                <a:latin typeface="標楷體" pitchFamily="65" charset="-120"/>
                <a:ea typeface="標楷體" pitchFamily="65" charset="-120"/>
              </a:rPr>
              <a:t>戶時代後期，基於鎖國政策，由外地輸入的絲綢大幅減少，而日本本地生產的絲綢卻比較偏少，未能滿足製作和服的需求，因此平民的和服開始改以縐紗比較廉價的材料製作。</a:t>
            </a:r>
            <a:endParaRPr lang="en-US" altLang="zh-TW"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endParaRPr lang="zh-TW" altLang="en-US" dirty="0">
              <a:latin typeface="標楷體" pitchFamily="65" charset="-120"/>
              <a:ea typeface="標楷體" pitchFamily="65" charset="-120"/>
            </a:endParaRPr>
          </a:p>
        </p:txBody>
      </p:sp>
      <p:sp>
        <p:nvSpPr>
          <p:cNvPr id="51203"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歷史</a:t>
            </a:r>
          </a:p>
        </p:txBody>
      </p:sp>
      <p:pic>
        <p:nvPicPr>
          <p:cNvPr id="5" name="圖片 4" descr="Utagawa_Kunisada_I_-_Fukigusa_sono_no_yuran.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624013"/>
            <a:ext cx="9144000" cy="442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600200"/>
            <a:ext cx="8229600" cy="4665663"/>
          </a:xfrm>
        </p:spPr>
        <p:txBody>
          <a:bodyPr rtlCol="0">
            <a:normAutofit fontScale="55000" lnSpcReduction="20000"/>
          </a:bodyPr>
          <a:lstStyle/>
          <a:p>
            <a:pPr eaLnBrk="1" fontAlgn="auto" hangingPunct="1">
              <a:lnSpc>
                <a:spcPct val="120000"/>
              </a:lnSpc>
              <a:spcAft>
                <a:spcPts val="0"/>
              </a:spcAft>
              <a:buFont typeface="Arial" charset="0"/>
              <a:buNone/>
              <a:defRPr/>
            </a:pPr>
            <a:r>
              <a:rPr lang="zh-TW" altLang="en-US" sz="3600" b="1" dirty="0" smtClean="0">
                <a:latin typeface="標楷體" pitchFamily="65" charset="-120"/>
                <a:ea typeface="標楷體" pitchFamily="65" charset="-120"/>
              </a:rPr>
              <a:t>明治時代：</a:t>
            </a:r>
            <a:endParaRPr lang="en-US" altLang="zh-TW" sz="3600" b="1"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dirty="0">
                <a:latin typeface="標楷體" pitchFamily="65" charset="-120"/>
                <a:ea typeface="標楷體" pitchFamily="65" charset="-120"/>
              </a:rPr>
              <a:t>　</a:t>
            </a:r>
            <a:r>
              <a:rPr lang="zh-TW" altLang="en-US" dirty="0" smtClean="0">
                <a:latin typeface="標楷體" pitchFamily="65" charset="-120"/>
                <a:ea typeface="標楷體" pitchFamily="65" charset="-120"/>
              </a:rPr>
              <a:t>　</a:t>
            </a:r>
            <a:r>
              <a:rPr lang="zh-TW" altLang="en-US" dirty="0">
                <a:latin typeface="標楷體" pitchFamily="65" charset="-120"/>
                <a:ea typeface="標楷體" pitchFamily="65" charset="-120"/>
              </a:rPr>
              <a:t>因與洋人交流的機會增多，一些與西洋人有比較多接觸的人如華族、政府要員等開始改穿洋服，以便與洋人交涉，充份顯現出日本人當時急切求變的心態。至於平民，因洋服的價錢高昂，以及傳統對美的觀點所影響，江戶時代的生活模式基本上維持，故此平民多為穿著和服。由於此時期日本出現了兩種截然不同的服飾，因此「着物」一詞就改稱為「和服」，將日本傳統的服飾與由西洋傳來的洋服作分別</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endParaRPr lang="en-US" altLang="zh-TW"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dirty="0" smtClean="0">
                <a:latin typeface="標楷體" pitchFamily="65" charset="-120"/>
                <a:ea typeface="標楷體" pitchFamily="65" charset="-120"/>
              </a:rPr>
              <a:t>　　政府</a:t>
            </a:r>
            <a:r>
              <a:rPr lang="zh-TW" altLang="en-US" dirty="0">
                <a:latin typeface="標楷體" pitchFamily="65" charset="-120"/>
                <a:ea typeface="標楷體" pitchFamily="65" charset="-120"/>
              </a:rPr>
              <a:t>推動了現代化的紡織工業，使絲綢之類的和服衣料產量大升。另外重新開國的日本亦大力發展與外國的商貿往來，引入了不少新的衣料，使和服的材質變得多元化。另外，亦因為工業的推動，布料的染色技術大幅提升，亦使和服的紋理及色彩變得斑爛</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endParaRPr lang="en-US" altLang="zh-TW"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dirty="0" smtClean="0">
                <a:latin typeface="標楷體" pitchFamily="65" charset="-120"/>
                <a:ea typeface="標楷體" pitchFamily="65" charset="-120"/>
              </a:rPr>
              <a:t>　　由於</a:t>
            </a:r>
            <a:r>
              <a:rPr lang="zh-TW" altLang="en-US" dirty="0">
                <a:latin typeface="標楷體" pitchFamily="65" charset="-120"/>
                <a:ea typeface="標楷體" pitchFamily="65" charset="-120"/>
              </a:rPr>
              <a:t>明治維新不斷力求西化的行徑，洋服逐漸取代和服於平民中的</a:t>
            </a:r>
            <a:r>
              <a:rPr lang="zh-TW" altLang="en-US" dirty="0" smtClean="0">
                <a:latin typeface="標楷體" pitchFamily="65" charset="-120"/>
                <a:ea typeface="標楷體" pitchFamily="65" charset="-120"/>
              </a:rPr>
              <a:t>地位，不過此</a:t>
            </a:r>
            <a:r>
              <a:rPr lang="zh-TW" altLang="en-US" dirty="0">
                <a:latin typeface="標楷體" pitchFamily="65" charset="-120"/>
                <a:ea typeface="標楷體" pitchFamily="65" charset="-120"/>
              </a:rPr>
              <a:t>時期平民服裝的西化大多局限於男性。</a:t>
            </a:r>
          </a:p>
        </p:txBody>
      </p:sp>
      <p:sp>
        <p:nvSpPr>
          <p:cNvPr id="52227"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歷史</a:t>
            </a:r>
          </a:p>
        </p:txBody>
      </p:sp>
      <p:pic>
        <p:nvPicPr>
          <p:cNvPr id="4" name="圖片 3" descr="Kusakabe_Kimbei_-_11._Playing_samisen,_tsudzumi,_fuye,_and_taiko.jpg"/>
          <p:cNvPicPr>
            <a:picLocks noChangeAspect="1"/>
          </p:cNvPicPr>
          <p:nvPr/>
        </p:nvPicPr>
        <p:blipFill>
          <a:blip r:embed="rId2" cstate="print">
            <a:extLst>
              <a:ext uri="{28A0092B-C50C-407E-A947-70E740481C1C}">
                <a14:useLocalDpi xmlns="" xmlns:a14="http://schemas.microsoft.com/office/drawing/2010/main" val="0"/>
              </a:ext>
            </a:extLst>
          </a:blip>
          <a:srcRect l="2721" t="5927" r="3944" b="5174"/>
          <a:stretch>
            <a:fillRect/>
          </a:stretch>
        </p:blipFill>
        <p:spPr bwMode="auto">
          <a:xfrm>
            <a:off x="4365625" y="2016125"/>
            <a:ext cx="4778375" cy="3644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圖片 4" descr="Satsuma-samurai-during-boshin-war-period.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513" y="2008188"/>
            <a:ext cx="4643438" cy="3652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463675"/>
            <a:ext cx="8229600" cy="4503738"/>
          </a:xfrm>
        </p:spPr>
        <p:txBody>
          <a:bodyPr rtlCol="0">
            <a:normAutofit fontScale="47500" lnSpcReduction="20000"/>
          </a:bodyPr>
          <a:lstStyle/>
          <a:p>
            <a:pPr eaLnBrk="1" fontAlgn="auto" hangingPunct="1">
              <a:lnSpc>
                <a:spcPct val="120000"/>
              </a:lnSpc>
              <a:spcAft>
                <a:spcPts val="0"/>
              </a:spcAft>
              <a:buFont typeface="Arial" charset="0"/>
              <a:buNone/>
              <a:defRPr/>
            </a:pPr>
            <a:r>
              <a:rPr lang="zh-TW" altLang="en-US" sz="4200" b="1" dirty="0">
                <a:latin typeface="標楷體" pitchFamily="65" charset="-120"/>
                <a:ea typeface="標楷體" pitchFamily="65" charset="-120"/>
              </a:rPr>
              <a:t>大正昭和</a:t>
            </a:r>
            <a:r>
              <a:rPr lang="zh-TW" altLang="en-US" sz="4200" b="1" dirty="0" smtClean="0">
                <a:latin typeface="標楷體" pitchFamily="65" charset="-120"/>
                <a:ea typeface="標楷體" pitchFamily="65" charset="-120"/>
              </a:rPr>
              <a:t>時代：</a:t>
            </a:r>
            <a:endParaRPr lang="en-US" altLang="zh-TW" sz="4200" b="1" dirty="0" smtClean="0">
              <a:latin typeface="標楷體" pitchFamily="65" charset="-120"/>
              <a:ea typeface="標楷體" pitchFamily="65" charset="-120"/>
            </a:endParaRPr>
          </a:p>
          <a:p>
            <a:pPr eaLnBrk="1" fontAlgn="auto" hangingPunct="1">
              <a:lnSpc>
                <a:spcPct val="120000"/>
              </a:lnSpc>
              <a:spcAft>
                <a:spcPts val="0"/>
              </a:spcAft>
              <a:defRPr/>
            </a:pPr>
            <a:endParaRPr lang="en-US" altLang="zh-TW" b="1"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sz="3400" dirty="0" smtClean="0">
                <a:latin typeface="標楷體" pitchFamily="65" charset="-120"/>
                <a:ea typeface="標楷體" pitchFamily="65" charset="-120"/>
              </a:rPr>
              <a:t>　　因</a:t>
            </a:r>
            <a:r>
              <a:rPr lang="zh-TW" altLang="en-US" sz="3400" dirty="0">
                <a:latin typeface="標楷體" pitchFamily="65" charset="-120"/>
                <a:ea typeface="標楷體" pitchFamily="65" charset="-120"/>
              </a:rPr>
              <a:t>明治維新將大量西方文化帶進日本，使西服取代和服成為流行的服式。再加上女性主義的抬頭，使得服裝西洋化變得不再局限於男性，如女學生的制服由初期日本化的行燈袴（行灯袴）變為後期西化的水手服</a:t>
            </a:r>
            <a:r>
              <a:rPr lang="zh-TW" altLang="en-US" sz="3400" dirty="0" smtClean="0">
                <a:latin typeface="標楷體" pitchFamily="65" charset="-120"/>
                <a:ea typeface="標楷體" pitchFamily="65" charset="-120"/>
              </a:rPr>
              <a:t>。</a:t>
            </a:r>
            <a:endParaRPr lang="en-US" altLang="zh-TW" sz="3400"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endParaRPr lang="en-US" altLang="zh-TW" sz="3400"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sz="3400" dirty="0">
                <a:latin typeface="標楷體" pitchFamily="65" charset="-120"/>
                <a:ea typeface="標楷體" pitchFamily="65" charset="-120"/>
              </a:rPr>
              <a:t>　</a:t>
            </a:r>
            <a:r>
              <a:rPr lang="zh-TW" altLang="en-US" sz="3400" dirty="0" smtClean="0">
                <a:latin typeface="標楷體" pitchFamily="65" charset="-120"/>
                <a:ea typeface="標楷體" pitchFamily="65" charset="-120"/>
              </a:rPr>
              <a:t>　</a:t>
            </a:r>
            <a:r>
              <a:rPr lang="zh-TW" altLang="en-US" sz="3400" dirty="0">
                <a:latin typeface="標楷體" pitchFamily="65" charset="-120"/>
                <a:ea typeface="標楷體" pitchFamily="65" charset="-120"/>
              </a:rPr>
              <a:t>於</a:t>
            </a:r>
            <a:r>
              <a:rPr lang="en-US" altLang="zh-TW" sz="3400" dirty="0">
                <a:latin typeface="標楷體" pitchFamily="65" charset="-120"/>
                <a:ea typeface="標楷體" pitchFamily="65" charset="-120"/>
              </a:rPr>
              <a:t>1923</a:t>
            </a:r>
            <a:r>
              <a:rPr lang="zh-TW" altLang="en-US" sz="3400" dirty="0">
                <a:latin typeface="標楷體" pitchFamily="65" charset="-120"/>
                <a:ea typeface="標楷體" pitchFamily="65" charset="-120"/>
              </a:rPr>
              <a:t>年的關東大震災亦是一個洋服取代和服的轉捩點。由於災後社會動盪，搶掠時常發生，穿著和服的女性往往就因為和服緊身的剪裁影響而成為日本朝鮮族賊人搶掠的目標。翌年，「東京婦人子供服組合」發起了婦女服裝西洋化的行動，使洋服進一步取代和服成為婦女的日常穿著</a:t>
            </a:r>
            <a:r>
              <a:rPr lang="zh-TW" altLang="en-US" sz="3400" dirty="0" smtClean="0">
                <a:latin typeface="標楷體" pitchFamily="65" charset="-120"/>
                <a:ea typeface="標楷體" pitchFamily="65" charset="-120"/>
              </a:rPr>
              <a:t>。</a:t>
            </a:r>
            <a:endParaRPr lang="en-US" altLang="zh-TW" sz="3400"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endParaRPr lang="en-US" altLang="zh-TW" sz="3400"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sz="3400" dirty="0">
                <a:latin typeface="標楷體" pitchFamily="65" charset="-120"/>
                <a:ea typeface="標楷體" pitchFamily="65" charset="-120"/>
              </a:rPr>
              <a:t>　</a:t>
            </a:r>
            <a:r>
              <a:rPr lang="zh-TW" altLang="en-US" sz="3400" dirty="0" smtClean="0">
                <a:latin typeface="標楷體" pitchFamily="65" charset="-120"/>
                <a:ea typeface="標楷體" pitchFamily="65" charset="-120"/>
              </a:rPr>
              <a:t>　</a:t>
            </a:r>
            <a:r>
              <a:rPr lang="zh-TW" altLang="en-US" sz="3400" dirty="0">
                <a:latin typeface="標楷體" pitchFamily="65" charset="-120"/>
                <a:ea typeface="標楷體" pitchFamily="65" charset="-120"/>
              </a:rPr>
              <a:t>第二次世界大戰爆發後，由於日本國內混亂，和服的發展進入一個完全的空窗期。服裝趨向以實用為主，如當時所制訂的國民服，為洋服完全取代和服為日常服奠下了基礎</a:t>
            </a:r>
            <a:r>
              <a:rPr lang="zh-TW" altLang="en-US" sz="3400" dirty="0" smtClean="0">
                <a:latin typeface="標楷體" pitchFamily="65" charset="-120"/>
                <a:ea typeface="標楷體" pitchFamily="65" charset="-120"/>
              </a:rPr>
              <a:t>。</a:t>
            </a:r>
            <a:endParaRPr lang="en-US" altLang="zh-TW" sz="3400"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endParaRPr lang="en-US" altLang="zh-TW" sz="3400"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sz="3400" dirty="0">
                <a:latin typeface="標楷體" pitchFamily="65" charset="-120"/>
                <a:ea typeface="標楷體" pitchFamily="65" charset="-120"/>
              </a:rPr>
              <a:t>　</a:t>
            </a:r>
            <a:r>
              <a:rPr lang="zh-TW" altLang="en-US" sz="3400" dirty="0" smtClean="0">
                <a:latin typeface="標楷體" pitchFamily="65" charset="-120"/>
                <a:ea typeface="標楷體" pitchFamily="65" charset="-120"/>
              </a:rPr>
              <a:t>　</a:t>
            </a:r>
            <a:r>
              <a:rPr lang="zh-TW" altLang="en-US" sz="3400" dirty="0">
                <a:latin typeface="標楷體" pitchFamily="65" charset="-120"/>
                <a:ea typeface="標楷體" pitchFamily="65" charset="-120"/>
              </a:rPr>
              <a:t>戰後，由於穿著麻煩的和服變得昂貴，而反之實用的洋服變得便宜，以和服作為日常衣服的人逐漸減少。</a:t>
            </a:r>
          </a:p>
        </p:txBody>
      </p:sp>
      <p:sp>
        <p:nvSpPr>
          <p:cNvPr id="53251"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歷史</a:t>
            </a:r>
          </a:p>
        </p:txBody>
      </p:sp>
      <p:pic>
        <p:nvPicPr>
          <p:cNvPr id="4" name="圖片 3" descr="Byakuren_Yanagihara.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71550" y="1557338"/>
            <a:ext cx="3295650" cy="4838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圖片 4" descr="Jogakusei_in_Taisho_period.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64163" y="1557338"/>
            <a:ext cx="2514600" cy="4762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rtlCol="0">
            <a:normAutofit fontScale="77500" lnSpcReduction="20000"/>
          </a:bodyPr>
          <a:lstStyle/>
          <a:p>
            <a:pPr eaLnBrk="1" fontAlgn="auto" hangingPunct="1">
              <a:lnSpc>
                <a:spcPct val="120000"/>
              </a:lnSpc>
              <a:spcAft>
                <a:spcPts val="0"/>
              </a:spcAft>
              <a:buFont typeface="Arial" charset="0"/>
              <a:buNone/>
              <a:defRPr/>
            </a:pPr>
            <a:r>
              <a:rPr lang="zh-TW" altLang="en-US" sz="2900" b="1" dirty="0" smtClean="0">
                <a:latin typeface="標楷體" pitchFamily="65" charset="-120"/>
                <a:ea typeface="標楷體" pitchFamily="65" charset="-120"/>
              </a:rPr>
              <a:t>現代：</a:t>
            </a:r>
            <a:endParaRPr lang="en-US" altLang="zh-TW" sz="2900" b="1"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sz="2600" dirty="0">
                <a:latin typeface="標楷體" pitchFamily="65" charset="-120"/>
                <a:ea typeface="標楷體" pitchFamily="65" charset="-120"/>
              </a:rPr>
              <a:t>　</a:t>
            </a:r>
            <a:r>
              <a:rPr lang="zh-TW" altLang="en-US" sz="2600" dirty="0" smtClean="0">
                <a:latin typeface="標楷體" pitchFamily="65" charset="-120"/>
                <a:ea typeface="標楷體" pitchFamily="65" charset="-120"/>
              </a:rPr>
              <a:t>　</a:t>
            </a:r>
            <a:r>
              <a:rPr lang="zh-TW" altLang="en-US" sz="2600" dirty="0">
                <a:latin typeface="標楷體" pitchFamily="65" charset="-120"/>
                <a:ea typeface="標楷體" pitchFamily="65" charset="-120"/>
              </a:rPr>
              <a:t>步入平成年代，和服再度成為部分重要活動或場合的流行服飾，更逐漸成為潮流的一部分。和服自此被定位為節慶及重要場合的服飾，不過穿著和服的都是女多男少</a:t>
            </a:r>
            <a:r>
              <a:rPr lang="zh-TW" altLang="en-US" sz="2600" dirty="0" smtClean="0">
                <a:latin typeface="標楷體" pitchFamily="65" charset="-120"/>
                <a:ea typeface="標楷體" pitchFamily="65" charset="-120"/>
              </a:rPr>
              <a:t>。而</a:t>
            </a:r>
            <a:r>
              <a:rPr lang="zh-TW" altLang="en-US" sz="2600" dirty="0">
                <a:latin typeface="標楷體" pitchFamily="65" charset="-120"/>
                <a:ea typeface="標楷體" pitchFamily="65" charset="-120"/>
              </a:rPr>
              <a:t>浴衣則因輕便及涼快之故而成為現今很多日常場合或者神道祭典的熱門衣著</a:t>
            </a:r>
            <a:r>
              <a:rPr lang="zh-TW" altLang="en-US" sz="2600" dirty="0" smtClean="0">
                <a:latin typeface="標楷體" pitchFamily="65" charset="-120"/>
                <a:ea typeface="標楷體" pitchFamily="65" charset="-120"/>
              </a:rPr>
              <a:t>。</a:t>
            </a:r>
            <a:endParaRPr lang="en-US" altLang="zh-TW" sz="2600"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endParaRPr lang="en-US" altLang="zh-TW" sz="2600" dirty="0" smtClean="0">
              <a:latin typeface="標楷體" pitchFamily="65" charset="-120"/>
              <a:ea typeface="標楷體" pitchFamily="65" charset="-120"/>
            </a:endParaRPr>
          </a:p>
          <a:p>
            <a:pPr marL="0" indent="0" eaLnBrk="1" fontAlgn="auto" hangingPunct="1">
              <a:lnSpc>
                <a:spcPct val="120000"/>
              </a:lnSpc>
              <a:spcAft>
                <a:spcPts val="0"/>
              </a:spcAft>
              <a:buFont typeface="Arial" panose="020B0604020202020204" pitchFamily="34" charset="0"/>
              <a:buNone/>
              <a:defRPr/>
            </a:pPr>
            <a:r>
              <a:rPr lang="zh-TW" altLang="en-US" sz="2600" dirty="0">
                <a:latin typeface="標楷體" pitchFamily="65" charset="-120"/>
                <a:ea typeface="標楷體" pitchFamily="65" charset="-120"/>
              </a:rPr>
              <a:t>　</a:t>
            </a:r>
            <a:r>
              <a:rPr lang="zh-TW" altLang="en-US" sz="2600" dirty="0" smtClean="0">
                <a:latin typeface="標楷體" pitchFamily="65" charset="-120"/>
                <a:ea typeface="標楷體" pitchFamily="65" charset="-120"/>
              </a:rPr>
              <a:t>　從</a:t>
            </a:r>
            <a:r>
              <a:rPr lang="zh-TW" altLang="en-US" sz="2600" dirty="0">
                <a:latin typeface="標楷體" pitchFamily="65" charset="-120"/>
                <a:ea typeface="標楷體" pitchFamily="65" charset="-120"/>
              </a:rPr>
              <a:t>上世紀</a:t>
            </a:r>
            <a:r>
              <a:rPr lang="en-US" altLang="zh-TW" sz="2600" dirty="0">
                <a:latin typeface="標楷體" pitchFamily="65" charset="-120"/>
                <a:ea typeface="標楷體" pitchFamily="65" charset="-120"/>
              </a:rPr>
              <a:t>60</a:t>
            </a:r>
            <a:r>
              <a:rPr lang="zh-TW" altLang="en-US" sz="2600" dirty="0">
                <a:latin typeface="標楷體" pitchFamily="65" charset="-120"/>
                <a:ea typeface="標楷體" pitchFamily="65" charset="-120"/>
              </a:rPr>
              <a:t>年代起，日本開始了傳統文化的振興運動。為了振興和服產業，</a:t>
            </a:r>
            <a:r>
              <a:rPr lang="en-US" altLang="zh-TW" sz="2600" dirty="0">
                <a:latin typeface="標楷體" pitchFamily="65" charset="-120"/>
                <a:ea typeface="標楷體" pitchFamily="65" charset="-120"/>
              </a:rPr>
              <a:t>1964</a:t>
            </a:r>
            <a:r>
              <a:rPr lang="zh-TW" altLang="en-US" sz="2600" dirty="0">
                <a:latin typeface="標楷體" pitchFamily="65" charset="-120"/>
                <a:ea typeface="標楷體" pitchFamily="65" charset="-120"/>
              </a:rPr>
              <a:t>年日本專門成立了「裝道禮法著物學院」</a:t>
            </a:r>
            <a:r>
              <a:rPr lang="zh-TW" altLang="en-US" sz="2600" dirty="0" smtClean="0">
                <a:latin typeface="標楷體" pitchFamily="65" charset="-120"/>
                <a:ea typeface="標楷體" pitchFamily="65" charset="-120"/>
              </a:rPr>
              <a:t>，培養</a:t>
            </a:r>
            <a:r>
              <a:rPr lang="zh-TW" altLang="en-US" sz="2600" dirty="0">
                <a:latin typeface="標楷體" pitchFamily="65" charset="-120"/>
                <a:ea typeface="標楷體" pitchFamily="65" charset="-120"/>
              </a:rPr>
              <a:t>出了大量的裝道和服專家，普及和服著裝、禮法、和裁、創意、美容以及出版圖書。昭和</a:t>
            </a:r>
            <a:r>
              <a:rPr lang="en-US" altLang="zh-TW" sz="2600" dirty="0">
                <a:latin typeface="標楷體" pitchFamily="65" charset="-120"/>
                <a:ea typeface="標楷體" pitchFamily="65" charset="-120"/>
              </a:rPr>
              <a:t>50</a:t>
            </a:r>
            <a:r>
              <a:rPr lang="zh-TW" altLang="en-US" sz="2600" dirty="0">
                <a:latin typeface="標楷體" pitchFamily="65" charset="-120"/>
                <a:ea typeface="標楷體" pitchFamily="65" charset="-120"/>
              </a:rPr>
              <a:t>年日本政府頒布了</a:t>
            </a:r>
            <a:r>
              <a:rPr lang="en-US" altLang="zh-TW" sz="2600" dirty="0">
                <a:latin typeface="標楷體" pitchFamily="65" charset="-120"/>
                <a:ea typeface="標楷體" pitchFamily="65" charset="-120"/>
              </a:rPr>
              <a:t>《</a:t>
            </a:r>
            <a:r>
              <a:rPr lang="zh-TW" altLang="en-US" sz="2600" dirty="0">
                <a:latin typeface="標楷體" pitchFamily="65" charset="-120"/>
                <a:ea typeface="標楷體" pitchFamily="65" charset="-120"/>
              </a:rPr>
              <a:t>傳統工藝品產業振興法</a:t>
            </a:r>
            <a:r>
              <a:rPr lang="en-US" altLang="zh-TW" sz="2600" dirty="0">
                <a:latin typeface="標楷體" pitchFamily="65" charset="-120"/>
                <a:ea typeface="標楷體" pitchFamily="65" charset="-120"/>
              </a:rPr>
              <a:t>》</a:t>
            </a:r>
            <a:r>
              <a:rPr lang="zh-TW" altLang="en-US" sz="2600" dirty="0">
                <a:latin typeface="標楷體" pitchFamily="65" charset="-120"/>
                <a:ea typeface="標楷體" pitchFamily="65" charset="-120"/>
              </a:rPr>
              <a:t>，並根據第</a:t>
            </a:r>
            <a:r>
              <a:rPr lang="en-US" altLang="zh-TW" sz="2600" dirty="0">
                <a:latin typeface="標楷體" pitchFamily="65" charset="-120"/>
                <a:ea typeface="標楷體" pitchFamily="65" charset="-120"/>
              </a:rPr>
              <a:t>21</a:t>
            </a:r>
            <a:r>
              <a:rPr lang="zh-TW" altLang="en-US" sz="2600" dirty="0">
                <a:latin typeface="標楷體" pitchFamily="65" charset="-120"/>
                <a:ea typeface="標楷體" pitchFamily="65" charset="-120"/>
              </a:rPr>
              <a:t>條設立了傳統工藝產業振興協會</a:t>
            </a:r>
            <a:r>
              <a:rPr lang="zh-TW" altLang="en-US" sz="2600" dirty="0" smtClean="0">
                <a:latin typeface="標楷體" pitchFamily="65" charset="-120"/>
                <a:ea typeface="標楷體" pitchFamily="65" charset="-120"/>
              </a:rPr>
              <a:t>。</a:t>
            </a:r>
            <a:r>
              <a:rPr lang="en-US" altLang="zh-TW" sz="2600" dirty="0" smtClean="0">
                <a:latin typeface="標楷體" pitchFamily="65" charset="-120"/>
                <a:ea typeface="標楷體" pitchFamily="65" charset="-120"/>
              </a:rPr>
              <a:t>1966</a:t>
            </a:r>
            <a:r>
              <a:rPr lang="zh-TW" altLang="en-US" sz="2600" dirty="0" smtClean="0">
                <a:latin typeface="標楷體" pitchFamily="65" charset="-120"/>
                <a:ea typeface="標楷體" pitchFamily="65" charset="-120"/>
              </a:rPr>
              <a:t>年</a:t>
            </a:r>
            <a:r>
              <a:rPr lang="zh-TW" altLang="en-US" sz="2600" dirty="0">
                <a:latin typeface="標楷體" pitchFamily="65" charset="-120"/>
                <a:ea typeface="標楷體" pitchFamily="65" charset="-120"/>
              </a:rPr>
              <a:t>全日本著物振興會成立，提倡</a:t>
            </a:r>
            <a:r>
              <a:rPr lang="en-US" altLang="zh-TW" sz="2600" dirty="0">
                <a:latin typeface="標楷體" pitchFamily="65" charset="-120"/>
                <a:ea typeface="標楷體" pitchFamily="65" charset="-120"/>
              </a:rPr>
              <a:t>11</a:t>
            </a:r>
            <a:r>
              <a:rPr lang="zh-TW" altLang="en-US" sz="2600" dirty="0">
                <a:latin typeface="標楷體" pitchFamily="65" charset="-120"/>
                <a:ea typeface="標楷體" pitchFamily="65" charset="-120"/>
              </a:rPr>
              <a:t>月</a:t>
            </a:r>
            <a:r>
              <a:rPr lang="en-US" altLang="zh-TW" sz="2600" dirty="0">
                <a:latin typeface="標楷體" pitchFamily="65" charset="-120"/>
                <a:ea typeface="標楷體" pitchFamily="65" charset="-120"/>
              </a:rPr>
              <a:t>15</a:t>
            </a:r>
            <a:r>
              <a:rPr lang="zh-TW" altLang="en-US" sz="2600" dirty="0">
                <a:latin typeface="標楷體" pitchFamily="65" charset="-120"/>
                <a:ea typeface="標楷體" pitchFamily="65" charset="-120"/>
              </a:rPr>
              <a:t>日為和服日，並號召大眾在七五三節穿和服</a:t>
            </a:r>
            <a:r>
              <a:rPr lang="zh-TW" altLang="en-US" sz="2600" dirty="0" smtClean="0">
                <a:latin typeface="標楷體" pitchFamily="65" charset="-120"/>
                <a:ea typeface="標楷體" pitchFamily="65" charset="-120"/>
              </a:rPr>
              <a:t>。</a:t>
            </a:r>
            <a:endParaRPr lang="zh-TW" altLang="en-US" sz="2600" dirty="0">
              <a:latin typeface="標楷體" pitchFamily="65" charset="-120"/>
              <a:ea typeface="標楷體" pitchFamily="65" charset="-120"/>
            </a:endParaRPr>
          </a:p>
        </p:txBody>
      </p:sp>
      <p:sp>
        <p:nvSpPr>
          <p:cNvPr id="54275"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歷史</a:t>
            </a:r>
          </a:p>
        </p:txBody>
      </p:sp>
      <p:pic>
        <p:nvPicPr>
          <p:cNvPr id="4" name="圖片 3" descr="1280px-Kiminorecycleshop-asakusa01.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00113" y="1373188"/>
            <a:ext cx="7297737" cy="5484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55298"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和服</a:t>
            </a:r>
          </a:p>
        </p:txBody>
      </p:sp>
      <p:sp>
        <p:nvSpPr>
          <p:cNvPr id="52227" name="內容版面配置區 2"/>
          <p:cNvSpPr>
            <a:spLocks noGrp="1"/>
          </p:cNvSpPr>
          <p:nvPr>
            <p:ph idx="1"/>
          </p:nvPr>
        </p:nvSpPr>
        <p:spPr>
          <a:xfrm>
            <a:off x="788988" y="1684338"/>
            <a:ext cx="7604125" cy="4441825"/>
          </a:xfrm>
        </p:spPr>
        <p:txBody>
          <a:bodyPr/>
          <a:lstStyle/>
          <a:p>
            <a:pPr marL="0" indent="0" eaLnBrk="1" hangingPunct="1">
              <a:buFont typeface="Arial" charset="0"/>
              <a:buNone/>
              <a:defRPr/>
            </a:pPr>
            <a:r>
              <a:rPr lang="zh-TW" altLang="en-US" sz="2400" dirty="0" smtClean="0">
                <a:latin typeface="標楷體" pitchFamily="65" charset="-120"/>
                <a:ea typeface="標楷體" pitchFamily="65" charset="-120"/>
              </a:rPr>
              <a:t>　　傳統和服的顏色及通常取自大自然的裝飾圖案，都帶有強烈的象徵內涵，並透露了穿著者的年齡、地位、財富及品味。</a:t>
            </a:r>
            <a:endParaRPr lang="en-US" altLang="zh-TW" sz="2400" dirty="0" smtClean="0">
              <a:latin typeface="標楷體" pitchFamily="65" charset="-120"/>
              <a:ea typeface="標楷體" pitchFamily="65" charset="-120"/>
            </a:endParaRPr>
          </a:p>
          <a:p>
            <a:pPr eaLnBrk="1" hangingPunct="1">
              <a:buFont typeface="Arial" charset="0"/>
              <a:buChar char="•"/>
              <a:defRPr/>
            </a:pPr>
            <a:endParaRPr lang="en-US" altLang="zh-TW" sz="2400" dirty="0" smtClean="0">
              <a:latin typeface="標楷體" pitchFamily="65" charset="-120"/>
              <a:ea typeface="標楷體" pitchFamily="65" charset="-120"/>
            </a:endParaRPr>
          </a:p>
          <a:p>
            <a:pPr marL="0" indent="0" eaLnBrk="1" hangingPunct="1">
              <a:buFont typeface="Arial" charset="0"/>
              <a:buNone/>
              <a:defRPr/>
            </a:pPr>
            <a:r>
              <a:rPr lang="zh-TW" altLang="en-US" sz="2400" dirty="0" smtClean="0">
                <a:latin typeface="標楷體" pitchFamily="65" charset="-120"/>
                <a:ea typeface="標楷體" pitchFamily="65" charset="-120"/>
              </a:rPr>
              <a:t>　　江戶時代，女子的服飾漸漸變得鮮明奪目，而男子的服飾則慢慢變得莊重樸素以顯出身份地位。年齡與婚姻狀況也影響了和服的款式和花色。</a:t>
            </a:r>
            <a:endParaRPr lang="en-US" altLang="zh-TW" sz="2400" dirty="0" smtClean="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56322"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女性和服</a:t>
            </a:r>
          </a:p>
        </p:txBody>
      </p:sp>
      <p:pic>
        <p:nvPicPr>
          <p:cNvPr id="4" name="圖片 3" descr="640px-Wedding_kimono.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219700" y="1268413"/>
            <a:ext cx="3240088" cy="5402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圖片 4" descr="Man-and-lady-kimono.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00113" y="1268413"/>
            <a:ext cx="3024187" cy="5378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內容版面配置區 2"/>
          <p:cNvSpPr>
            <a:spLocks noGrp="1"/>
          </p:cNvSpPr>
          <p:nvPr>
            <p:ph idx="1"/>
          </p:nvPr>
        </p:nvSpPr>
        <p:spPr/>
        <p:txBody>
          <a:bodyPr rtlCol="0">
            <a:normAutofit lnSpcReduction="10000"/>
          </a:bodyPr>
          <a:lstStyle/>
          <a:p>
            <a:pPr marL="0" indent="0" eaLnBrk="1" fontAlgn="auto" hangingPunct="1">
              <a:lnSpc>
                <a:spcPct val="110000"/>
              </a:lnSpc>
              <a:spcAft>
                <a:spcPts val="0"/>
              </a:spcAft>
              <a:buFont typeface="Arial" charset="0"/>
              <a:buNone/>
              <a:defRPr/>
            </a:pPr>
            <a:r>
              <a:rPr lang="zh-TW" altLang="en-US" sz="2600" dirty="0" smtClean="0">
                <a:latin typeface="標楷體" pitchFamily="65" charset="-120"/>
                <a:ea typeface="標楷體" pitchFamily="65" charset="-120"/>
              </a:rPr>
              <a:t>　　現今</a:t>
            </a:r>
            <a:r>
              <a:rPr lang="zh-TW" altLang="en-US" sz="2600" dirty="0">
                <a:latin typeface="標楷體" pitchFamily="65" charset="-120"/>
                <a:ea typeface="標楷體" pitchFamily="65" charset="-120"/>
              </a:rPr>
              <a:t>很多日本女性都不懂得如何自己穿著和服，這是因為現代大部分的和服都包含了至少十二件的部件，而且需要複雜的方法去將其穿著、組合及繫</a:t>
            </a:r>
            <a:r>
              <a:rPr lang="zh-TW" altLang="en-US" sz="2600" dirty="0" smtClean="0">
                <a:latin typeface="標楷體" pitchFamily="65" charset="-120"/>
                <a:ea typeface="標楷體" pitchFamily="65" charset="-120"/>
              </a:rPr>
              <a:t>穩。</a:t>
            </a:r>
            <a:r>
              <a:rPr lang="zh-TW" altLang="en-US" sz="2600" dirty="0">
                <a:latin typeface="標楷體" pitchFamily="65" charset="-120"/>
                <a:ea typeface="標楷體" pitchFamily="65" charset="-120"/>
              </a:rPr>
              <a:t>現代女性和服的樣式大多反映了其年齡、婚姻狀況及社會地位，也反映了穿著場合的重要度</a:t>
            </a:r>
            <a:r>
              <a:rPr lang="zh-TW" altLang="en-US" sz="2600" dirty="0" smtClean="0">
                <a:latin typeface="標楷體" pitchFamily="65" charset="-120"/>
                <a:ea typeface="標楷體" pitchFamily="65" charset="-120"/>
              </a:rPr>
              <a:t>。</a:t>
            </a:r>
            <a:endParaRPr lang="en-US" altLang="zh-TW" sz="2600" dirty="0" smtClean="0">
              <a:latin typeface="標楷體" pitchFamily="65" charset="-120"/>
              <a:ea typeface="標楷體" pitchFamily="65" charset="-120"/>
            </a:endParaRPr>
          </a:p>
          <a:p>
            <a:pPr eaLnBrk="1" fontAlgn="auto" hangingPunct="1">
              <a:lnSpc>
                <a:spcPct val="110000"/>
              </a:lnSpc>
              <a:spcAft>
                <a:spcPts val="0"/>
              </a:spcAft>
              <a:defRPr/>
            </a:pPr>
            <a:endParaRPr lang="en-US" altLang="zh-TW" sz="2600" b="1" dirty="0" smtClean="0">
              <a:latin typeface="標楷體" pitchFamily="65" charset="-120"/>
              <a:ea typeface="標楷體" pitchFamily="65" charset="-120"/>
            </a:endParaRPr>
          </a:p>
          <a:p>
            <a:pPr marL="0" indent="0" eaLnBrk="1" fontAlgn="auto" hangingPunct="1">
              <a:lnSpc>
                <a:spcPct val="110000"/>
              </a:lnSpc>
              <a:spcAft>
                <a:spcPts val="0"/>
              </a:spcAft>
              <a:buFont typeface="Arial" charset="0"/>
              <a:buNone/>
              <a:defRPr/>
            </a:pPr>
            <a:r>
              <a:rPr lang="zh-TW" altLang="en-US" sz="2600" b="1" dirty="0" smtClean="0">
                <a:latin typeface="標楷體" pitchFamily="65" charset="-120"/>
                <a:ea typeface="標楷體" pitchFamily="65" charset="-120"/>
              </a:rPr>
              <a:t>花</a:t>
            </a:r>
            <a:r>
              <a:rPr lang="zh-TW" altLang="en-US" sz="2600" b="1" dirty="0">
                <a:latin typeface="標楷體" pitchFamily="65" charset="-120"/>
                <a:ea typeface="標楷體" pitchFamily="65" charset="-120"/>
              </a:rPr>
              <a:t>嫁</a:t>
            </a:r>
            <a:r>
              <a:rPr lang="zh-TW" altLang="en-US" sz="2600" b="1" dirty="0" smtClean="0">
                <a:latin typeface="標楷體" pitchFamily="65" charset="-120"/>
                <a:ea typeface="標楷體" pitchFamily="65" charset="-120"/>
              </a:rPr>
              <a:t>衣裳：</a:t>
            </a:r>
            <a:r>
              <a:rPr lang="zh-TW" altLang="en-US" sz="2600" dirty="0" smtClean="0">
                <a:latin typeface="標楷體" pitchFamily="65" charset="-120"/>
                <a:ea typeface="標楷體" pitchFamily="65" charset="-120"/>
              </a:rPr>
              <a:t>女性</a:t>
            </a:r>
            <a:r>
              <a:rPr lang="zh-TW" altLang="en-US" sz="2600" dirty="0">
                <a:latin typeface="標楷體" pitchFamily="65" charset="-120"/>
                <a:ea typeface="標楷體" pitchFamily="65" charset="-120"/>
              </a:rPr>
              <a:t>結婚時的服飾。日本的傳統婚禮為神前婚禮；而花嫁衣是神前婚禮的必要穿著。花嫁衣主要分為三種，包括打掛、白無垢以及振袖（通常為大振袖），色調以白或紅為主</a:t>
            </a:r>
            <a:r>
              <a:rPr lang="zh-TW" altLang="en-US" sz="2600" dirty="0" smtClean="0">
                <a:latin typeface="標楷體" pitchFamily="65" charset="-120"/>
                <a:ea typeface="標楷體" pitchFamily="65" charset="-120"/>
              </a:rPr>
              <a:t>。</a:t>
            </a:r>
            <a:endParaRPr lang="en-US" altLang="zh-TW" sz="2600" dirty="0" smtClean="0">
              <a:latin typeface="標楷體" pitchFamily="65" charset="-120"/>
              <a:ea typeface="標楷體" pitchFamily="65" charset="-120"/>
            </a:endParaRPr>
          </a:p>
          <a:p>
            <a:pPr marL="0" indent="0" eaLnBrk="1" fontAlgn="auto" hangingPunct="1">
              <a:spcAft>
                <a:spcPts val="0"/>
              </a:spcAft>
              <a:buFont typeface="Arial" panose="020B0604020202020204" pitchFamily="34" charset="0"/>
              <a:buNone/>
              <a:defRPr/>
            </a:pPr>
            <a:endParaRPr lang="en-US" altLang="zh-TW" dirty="0" smtClean="0"/>
          </a:p>
          <a:p>
            <a:pPr marL="0" indent="0" eaLnBrk="1" fontAlgn="auto" hangingPunct="1">
              <a:spcAft>
                <a:spcPts val="0"/>
              </a:spcAft>
              <a:buFont typeface="Arial" panose="020B0604020202020204" pitchFamily="34" charset="0"/>
              <a:buNone/>
              <a:defRPr/>
            </a:pPr>
            <a:endParaRPr lang="en-US" altLang="zh-TW" dirty="0" smtClean="0"/>
          </a:p>
          <a:p>
            <a:pPr marL="0" indent="0" eaLnBrk="1" fontAlgn="auto" hangingPunct="1">
              <a:spcAft>
                <a:spcPts val="0"/>
              </a:spcAft>
              <a:buFont typeface="Arial" panose="020B0604020202020204" pitchFamily="34" charset="0"/>
              <a:buNone/>
              <a:defRPr/>
            </a:pPr>
            <a:endParaRPr lang="zh-TW" altLang="en-US" b="1" dirty="0"/>
          </a:p>
          <a:p>
            <a:pPr marL="0" indent="0" eaLnBrk="1" fontAlgn="auto" hangingPunct="1">
              <a:spcAft>
                <a:spcPts val="0"/>
              </a:spcAft>
              <a:buFont typeface="Arial" panose="020B0604020202020204" pitchFamily="34" charset="0"/>
              <a:buNone/>
              <a:defRPr/>
            </a:pP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pic>
        <p:nvPicPr>
          <p:cNvPr id="6" name="圖片 5" descr="Harajuku,_2_young_ladies_smiling.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650" y="1289050"/>
            <a:ext cx="3713163" cy="5568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圖片 6" descr="640px-TokioShibuya-Kimono.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787900" y="1290638"/>
            <a:ext cx="3711575" cy="5567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7348"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女性和服種類</a:t>
            </a:r>
          </a:p>
        </p:txBody>
      </p:sp>
      <p:pic>
        <p:nvPicPr>
          <p:cNvPr id="4" name="圖片 3" descr="irotome_no1.jpg"/>
          <p:cNvPicPr>
            <a:picLocks noChangeAspect="1"/>
          </p:cNvPicPr>
          <p:nvPr/>
        </p:nvPicPr>
        <p:blipFill>
          <a:blip r:embed="rId4" cstate="print">
            <a:extLst>
              <a:ext uri="{28A0092B-C50C-407E-A947-70E740481C1C}">
                <a14:useLocalDpi xmlns="" xmlns:a14="http://schemas.microsoft.com/office/drawing/2010/main" val="0"/>
              </a:ext>
            </a:extLst>
          </a:blip>
          <a:srcRect r="51062"/>
          <a:stretch>
            <a:fillRect/>
          </a:stretch>
        </p:blipFill>
        <p:spPr bwMode="auto">
          <a:xfrm>
            <a:off x="755650" y="1268413"/>
            <a:ext cx="2995613" cy="5589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圖片 4" descr="礼橘留袖.jpg"/>
          <p:cNvPicPr>
            <a:picLocks noChangeAspect="1"/>
          </p:cNvPicPr>
          <p:nvPr/>
        </p:nvPicPr>
        <p:blipFill>
          <a:blip r:embed="rId5" cstate="print">
            <a:extLst>
              <a:ext uri="{28A0092B-C50C-407E-A947-70E740481C1C}">
                <a14:useLocalDpi xmlns="" xmlns:a14="http://schemas.microsoft.com/office/drawing/2010/main" val="0"/>
              </a:ext>
            </a:extLst>
          </a:blip>
          <a:srcRect r="8650"/>
          <a:stretch>
            <a:fillRect/>
          </a:stretch>
        </p:blipFill>
        <p:spPr bwMode="auto">
          <a:xfrm>
            <a:off x="4211638" y="1268413"/>
            <a:ext cx="4254500" cy="65706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內容版面配置區 2"/>
          <p:cNvSpPr>
            <a:spLocks noGrp="1"/>
          </p:cNvSpPr>
          <p:nvPr>
            <p:ph idx="1"/>
          </p:nvPr>
        </p:nvSpPr>
        <p:spPr/>
        <p:txBody>
          <a:bodyPr rtlCol="0">
            <a:normAutofit/>
          </a:bodyPr>
          <a:lstStyle/>
          <a:p>
            <a:pPr marL="0" indent="0" eaLnBrk="1" fontAlgn="auto" hangingPunct="1">
              <a:lnSpc>
                <a:spcPct val="110000"/>
              </a:lnSpc>
              <a:spcAft>
                <a:spcPts val="0"/>
              </a:spcAft>
              <a:buFont typeface="Arial" charset="0"/>
              <a:buNone/>
              <a:defRPr/>
            </a:pPr>
            <a:r>
              <a:rPr lang="zh-TW" altLang="en-US" sz="2400" b="1" dirty="0" smtClean="0">
                <a:latin typeface="標楷體" pitchFamily="65" charset="-120"/>
                <a:ea typeface="標楷體" pitchFamily="65" charset="-120"/>
              </a:rPr>
              <a:t>振袖：</a:t>
            </a:r>
            <a:r>
              <a:rPr lang="zh-TW" altLang="en-US" sz="2400" dirty="0" smtClean="0">
                <a:latin typeface="標楷體" pitchFamily="65" charset="-120"/>
                <a:ea typeface="標楷體" pitchFamily="65" charset="-120"/>
              </a:rPr>
              <a:t>為未婚女性所穿著的和服，有色彩斑斕的圖案及紋理。它依照袖的長短分為大振袖、中振袖及小振袖，為現今未婚女性最正式的服飾。</a:t>
            </a:r>
            <a:endParaRPr lang="zh-TW" altLang="en-US" sz="2400" b="1" dirty="0" smtClean="0">
              <a:latin typeface="標楷體" pitchFamily="65" charset="-120"/>
              <a:ea typeface="標楷體" pitchFamily="65" charset="-120"/>
            </a:endParaRPr>
          </a:p>
          <a:p>
            <a:pPr eaLnBrk="1" fontAlgn="auto" hangingPunct="1">
              <a:lnSpc>
                <a:spcPct val="110000"/>
              </a:lnSpc>
              <a:spcAft>
                <a:spcPts val="0"/>
              </a:spcAft>
              <a:defRPr/>
            </a:pPr>
            <a:endParaRPr lang="en-US" altLang="zh-TW" sz="2400" b="1" dirty="0" smtClean="0">
              <a:latin typeface="標楷體" pitchFamily="65" charset="-120"/>
              <a:ea typeface="標楷體" pitchFamily="65" charset="-120"/>
            </a:endParaRPr>
          </a:p>
          <a:p>
            <a:pPr marL="0" indent="0" eaLnBrk="1" fontAlgn="auto" hangingPunct="1">
              <a:lnSpc>
                <a:spcPct val="110000"/>
              </a:lnSpc>
              <a:spcAft>
                <a:spcPts val="0"/>
              </a:spcAft>
              <a:buFont typeface="Arial" charset="0"/>
              <a:buNone/>
              <a:defRPr/>
            </a:pPr>
            <a:r>
              <a:rPr lang="zh-TW" altLang="en-US" sz="2400" b="1" dirty="0" smtClean="0">
                <a:latin typeface="標楷體" pitchFamily="65" charset="-120"/>
                <a:ea typeface="標楷體" pitchFamily="65" charset="-120"/>
              </a:rPr>
              <a:t>留袖：</a:t>
            </a:r>
            <a:r>
              <a:rPr lang="zh-TW" altLang="en-US" sz="2400" dirty="0">
                <a:latin typeface="標楷體" pitchFamily="65" charset="-120"/>
                <a:ea typeface="標楷體" pitchFamily="65" charset="-120"/>
              </a:rPr>
              <a:t>為已婚女性所穿著的</a:t>
            </a:r>
            <a:r>
              <a:rPr lang="zh-TW" altLang="en-US" sz="2400" dirty="0" smtClean="0">
                <a:latin typeface="標楷體" pitchFamily="65" charset="-120"/>
                <a:ea typeface="標楷體" pitchFamily="65" charset="-120"/>
              </a:rPr>
              <a:t>和服，只有下半身有花紋。</a:t>
            </a:r>
            <a:r>
              <a:rPr lang="zh-TW" altLang="en-US" sz="2400" dirty="0">
                <a:latin typeface="標楷體" pitchFamily="65" charset="-120"/>
                <a:ea typeface="標楷體" pitchFamily="65" charset="-120"/>
              </a:rPr>
              <a:t>而裙襬及袖口多以刺繡繡上圖案，腰帶則多鑲有金或銀色的線</a:t>
            </a:r>
            <a:r>
              <a:rPr lang="zh-TW" altLang="en-US" sz="2400" dirty="0" smtClean="0">
                <a:latin typeface="標楷體" pitchFamily="65" charset="-120"/>
                <a:ea typeface="標楷體" pitchFamily="65" charset="-120"/>
              </a:rPr>
              <a:t>。</a:t>
            </a:r>
            <a:r>
              <a:rPr lang="zh-TW" altLang="en-US" sz="2400" dirty="0">
                <a:latin typeface="標楷體" pitchFamily="65" charset="-120"/>
                <a:ea typeface="標楷體" pitchFamily="65" charset="-120"/>
              </a:rPr>
              <a:t>黑留袖通常於孩子婚禮時，由其母親所</a:t>
            </a:r>
            <a:r>
              <a:rPr lang="zh-TW" altLang="en-US" sz="2400" dirty="0" smtClean="0">
                <a:latin typeface="標楷體" pitchFamily="65" charset="-120"/>
                <a:ea typeface="標楷體" pitchFamily="65" charset="-120"/>
              </a:rPr>
              <a:t>穿著，而色留袖則是已婚</a:t>
            </a:r>
            <a:r>
              <a:rPr lang="zh-TW" altLang="en-US" sz="2400" dirty="0">
                <a:latin typeface="標楷體" pitchFamily="65" charset="-120"/>
                <a:ea typeface="標楷體" pitchFamily="65" charset="-120"/>
              </a:rPr>
              <a:t>的女性親友所穿著</a:t>
            </a:r>
            <a:r>
              <a:rPr lang="zh-TW" altLang="en-US" sz="2400" dirty="0" smtClean="0">
                <a:latin typeface="標楷體" pitchFamily="65" charset="-120"/>
                <a:ea typeface="標楷體" pitchFamily="65" charset="-120"/>
              </a:rPr>
              <a:t>。</a:t>
            </a:r>
            <a:endParaRPr lang="zh-TW" altLang="en-US" sz="2400" b="1" dirty="0">
              <a:latin typeface="標楷體" pitchFamily="65" charset="-120"/>
              <a:ea typeface="標楷體" pitchFamily="65" charset="-120"/>
            </a:endParaRPr>
          </a:p>
          <a:p>
            <a:pPr marL="0" indent="0" eaLnBrk="1" fontAlgn="auto" hangingPunct="1">
              <a:spcAft>
                <a:spcPts val="0"/>
              </a:spcAft>
              <a:buFont typeface="Arial" panose="020B0604020202020204" pitchFamily="34" charset="0"/>
              <a:buNone/>
              <a:defRPr/>
            </a:pP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3">
                                            <p:txEl>
                                              <p:pRg st="0" end="0"/>
                                            </p:txEl>
                                          </p:spTgt>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男性和服</a:t>
            </a:r>
          </a:p>
        </p:txBody>
      </p:sp>
      <p:pic>
        <p:nvPicPr>
          <p:cNvPr id="5" name="圖片 4" descr="1380650036-2690896857.jpg"/>
          <p:cNvPicPr>
            <a:picLocks noChangeAspect="1"/>
          </p:cNvPicPr>
          <p:nvPr/>
        </p:nvPicPr>
        <p:blipFill>
          <a:blip r:embed="rId3" cstate="print">
            <a:extLst>
              <a:ext uri="{28A0092B-C50C-407E-A947-70E740481C1C}">
                <a14:useLocalDpi xmlns="" xmlns:a14="http://schemas.microsoft.com/office/drawing/2010/main" val="0"/>
              </a:ext>
            </a:extLst>
          </a:blip>
          <a:srcRect l="18665" r="8485"/>
          <a:stretch>
            <a:fillRect/>
          </a:stretch>
        </p:blipFill>
        <p:spPr bwMode="auto">
          <a:xfrm>
            <a:off x="6462713" y="1341438"/>
            <a:ext cx="2681287" cy="5516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圖片 5" descr="vari_pic_detail_montsuki.jpg"/>
          <p:cNvPicPr>
            <a:picLocks noChangeAspect="1"/>
          </p:cNvPicPr>
          <p:nvPr/>
        </p:nvPicPr>
        <p:blipFill>
          <a:blip r:embed="rId4" cstate="print">
            <a:extLst>
              <a:ext uri="{28A0092B-C50C-407E-A947-70E740481C1C}">
                <a14:useLocalDpi xmlns="" xmlns:a14="http://schemas.microsoft.com/office/drawing/2010/main" val="0"/>
              </a:ext>
            </a:extLst>
          </a:blip>
          <a:srcRect l="17531" r="20370"/>
          <a:stretch>
            <a:fillRect/>
          </a:stretch>
        </p:blipFill>
        <p:spPr bwMode="auto">
          <a:xfrm>
            <a:off x="0" y="1341438"/>
            <a:ext cx="2592388" cy="5516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圖片 6" descr="Isao_Machii.jpg"/>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700338" y="1341438"/>
            <a:ext cx="3670300" cy="5516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內容版面配置區 2"/>
          <p:cNvSpPr>
            <a:spLocks noGrp="1"/>
          </p:cNvSpPr>
          <p:nvPr>
            <p:ph idx="1"/>
          </p:nvPr>
        </p:nvSpPr>
        <p:spPr/>
        <p:txBody>
          <a:bodyPr rtlCol="0">
            <a:normAutofit fontScale="77500" lnSpcReduction="20000"/>
          </a:bodyPr>
          <a:lstStyle/>
          <a:p>
            <a:pPr marL="0" indent="0" eaLnBrk="1" fontAlgn="auto" hangingPunct="1">
              <a:lnSpc>
                <a:spcPct val="120000"/>
              </a:lnSpc>
              <a:spcAft>
                <a:spcPts val="0"/>
              </a:spcAft>
              <a:buFont typeface="Arial" charset="0"/>
              <a:buNone/>
              <a:defRPr/>
            </a:pPr>
            <a:r>
              <a:rPr lang="zh-TW" altLang="en-US" sz="3100" dirty="0" smtClean="0">
                <a:latin typeface="Adobe 楷体 Std R" pitchFamily="18" charset="-128"/>
                <a:ea typeface="Adobe 楷体 Std R" pitchFamily="18" charset="-128"/>
              </a:rPr>
              <a:t>　　</a:t>
            </a:r>
            <a:r>
              <a:rPr lang="zh-TW" altLang="en-US" sz="3100" dirty="0" smtClean="0">
                <a:latin typeface="標楷體" pitchFamily="65" charset="-120"/>
                <a:ea typeface="標楷體" pitchFamily="65" charset="-120"/>
              </a:rPr>
              <a:t>相比</a:t>
            </a:r>
            <a:r>
              <a:rPr lang="zh-TW" altLang="en-US" sz="3100" dirty="0">
                <a:latin typeface="標楷體" pitchFamily="65" charset="-120"/>
                <a:ea typeface="標楷體" pitchFamily="65" charset="-120"/>
              </a:rPr>
              <a:t>起女子的和服，男子的和服遠比女子的簡潔。男子的和服最多由不包括鞋和足袋的五個部件組成。男子的和服與女子的一樣擁有很長的袖套，但不同的是袖套與衣服本身是縫上的，只剩下末端幾吋的位置未被縫上。另外為了方便綁上腰帶，袖寬比女子的和服要窄</a:t>
            </a:r>
            <a:r>
              <a:rPr lang="zh-TW" altLang="en-US" sz="3100" dirty="0" smtClean="0">
                <a:latin typeface="標楷體" pitchFamily="65" charset="-120"/>
                <a:ea typeface="標楷體" pitchFamily="65" charset="-120"/>
              </a:rPr>
              <a:t>。</a:t>
            </a:r>
            <a:endParaRPr lang="en-US" altLang="zh-TW" sz="3100" dirty="0" smtClean="0">
              <a:latin typeface="標楷體" pitchFamily="65" charset="-120"/>
              <a:ea typeface="標楷體" pitchFamily="65" charset="-120"/>
            </a:endParaRPr>
          </a:p>
          <a:p>
            <a:pPr eaLnBrk="1" fontAlgn="auto" hangingPunct="1">
              <a:lnSpc>
                <a:spcPct val="120000"/>
              </a:lnSpc>
              <a:spcAft>
                <a:spcPts val="0"/>
              </a:spcAft>
              <a:defRPr/>
            </a:pPr>
            <a:endParaRPr lang="zh-TW" altLang="en-US" sz="3100" dirty="0">
              <a:latin typeface="標楷體" pitchFamily="65" charset="-120"/>
              <a:ea typeface="標楷體" pitchFamily="65" charset="-120"/>
            </a:endParaRPr>
          </a:p>
          <a:p>
            <a:pPr marL="0" indent="0" eaLnBrk="1" fontAlgn="auto" hangingPunct="1">
              <a:lnSpc>
                <a:spcPct val="120000"/>
              </a:lnSpc>
              <a:spcAft>
                <a:spcPts val="0"/>
              </a:spcAft>
              <a:buFont typeface="Arial" charset="0"/>
              <a:buNone/>
              <a:defRPr/>
            </a:pPr>
            <a:r>
              <a:rPr lang="zh-TW" altLang="en-US" sz="3100" dirty="0" smtClean="0">
                <a:latin typeface="標楷體" pitchFamily="65" charset="-120"/>
                <a:ea typeface="標楷體" pitchFamily="65" charset="-120"/>
              </a:rPr>
              <a:t>　　現今</a:t>
            </a:r>
            <a:r>
              <a:rPr lang="zh-TW" altLang="en-US" sz="3100" dirty="0">
                <a:latin typeface="標楷體" pitchFamily="65" charset="-120"/>
                <a:ea typeface="標楷體" pitchFamily="65" charset="-120"/>
              </a:rPr>
              <a:t>男子和服最大的特徵在於其布料。典型的男子和服的布料色彩都是偏向素淡，如黑色、深藍色、綠色跟啡色都是常見的顏色，布質都是無光澤的而且沒有任何花紋。部分新潮的男子和服的色調會比較光鮮，如紫色、淺綠色、淺藍色等，另外亦擁有一些細小的花紋。</a:t>
            </a:r>
          </a:p>
          <a:p>
            <a:pPr marL="0" indent="0" eaLnBrk="1" fontAlgn="auto" hangingPunct="1">
              <a:spcAft>
                <a:spcPts val="0"/>
              </a:spcAft>
              <a:buFont typeface="Arial" panose="020B0604020202020204" pitchFamily="34" charset="0"/>
              <a:buNone/>
              <a:defRPr/>
            </a:pP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59394"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浴衣</a:t>
            </a:r>
          </a:p>
        </p:txBody>
      </p:sp>
      <p:pic>
        <p:nvPicPr>
          <p:cNvPr id="4" name="圖片 3" descr="img58672058.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42988" y="1268413"/>
            <a:ext cx="6986587" cy="5589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內容版面配置區 2"/>
          <p:cNvSpPr>
            <a:spLocks noGrp="1"/>
          </p:cNvSpPr>
          <p:nvPr>
            <p:ph idx="1"/>
          </p:nvPr>
        </p:nvSpPr>
        <p:spPr/>
        <p:txBody>
          <a:bodyPr/>
          <a:lstStyle/>
          <a:p>
            <a:pPr marL="0" indent="0" eaLnBrk="1" hangingPunct="1">
              <a:lnSpc>
                <a:spcPct val="110000"/>
              </a:lnSpc>
              <a:buFont typeface="Arial" panose="020B0604020202020204" pitchFamily="34" charset="0"/>
              <a:buNone/>
            </a:pPr>
            <a:r>
              <a:rPr lang="zh-TW" altLang="en-US" sz="2400" smtClean="0">
                <a:latin typeface="標楷體" panose="03000509000000000000" pitchFamily="65" charset="-120"/>
                <a:ea typeface="標楷體" panose="03000509000000000000" pitchFamily="65" charset="-120"/>
              </a:rPr>
              <a:t>　　跟一般的和服相比，浴衣較為輕便。顧名思義，浴衣是與沐浴有關的衣著；在日式旅館中，浴衣是浸過溫泉或沐浴後常見的衣著。浴衣亦常見於日本夏季期間各地祭禮、節日及煙花大會中。</a:t>
            </a:r>
            <a:endParaRPr lang="en-US" altLang="zh-TW" sz="2400" smtClean="0">
              <a:latin typeface="標楷體" panose="03000509000000000000" pitchFamily="65" charset="-120"/>
              <a:ea typeface="標楷體" panose="03000509000000000000" pitchFamily="65" charset="-120"/>
            </a:endParaRPr>
          </a:p>
          <a:p>
            <a:pPr marL="0" indent="0" eaLnBrk="1" hangingPunct="1">
              <a:lnSpc>
                <a:spcPct val="110000"/>
              </a:lnSpc>
            </a:pPr>
            <a:endParaRPr lang="en-US" altLang="zh-TW" sz="2400" smtClean="0">
              <a:latin typeface="標楷體" panose="03000509000000000000" pitchFamily="65" charset="-120"/>
              <a:ea typeface="標楷體" panose="03000509000000000000" pitchFamily="65" charset="-120"/>
            </a:endParaRPr>
          </a:p>
          <a:p>
            <a:pPr marL="0" indent="0" eaLnBrk="1" hangingPunct="1">
              <a:lnSpc>
                <a:spcPct val="110000"/>
              </a:lnSpc>
              <a:buFont typeface="Arial" panose="020B0604020202020204" pitchFamily="34" charset="0"/>
              <a:buNone/>
            </a:pPr>
            <a:r>
              <a:rPr lang="zh-TW" altLang="en-US" sz="2400" smtClean="0">
                <a:latin typeface="標楷體" panose="03000509000000000000" pitchFamily="65" charset="-120"/>
                <a:ea typeface="標楷體" panose="03000509000000000000" pitchFamily="65" charset="-120"/>
              </a:rPr>
              <a:t>　　與其他日本傳統衣著相似，浴衣有直線的縫接與寬闊的衣袖。但與較隆重的和服不同，浴衣是以棉質而非絲質或合成纖維製成。</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60418" name="標題 1"/>
          <p:cNvSpPr>
            <a:spLocks noGrp="1"/>
          </p:cNvSpPr>
          <p:nvPr>
            <p:ph type="title"/>
          </p:nvPr>
        </p:nvSpPr>
        <p:spPr/>
        <p:txBody>
          <a:bodyPr/>
          <a:lstStyle/>
          <a:p>
            <a:pPr eaLnBrk="1" hangingPunct="1"/>
            <a:r>
              <a:rPr lang="zh-TW" altLang="en-US" dirty="0" smtClean="0">
                <a:latin typeface="標楷體" panose="03000509000000000000" pitchFamily="65" charset="-120"/>
                <a:ea typeface="標楷體" panose="03000509000000000000" pitchFamily="65" charset="-120"/>
              </a:rPr>
              <a:t>和服浴衣傻傻分不清楚</a:t>
            </a:r>
          </a:p>
        </p:txBody>
      </p:sp>
      <p:pic>
        <p:nvPicPr>
          <p:cNvPr id="60419" name="圖片 3" descr="4931186964_5816c396ff_b.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08175" y="1268413"/>
            <a:ext cx="5121275" cy="5589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p:txBody>
          <a:bodyPr/>
          <a:lstStyle/>
          <a:p>
            <a:pPr eaLnBrk="1" hangingPunct="1"/>
            <a:endParaRPr lang="zh-TW" altLang="en-US" smtClean="0"/>
          </a:p>
        </p:txBody>
      </p:sp>
      <p:pic>
        <p:nvPicPr>
          <p:cNvPr id="9219" name="內容版面配置區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0" y="-1657350"/>
            <a:ext cx="9144000" cy="8515350"/>
          </a:xfrm>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61442"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和服浴衣傻傻分不清楚</a:t>
            </a:r>
          </a:p>
        </p:txBody>
      </p:sp>
      <p:sp>
        <p:nvSpPr>
          <p:cNvPr id="61443" name="內容版面配置區 2"/>
          <p:cNvSpPr>
            <a:spLocks noGrp="1"/>
          </p:cNvSpPr>
          <p:nvPr>
            <p:ph idx="1"/>
          </p:nvPr>
        </p:nvSpPr>
        <p:spPr/>
        <p:txBody>
          <a:bodyPr/>
          <a:lstStyle/>
          <a:p>
            <a:pPr marL="0" indent="0" eaLnBrk="1" hangingPunct="1">
              <a:lnSpc>
                <a:spcPct val="150000"/>
              </a:lnSpc>
              <a:buFont typeface="Arial" panose="020B0604020202020204" pitchFamily="34" charset="0"/>
              <a:buNone/>
            </a:pPr>
            <a:r>
              <a:rPr lang="zh-TW" altLang="en-US" sz="2800" smtClean="0">
                <a:latin typeface="標楷體" panose="03000509000000000000" pitchFamily="65" charset="-120"/>
                <a:ea typeface="標楷體" panose="03000509000000000000" pitchFamily="65" charset="-120"/>
              </a:rPr>
              <a:t>　　基本上來說，和服和浴衣在材質上就不同，和服為絲質或合成纖維，而浴衣是棉質的。</a:t>
            </a:r>
            <a:endParaRPr lang="en-US" altLang="zh-TW" sz="2800" smtClean="0">
              <a:latin typeface="標楷體" panose="03000509000000000000" pitchFamily="65" charset="-120"/>
              <a:ea typeface="標楷體" panose="03000509000000000000" pitchFamily="65" charset="-120"/>
            </a:endParaRPr>
          </a:p>
          <a:p>
            <a:pPr marL="0" indent="0" eaLnBrk="1" hangingPunct="1">
              <a:buFont typeface="Arial" panose="020B0604020202020204" pitchFamily="34" charset="0"/>
              <a:buNone/>
            </a:pPr>
            <a:endParaRPr lang="en-US" altLang="zh-TW" smtClean="0">
              <a:latin typeface="新細明體" panose="02020500000000000000" pitchFamily="18" charset="-120"/>
            </a:endParaRPr>
          </a:p>
          <a:p>
            <a:pPr marL="0" indent="0" eaLnBrk="1" hangingPunct="1">
              <a:buFont typeface="Arial" panose="020B0604020202020204" pitchFamily="34" charset="0"/>
              <a:buNone/>
            </a:pPr>
            <a:endParaRPr lang="zh-TW" altLang="en-US" smtClean="0">
              <a:latin typeface="新細明體" panose="02020500000000000000" pitchFamily="18" charset="-12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62466"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和服浴衣傻傻分不清楚</a:t>
            </a:r>
          </a:p>
        </p:txBody>
      </p:sp>
      <p:sp>
        <p:nvSpPr>
          <p:cNvPr id="62467" name="內容版面配置區 2"/>
          <p:cNvSpPr>
            <a:spLocks noGrp="1"/>
          </p:cNvSpPr>
          <p:nvPr>
            <p:ph idx="1"/>
          </p:nvPr>
        </p:nvSpPr>
        <p:spPr/>
        <p:txBody>
          <a:bodyPr/>
          <a:lstStyle/>
          <a:p>
            <a:pPr marL="0" indent="0" eaLnBrk="1" hangingPunct="1">
              <a:lnSpc>
                <a:spcPct val="150000"/>
              </a:lnSpc>
              <a:buFont typeface="Arial" panose="020B0604020202020204" pitchFamily="34" charset="0"/>
              <a:buNone/>
            </a:pPr>
            <a:r>
              <a:rPr lang="en-US" altLang="ja-JP" sz="2800" smtClean="0">
                <a:latin typeface="標楷體" panose="03000509000000000000" pitchFamily="65" charset="-120"/>
                <a:ea typeface="標楷體" panose="03000509000000000000" pitchFamily="65" charset="-120"/>
              </a:rPr>
              <a:t>1.</a:t>
            </a:r>
            <a:r>
              <a:rPr lang="ja-JP" altLang="en-US" sz="2800" smtClean="0">
                <a:latin typeface="標楷體" panose="03000509000000000000" pitchFamily="65" charset="-120"/>
                <a:ea typeface="標楷體" panose="03000509000000000000" pitchFamily="65" charset="-120"/>
              </a:rPr>
              <a:t>看襪子來分辨（和服時穿的足袋たび）</a:t>
            </a:r>
            <a:r>
              <a:rPr lang="en-US" altLang="ja-JP" sz="2800" smtClean="0">
                <a:latin typeface="標楷體" panose="03000509000000000000" pitchFamily="65" charset="-120"/>
                <a:ea typeface="標楷體" panose="03000509000000000000" pitchFamily="65" charset="-120"/>
              </a:rPr>
              <a:t>---80%</a:t>
            </a:r>
            <a:r>
              <a:rPr lang="ja-JP" altLang="en-US" sz="2800" smtClean="0">
                <a:latin typeface="標楷體" panose="03000509000000000000" pitchFamily="65" charset="-120"/>
                <a:ea typeface="標楷體" panose="03000509000000000000" pitchFamily="65" charset="-120"/>
              </a:rPr>
              <a:t>準確率</a:t>
            </a:r>
            <a:r>
              <a:rPr lang="zh-TW" altLang="en-US" sz="2800" smtClean="0">
                <a:latin typeface="標楷體" panose="03000509000000000000" pitchFamily="65" charset="-120"/>
                <a:ea typeface="標楷體" panose="03000509000000000000" pitchFamily="65" charset="-120"/>
              </a:rPr>
              <a:t>，</a:t>
            </a:r>
            <a:r>
              <a:rPr lang="ja-JP" altLang="en-US" sz="2800" smtClean="0">
                <a:latin typeface="標楷體" panose="03000509000000000000" pitchFamily="65" charset="-120"/>
                <a:ea typeface="標楷體" panose="03000509000000000000" pitchFamily="65" charset="-120"/>
              </a:rPr>
              <a:t>和服是有穿足袋的</a:t>
            </a:r>
            <a:r>
              <a:rPr lang="zh-TW" altLang="en-US" sz="2800" smtClean="0">
                <a:latin typeface="標楷體" panose="03000509000000000000" pitchFamily="65" charset="-120"/>
                <a:ea typeface="標楷體" panose="03000509000000000000" pitchFamily="65" charset="-120"/>
              </a:rPr>
              <a:t>，</a:t>
            </a:r>
            <a:r>
              <a:rPr lang="ja-JP" altLang="en-US" sz="2800" smtClean="0">
                <a:latin typeface="標楷體" panose="03000509000000000000" pitchFamily="65" charset="-120"/>
                <a:ea typeface="標楷體" panose="03000509000000000000" pitchFamily="65" charset="-120"/>
              </a:rPr>
              <a:t>浴衣則沒有</a:t>
            </a:r>
            <a:r>
              <a:rPr lang="zh-TW" altLang="en-US" sz="2800" smtClean="0">
                <a:latin typeface="標楷體" panose="03000509000000000000" pitchFamily="65" charset="-120"/>
                <a:ea typeface="標楷體" panose="03000509000000000000" pitchFamily="65" charset="-120"/>
              </a:rPr>
              <a:t>。</a:t>
            </a:r>
          </a:p>
        </p:txBody>
      </p:sp>
      <p:pic>
        <p:nvPicPr>
          <p:cNvPr id="62468" name="圖片 3" descr="4930596535_b063a2389c_b.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87450" y="3213100"/>
            <a:ext cx="6818313" cy="3136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63490"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和服浴衣傻傻分不清楚</a:t>
            </a:r>
          </a:p>
        </p:txBody>
      </p:sp>
      <p:pic>
        <p:nvPicPr>
          <p:cNvPr id="4" name="圖片 3" descr="4930596589_100e413d0a_b.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79463" y="2852738"/>
            <a:ext cx="7464425" cy="3684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圖片 4" descr="4930647057_d774b39452.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95513" y="1665288"/>
            <a:ext cx="4608512" cy="5192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內容版面配置區 2"/>
          <p:cNvSpPr>
            <a:spLocks noGrp="1"/>
          </p:cNvSpPr>
          <p:nvPr>
            <p:ph idx="1"/>
          </p:nvPr>
        </p:nvSpPr>
        <p:spPr/>
        <p:txBody>
          <a:bodyPr/>
          <a:lstStyle/>
          <a:p>
            <a:pPr marL="0" indent="0" eaLnBrk="1" hangingPunct="1">
              <a:lnSpc>
                <a:spcPct val="150000"/>
              </a:lnSpc>
              <a:buFont typeface="Arial" panose="020B0604020202020204" pitchFamily="34" charset="0"/>
              <a:buNone/>
            </a:pPr>
            <a:r>
              <a:rPr lang="en-US" altLang="zh-TW" sz="2800" smtClean="0">
                <a:latin typeface="標楷體" panose="03000509000000000000" pitchFamily="65" charset="-120"/>
                <a:ea typeface="標楷體" panose="03000509000000000000" pitchFamily="65" charset="-120"/>
              </a:rPr>
              <a:t>2.</a:t>
            </a:r>
            <a:r>
              <a:rPr lang="zh-TW" altLang="en-US" sz="2800" smtClean="0">
                <a:latin typeface="標楷體" panose="03000509000000000000" pitchFamily="65" charset="-120"/>
                <a:ea typeface="標楷體" panose="03000509000000000000" pitchFamily="65" charset="-120"/>
              </a:rPr>
              <a:t>看領子來分辨</a:t>
            </a:r>
            <a:r>
              <a:rPr lang="en-US" altLang="zh-TW" sz="2800" smtClean="0">
                <a:latin typeface="標楷體" panose="03000509000000000000" pitchFamily="65" charset="-120"/>
                <a:ea typeface="標楷體" panose="03000509000000000000" pitchFamily="65" charset="-120"/>
              </a:rPr>
              <a:t>---90%</a:t>
            </a:r>
            <a:r>
              <a:rPr lang="zh-TW" altLang="en-US" sz="2800" smtClean="0">
                <a:latin typeface="標楷體" panose="03000509000000000000" pitchFamily="65" charset="-120"/>
                <a:ea typeface="標楷體" panose="03000509000000000000" pitchFamily="65" charset="-120"/>
              </a:rPr>
              <a:t>準確率，和服是兩層領子的，浴衣則是一層領子。</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pic>
        <p:nvPicPr>
          <p:cNvPr id="64514" name="內容版面配置區 3" descr="4930595983_170dac906e_b.jpg"/>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1323975" y="12700"/>
            <a:ext cx="6272213" cy="6845300"/>
          </a:xfrm>
        </p:spPr>
      </p:pic>
      <p:sp>
        <p:nvSpPr>
          <p:cNvPr id="64515" name="標題 1"/>
          <p:cNvSpPr>
            <a:spLocks noGrp="1"/>
          </p:cNvSpPr>
          <p:nvPr>
            <p:ph type="title"/>
          </p:nvPr>
        </p:nvSpPr>
        <p:spPr/>
        <p:txBody>
          <a:bodyPr/>
          <a:lstStyle/>
          <a:p>
            <a:pPr eaLnBrk="1" hangingPunct="1"/>
            <a:endParaRPr lang="zh-TW" altLang="en-US"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65538"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和服小知識</a:t>
            </a:r>
          </a:p>
        </p:txBody>
      </p:sp>
      <p:pic>
        <p:nvPicPr>
          <p:cNvPr id="4" name="圖片 3" descr="75e93ccbjw1dyv1wrsmszj.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4213" y="2420938"/>
            <a:ext cx="7620000" cy="294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內容版面配置區 2"/>
          <p:cNvSpPr>
            <a:spLocks noGrp="1"/>
          </p:cNvSpPr>
          <p:nvPr>
            <p:ph idx="1"/>
          </p:nvPr>
        </p:nvSpPr>
        <p:spPr/>
        <p:txBody>
          <a:bodyPr/>
          <a:lstStyle/>
          <a:p>
            <a:pPr marL="0" indent="0" eaLnBrk="1" hangingPunct="1">
              <a:buFont typeface="Arial" panose="020B0604020202020204" pitchFamily="34" charset="0"/>
              <a:buNone/>
            </a:pPr>
            <a:r>
              <a:rPr lang="zh-TW" altLang="en-US" sz="2800" b="1" smtClean="0">
                <a:latin typeface="標楷體" panose="03000509000000000000" pitchFamily="65" charset="-120"/>
                <a:ea typeface="標楷體" panose="03000509000000000000" pitchFamily="65" charset="-120"/>
              </a:rPr>
              <a:t>右前：</a:t>
            </a:r>
            <a:r>
              <a:rPr lang="zh-TW" altLang="en-US" sz="2800" smtClean="0">
                <a:latin typeface="標楷體" panose="03000509000000000000" pitchFamily="65" charset="-120"/>
                <a:ea typeface="標楷體" panose="03000509000000000000" pitchFamily="65" charset="-120"/>
              </a:rPr>
              <a:t>無論男女穿著和服或浴衣時，一律是右前，也就是說，穿時將右手的衣領貼在身上，之後再將左手的衣領貼在右領上。從觀看者的角度看是右領在前面，因此稱為右前。</a:t>
            </a:r>
            <a:endParaRPr lang="en-US" altLang="zh-TW" sz="2800" smtClean="0">
              <a:latin typeface="標楷體" panose="03000509000000000000" pitchFamily="65" charset="-120"/>
              <a:ea typeface="標楷體" panose="03000509000000000000" pitchFamily="65" charset="-120"/>
            </a:endParaRPr>
          </a:p>
          <a:p>
            <a:pPr marL="0" indent="0" eaLnBrk="1" hangingPunct="1"/>
            <a:endParaRPr lang="en-US" altLang="zh-TW" sz="2800" smtClean="0">
              <a:latin typeface="標楷體" panose="03000509000000000000" pitchFamily="65" charset="-120"/>
              <a:ea typeface="標楷體" panose="03000509000000000000" pitchFamily="65" charset="-120"/>
            </a:endParaRPr>
          </a:p>
          <a:p>
            <a:pPr marL="0" indent="0" eaLnBrk="1" hangingPunct="1">
              <a:buFont typeface="Arial" panose="020B0604020202020204" pitchFamily="34" charset="0"/>
              <a:buNone/>
            </a:pPr>
            <a:r>
              <a:rPr lang="zh-TW" altLang="en-US" sz="2800" b="1" smtClean="0">
                <a:latin typeface="標楷體" panose="03000509000000000000" pitchFamily="65" charset="-120"/>
                <a:ea typeface="標楷體" panose="03000509000000000000" pitchFamily="65" charset="-120"/>
              </a:rPr>
              <a:t>襲色：</a:t>
            </a:r>
            <a:r>
              <a:rPr lang="zh-TW" altLang="en-US" sz="2800" smtClean="0">
                <a:latin typeface="標楷體" panose="03000509000000000000" pitchFamily="65" charset="-120"/>
                <a:ea typeface="標楷體" panose="03000509000000000000" pitchFamily="65" charset="-120"/>
              </a:rPr>
              <a:t>和服的外層與內層的顏色搭配稱為襲色，種類繁多，譬如春天的櫻襲是外層白色，裡層紅紫色，而冬天的冰襲是外層白色有光澤，裡層也是白色但無花樣。</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66562"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部件</a:t>
            </a:r>
          </a:p>
        </p:txBody>
      </p:sp>
      <p:sp>
        <p:nvSpPr>
          <p:cNvPr id="66563" name="內容版面配置區 2"/>
          <p:cNvSpPr>
            <a:spLocks noGrp="1"/>
          </p:cNvSpPr>
          <p:nvPr>
            <p:ph idx="1"/>
          </p:nvPr>
        </p:nvSpPr>
        <p:spPr/>
        <p:txBody>
          <a:bodyPr/>
          <a:lstStyle/>
          <a:p>
            <a:pPr marL="0" indent="0" eaLnBrk="1" hangingPunct="1">
              <a:buFont typeface="Arial" panose="020B0604020202020204" pitchFamily="34" charset="0"/>
              <a:buNone/>
            </a:pPr>
            <a:r>
              <a:rPr lang="zh-TW" altLang="en-US" sz="2800" b="1" smtClean="0">
                <a:latin typeface="標楷體" panose="03000509000000000000" pitchFamily="65" charset="-120"/>
                <a:ea typeface="標楷體" panose="03000509000000000000" pitchFamily="65" charset="-120"/>
              </a:rPr>
              <a:t>長襦袢：</a:t>
            </a:r>
            <a:r>
              <a:rPr lang="zh-TW" altLang="en-US" sz="2800" smtClean="0">
                <a:latin typeface="標楷體" panose="03000509000000000000" pitchFamily="65" charset="-120"/>
                <a:ea typeface="標楷體" panose="03000509000000000000" pitchFamily="65" charset="-120"/>
              </a:rPr>
              <a:t>穿在和服內的長中衣，男女均可穿著。長襦袢的出現是因為和服多以絲質製成，非常纖弱以及難以清潔，穿上長襦袢就可以避免身體與和服的接觸，減低弄污的機會。典型的長襦袢是白色的。</a:t>
            </a:r>
            <a:endParaRPr lang="en-US" altLang="zh-TW" sz="2800" smtClean="0">
              <a:latin typeface="標楷體" panose="03000509000000000000" pitchFamily="65" charset="-120"/>
              <a:ea typeface="標楷體" panose="03000509000000000000" pitchFamily="65" charset="-120"/>
            </a:endParaRPr>
          </a:p>
          <a:p>
            <a:pPr marL="0" indent="0" eaLnBrk="1" hangingPunct="1">
              <a:buFont typeface="Arial" panose="020B0604020202020204" pitchFamily="34" charset="0"/>
              <a:buNone/>
            </a:pPr>
            <a:endParaRPr lang="en-US" altLang="zh-TW" sz="2800" smtClean="0">
              <a:latin typeface="標楷體" panose="03000509000000000000" pitchFamily="65" charset="-120"/>
              <a:ea typeface="標楷體" panose="03000509000000000000" pitchFamily="65" charset="-120"/>
            </a:endParaRPr>
          </a:p>
          <a:p>
            <a:pPr marL="0" indent="0" eaLnBrk="1" hangingPunct="1">
              <a:buFont typeface="Arial" panose="020B0604020202020204" pitchFamily="34" charset="0"/>
              <a:buNone/>
            </a:pPr>
            <a:r>
              <a:rPr lang="zh-TW" altLang="en-US" sz="2800" b="1" smtClean="0">
                <a:latin typeface="標楷體" panose="03000509000000000000" pitchFamily="65" charset="-120"/>
                <a:ea typeface="標楷體" panose="03000509000000000000" pitchFamily="65" charset="-120"/>
              </a:rPr>
              <a:t>腰帶：</a:t>
            </a:r>
            <a:r>
              <a:rPr lang="ja-JP" altLang="en-US" sz="2800" smtClean="0">
                <a:latin typeface="標楷體" panose="03000509000000000000" pitchFamily="65" charset="-120"/>
                <a:ea typeface="標楷體" panose="03000509000000000000" pitchFamily="65" charset="-120"/>
              </a:rPr>
              <a:t>穿著和服會用到腰帶（帯、おび），將其打結以使其穩固地穿著在身上而不需要用到任何鈕扣。</a:t>
            </a:r>
            <a:endParaRPr lang="zh-TW" altLang="en-US" sz="2800" b="1" smtClean="0">
              <a:latin typeface="標楷體" panose="03000509000000000000" pitchFamily="65" charset="-120"/>
              <a:ea typeface="標楷體" panose="03000509000000000000" pitchFamily="65" charset="-120"/>
            </a:endParaRPr>
          </a:p>
          <a:p>
            <a:pPr marL="0" indent="0" eaLnBrk="1" hangingPunct="1">
              <a:buFont typeface="Arial" panose="020B0604020202020204" pitchFamily="34" charset="0"/>
              <a:buNone/>
            </a:pPr>
            <a:endParaRPr lang="zh-TW" altLang="en-US" b="1" smtClean="0">
              <a:latin typeface="標楷體" panose="03000509000000000000" pitchFamily="65" charset="-120"/>
              <a:ea typeface="標楷體" panose="03000509000000000000" pitchFamily="65" charset="-120"/>
            </a:endParaRPr>
          </a:p>
          <a:p>
            <a:pPr marL="0" indent="0" eaLnBrk="1" hangingPunct="1">
              <a:buFont typeface="Arial" panose="020B0604020202020204" pitchFamily="34" charset="0"/>
              <a:buNone/>
            </a:pPr>
            <a:endParaRPr lang="zh-TW" altLang="en-US"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67586"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部件</a:t>
            </a:r>
          </a:p>
        </p:txBody>
      </p:sp>
      <p:pic>
        <p:nvPicPr>
          <p:cNvPr id="5" name="圖片 4" descr="Japanese_socks,shiro-tabi,gyoda-city,japan.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28763" y="1844675"/>
            <a:ext cx="5851525" cy="3916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圖片 3" descr="1280px-Traditional_Japanese_Footwear.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87450" y="1628775"/>
            <a:ext cx="6502400" cy="487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圖片 5" descr="Zori1.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547813" y="1916113"/>
            <a:ext cx="6096000" cy="424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內容版面配置區 2"/>
          <p:cNvSpPr>
            <a:spLocks noGrp="1"/>
          </p:cNvSpPr>
          <p:nvPr>
            <p:ph idx="1"/>
          </p:nvPr>
        </p:nvSpPr>
        <p:spPr/>
        <p:txBody>
          <a:bodyPr rtlCol="0">
            <a:normAutofit fontScale="62500" lnSpcReduction="20000"/>
          </a:bodyPr>
          <a:lstStyle/>
          <a:p>
            <a:pPr marL="0" indent="0" eaLnBrk="1" fontAlgn="auto" hangingPunct="1">
              <a:lnSpc>
                <a:spcPct val="120000"/>
              </a:lnSpc>
              <a:spcAft>
                <a:spcPts val="0"/>
              </a:spcAft>
              <a:buFont typeface="Arial" charset="0"/>
              <a:buNone/>
              <a:defRPr/>
            </a:pPr>
            <a:r>
              <a:rPr lang="zh-TW" altLang="en-US" b="1" dirty="0" smtClean="0">
                <a:latin typeface="標楷體" pitchFamily="65" charset="-120"/>
                <a:ea typeface="標楷體" pitchFamily="65" charset="-120"/>
              </a:rPr>
              <a:t>袖：</a:t>
            </a:r>
            <a:r>
              <a:rPr lang="zh-TW" altLang="en-US" dirty="0">
                <a:latin typeface="標楷體" pitchFamily="65" charset="-120"/>
                <a:ea typeface="標楷體" pitchFamily="65" charset="-120"/>
              </a:rPr>
              <a:t>為了在運動時不會拽動身上的布料，和服的袖子處縫合較淺，肋下部分沒有布料。因此在穿著者手臂上舉時，和服裡面的內衣可能被外人看到</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0" indent="0" eaLnBrk="1" fontAlgn="auto" hangingPunct="1">
              <a:lnSpc>
                <a:spcPct val="120000"/>
              </a:lnSpc>
              <a:spcAft>
                <a:spcPts val="0"/>
              </a:spcAft>
              <a:defRPr/>
            </a:pPr>
            <a:endParaRPr lang="en-US" altLang="zh-TW" dirty="0" smtClean="0">
              <a:latin typeface="標楷體" pitchFamily="65" charset="-120"/>
              <a:ea typeface="標楷體" pitchFamily="65" charset="-120"/>
            </a:endParaRPr>
          </a:p>
          <a:p>
            <a:pPr marL="0" indent="0" eaLnBrk="1" fontAlgn="auto" hangingPunct="1">
              <a:lnSpc>
                <a:spcPct val="120000"/>
              </a:lnSpc>
              <a:spcAft>
                <a:spcPts val="0"/>
              </a:spcAft>
              <a:buFont typeface="Arial" charset="0"/>
              <a:buNone/>
              <a:defRPr/>
            </a:pPr>
            <a:r>
              <a:rPr lang="zh-TW" altLang="en-US" b="1" dirty="0">
                <a:latin typeface="標楷體" pitchFamily="65" charset="-120"/>
                <a:ea typeface="標楷體" pitchFamily="65" charset="-120"/>
              </a:rPr>
              <a:t>足</a:t>
            </a:r>
            <a:r>
              <a:rPr lang="zh-TW" altLang="en-US" b="1" dirty="0" smtClean="0">
                <a:latin typeface="標楷體" pitchFamily="65" charset="-120"/>
                <a:ea typeface="標楷體" pitchFamily="65" charset="-120"/>
              </a:rPr>
              <a:t>袋：</a:t>
            </a:r>
            <a:r>
              <a:rPr lang="ja-JP" altLang="en-US" dirty="0">
                <a:latin typeface="標楷體" pitchFamily="65" charset="-120"/>
                <a:ea typeface="標楷體" pitchFamily="65" charset="-120"/>
              </a:rPr>
              <a:t>足袋（たび）穿著和服時，要穿上的布襪子，通常為白色的</a:t>
            </a:r>
            <a:r>
              <a:rPr lang="ja-JP" altLang="en-US" dirty="0" smtClean="0">
                <a:latin typeface="標楷體" pitchFamily="65" charset="-120"/>
                <a:ea typeface="標楷體" pitchFamily="65" charset="-120"/>
              </a:rPr>
              <a:t>。</a:t>
            </a:r>
            <a:endParaRPr lang="en-US" altLang="ja-JP" dirty="0" smtClean="0">
              <a:latin typeface="標楷體" pitchFamily="65" charset="-120"/>
              <a:ea typeface="標楷體" pitchFamily="65" charset="-120"/>
            </a:endParaRPr>
          </a:p>
          <a:p>
            <a:pPr marL="0" indent="0" eaLnBrk="1" fontAlgn="auto" hangingPunct="1">
              <a:lnSpc>
                <a:spcPct val="120000"/>
              </a:lnSpc>
              <a:spcAft>
                <a:spcPts val="0"/>
              </a:spcAft>
              <a:defRPr/>
            </a:pPr>
            <a:endParaRPr lang="zh-TW" altLang="en-US" b="1" dirty="0">
              <a:latin typeface="標楷體" pitchFamily="65" charset="-120"/>
              <a:ea typeface="標楷體" pitchFamily="65" charset="-120"/>
            </a:endParaRPr>
          </a:p>
          <a:p>
            <a:pPr marL="0" indent="0" eaLnBrk="1" fontAlgn="auto" hangingPunct="1">
              <a:lnSpc>
                <a:spcPct val="120000"/>
              </a:lnSpc>
              <a:spcAft>
                <a:spcPts val="0"/>
              </a:spcAft>
              <a:buFont typeface="Arial" charset="0"/>
              <a:buNone/>
              <a:defRPr/>
            </a:pPr>
            <a:r>
              <a:rPr lang="zh-TW" altLang="en-US" b="1" dirty="0">
                <a:latin typeface="標楷體" pitchFamily="65" charset="-120"/>
                <a:ea typeface="標楷體" pitchFamily="65" charset="-120"/>
              </a:rPr>
              <a:t>下</a:t>
            </a:r>
            <a:r>
              <a:rPr lang="zh-TW" altLang="en-US" b="1" dirty="0" smtClean="0">
                <a:latin typeface="標楷體" pitchFamily="65" charset="-120"/>
                <a:ea typeface="標楷體" pitchFamily="65" charset="-120"/>
              </a:rPr>
              <a:t>駄：</a:t>
            </a:r>
            <a:r>
              <a:rPr lang="ja-JP" altLang="en-US" dirty="0">
                <a:latin typeface="標楷體" pitchFamily="65" charset="-120"/>
                <a:ea typeface="標楷體" pitchFamily="65" charset="-120"/>
              </a:rPr>
              <a:t>男性所穿著的</a:t>
            </a:r>
            <a:r>
              <a:rPr lang="ja-JP" altLang="en-US" b="1" dirty="0">
                <a:latin typeface="標楷體" pitchFamily="65" charset="-120"/>
                <a:ea typeface="標楷體" pitchFamily="65" charset="-120"/>
              </a:rPr>
              <a:t>木屐</a:t>
            </a:r>
            <a:r>
              <a:rPr lang="ja-JP" altLang="en-US" dirty="0">
                <a:latin typeface="標楷體" pitchFamily="65" charset="-120"/>
                <a:ea typeface="標楷體" pitchFamily="65" charset="-120"/>
              </a:rPr>
              <a:t>（下駄、げた）一般較為樸素，大部分都是淡黃色，沒有任何裝飾花紋；而女子的則變化很大，五顏六色，並且大多有雕刻上不同的花紋。木屐通常以木製成，現今多與浴衣同穿</a:t>
            </a:r>
            <a:r>
              <a:rPr lang="ja-JP" altLang="en-US" dirty="0" smtClean="0">
                <a:latin typeface="標楷體" pitchFamily="65" charset="-120"/>
                <a:ea typeface="標楷體" pitchFamily="65" charset="-120"/>
              </a:rPr>
              <a:t>。</a:t>
            </a:r>
            <a:endParaRPr lang="en-US" altLang="ja-JP" dirty="0" smtClean="0">
              <a:latin typeface="標楷體" pitchFamily="65" charset="-120"/>
              <a:ea typeface="標楷體" pitchFamily="65" charset="-120"/>
            </a:endParaRPr>
          </a:p>
          <a:p>
            <a:pPr marL="0" indent="0" eaLnBrk="1" fontAlgn="auto" hangingPunct="1">
              <a:lnSpc>
                <a:spcPct val="120000"/>
              </a:lnSpc>
              <a:spcAft>
                <a:spcPts val="0"/>
              </a:spcAft>
              <a:defRPr/>
            </a:pPr>
            <a:endParaRPr lang="en-US" altLang="ja-JP" dirty="0" smtClean="0">
              <a:latin typeface="標楷體" pitchFamily="65" charset="-120"/>
              <a:ea typeface="標楷體" pitchFamily="65" charset="-120"/>
            </a:endParaRPr>
          </a:p>
          <a:p>
            <a:pPr marL="0" indent="0" eaLnBrk="1" fontAlgn="auto" hangingPunct="1">
              <a:lnSpc>
                <a:spcPct val="120000"/>
              </a:lnSpc>
              <a:spcAft>
                <a:spcPts val="0"/>
              </a:spcAft>
              <a:buFont typeface="Arial" charset="0"/>
              <a:buNone/>
              <a:defRPr/>
            </a:pPr>
            <a:r>
              <a:rPr lang="zh-TW" altLang="en-US" b="1" dirty="0">
                <a:latin typeface="標楷體" pitchFamily="65" charset="-120"/>
                <a:ea typeface="標楷體" pitchFamily="65" charset="-120"/>
              </a:rPr>
              <a:t>草</a:t>
            </a:r>
            <a:r>
              <a:rPr lang="zh-TW" altLang="en-US" b="1" dirty="0" smtClean="0">
                <a:latin typeface="標楷體" pitchFamily="65" charset="-120"/>
                <a:ea typeface="標楷體" pitchFamily="65" charset="-120"/>
              </a:rPr>
              <a:t>履：</a:t>
            </a:r>
            <a:r>
              <a:rPr lang="ja-JP" altLang="en-US" dirty="0">
                <a:latin typeface="標楷體" pitchFamily="65" charset="-120"/>
                <a:ea typeface="標楷體" pitchFamily="65" charset="-120"/>
              </a:rPr>
              <a:t>草履（ぞうり）通常由布、皮及玻璃等材料製成，男女子皆可穿。與木屐一樣男子的會較為樸實而女子的會較為花巧。</a:t>
            </a:r>
            <a:endParaRPr lang="zh-TW" altLang="en-US" b="1" dirty="0">
              <a:latin typeface="標楷體" pitchFamily="65" charset="-120"/>
              <a:ea typeface="標楷體" pitchFamily="65" charset="-120"/>
            </a:endParaRPr>
          </a:p>
          <a:p>
            <a:pPr marL="0" indent="0" eaLnBrk="1" fontAlgn="auto" hangingPunct="1">
              <a:lnSpc>
                <a:spcPct val="120000"/>
              </a:lnSpc>
              <a:spcAft>
                <a:spcPts val="0"/>
              </a:spcAft>
              <a:defRPr/>
            </a:pPr>
            <a:endParaRPr lang="zh-TW" altLang="en-US" b="1" dirty="0">
              <a:latin typeface="標楷體" pitchFamily="65" charset="-120"/>
              <a:ea typeface="標楷體" pitchFamily="65" charset="-120"/>
            </a:endParaRPr>
          </a:p>
          <a:p>
            <a:pPr marL="0" indent="0" eaLnBrk="1" fontAlgn="auto" hangingPunct="1">
              <a:lnSpc>
                <a:spcPct val="120000"/>
              </a:lnSpc>
              <a:spcAft>
                <a:spcPts val="0"/>
              </a:spcAft>
              <a:defRPr/>
            </a:pPr>
            <a:endParaRPr lang="zh-TW" altLang="en-US" b="1" dirty="0">
              <a:latin typeface="標楷體" pitchFamily="65" charset="-120"/>
              <a:ea typeface="標楷體" pitchFamily="65" charset="-120"/>
            </a:endParaRPr>
          </a:p>
          <a:p>
            <a:pPr marL="0" indent="0" eaLnBrk="1" fontAlgn="auto" hangingPunct="1">
              <a:spcAft>
                <a:spcPts val="0"/>
              </a:spcAft>
              <a:buFont typeface="Arial" panose="020B0604020202020204" pitchFamily="34" charset="0"/>
              <a:buNone/>
              <a:defRPr/>
            </a:pPr>
            <a:endParaRPr lang="zh-TW" altLang="en-US" dirty="0">
              <a:latin typeface="標楷體" pitchFamily="65" charset="-120"/>
              <a:ea typeface="標楷體"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nodeType="clickEffect">
                                  <p:stCondLst>
                                    <p:cond delay="0"/>
                                  </p:stCondLst>
                                  <p:childTnLst>
                                    <p:set>
                                      <p:cBhvr>
                                        <p:cTn id="22" dur="1" fill="hold">
                                          <p:stCondLst>
                                            <p:cond delay="0"/>
                                          </p:stCondLst>
                                        </p:cTn>
                                        <p:tgtEl>
                                          <p:spTgt spid="5"/>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3">
                                            <p:txEl>
                                              <p:pRg st="0" end="0"/>
                                            </p:txEl>
                                          </p:spTgt>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3">
                                            <p:txEl>
                                              <p:pRg st="2" end="2"/>
                                            </p:txEl>
                                          </p:spTgt>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4"/>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3">
                                            <p:txEl>
                                              <p:pRg st="0" end="0"/>
                                            </p:txEl>
                                          </p:spTgt>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3">
                                            <p:txEl>
                                              <p:pRg st="2" end="2"/>
                                            </p:txEl>
                                          </p:spTgt>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3">
                                            <p:txEl>
                                              <p:pRg st="4" end="4"/>
                                            </p:txEl>
                                          </p:spTgt>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3">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68610"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參考資料</a:t>
            </a:r>
          </a:p>
        </p:txBody>
      </p:sp>
      <p:sp>
        <p:nvSpPr>
          <p:cNvPr id="68611" name="內容版面配置區 2"/>
          <p:cNvSpPr>
            <a:spLocks noGrp="1"/>
          </p:cNvSpPr>
          <p:nvPr>
            <p:ph idx="1"/>
          </p:nvPr>
        </p:nvSpPr>
        <p:spPr/>
        <p:txBody>
          <a:bodyPr/>
          <a:lstStyle/>
          <a:p>
            <a:pPr fontAlgn="auto">
              <a:spcBef>
                <a:spcPts val="0"/>
              </a:spcBef>
              <a:spcAft>
                <a:spcPts val="0"/>
              </a:spcAft>
              <a:defRPr/>
            </a:pPr>
            <a:r>
              <a:rPr lang="zh-TW" altLang="en-US" sz="1600" dirty="0" smtClean="0">
                <a:latin typeface="標楷體" pitchFamily="65" charset="-120"/>
                <a:ea typeface="標楷體" pitchFamily="65" charset="-120"/>
              </a:rPr>
              <a:t>大相撲歷史  </a:t>
            </a:r>
            <a:r>
              <a:rPr lang="en-US" altLang="zh-TW" sz="1600" dirty="0" smtClean="0">
                <a:latin typeface="標楷體" pitchFamily="65" charset="-120"/>
                <a:ea typeface="標楷體" pitchFamily="65" charset="-120"/>
                <a:hlinkClick r:id="rId2"/>
              </a:rPr>
              <a:t>http://blog.xuite.net/osaru123/home/3430367</a:t>
            </a:r>
            <a:r>
              <a:rPr lang="en-US" altLang="zh-TW" sz="1600" dirty="0" smtClean="0">
                <a:latin typeface="標楷體" pitchFamily="65" charset="-120"/>
                <a:ea typeface="標楷體" pitchFamily="65" charset="-120"/>
              </a:rPr>
              <a:t> </a:t>
            </a:r>
            <a:endParaRPr lang="en-US" altLang="zh-TW" sz="1600" dirty="0" smtClean="0">
              <a:latin typeface="標楷體" pitchFamily="65" charset="-120"/>
              <a:ea typeface="標楷體" pitchFamily="65" charset="-120"/>
              <a:hlinkClick r:id="rId3"/>
            </a:endParaRPr>
          </a:p>
          <a:p>
            <a:pPr fontAlgn="auto">
              <a:spcBef>
                <a:spcPts val="0"/>
              </a:spcBef>
              <a:spcAft>
                <a:spcPts val="0"/>
              </a:spcAft>
              <a:defRPr/>
            </a:pPr>
            <a:r>
              <a:rPr lang="ja-JP" altLang="en-US" sz="1600" dirty="0" smtClean="0">
                <a:latin typeface="標楷體" pitchFamily="65" charset="-120"/>
                <a:ea typeface="標楷體" pitchFamily="65" charset="-120"/>
              </a:rPr>
              <a:t>力の極致</a:t>
            </a:r>
            <a:r>
              <a:rPr lang="en-US" altLang="ja-JP" sz="1600" dirty="0" smtClean="0">
                <a:latin typeface="標楷體" pitchFamily="65" charset="-120"/>
                <a:ea typeface="標楷體" pitchFamily="65" charset="-120"/>
              </a:rPr>
              <a:t>‧</a:t>
            </a:r>
            <a:r>
              <a:rPr lang="ja-JP" altLang="en-US" sz="1600" dirty="0" smtClean="0">
                <a:latin typeface="標楷體" pitchFamily="65" charset="-120"/>
                <a:ea typeface="標楷體" pitchFamily="65" charset="-120"/>
              </a:rPr>
              <a:t>兩國相撲初體驗</a:t>
            </a:r>
            <a:endParaRPr lang="en-US" altLang="ja-JP" sz="1600" dirty="0" smtClean="0">
              <a:latin typeface="標楷體" pitchFamily="65" charset="-120"/>
              <a:ea typeface="標楷體" pitchFamily="65" charset="-120"/>
            </a:endParaRPr>
          </a:p>
          <a:p>
            <a:pPr fontAlgn="auto">
              <a:spcBef>
                <a:spcPts val="0"/>
              </a:spcBef>
              <a:spcAft>
                <a:spcPts val="0"/>
              </a:spcAft>
              <a:buNone/>
              <a:defRPr/>
            </a:pPr>
            <a:r>
              <a:rPr lang="zh-TW" altLang="en-US" sz="1600" dirty="0" smtClean="0">
                <a:latin typeface="標楷體" pitchFamily="65" charset="-120"/>
                <a:ea typeface="標楷體" pitchFamily="65" charset="-120"/>
              </a:rPr>
              <a:t>    </a:t>
            </a:r>
            <a:r>
              <a:rPr lang="en-US" altLang="zh-TW" sz="1600" dirty="0" smtClean="0">
                <a:latin typeface="標楷體" pitchFamily="65" charset="-120"/>
                <a:ea typeface="標楷體" pitchFamily="65" charset="-120"/>
                <a:hlinkClick r:id="rId4"/>
              </a:rPr>
              <a:t>http://kazulai.pixnet.net/blog/post/28434886-</a:t>
            </a:r>
            <a:endParaRPr lang="en-US" altLang="ja-JP" sz="1600" dirty="0" smtClean="0">
              <a:latin typeface="標楷體" pitchFamily="65" charset="-120"/>
              <a:ea typeface="標楷體" pitchFamily="65" charset="-120"/>
            </a:endParaRPr>
          </a:p>
          <a:p>
            <a:pPr fontAlgn="auto">
              <a:spcBef>
                <a:spcPts val="0"/>
              </a:spcBef>
              <a:spcAft>
                <a:spcPts val="0"/>
              </a:spcAft>
              <a:defRPr/>
            </a:pPr>
            <a:r>
              <a:rPr lang="zh-TW" altLang="en-US" sz="1600" dirty="0" smtClean="0">
                <a:latin typeface="標楷體" pitchFamily="65" charset="-120"/>
                <a:ea typeface="標楷體" pitchFamily="65" charset="-120"/>
              </a:rPr>
              <a:t>日本政府觀光局 </a:t>
            </a:r>
            <a:r>
              <a:rPr lang="en-US" altLang="ja-JP" sz="1600" dirty="0" smtClean="0">
                <a:latin typeface="標楷體" pitchFamily="65" charset="-120"/>
                <a:ea typeface="標楷體" pitchFamily="65" charset="-120"/>
                <a:hlinkClick r:id="rId5"/>
              </a:rPr>
              <a:t>http://www.welcome2japan.tw/attractions/event/sumo.html</a:t>
            </a:r>
            <a:r>
              <a:rPr lang="en-US" altLang="ja-JP" sz="1600" dirty="0" smtClean="0">
                <a:latin typeface="標楷體" pitchFamily="65" charset="-120"/>
                <a:ea typeface="標楷體" pitchFamily="65" charset="-120"/>
              </a:rPr>
              <a:t> </a:t>
            </a:r>
          </a:p>
          <a:p>
            <a:pPr fontAlgn="auto">
              <a:spcBef>
                <a:spcPts val="0"/>
              </a:spcBef>
              <a:spcAft>
                <a:spcPts val="0"/>
              </a:spcAft>
              <a:defRPr/>
            </a:pPr>
            <a:r>
              <a:rPr lang="zh-TW" altLang="en-US" sz="1600" dirty="0" smtClean="0">
                <a:latin typeface="標楷體" pitchFamily="65" charset="-120"/>
                <a:ea typeface="標楷體" pitchFamily="65" charset="-120"/>
              </a:rPr>
              <a:t>兩國國技館</a:t>
            </a:r>
            <a:endParaRPr lang="en-US" altLang="zh-TW" sz="1600" dirty="0" smtClean="0">
              <a:latin typeface="標楷體" pitchFamily="65" charset="-120"/>
              <a:ea typeface="標楷體" pitchFamily="65" charset="-120"/>
            </a:endParaRPr>
          </a:p>
          <a:p>
            <a:pPr fontAlgn="auto">
              <a:spcBef>
                <a:spcPts val="0"/>
              </a:spcBef>
              <a:spcAft>
                <a:spcPts val="0"/>
              </a:spcAft>
              <a:buNone/>
              <a:defRPr/>
            </a:pPr>
            <a:r>
              <a:rPr lang="en-US" altLang="zh-TW" sz="1600" dirty="0" smtClean="0">
                <a:latin typeface="標楷體" pitchFamily="65" charset="-120"/>
                <a:ea typeface="標楷體" pitchFamily="65" charset="-120"/>
              </a:rPr>
              <a:t>    </a:t>
            </a:r>
            <a:r>
              <a:rPr lang="en-US" altLang="zh-TW" sz="1600" dirty="0" smtClean="0">
                <a:latin typeface="Yu Mincho" panose="02020400000000000000" pitchFamily="18" charset="-128"/>
                <a:ea typeface="Yu Mincho" panose="02020400000000000000" pitchFamily="18" charset="-128"/>
                <a:hlinkClick r:id="rId6"/>
              </a:rPr>
              <a:t>http://www.gotokyo.org/tc/tourists/topics_event/topics/120903/topics.html</a:t>
            </a:r>
            <a:r>
              <a:rPr lang="en-US" altLang="zh-TW" sz="1600" dirty="0" smtClean="0">
                <a:latin typeface="Yu Mincho" panose="02020400000000000000" pitchFamily="18" charset="-128"/>
                <a:ea typeface="Yu Mincho" panose="02020400000000000000" pitchFamily="18" charset="-128"/>
              </a:rPr>
              <a:t> </a:t>
            </a:r>
            <a:endParaRPr lang="en-US" altLang="zh-TW" sz="1600" dirty="0" smtClean="0">
              <a:latin typeface="標楷體" pitchFamily="65" charset="-120"/>
              <a:ea typeface="標楷體" pitchFamily="65" charset="-120"/>
            </a:endParaRPr>
          </a:p>
          <a:p>
            <a:pPr fontAlgn="auto">
              <a:spcBef>
                <a:spcPts val="0"/>
              </a:spcBef>
              <a:spcAft>
                <a:spcPts val="0"/>
              </a:spcAft>
              <a:defRPr/>
            </a:pPr>
            <a:r>
              <a:rPr lang="ja-JP" altLang="en-US" sz="1600" dirty="0" smtClean="0">
                <a:latin typeface="標楷體" pitchFamily="65" charset="-120"/>
                <a:ea typeface="標楷體" pitchFamily="65" charset="-120"/>
              </a:rPr>
              <a:t>梅と桜</a:t>
            </a:r>
            <a:r>
              <a:rPr lang="en-US" altLang="ja-JP" sz="1600" dirty="0" smtClean="0">
                <a:latin typeface="標楷體" pitchFamily="65" charset="-120"/>
                <a:ea typeface="標楷體" pitchFamily="65" charset="-120"/>
              </a:rPr>
              <a:t>―</a:t>
            </a:r>
            <a:r>
              <a:rPr lang="ja-JP" altLang="en-US" sz="1600" dirty="0" smtClean="0">
                <a:latin typeface="標楷體" pitchFamily="65" charset="-120"/>
                <a:ea typeface="標楷體" pitchFamily="65" charset="-120"/>
              </a:rPr>
              <a:t>日本台湾年軽人的事情</a:t>
            </a:r>
          </a:p>
          <a:p>
            <a:pPr fontAlgn="auto">
              <a:spcBef>
                <a:spcPts val="0"/>
              </a:spcBef>
              <a:spcAft>
                <a:spcPts val="0"/>
              </a:spcAft>
              <a:buNone/>
              <a:defRPr/>
            </a:pPr>
            <a:r>
              <a:rPr lang="en-US" altLang="ja-JP" sz="1600" dirty="0" smtClean="0">
                <a:latin typeface="標楷體" pitchFamily="65" charset="-120"/>
                <a:ea typeface="標楷體" pitchFamily="65" charset="-120"/>
              </a:rPr>
              <a:t>    </a:t>
            </a:r>
            <a:r>
              <a:rPr lang="en-US" altLang="ja-JP" sz="1600" dirty="0" smtClean="0">
                <a:latin typeface="標楷體" pitchFamily="65" charset="-120"/>
                <a:ea typeface="標楷體" pitchFamily="65" charset="-120"/>
                <a:hlinkClick r:id="rId7"/>
              </a:rPr>
              <a:t>http://umesakura.jp/20140530231823.html</a:t>
            </a:r>
            <a:r>
              <a:rPr lang="en-US" altLang="ja-JP" sz="1600" dirty="0" smtClean="0">
                <a:latin typeface="標楷體" pitchFamily="65" charset="-120"/>
                <a:ea typeface="標楷體" pitchFamily="65" charset="-120"/>
              </a:rPr>
              <a:t> </a:t>
            </a:r>
          </a:p>
          <a:p>
            <a:pPr fontAlgn="auto">
              <a:spcBef>
                <a:spcPts val="0"/>
              </a:spcBef>
              <a:spcAft>
                <a:spcPts val="0"/>
              </a:spcAft>
              <a:defRPr/>
            </a:pPr>
            <a:r>
              <a:rPr lang="zh-TW" altLang="en-US" sz="1600" dirty="0" smtClean="0">
                <a:latin typeface="標楷體" pitchFamily="65" charset="-120"/>
                <a:ea typeface="標楷體" pitchFamily="65" charset="-120"/>
              </a:rPr>
              <a:t>相撲</a:t>
            </a:r>
            <a:r>
              <a:rPr lang="en-US" altLang="zh-TW" sz="1600" dirty="0" smtClean="0">
                <a:latin typeface="標楷體" pitchFamily="65" charset="-120"/>
                <a:ea typeface="標楷體" pitchFamily="65" charset="-120"/>
              </a:rPr>
              <a:t>Q&amp;A </a:t>
            </a:r>
            <a:r>
              <a:rPr lang="en-US" altLang="ja-JP" sz="1600" dirty="0" smtClean="0">
                <a:latin typeface="標楷體" pitchFamily="65" charset="-120"/>
                <a:ea typeface="標楷體" pitchFamily="65" charset="-120"/>
                <a:hlinkClick r:id="rId8"/>
              </a:rPr>
              <a:t>http://www.superdome.com.tw/sumo/2-2.htm</a:t>
            </a:r>
            <a:r>
              <a:rPr lang="en-US" altLang="ja-JP" sz="1600" dirty="0" smtClean="0">
                <a:latin typeface="標楷體" pitchFamily="65" charset="-120"/>
                <a:ea typeface="標楷體" pitchFamily="65" charset="-120"/>
              </a:rPr>
              <a:t> </a:t>
            </a:r>
          </a:p>
          <a:p>
            <a:pPr fontAlgn="auto">
              <a:spcBef>
                <a:spcPts val="0"/>
              </a:spcBef>
              <a:spcAft>
                <a:spcPts val="0"/>
              </a:spcAft>
              <a:defRPr/>
            </a:pPr>
            <a:r>
              <a:rPr lang="zh-TW" altLang="en-US" sz="1600" dirty="0" smtClean="0">
                <a:latin typeface="標楷體" pitchFamily="65" charset="-120"/>
                <a:ea typeface="標楷體" pitchFamily="65" charset="-120"/>
              </a:rPr>
              <a:t>中華民國相撲協會  </a:t>
            </a:r>
            <a:r>
              <a:rPr lang="en-US" altLang="zh-TW" sz="1600" dirty="0" smtClean="0">
                <a:latin typeface="標楷體" pitchFamily="65" charset="-120"/>
                <a:ea typeface="標楷體" pitchFamily="65" charset="-120"/>
                <a:hlinkClick r:id="rId9"/>
              </a:rPr>
              <a:t>http://www.taiwansumo.org/</a:t>
            </a:r>
            <a:r>
              <a:rPr lang="en-US" altLang="zh-TW" sz="1600" dirty="0" smtClean="0">
                <a:latin typeface="標楷體" pitchFamily="65" charset="-120"/>
                <a:ea typeface="標楷體" pitchFamily="65" charset="-120"/>
              </a:rPr>
              <a:t> </a:t>
            </a:r>
          </a:p>
          <a:p>
            <a:pPr fontAlgn="auto">
              <a:spcBef>
                <a:spcPts val="0"/>
              </a:spcBef>
              <a:spcAft>
                <a:spcPts val="0"/>
              </a:spcAft>
              <a:defRPr/>
            </a:pPr>
            <a:r>
              <a:rPr lang="zh-TW" altLang="en-US" sz="1600" dirty="0" smtClean="0">
                <a:latin typeface="標楷體" pitchFamily="65" charset="-120"/>
                <a:ea typeface="標楷體" pitchFamily="65" charset="-120"/>
              </a:rPr>
              <a:t>土俵入 </a:t>
            </a:r>
            <a:r>
              <a:rPr lang="en-US" altLang="zh-TW" sz="1600" dirty="0" smtClean="0">
                <a:latin typeface="標楷體" pitchFamily="65" charset="-120"/>
                <a:ea typeface="標楷體" pitchFamily="65" charset="-120"/>
                <a:hlinkClick r:id="rId3"/>
              </a:rPr>
              <a:t>http://www.japan-i.jp/cht/article/news/d8jk7l000003pg53.html</a:t>
            </a:r>
            <a:r>
              <a:rPr lang="en-US" altLang="zh-TW" sz="1600" dirty="0" smtClean="0">
                <a:latin typeface="標楷體" pitchFamily="65" charset="-120"/>
                <a:ea typeface="標楷體" pitchFamily="65" charset="-120"/>
              </a:rPr>
              <a:t> </a:t>
            </a:r>
          </a:p>
          <a:p>
            <a:pPr fontAlgn="auto">
              <a:spcBef>
                <a:spcPts val="0"/>
              </a:spcBef>
              <a:spcAft>
                <a:spcPts val="0"/>
              </a:spcAft>
              <a:defRPr/>
            </a:pPr>
            <a:r>
              <a:rPr lang="zh-TW" altLang="en-US" sz="1600" dirty="0" smtClean="0">
                <a:latin typeface="標楷體" pitchFamily="65" charset="-120"/>
                <a:ea typeface="標楷體" pitchFamily="65" charset="-120"/>
              </a:rPr>
              <a:t>小論文 </a:t>
            </a:r>
            <a:r>
              <a:rPr lang="en-US" altLang="zh-TW" sz="1600" dirty="0" smtClean="0">
                <a:latin typeface="標楷體" pitchFamily="65" charset="-120"/>
                <a:ea typeface="標楷體" pitchFamily="65" charset="-120"/>
                <a:hlinkClick r:id="rId10"/>
              </a:rPr>
              <a:t>http://www.shs.edu.tw/works/essay/2008/10/2008103021354981.pdf</a:t>
            </a:r>
            <a:r>
              <a:rPr lang="en-US" altLang="zh-TW" sz="1600" dirty="0" smtClean="0">
                <a:latin typeface="標楷體" pitchFamily="65" charset="-120"/>
                <a:ea typeface="標楷體" pitchFamily="65" charset="-120"/>
              </a:rPr>
              <a:t> </a:t>
            </a:r>
          </a:p>
          <a:p>
            <a:pPr fontAlgn="auto">
              <a:spcBef>
                <a:spcPts val="0"/>
              </a:spcBef>
              <a:spcAft>
                <a:spcPts val="0"/>
              </a:spcAft>
              <a:defRPr/>
            </a:pPr>
            <a:r>
              <a:rPr lang="en-US" altLang="zh-TW" sz="1600" dirty="0" smtClean="0">
                <a:latin typeface="標楷體" pitchFamily="65" charset="-120"/>
                <a:ea typeface="標楷體" pitchFamily="65" charset="-120"/>
                <a:hlinkClick r:id="rId11"/>
              </a:rPr>
              <a:t>http://twaychan.pixnet.net/blog/post/40902886-</a:t>
            </a:r>
            <a:r>
              <a:rPr lang="en-US" altLang="zh-TW" sz="1600" dirty="0" smtClean="0">
                <a:latin typeface="標楷體" pitchFamily="65" charset="-120"/>
                <a:ea typeface="標楷體" pitchFamily="65" charset="-120"/>
              </a:rPr>
              <a:t>    2014%E5%86%AC%E6%9D%B1%E4%BA%AC%EF%BD%9E%E5%8E%BB%E5%85%A9%E5%9C%8B%E7%AB%99%E5%90%83%E7%9B%B8%E6%92%B2%E9%8D%8B%E7%9C%8B%E7%9B%B8%E6%92%B2%E9%81%B8%E6%89%8B     </a:t>
            </a:r>
          </a:p>
          <a:p>
            <a:pPr fontAlgn="auto">
              <a:spcBef>
                <a:spcPts val="0"/>
              </a:spcBef>
              <a:spcAft>
                <a:spcPts val="0"/>
              </a:spcAft>
              <a:defRPr/>
            </a:pPr>
            <a:r>
              <a:rPr lang="en-US" altLang="zh-TW" sz="1600" dirty="0" smtClean="0">
                <a:latin typeface="標楷體" pitchFamily="65" charset="-120"/>
                <a:ea typeface="標楷體" pitchFamily="65" charset="-120"/>
                <a:hlinkClick r:id="rId12"/>
              </a:rPr>
              <a:t>http://imvivi.pixnet.net/blog/post/32610192-</a:t>
            </a:r>
            <a:r>
              <a:rPr lang="en-US" altLang="zh-TW" sz="1600" dirty="0" smtClean="0">
                <a:latin typeface="標楷體" pitchFamily="65" charset="-120"/>
                <a:ea typeface="標楷體" pitchFamily="65" charset="-120"/>
              </a:rPr>
              <a:t> %E3%80%90%E9%95%B7%E9%87%8E%E3%80%82%E9%A3%9F%E3%80%91%E9%A9%9A%E4%BA%BA%E4%BB%BD%E9%87%8F!%E6%9C%89%E5%A4%A0%E5%A5%BD%E5%90%83!%E7%9A%84%E7%9B%B8%E6%92%B2%E7%81%AB%E9%8D%8B-</a:t>
            </a:r>
          </a:p>
          <a:p>
            <a:pPr fontAlgn="auto">
              <a:spcBef>
                <a:spcPts val="0"/>
              </a:spcBef>
              <a:spcAft>
                <a:spcPts val="0"/>
              </a:spcAft>
              <a:defRPr/>
            </a:pPr>
            <a:endParaRPr lang="zh-TW" altLang="en-US" sz="1600"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69634"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參考資料</a:t>
            </a:r>
          </a:p>
        </p:txBody>
      </p:sp>
      <p:sp>
        <p:nvSpPr>
          <p:cNvPr id="3" name="內容版面配置區 2"/>
          <p:cNvSpPr>
            <a:spLocks noGrp="1"/>
          </p:cNvSpPr>
          <p:nvPr>
            <p:ph idx="1"/>
          </p:nvPr>
        </p:nvSpPr>
        <p:spPr/>
        <p:txBody>
          <a:bodyPr rtlCol="0">
            <a:normAutofit fontScale="55000" lnSpcReduction="20000"/>
          </a:bodyPr>
          <a:lstStyle/>
          <a:p>
            <a:pPr eaLnBrk="1" fontAlgn="auto" hangingPunct="1">
              <a:spcAft>
                <a:spcPts val="0"/>
              </a:spcAft>
              <a:defRPr/>
            </a:pPr>
            <a:r>
              <a:rPr lang="en-US" altLang="zh-TW" dirty="0" smtClean="0">
                <a:latin typeface="標楷體" pitchFamily="65" charset="-120"/>
                <a:ea typeface="標楷體" pitchFamily="65" charset="-120"/>
                <a:hlinkClick r:id="rId2"/>
              </a:rPr>
              <a:t>http://www.welcome2japan.tw/indepth/cultural/experience/sado.html</a:t>
            </a:r>
            <a:r>
              <a:rPr lang="zh-TW" altLang="en-US" dirty="0" smtClean="0">
                <a:latin typeface="標楷體" pitchFamily="65" charset="-120"/>
                <a:ea typeface="標楷體" pitchFamily="65" charset="-120"/>
              </a:rPr>
              <a:t> 日本政府觀光局</a:t>
            </a:r>
            <a:endParaRPr lang="en-US" altLang="zh-TW" dirty="0" smtClean="0">
              <a:latin typeface="標楷體" pitchFamily="65" charset="-120"/>
              <a:ea typeface="標楷體" pitchFamily="65" charset="-120"/>
            </a:endParaRPr>
          </a:p>
          <a:p>
            <a:pPr eaLnBrk="1" fontAlgn="auto" hangingPunct="1">
              <a:spcAft>
                <a:spcPts val="0"/>
              </a:spcAft>
              <a:defRPr/>
            </a:pPr>
            <a:r>
              <a:rPr lang="en-US" altLang="zh-TW" dirty="0" smtClean="0">
                <a:latin typeface="標楷體" pitchFamily="65" charset="-120"/>
                <a:ea typeface="標楷體" pitchFamily="65" charset="-120"/>
                <a:hlinkClick r:id="rId3"/>
              </a:rPr>
              <a:t>http://www.wahouse.com.tw/japan_detail.php?id=236&amp;sch_st1=3&amp;sch_st2=0&amp;sch_st3=0</a:t>
            </a:r>
            <a:r>
              <a:rPr lang="zh-TW" altLang="en-US" dirty="0" smtClean="0">
                <a:latin typeface="標楷體" pitchFamily="65" charset="-120"/>
                <a:ea typeface="標楷體" pitchFamily="65" charset="-120"/>
              </a:rPr>
              <a:t> 和風家</a:t>
            </a:r>
            <a:endParaRPr lang="en-US" altLang="zh-TW" dirty="0" smtClean="0">
              <a:latin typeface="標楷體" pitchFamily="65" charset="-120"/>
              <a:ea typeface="標楷體" pitchFamily="65" charset="-120"/>
            </a:endParaRPr>
          </a:p>
          <a:p>
            <a:pPr eaLnBrk="1" fontAlgn="auto" hangingPunct="1">
              <a:spcAft>
                <a:spcPts val="0"/>
              </a:spcAft>
              <a:defRPr/>
            </a:pPr>
            <a:r>
              <a:rPr lang="en-US" altLang="zh-TW" dirty="0" smtClean="0">
                <a:latin typeface="標楷體" pitchFamily="65" charset="-120"/>
                <a:ea typeface="標楷體" pitchFamily="65" charset="-120"/>
                <a:hlinkClick r:id="rId4"/>
              </a:rPr>
              <a:t>http://www.epochtimes.com/b5/1/9/18/c6027.htm</a:t>
            </a:r>
            <a:r>
              <a:rPr lang="zh-TW" altLang="en-US" dirty="0" smtClean="0">
                <a:latin typeface="標楷體" pitchFamily="65" charset="-120"/>
                <a:ea typeface="標楷體" pitchFamily="65" charset="-120"/>
              </a:rPr>
              <a:t> 大紀元文化網</a:t>
            </a:r>
            <a:endParaRPr lang="en-US" altLang="zh-TW" dirty="0" smtClean="0">
              <a:latin typeface="標楷體" pitchFamily="65" charset="-120"/>
              <a:ea typeface="標楷體" pitchFamily="65" charset="-120"/>
            </a:endParaRPr>
          </a:p>
          <a:p>
            <a:pPr eaLnBrk="1" fontAlgn="auto" hangingPunct="1">
              <a:spcAft>
                <a:spcPts val="0"/>
              </a:spcAft>
              <a:defRPr/>
            </a:pPr>
            <a:r>
              <a:rPr lang="en-US" altLang="zh-TW" dirty="0" smtClean="0">
                <a:latin typeface="標楷體" pitchFamily="65" charset="-120"/>
                <a:ea typeface="標楷體" pitchFamily="65" charset="-120"/>
                <a:hlinkClick r:id="rId5"/>
              </a:rPr>
              <a:t>http://www.zwbk.org/MyLemmaShow.aspx?zh=zh-tw&amp;lid=162270</a:t>
            </a:r>
            <a:r>
              <a:rPr lang="zh-TW" altLang="en-US" dirty="0" smtClean="0">
                <a:latin typeface="標楷體" pitchFamily="65" charset="-120"/>
                <a:ea typeface="標楷體" pitchFamily="65" charset="-120"/>
              </a:rPr>
              <a:t> 中文百科在線</a:t>
            </a:r>
            <a:endParaRPr lang="en-US" altLang="zh-TW" dirty="0" smtClean="0">
              <a:latin typeface="標楷體" pitchFamily="65" charset="-120"/>
              <a:ea typeface="標楷體" pitchFamily="65" charset="-120"/>
            </a:endParaRPr>
          </a:p>
          <a:p>
            <a:pPr eaLnBrk="1" fontAlgn="auto" hangingPunct="1">
              <a:spcAft>
                <a:spcPts val="0"/>
              </a:spcAft>
              <a:defRPr/>
            </a:pPr>
            <a:r>
              <a:rPr lang="en-US" altLang="zh-TW" dirty="0" smtClean="0">
                <a:latin typeface="標楷體" pitchFamily="65" charset="-120"/>
                <a:ea typeface="標楷體" pitchFamily="65" charset="-120"/>
                <a:hlinkClick r:id="rId6"/>
              </a:rPr>
              <a:t>http://zh.wikipedia.org/wiki/%E6%97%A5%E6%9C%AC%E8%8C%B6%E9%81%93</a:t>
            </a:r>
            <a:r>
              <a:rPr lang="zh-TW" altLang="en-US" dirty="0" smtClean="0">
                <a:latin typeface="標楷體" pitchFamily="65" charset="-120"/>
                <a:ea typeface="標楷體" pitchFamily="65" charset="-120"/>
              </a:rPr>
              <a:t> 維基百科</a:t>
            </a:r>
            <a:endParaRPr lang="en-US" altLang="zh-TW" dirty="0" smtClean="0">
              <a:latin typeface="標楷體" pitchFamily="65" charset="-120"/>
              <a:ea typeface="標楷體" pitchFamily="65" charset="-120"/>
            </a:endParaRPr>
          </a:p>
          <a:p>
            <a:pPr eaLnBrk="1" fontAlgn="auto" hangingPunct="1">
              <a:spcAft>
                <a:spcPts val="0"/>
              </a:spcAft>
              <a:defRPr/>
            </a:pPr>
            <a:r>
              <a:rPr lang="en-US" altLang="zh-TW" dirty="0" smtClean="0">
                <a:latin typeface="標楷體" pitchFamily="65" charset="-120"/>
                <a:ea typeface="標楷體" pitchFamily="65" charset="-120"/>
                <a:hlinkClick r:id="rId7"/>
              </a:rPr>
              <a:t>http://miyabi-taiwan.blogspot.tw/2013/05/blog-post_7.html#more</a:t>
            </a:r>
            <a:r>
              <a:rPr lang="zh-TW" altLang="en-US" dirty="0" smtClean="0">
                <a:latin typeface="標楷體" pitchFamily="65" charset="-120"/>
                <a:ea typeface="標楷體" pitchFamily="65" charset="-120"/>
              </a:rPr>
              <a:t> </a:t>
            </a:r>
            <a:r>
              <a:rPr lang="en-US" altLang="zh-TW" dirty="0">
                <a:latin typeface="標楷體" pitchFamily="65" charset="-120"/>
                <a:ea typeface="標楷體" pitchFamily="65" charset="-120"/>
              </a:rPr>
              <a:t>《ELLE</a:t>
            </a:r>
            <a:r>
              <a:rPr lang="zh-TW" altLang="en-US" dirty="0">
                <a:latin typeface="標楷體" pitchFamily="65" charset="-120"/>
                <a:ea typeface="標楷體" pitchFamily="65" charset="-120"/>
              </a:rPr>
              <a:t>她</a:t>
            </a:r>
            <a:r>
              <a:rPr lang="zh-TW" altLang="en-US" dirty="0" smtClean="0">
                <a:latin typeface="標楷體" pitchFamily="65" charset="-120"/>
                <a:ea typeface="標楷體" pitchFamily="65" charset="-120"/>
              </a:rPr>
              <a:t>雜誌 第</a:t>
            </a:r>
            <a:r>
              <a:rPr lang="en-US" altLang="zh-TW" dirty="0">
                <a:latin typeface="標楷體" pitchFamily="65" charset="-120"/>
                <a:ea typeface="標楷體" pitchFamily="65" charset="-120"/>
              </a:rPr>
              <a:t>258</a:t>
            </a:r>
            <a:r>
              <a:rPr lang="zh-TW" altLang="en-US" dirty="0">
                <a:latin typeface="標楷體" pitchFamily="65" charset="-120"/>
                <a:ea typeface="標楷體" pitchFamily="65" charset="-120"/>
              </a:rPr>
              <a:t>期</a:t>
            </a:r>
            <a:r>
              <a:rPr lang="en-US" altLang="zh-TW" dirty="0">
                <a:latin typeface="標楷體" pitchFamily="65" charset="-120"/>
                <a:ea typeface="標楷體" pitchFamily="65" charset="-120"/>
              </a:rPr>
              <a:t>》</a:t>
            </a:r>
            <a:r>
              <a:rPr lang="zh-TW" altLang="en-US" dirty="0">
                <a:latin typeface="標楷體" pitchFamily="65" charset="-120"/>
                <a:ea typeface="標楷體" pitchFamily="65" charset="-120"/>
              </a:rPr>
              <a:t>，</a:t>
            </a:r>
            <a:r>
              <a:rPr lang="en-US" altLang="zh-TW" dirty="0">
                <a:latin typeface="標楷體" pitchFamily="65" charset="-120"/>
                <a:ea typeface="標楷體" pitchFamily="65" charset="-120"/>
              </a:rPr>
              <a:t>2013</a:t>
            </a:r>
            <a:r>
              <a:rPr lang="zh-TW" altLang="en-US" dirty="0">
                <a:latin typeface="標楷體" pitchFamily="65" charset="-120"/>
                <a:ea typeface="標楷體" pitchFamily="65" charset="-120"/>
              </a:rPr>
              <a:t>年</a:t>
            </a:r>
            <a:r>
              <a:rPr lang="en-US" altLang="zh-TW" dirty="0">
                <a:latin typeface="標楷體" pitchFamily="65" charset="-120"/>
                <a:ea typeface="標楷體" pitchFamily="65" charset="-120"/>
              </a:rPr>
              <a:t>3</a:t>
            </a:r>
            <a:r>
              <a:rPr lang="zh-TW" altLang="en-US" dirty="0">
                <a:latin typeface="標楷體" pitchFamily="65" charset="-120"/>
                <a:ea typeface="標楷體" pitchFamily="65" charset="-120"/>
              </a:rPr>
              <a:t>月</a:t>
            </a:r>
            <a:r>
              <a:rPr lang="zh-TW" altLang="en-US" dirty="0" smtClean="0">
                <a:latin typeface="標楷體" pitchFamily="65" charset="-120"/>
                <a:ea typeface="標楷體" pitchFamily="65" charset="-120"/>
              </a:rPr>
              <a:t>號 文 </a:t>
            </a:r>
            <a:r>
              <a:rPr lang="en-US" altLang="zh-TW" dirty="0">
                <a:latin typeface="標楷體" pitchFamily="65" charset="-120"/>
                <a:ea typeface="標楷體" pitchFamily="65" charset="-120"/>
              </a:rPr>
              <a:t>/ </a:t>
            </a:r>
            <a:r>
              <a:rPr lang="zh-TW" altLang="en-US" dirty="0">
                <a:latin typeface="標楷體" pitchFamily="65" charset="-120"/>
                <a:ea typeface="標楷體" pitchFamily="65" charset="-120"/>
              </a:rPr>
              <a:t>王文萱（</a:t>
            </a:r>
            <a:r>
              <a:rPr lang="en-US" altLang="zh-TW" dirty="0" err="1">
                <a:latin typeface="標楷體" pitchFamily="65" charset="-120"/>
                <a:ea typeface="標楷體" pitchFamily="65" charset="-120"/>
              </a:rPr>
              <a:t>Doco</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eaLnBrk="1" fontAlgn="auto" hangingPunct="1">
              <a:spcAft>
                <a:spcPts val="0"/>
              </a:spcAft>
              <a:defRPr/>
            </a:pPr>
            <a:r>
              <a:rPr lang="en-US" altLang="zh-TW" dirty="0" smtClean="0">
                <a:latin typeface="標楷體" pitchFamily="65" charset="-120"/>
                <a:ea typeface="標楷體" pitchFamily="65" charset="-120"/>
                <a:hlinkClick r:id="rId8"/>
              </a:rPr>
              <a:t>http://210.59.19.199/mediafile/99project/jap/a6.pdf</a:t>
            </a:r>
            <a:r>
              <a:rPr lang="zh-TW" altLang="en-US" dirty="0" smtClean="0">
                <a:latin typeface="標楷體" pitchFamily="65" charset="-120"/>
                <a:ea typeface="標楷體" pitchFamily="65" charset="-120"/>
              </a:rPr>
              <a:t> </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不需言語溝通的禮儀－日本茶道</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魏芳渝、薛嘉瑩、謝函芸</a:t>
            </a:r>
            <a:endParaRPr lang="en-US" altLang="zh-TW" dirty="0">
              <a:latin typeface="標楷體" pitchFamily="65" charset="-120"/>
              <a:ea typeface="標楷體" pitchFamily="65" charset="-120"/>
            </a:endParaRPr>
          </a:p>
          <a:p>
            <a:pPr eaLnBrk="1" fontAlgn="auto" hangingPunct="1">
              <a:spcAft>
                <a:spcPts val="0"/>
              </a:spcAft>
              <a:defRPr/>
            </a:pPr>
            <a:r>
              <a:rPr lang="zh-TW" altLang="en-US" dirty="0" smtClean="0">
                <a:latin typeface="標楷體" pitchFamily="65" charset="-120"/>
                <a:ea typeface="標楷體" pitchFamily="65" charset="-120"/>
              </a:rPr>
              <a:t>接接（</a:t>
            </a:r>
            <a:r>
              <a:rPr lang="en-US" altLang="zh-TW" dirty="0" smtClean="0">
                <a:latin typeface="標楷體" pitchFamily="65" charset="-120"/>
                <a:ea typeface="標楷體" pitchFamily="65" charset="-120"/>
              </a:rPr>
              <a:t>2011</a:t>
            </a:r>
            <a:r>
              <a:rPr lang="zh-TW" altLang="en-US" dirty="0" smtClean="0">
                <a:latin typeface="標楷體" pitchFamily="65" charset="-120"/>
                <a:ea typeface="標楷體" pitchFamily="65" charset="-120"/>
              </a:rPr>
              <a:t>）。</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接接在日本</a:t>
            </a:r>
            <a:r>
              <a:rPr lang="en-US" altLang="zh-TW" dirty="0" smtClean="0">
                <a:latin typeface="標楷體" pitchFamily="65" charset="-120"/>
                <a:ea typeface="標楷體" pitchFamily="65" charset="-120"/>
              </a:rPr>
              <a:t>2</a:t>
            </a:r>
            <a:r>
              <a:rPr lang="zh-TW" altLang="en-US" dirty="0" smtClean="0">
                <a:latin typeface="標楷體" pitchFamily="65" charset="-120"/>
                <a:ea typeface="標楷體" pitchFamily="65" charset="-120"/>
              </a:rPr>
              <a:t>：日本不思議ㄋㄟ！</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。台北：商周出版。</a:t>
            </a:r>
            <a:endParaRPr lang="en-US" altLang="zh-TW" dirty="0" smtClean="0">
              <a:latin typeface="標楷體" pitchFamily="65" charset="-120"/>
              <a:ea typeface="標楷體" pitchFamily="65" charset="-120"/>
            </a:endParaRPr>
          </a:p>
          <a:p>
            <a:pPr eaLnBrk="1" fontAlgn="auto" hangingPunct="1">
              <a:spcAft>
                <a:spcPts val="0"/>
              </a:spcAft>
              <a:defRPr/>
            </a:pPr>
            <a:r>
              <a:rPr lang="en-US" altLang="zh-TW" dirty="0" smtClean="0">
                <a:latin typeface="標楷體" pitchFamily="65" charset="-120"/>
                <a:ea typeface="標楷體" pitchFamily="65" charset="-120"/>
                <a:hlinkClick r:id="rId9"/>
              </a:rPr>
              <a:t>http://my.cute.edu.tw/~9511225016/j_culture.htm</a:t>
            </a:r>
            <a:r>
              <a:rPr lang="zh-TW" altLang="en-US" dirty="0" smtClean="0">
                <a:latin typeface="標楷體" pitchFamily="65" charset="-120"/>
                <a:ea typeface="標楷體" pitchFamily="65" charset="-120"/>
              </a:rPr>
              <a:t> </a:t>
            </a:r>
            <a:endParaRPr lang="zh-TW" altLang="en-US"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68610"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參考資料</a:t>
            </a:r>
          </a:p>
        </p:txBody>
      </p:sp>
      <p:sp>
        <p:nvSpPr>
          <p:cNvPr id="68611" name="內容版面配置區 2"/>
          <p:cNvSpPr>
            <a:spLocks noGrp="1"/>
          </p:cNvSpPr>
          <p:nvPr>
            <p:ph idx="1"/>
          </p:nvPr>
        </p:nvSpPr>
        <p:spPr/>
        <p:txBody>
          <a:bodyPr/>
          <a:lstStyle/>
          <a:p>
            <a:pPr eaLnBrk="1" hangingPunct="1"/>
            <a:r>
              <a:rPr lang="zh-TW" altLang="en-US" sz="2400" dirty="0" smtClean="0">
                <a:latin typeface="標楷體" panose="03000509000000000000" pitchFamily="65" charset="-120"/>
                <a:ea typeface="標楷體" panose="03000509000000000000" pitchFamily="65" charset="-120"/>
              </a:rPr>
              <a:t>茂呂美耶（</a:t>
            </a:r>
            <a:r>
              <a:rPr lang="en-US" altLang="zh-TW" sz="2400" dirty="0" smtClean="0">
                <a:latin typeface="標楷體" panose="03000509000000000000" pitchFamily="65" charset="-120"/>
                <a:ea typeface="標楷體" panose="03000509000000000000" pitchFamily="65" charset="-120"/>
              </a:rPr>
              <a:t>2008</a:t>
            </a:r>
            <a:r>
              <a:rPr lang="zh-TW" altLang="en-US" sz="2400" dirty="0" smtClean="0">
                <a:latin typeface="標楷體" panose="03000509000000000000" pitchFamily="65" charset="-120"/>
                <a:ea typeface="標楷體" panose="03000509000000000000" pitchFamily="65" charset="-120"/>
              </a:rPr>
              <a:t>）。</a:t>
            </a:r>
            <a:r>
              <a:rPr lang="en-US" altLang="zh-TW" sz="2400" dirty="0" smtClean="0">
                <a:latin typeface="標楷體" panose="03000509000000000000" pitchFamily="65" charset="-120"/>
                <a:ea typeface="標楷體" panose="03000509000000000000" pitchFamily="65" charset="-120"/>
              </a:rPr>
              <a:t>《</a:t>
            </a:r>
            <a:r>
              <a:rPr lang="en-US" altLang="zh-TW" sz="2400" dirty="0" err="1" smtClean="0">
                <a:latin typeface="標楷體" panose="03000509000000000000" pitchFamily="65" charset="-120"/>
                <a:ea typeface="標楷體" panose="03000509000000000000" pitchFamily="65" charset="-120"/>
              </a:rPr>
              <a:t>Miya</a:t>
            </a:r>
            <a:r>
              <a:rPr lang="zh-TW" altLang="en-US" sz="2400" dirty="0" smtClean="0">
                <a:latin typeface="標楷體" panose="03000509000000000000" pitchFamily="65" charset="-120"/>
                <a:ea typeface="標楷體" panose="03000509000000000000" pitchFamily="65" charset="-120"/>
              </a:rPr>
              <a:t>字解日本：食、衣、住、遊</a:t>
            </a:r>
            <a:r>
              <a:rPr lang="en-US" altLang="zh-TW" sz="2400" dirty="0" smtClean="0">
                <a:latin typeface="標楷體" panose="03000509000000000000" pitchFamily="65" charset="-120"/>
                <a:ea typeface="標楷體" panose="03000509000000000000" pitchFamily="65" charset="-120"/>
              </a:rPr>
              <a:t>》</a:t>
            </a:r>
            <a:r>
              <a:rPr lang="zh-TW" altLang="en-US" sz="2400" dirty="0" smtClean="0">
                <a:latin typeface="標楷體" panose="03000509000000000000" pitchFamily="65" charset="-120"/>
                <a:ea typeface="標楷體" panose="03000509000000000000" pitchFamily="65" charset="-120"/>
              </a:rPr>
              <a:t>。台北：麥田出版。</a:t>
            </a:r>
            <a:endParaRPr lang="en-US" altLang="zh-TW" sz="2400" dirty="0" smtClean="0">
              <a:latin typeface="標楷體" panose="03000509000000000000" pitchFamily="65" charset="-120"/>
              <a:ea typeface="標楷體" panose="03000509000000000000" pitchFamily="65" charset="-120"/>
            </a:endParaRPr>
          </a:p>
          <a:p>
            <a:pPr eaLnBrk="1" hangingPunct="1"/>
            <a:r>
              <a:rPr lang="zh-TW" altLang="en-US" sz="2400" dirty="0" smtClean="0">
                <a:latin typeface="標楷體" panose="03000509000000000000" pitchFamily="65" charset="-120"/>
                <a:ea typeface="標楷體" panose="03000509000000000000" pitchFamily="65" charset="-120"/>
              </a:rPr>
              <a:t>接接（</a:t>
            </a:r>
            <a:r>
              <a:rPr lang="en-US" altLang="zh-TW" sz="2400" dirty="0" smtClean="0">
                <a:latin typeface="標楷體" panose="03000509000000000000" pitchFamily="65" charset="-120"/>
                <a:ea typeface="標楷體" panose="03000509000000000000" pitchFamily="65" charset="-120"/>
              </a:rPr>
              <a:t>2011</a:t>
            </a:r>
            <a:r>
              <a:rPr lang="zh-TW" altLang="en-US" sz="2400" dirty="0" smtClean="0">
                <a:latin typeface="標楷體" panose="03000509000000000000" pitchFamily="65" charset="-120"/>
                <a:ea typeface="標楷體" panose="03000509000000000000" pitchFamily="65" charset="-120"/>
              </a:rPr>
              <a:t>）。</a:t>
            </a:r>
            <a:r>
              <a:rPr lang="en-US" altLang="zh-TW" sz="2400" dirty="0" smtClean="0">
                <a:latin typeface="標楷體" panose="03000509000000000000" pitchFamily="65" charset="-120"/>
                <a:ea typeface="標楷體" panose="03000509000000000000" pitchFamily="65" charset="-120"/>
              </a:rPr>
              <a:t>《</a:t>
            </a:r>
            <a:r>
              <a:rPr lang="zh-TW" altLang="en-US" sz="2400" dirty="0" smtClean="0">
                <a:latin typeface="標楷體" panose="03000509000000000000" pitchFamily="65" charset="-120"/>
                <a:ea typeface="標楷體" panose="03000509000000000000" pitchFamily="65" charset="-120"/>
              </a:rPr>
              <a:t>接接在日本</a:t>
            </a:r>
            <a:r>
              <a:rPr lang="en-US" altLang="zh-TW" sz="2400" dirty="0" smtClean="0">
                <a:latin typeface="標楷體" panose="03000509000000000000" pitchFamily="65" charset="-120"/>
                <a:ea typeface="標楷體" panose="03000509000000000000" pitchFamily="65" charset="-120"/>
              </a:rPr>
              <a:t>2</a:t>
            </a:r>
            <a:r>
              <a:rPr lang="zh-TW" altLang="en-US" sz="2400" dirty="0" smtClean="0">
                <a:latin typeface="標楷體" panose="03000509000000000000" pitchFamily="65" charset="-120"/>
                <a:ea typeface="標楷體" panose="03000509000000000000" pitchFamily="65" charset="-120"/>
              </a:rPr>
              <a:t>：日本不思議ㄋㄟ！</a:t>
            </a:r>
            <a:r>
              <a:rPr lang="en-US" altLang="zh-TW" sz="2400" dirty="0" smtClean="0">
                <a:latin typeface="標楷體" panose="03000509000000000000" pitchFamily="65" charset="-120"/>
                <a:ea typeface="標楷體" panose="03000509000000000000" pitchFamily="65" charset="-120"/>
              </a:rPr>
              <a:t>》</a:t>
            </a:r>
            <a:r>
              <a:rPr lang="zh-TW" altLang="en-US" sz="2400" dirty="0" smtClean="0">
                <a:latin typeface="標楷體" panose="03000509000000000000" pitchFamily="65" charset="-120"/>
                <a:ea typeface="標楷體" panose="03000509000000000000" pitchFamily="65" charset="-120"/>
              </a:rPr>
              <a:t>。台北：商周出版。</a:t>
            </a:r>
            <a:endParaRPr lang="en-US" altLang="zh-TW" sz="2400" dirty="0" smtClean="0">
              <a:latin typeface="標楷體" panose="03000509000000000000" pitchFamily="65" charset="-120"/>
              <a:ea typeface="標楷體" panose="03000509000000000000" pitchFamily="65" charset="-120"/>
            </a:endParaRPr>
          </a:p>
          <a:p>
            <a:pPr eaLnBrk="1" hangingPunct="1"/>
            <a:r>
              <a:rPr lang="zh-TW" altLang="en-US" sz="2400" dirty="0" smtClean="0">
                <a:latin typeface="標楷體" panose="03000509000000000000" pitchFamily="65" charset="-120"/>
                <a:ea typeface="標楷體" panose="03000509000000000000" pitchFamily="65" charset="-120"/>
              </a:rPr>
              <a:t>結城光流（</a:t>
            </a:r>
            <a:r>
              <a:rPr lang="en-US" altLang="zh-TW" sz="2400" dirty="0" smtClean="0">
                <a:latin typeface="標楷體" panose="03000509000000000000" pitchFamily="65" charset="-120"/>
                <a:ea typeface="標楷體" panose="03000509000000000000" pitchFamily="65" charset="-120"/>
              </a:rPr>
              <a:t>2013</a:t>
            </a:r>
            <a:r>
              <a:rPr lang="zh-TW" altLang="en-US" sz="2400" dirty="0" smtClean="0">
                <a:latin typeface="標楷體" panose="03000509000000000000" pitchFamily="65" charset="-120"/>
                <a:ea typeface="標楷體" panose="03000509000000000000" pitchFamily="65" charset="-120"/>
              </a:rPr>
              <a:t>）。</a:t>
            </a:r>
            <a:r>
              <a:rPr lang="en-US" altLang="zh-TW" sz="2400" dirty="0" smtClean="0">
                <a:latin typeface="標楷體" panose="03000509000000000000" pitchFamily="65" charset="-120"/>
                <a:ea typeface="標楷體" panose="03000509000000000000" pitchFamily="65" charset="-120"/>
              </a:rPr>
              <a:t>《</a:t>
            </a:r>
            <a:r>
              <a:rPr lang="zh-TW" altLang="en-US" sz="2400" dirty="0" smtClean="0">
                <a:latin typeface="標楷體" panose="03000509000000000000" pitchFamily="65" charset="-120"/>
                <a:ea typeface="標楷體" panose="03000509000000000000" pitchFamily="65" charset="-120"/>
              </a:rPr>
              <a:t>少年陰陽師（參拾貳）夕暮之花</a:t>
            </a:r>
            <a:r>
              <a:rPr lang="en-US" altLang="zh-TW" sz="2400" dirty="0" smtClean="0">
                <a:latin typeface="標楷體" panose="03000509000000000000" pitchFamily="65" charset="-120"/>
                <a:ea typeface="標楷體" panose="03000509000000000000" pitchFamily="65" charset="-120"/>
              </a:rPr>
              <a:t>》</a:t>
            </a:r>
            <a:r>
              <a:rPr lang="zh-TW" altLang="en-US" sz="2400" dirty="0" smtClean="0">
                <a:latin typeface="標楷體" panose="03000509000000000000" pitchFamily="65" charset="-120"/>
                <a:ea typeface="標楷體" panose="03000509000000000000" pitchFamily="65" charset="-120"/>
              </a:rPr>
              <a:t>。台北：皇冠文化。</a:t>
            </a:r>
          </a:p>
          <a:p>
            <a:pPr eaLnBrk="1" hangingPunct="1"/>
            <a:r>
              <a:rPr lang="zh-TW" altLang="en-US" sz="2400" dirty="0" smtClean="0">
                <a:latin typeface="標楷體" panose="03000509000000000000" pitchFamily="65" charset="-120"/>
                <a:ea typeface="標楷體" panose="03000509000000000000" pitchFamily="65" charset="-120"/>
              </a:rPr>
              <a:t>維基百科：和服、浴衣</a:t>
            </a:r>
            <a:endParaRPr lang="en-US" altLang="zh-TW" sz="2400" dirty="0" smtClean="0">
              <a:latin typeface="標楷體" panose="03000509000000000000" pitchFamily="65" charset="-120"/>
              <a:ea typeface="標楷體" panose="03000509000000000000" pitchFamily="65" charset="-120"/>
            </a:endParaRPr>
          </a:p>
          <a:p>
            <a:pPr eaLnBrk="1" hangingPunct="1"/>
            <a:endParaRPr lang="zh-TW" altLang="en-US" b="1" dirty="0" smtClean="0"/>
          </a:p>
          <a:p>
            <a:pPr eaLnBrk="1" hangingPunct="1"/>
            <a:endParaRPr lang="zh-TW" alt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標題 1"/>
          <p:cNvSpPr>
            <a:spLocks noGrp="1"/>
          </p:cNvSpPr>
          <p:nvPr>
            <p:ph type="title"/>
          </p:nvPr>
        </p:nvSpPr>
        <p:spPr/>
        <p:txBody>
          <a:bodyPr/>
          <a:lstStyle/>
          <a:p>
            <a:pPr eaLnBrk="1" hangingPunct="1"/>
            <a:endParaRPr lang="zh-TW" altLang="en-US" smtClean="0"/>
          </a:p>
        </p:txBody>
      </p:sp>
      <p:pic>
        <p:nvPicPr>
          <p:cNvPr id="10243" name="內容版面配置區 3"/>
          <p:cNvPicPr>
            <a:picLocks noGrp="1" noChangeAspect="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a:xfrm>
            <a:off x="-1146175" y="0"/>
            <a:ext cx="12133263" cy="6858000"/>
          </a:xfrm>
        </p:spPr>
      </p:pic>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70658" name="標題 1"/>
          <p:cNvSpPr>
            <a:spLocks noGrp="1"/>
          </p:cNvSpPr>
          <p:nvPr>
            <p:ph type="title"/>
          </p:nvPr>
        </p:nvSpPr>
        <p:spPr/>
        <p:txBody>
          <a:bodyPr/>
          <a:lstStyle/>
          <a:p>
            <a:pPr eaLnBrk="1" hangingPunct="1"/>
            <a:r>
              <a:rPr lang="zh-TW" altLang="en-US" smtClean="0">
                <a:latin typeface="標楷體" panose="03000509000000000000" pitchFamily="65" charset="-120"/>
                <a:ea typeface="標楷體" panose="03000509000000000000" pitchFamily="65" charset="-120"/>
              </a:rPr>
              <a:t>圖片來源</a:t>
            </a:r>
          </a:p>
        </p:txBody>
      </p:sp>
      <p:sp>
        <p:nvSpPr>
          <p:cNvPr id="3" name="內容版面配置區 2"/>
          <p:cNvSpPr>
            <a:spLocks noGrp="1"/>
          </p:cNvSpPr>
          <p:nvPr>
            <p:ph idx="1"/>
          </p:nvPr>
        </p:nvSpPr>
        <p:spPr>
          <a:xfrm>
            <a:off x="712788" y="1600200"/>
            <a:ext cx="7912100" cy="4924425"/>
          </a:xfrm>
        </p:spPr>
        <p:txBody>
          <a:bodyPr rtlCol="0">
            <a:normAutofit fontScale="47500" lnSpcReduction="20000"/>
          </a:bodyPr>
          <a:lstStyle/>
          <a:p>
            <a:pPr eaLnBrk="1" fontAlgn="auto" hangingPunct="1">
              <a:spcAft>
                <a:spcPts val="0"/>
              </a:spcAft>
              <a:buFont typeface="Arial" panose="020B0604020202020204" pitchFamily="34" charset="0"/>
              <a:buNone/>
              <a:defRPr/>
            </a:pPr>
            <a:endParaRPr lang="en-US" altLang="zh-TW" dirty="0"/>
          </a:p>
          <a:p>
            <a:pPr eaLnBrk="1" fontAlgn="auto" hangingPunct="1">
              <a:spcAft>
                <a:spcPts val="0"/>
              </a:spcAft>
              <a:defRPr/>
            </a:pPr>
            <a:r>
              <a:rPr lang="en-US" altLang="zh-TW" dirty="0" smtClean="0">
                <a:latin typeface="Adobe 仿宋 Std R" pitchFamily="18" charset="-128"/>
                <a:ea typeface="Adobe 仿宋 Std R" pitchFamily="18" charset="-128"/>
                <a:hlinkClick r:id="rId2"/>
              </a:rPr>
              <a:t>http://ameblo.jp/takeshinakamuraya/entry-11576777232.html</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3"/>
              </a:rPr>
              <a:t>http://shiq8.blog.163.com/blog/static/11029336320136371735736/</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4"/>
              </a:rPr>
              <a:t>http://zh.wikipedia.org/wiki/%E6%97%A5%E6%9C%AC%E8%8C%B6%E9%81%93</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5"/>
              </a:rPr>
              <a:t>http://www.takase-1.com/tcr/</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6"/>
              </a:rPr>
              <a:t>http://mooc.chaoxing.com/nodedetailcontroller/visitnodedetail?knowledgeId=327728</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7"/>
              </a:rPr>
              <a:t>http://www.tihouse.net/html/2013/rsmc_0617/325.html</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8"/>
              </a:rPr>
              <a:t>http://vici1717.pixnet.net/blog/post/57895650-365-121%E6%97%A5%E5%BC%8F%E8%8C%B6%E9%81%93%E6%B5%81-%E6%89%93%E5%87%BA%E4%B8%80%E7%A2%97%E6%8A%B9%E8%8C%B6%E9%A6%99--</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9"/>
              </a:rPr>
              <a:t>http://www.zjtimes2000.com/ProductView.asp?SortID=1&amp;ID=19</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10"/>
              </a:rPr>
              <a:t>http://sucai.redocn.com/tupian/1190875.html</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11"/>
              </a:rPr>
              <a:t>http://all-beihaidao.com/?action-viewnews-itemid-712</a:t>
            </a:r>
            <a:r>
              <a:rPr lang="zh-TW" altLang="en-US" dirty="0" smtClean="0">
                <a:latin typeface="Adobe 仿宋 Std R" pitchFamily="18" charset="-128"/>
                <a:ea typeface="Adobe 仿宋 Std R" pitchFamily="18" charset="-128"/>
              </a:rPr>
              <a:t> </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12"/>
              </a:rPr>
              <a:t>http://miyabi-taiwan.blogspot.tw/2013/05/blog-post_7.html#more</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13"/>
              </a:rPr>
              <a:t>http://www.wahouse.com.tw/japan_detail.php?id=236&amp;sch_st1=3&amp;sch_st2=0&amp;sch_st3=0</a:t>
            </a:r>
            <a:r>
              <a:rPr lang="zh-TW" altLang="en-US" dirty="0" smtClean="0">
                <a:latin typeface="Adobe 仿宋 Std R" pitchFamily="18" charset="-128"/>
                <a:ea typeface="Adobe 仿宋 Std R" pitchFamily="18" charset="-128"/>
              </a:rPr>
              <a:t> </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14"/>
              </a:rPr>
              <a:t>http://www.jhnews.com.cn/ly/2013-04/07/content_2734325.htm</a:t>
            </a:r>
            <a:r>
              <a:rPr lang="zh-TW" altLang="en-US" dirty="0" smtClean="0">
                <a:latin typeface="Adobe 仿宋 Std R" pitchFamily="18" charset="-128"/>
                <a:ea typeface="Adobe 仿宋 Std R" pitchFamily="18" charset="-128"/>
              </a:rPr>
              <a:t> </a:t>
            </a:r>
            <a:endParaRPr lang="en-US" altLang="zh-TW" dirty="0" smtClean="0">
              <a:latin typeface="Adobe 仿宋 Std R" pitchFamily="18" charset="-128"/>
              <a:ea typeface="Adobe 仿宋 Std R" pitchFamily="18" charset="-128"/>
            </a:endParaRPr>
          </a:p>
          <a:p>
            <a:pPr eaLnBrk="1" fontAlgn="auto" hangingPunct="1">
              <a:spcAft>
                <a:spcPts val="0"/>
              </a:spcAft>
              <a:defRPr/>
            </a:pPr>
            <a:r>
              <a:rPr lang="en-US" altLang="zh-TW" dirty="0" smtClean="0">
                <a:latin typeface="Adobe 仿宋 Std R" pitchFamily="18" charset="-128"/>
                <a:ea typeface="Adobe 仿宋 Std R" pitchFamily="18" charset="-128"/>
                <a:hlinkClick r:id="rId15"/>
              </a:rPr>
              <a:t>https://www.youtube.com/watch?v=BNS3BkkUWfM</a:t>
            </a:r>
            <a:r>
              <a:rPr lang="zh-TW" altLang="en-US" dirty="0" smtClean="0">
                <a:latin typeface="Adobe 仿宋 Std R" pitchFamily="18" charset="-128"/>
                <a:ea typeface="Adobe 仿宋 Std R" pitchFamily="18" charset="-128"/>
              </a:rPr>
              <a:t> </a:t>
            </a:r>
            <a:endParaRPr lang="zh-TW" altLang="en-US" dirty="0">
              <a:latin typeface="Adobe 仿宋 Std R" pitchFamily="18" charset="-128"/>
              <a:ea typeface="Adobe 仿宋 Std R" pitchFamily="18" charset="-12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圖片 3"/>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08038" y="2316163"/>
            <a:ext cx="2836862" cy="2835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文字方塊 4"/>
          <p:cNvSpPr txBox="1"/>
          <p:nvPr/>
        </p:nvSpPr>
        <p:spPr>
          <a:xfrm>
            <a:off x="979488" y="1184275"/>
            <a:ext cx="2724150" cy="923925"/>
          </a:xfrm>
          <a:prstGeom prst="rect">
            <a:avLst/>
          </a:prstGeom>
          <a:noFill/>
        </p:spPr>
        <p:txBody>
          <a:bodyPr wrap="none">
            <a:spAutoFit/>
          </a:bodyPr>
          <a:lstStyle/>
          <a:p>
            <a:pPr fontAlgn="auto">
              <a:spcBef>
                <a:spcPts val="0"/>
              </a:spcBef>
              <a:spcAft>
                <a:spcPts val="0"/>
              </a:spcAft>
              <a:defRPr/>
            </a:pPr>
            <a:r>
              <a:rPr kumimoji="0" lang="zh-TW" altLang="en-US" sz="5400" dirty="0">
                <a:solidFill>
                  <a:schemeClr val="accent2">
                    <a:lumMod val="75000"/>
                  </a:schemeClr>
                </a:solidFill>
                <a:latin typeface="細明體_HKSCS" panose="02020500000000000000" pitchFamily="18" charset="-120"/>
                <a:ea typeface="細明體_HKSCS" panose="02020500000000000000" pitchFamily="18" charset="-120"/>
              </a:rPr>
              <a:t>大</a:t>
            </a:r>
            <a:r>
              <a:rPr kumimoji="0" lang="zh-TW" altLang="en-US" sz="3600" dirty="0">
                <a:solidFill>
                  <a:schemeClr val="tx1">
                    <a:lumMod val="85000"/>
                    <a:lumOff val="15000"/>
                  </a:schemeClr>
                </a:solidFill>
                <a:latin typeface="細明體_HKSCS" panose="02020500000000000000" pitchFamily="18" charset="-120"/>
                <a:ea typeface="細明體_HKSCS" panose="02020500000000000000" pitchFamily="18" charset="-120"/>
              </a:rPr>
              <a:t>約是因為</a:t>
            </a:r>
          </a:p>
        </p:txBody>
      </p:sp>
      <p:sp>
        <p:nvSpPr>
          <p:cNvPr id="6" name="文字方塊 5"/>
          <p:cNvSpPr txBox="1"/>
          <p:nvPr/>
        </p:nvSpPr>
        <p:spPr>
          <a:xfrm>
            <a:off x="4662488" y="2316163"/>
            <a:ext cx="2697162" cy="522287"/>
          </a:xfrm>
          <a:prstGeom prst="rect">
            <a:avLst/>
          </a:prstGeom>
          <a:noFill/>
        </p:spPr>
        <p:txBody>
          <a:bodyPr wrap="none">
            <a:spAutoFit/>
          </a:bodyPr>
          <a:lstStyle/>
          <a:p>
            <a:pPr fontAlgn="auto">
              <a:spcBef>
                <a:spcPts val="0"/>
              </a:spcBef>
              <a:spcAft>
                <a:spcPts val="0"/>
              </a:spcAft>
              <a:defRPr/>
            </a:pPr>
            <a:r>
              <a:rPr kumimoji="0" lang="zh-TW" altLang="en-US" sz="2800" dirty="0">
                <a:solidFill>
                  <a:schemeClr val="tx1">
                    <a:lumMod val="85000"/>
                    <a:lumOff val="15000"/>
                  </a:schemeClr>
                </a:solidFill>
                <a:latin typeface="細明體_HKSCS" panose="02020500000000000000" pitchFamily="18" charset="-120"/>
                <a:ea typeface="細明體_HKSCS" panose="02020500000000000000" pitchFamily="18" charset="-120"/>
              </a:rPr>
              <a:t>雄壯威武的身材</a:t>
            </a:r>
          </a:p>
        </p:txBody>
      </p:sp>
      <p:sp>
        <p:nvSpPr>
          <p:cNvPr id="7" name="文字方塊 6"/>
          <p:cNvSpPr txBox="1"/>
          <p:nvPr/>
        </p:nvSpPr>
        <p:spPr>
          <a:xfrm>
            <a:off x="4641850" y="3894138"/>
            <a:ext cx="2338388" cy="523875"/>
          </a:xfrm>
          <a:prstGeom prst="rect">
            <a:avLst/>
          </a:prstGeom>
          <a:noFill/>
        </p:spPr>
        <p:txBody>
          <a:bodyPr wrap="none">
            <a:spAutoFit/>
          </a:bodyPr>
          <a:lstStyle/>
          <a:p>
            <a:pPr fontAlgn="auto">
              <a:spcBef>
                <a:spcPts val="0"/>
              </a:spcBef>
              <a:spcAft>
                <a:spcPts val="0"/>
              </a:spcAft>
              <a:defRPr/>
            </a:pPr>
            <a:r>
              <a:rPr kumimoji="0" lang="zh-TW" altLang="en-US" sz="2800" dirty="0">
                <a:solidFill>
                  <a:schemeClr val="tx1">
                    <a:lumMod val="85000"/>
                    <a:lumOff val="15000"/>
                  </a:schemeClr>
                </a:solidFill>
                <a:latin typeface="細明體_HKSCS" panose="02020500000000000000" pitchFamily="18" charset="-120"/>
                <a:ea typeface="細明體_HKSCS" panose="02020500000000000000" pitchFamily="18" charset="-120"/>
              </a:rPr>
              <a:t>裸身與丁字褲</a:t>
            </a:r>
          </a:p>
        </p:txBody>
      </p:sp>
      <p:sp>
        <p:nvSpPr>
          <p:cNvPr id="8" name="文字方塊 7"/>
          <p:cNvSpPr txBox="1"/>
          <p:nvPr/>
        </p:nvSpPr>
        <p:spPr>
          <a:xfrm>
            <a:off x="4662488" y="3349625"/>
            <a:ext cx="1262062" cy="523875"/>
          </a:xfrm>
          <a:prstGeom prst="rect">
            <a:avLst/>
          </a:prstGeom>
          <a:noFill/>
        </p:spPr>
        <p:txBody>
          <a:bodyPr wrap="none">
            <a:spAutoFit/>
          </a:bodyPr>
          <a:lstStyle/>
          <a:p>
            <a:pPr fontAlgn="auto">
              <a:spcBef>
                <a:spcPts val="0"/>
              </a:spcBef>
              <a:spcAft>
                <a:spcPts val="0"/>
              </a:spcAft>
              <a:defRPr/>
            </a:pPr>
            <a:r>
              <a:rPr kumimoji="0" lang="zh-TW" altLang="en-US" sz="2800" dirty="0">
                <a:solidFill>
                  <a:schemeClr val="tx1">
                    <a:lumMod val="85000"/>
                    <a:lumOff val="15000"/>
                  </a:schemeClr>
                </a:solidFill>
                <a:latin typeface="細明體_HKSCS" panose="02020500000000000000" pitchFamily="18" charset="-120"/>
                <a:ea typeface="細明體_HKSCS" panose="02020500000000000000" pitchFamily="18" charset="-120"/>
              </a:rPr>
              <a:t>吃很多</a:t>
            </a:r>
          </a:p>
        </p:txBody>
      </p:sp>
      <p:sp>
        <p:nvSpPr>
          <p:cNvPr id="9" name="文字方塊 8"/>
          <p:cNvSpPr txBox="1"/>
          <p:nvPr/>
        </p:nvSpPr>
        <p:spPr>
          <a:xfrm>
            <a:off x="4651375" y="2805113"/>
            <a:ext cx="1158875" cy="523875"/>
          </a:xfrm>
          <a:prstGeom prst="rect">
            <a:avLst/>
          </a:prstGeom>
          <a:noFill/>
        </p:spPr>
        <p:txBody>
          <a:bodyPr>
            <a:spAutoFit/>
          </a:bodyPr>
          <a:lstStyle/>
          <a:p>
            <a:pPr fontAlgn="auto">
              <a:spcBef>
                <a:spcPts val="0"/>
              </a:spcBef>
              <a:spcAft>
                <a:spcPts val="0"/>
              </a:spcAft>
              <a:defRPr/>
            </a:pPr>
            <a:r>
              <a:rPr kumimoji="0" lang="zh-TW" altLang="en-US" sz="2800" dirty="0" smtClean="0">
                <a:solidFill>
                  <a:schemeClr val="tx1">
                    <a:lumMod val="85000"/>
                    <a:lumOff val="15000"/>
                  </a:schemeClr>
                </a:solidFill>
                <a:latin typeface="細明體_HKSCS" panose="02020500000000000000" pitchFamily="18" charset="-120"/>
                <a:ea typeface="細明體_HKSCS" panose="02020500000000000000" pitchFamily="18" charset="-120"/>
              </a:rPr>
              <a:t>肉搏</a:t>
            </a:r>
            <a:r>
              <a:rPr kumimoji="0" lang="zh-TW" altLang="en-US" sz="2800" dirty="0" smtClean="0">
                <a:solidFill>
                  <a:schemeClr val="tx1">
                    <a:lumMod val="85000"/>
                    <a:lumOff val="15000"/>
                  </a:schemeClr>
                </a:solidFill>
                <a:latin typeface="華康勘亭流" panose="03000909000000000000" pitchFamily="65" charset="-120"/>
                <a:ea typeface="華康勘亭流" panose="03000909000000000000" pitchFamily="65" charset="-120"/>
              </a:rPr>
              <a:t> </a:t>
            </a:r>
            <a:r>
              <a:rPr kumimoji="0" lang="en-US" altLang="zh-TW" sz="2800" dirty="0" smtClean="0">
                <a:solidFill>
                  <a:schemeClr val="tx1">
                    <a:lumMod val="85000"/>
                    <a:lumOff val="15000"/>
                  </a:schemeClr>
                </a:solidFill>
                <a:latin typeface="+mj-lt"/>
                <a:ea typeface="華康勘亭流" panose="03000909000000000000" pitchFamily="65" charset="-120"/>
              </a:rPr>
              <a:t>?</a:t>
            </a:r>
            <a:endParaRPr kumimoji="0" lang="zh-TW" altLang="en-US" sz="2800" dirty="0">
              <a:solidFill>
                <a:schemeClr val="tx1">
                  <a:lumMod val="85000"/>
                  <a:lumOff val="15000"/>
                </a:schemeClr>
              </a:solidFill>
              <a:latin typeface="+mj-lt"/>
              <a:ea typeface="華康勘亭流" panose="03000909000000000000" pitchFamily="65" charset="-12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4637088" y="747713"/>
            <a:ext cx="3648075" cy="922337"/>
          </a:xfrm>
          <a:prstGeom prst="rect">
            <a:avLst/>
          </a:prstGeom>
          <a:noFill/>
        </p:spPr>
        <p:txBody>
          <a:bodyPr wrap="none">
            <a:spAutoFit/>
          </a:bodyPr>
          <a:lstStyle/>
          <a:p>
            <a:pPr fontAlgn="auto">
              <a:spcBef>
                <a:spcPts val="0"/>
              </a:spcBef>
              <a:spcAft>
                <a:spcPts val="0"/>
              </a:spcAft>
              <a:defRPr/>
            </a:pPr>
            <a:r>
              <a:rPr kumimoji="0" lang="zh-TW" altLang="en-US" sz="5400" dirty="0">
                <a:solidFill>
                  <a:schemeClr val="tx2">
                    <a:lumMod val="75000"/>
                  </a:schemeClr>
                </a:solidFill>
                <a:latin typeface="細明體_HKSCS-ExtB" panose="02020500000000000000" pitchFamily="18" charset="-120"/>
                <a:ea typeface="細明體_HKSCS-ExtB" panose="02020500000000000000" pitchFamily="18" charset="-120"/>
              </a:rPr>
              <a:t>雄</a:t>
            </a:r>
            <a:r>
              <a:rPr kumimoji="0" lang="zh-TW" altLang="en-US" sz="3600" dirty="0">
                <a:solidFill>
                  <a:schemeClr val="tx1">
                    <a:lumMod val="85000"/>
                    <a:lumOff val="15000"/>
                  </a:schemeClr>
                </a:solidFill>
                <a:latin typeface="細明體_HKSCS-ExtB" panose="02020500000000000000" pitchFamily="18" charset="-120"/>
                <a:ea typeface="細明體_HKSCS-ExtB" panose="02020500000000000000" pitchFamily="18" charset="-120"/>
              </a:rPr>
              <a:t>壯威武的身材</a:t>
            </a:r>
          </a:p>
        </p:txBody>
      </p:sp>
      <p:sp>
        <p:nvSpPr>
          <p:cNvPr id="5" name="文字方塊 4"/>
          <p:cNvSpPr txBox="1"/>
          <p:nvPr/>
        </p:nvSpPr>
        <p:spPr>
          <a:xfrm>
            <a:off x="898525" y="2060575"/>
            <a:ext cx="7386638" cy="3048000"/>
          </a:xfrm>
          <a:prstGeom prst="rect">
            <a:avLst/>
          </a:prstGeom>
          <a:noFill/>
        </p:spPr>
        <p:txBody>
          <a:bodyPr>
            <a:spAutoFit/>
          </a:bodyPr>
          <a:lstStyle/>
          <a:p>
            <a:pPr fontAlgn="auto">
              <a:spcBef>
                <a:spcPts val="0"/>
              </a:spcBef>
              <a:spcAft>
                <a:spcPts val="0"/>
              </a:spcAft>
              <a:defRPr/>
            </a:pPr>
            <a:r>
              <a:rPr kumimoji="0" lang="zh-TW" altLang="en-US" sz="2400" dirty="0">
                <a:solidFill>
                  <a:schemeClr val="bg2">
                    <a:lumMod val="25000"/>
                  </a:schemeClr>
                </a:solidFill>
                <a:latin typeface="華康勘亭流" panose="03000909000000000000" pitchFamily="65" charset="-120"/>
                <a:ea typeface="華康勘亭流" panose="03000909000000000000" pitchFamily="65" charset="-120"/>
              </a:rPr>
              <a:t>　　相撲選手按比賽成績一共分為</a:t>
            </a:r>
            <a:r>
              <a:rPr kumimoji="0" lang="en-US" altLang="zh-TW" sz="2400" dirty="0">
                <a:solidFill>
                  <a:schemeClr val="bg2">
                    <a:lumMod val="25000"/>
                  </a:schemeClr>
                </a:solidFill>
                <a:latin typeface="Yu Mincho" panose="02020400000000000000" pitchFamily="18" charset="-128"/>
                <a:ea typeface="Yu Mincho" panose="02020400000000000000" pitchFamily="18" charset="-128"/>
              </a:rPr>
              <a:t>10</a:t>
            </a:r>
            <a:r>
              <a:rPr kumimoji="0" lang="zh-TW" altLang="en-US" sz="2400" dirty="0">
                <a:solidFill>
                  <a:schemeClr val="bg2">
                    <a:lumMod val="25000"/>
                  </a:schemeClr>
                </a:solidFill>
                <a:latin typeface="華康勘亭流" panose="03000909000000000000" pitchFamily="65" charset="-120"/>
                <a:ea typeface="華康勘亭流" panose="03000909000000000000" pitchFamily="65" charset="-120"/>
              </a:rPr>
              <a:t>級，最高級為「橫綱」，次一級為「大關」，相撲選手千辛萬苦升上一級，如果連輸幾場就會降下一級，</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相撲對身高和體重的要求只有下限沒有上限</a:t>
            </a:r>
            <a:r>
              <a:rPr kumimoji="0" lang="en-US" altLang="zh-TW" sz="2400" dirty="0">
                <a:solidFill>
                  <a:schemeClr val="accent2">
                    <a:lumMod val="50000"/>
                  </a:schemeClr>
                </a:solidFill>
                <a:latin typeface="華康勘亭流" panose="03000909000000000000" pitchFamily="65" charset="-120"/>
                <a:ea typeface="華康勘亭流" panose="03000909000000000000" pitchFamily="65" charset="-120"/>
              </a:rPr>
              <a:t>,</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體重下限是</a:t>
            </a:r>
            <a:r>
              <a:rPr kumimoji="0" lang="en-US" altLang="zh-TW" sz="2400" dirty="0">
                <a:solidFill>
                  <a:schemeClr val="accent2">
                    <a:lumMod val="50000"/>
                  </a:schemeClr>
                </a:solidFill>
                <a:latin typeface="Yu Mincho" panose="02020400000000000000" pitchFamily="18" charset="-128"/>
                <a:ea typeface="Yu Mincho" panose="02020400000000000000" pitchFamily="18" charset="-128"/>
              </a:rPr>
              <a:t>75</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公斤</a:t>
            </a:r>
            <a:r>
              <a:rPr kumimoji="0" lang="en-US" altLang="zh-TW" sz="2400" dirty="0">
                <a:solidFill>
                  <a:schemeClr val="accent2">
                    <a:lumMod val="50000"/>
                  </a:schemeClr>
                </a:solidFill>
                <a:latin typeface="華康勘亭流" panose="03000909000000000000" pitchFamily="65" charset="-120"/>
                <a:ea typeface="華康勘亭流" panose="03000909000000000000" pitchFamily="65" charset="-120"/>
              </a:rPr>
              <a:t>,</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身高下限是</a:t>
            </a:r>
            <a:r>
              <a:rPr kumimoji="0" lang="en-US" altLang="zh-TW" sz="2400" dirty="0">
                <a:solidFill>
                  <a:schemeClr val="accent2">
                    <a:lumMod val="50000"/>
                  </a:schemeClr>
                </a:solidFill>
                <a:latin typeface="Yu Mincho" panose="02020400000000000000" pitchFamily="18" charset="-128"/>
                <a:ea typeface="Yu Mincho" panose="02020400000000000000" pitchFamily="18" charset="-128"/>
              </a:rPr>
              <a:t>173CM</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。職業相撲選手年齡要在</a:t>
            </a:r>
            <a:r>
              <a:rPr kumimoji="0" lang="en-US" altLang="zh-TW" sz="2400" dirty="0">
                <a:solidFill>
                  <a:schemeClr val="accent2">
                    <a:lumMod val="50000"/>
                  </a:schemeClr>
                </a:solidFill>
                <a:latin typeface="Yu Mincho" panose="02020400000000000000" pitchFamily="18" charset="-128"/>
                <a:ea typeface="Yu Mincho" panose="02020400000000000000" pitchFamily="18" charset="-128"/>
              </a:rPr>
              <a:t>18-35</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歲之間，二十歲之後要求身高</a:t>
            </a:r>
            <a:r>
              <a:rPr kumimoji="0" lang="en-US" altLang="zh-TW" sz="2400" dirty="0">
                <a:solidFill>
                  <a:schemeClr val="accent2">
                    <a:lumMod val="50000"/>
                  </a:schemeClr>
                </a:solidFill>
                <a:latin typeface="Yu Mincho" panose="02020400000000000000" pitchFamily="18" charset="-128"/>
                <a:ea typeface="Yu Mincho" panose="02020400000000000000" pitchFamily="18" charset="-128"/>
              </a:rPr>
              <a:t>175CM</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以上，體重</a:t>
            </a:r>
            <a:r>
              <a:rPr kumimoji="0" lang="en-US" altLang="zh-TW" sz="2400" dirty="0">
                <a:solidFill>
                  <a:schemeClr val="accent2">
                    <a:lumMod val="50000"/>
                  </a:schemeClr>
                </a:solidFill>
                <a:latin typeface="Yu Mincho" panose="02020400000000000000" pitchFamily="18" charset="-128"/>
                <a:ea typeface="Yu Mincho" panose="02020400000000000000" pitchFamily="18" charset="-128"/>
              </a:rPr>
              <a:t>120</a:t>
            </a:r>
            <a:r>
              <a:rPr kumimoji="0" lang="zh-TW" altLang="en-US" sz="2400" dirty="0">
                <a:solidFill>
                  <a:schemeClr val="accent2">
                    <a:lumMod val="50000"/>
                  </a:schemeClr>
                </a:solidFill>
                <a:latin typeface="華康勘亭流" panose="03000909000000000000" pitchFamily="65" charset="-120"/>
                <a:ea typeface="華康勘亭流" panose="03000909000000000000" pitchFamily="65" charset="-120"/>
              </a:rPr>
              <a:t>公斤以上。</a:t>
            </a:r>
            <a:endParaRPr kumimoji="0" lang="en-US" altLang="zh-TW" sz="2400" dirty="0">
              <a:solidFill>
                <a:schemeClr val="accent2">
                  <a:lumMod val="50000"/>
                </a:schemeClr>
              </a:solidFill>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400" dirty="0">
                <a:solidFill>
                  <a:schemeClr val="bg2">
                    <a:lumMod val="25000"/>
                  </a:schemeClr>
                </a:solidFill>
                <a:latin typeface="華康勘亭流" panose="03000909000000000000" pitchFamily="65" charset="-120"/>
                <a:ea typeface="華康勘亭流" panose="03000909000000000000" pitchFamily="65" charset="-120"/>
              </a:rPr>
              <a:t>力量之外，動作迅猛</a:t>
            </a:r>
            <a:r>
              <a:rPr kumimoji="0" lang="en-US" altLang="zh-TW" sz="2400" dirty="0">
                <a:solidFill>
                  <a:schemeClr val="bg2">
                    <a:lumMod val="25000"/>
                  </a:schemeClr>
                </a:solidFill>
                <a:latin typeface="華康勘亭流" panose="03000909000000000000" pitchFamily="65" charset="-120"/>
                <a:ea typeface="華康勘亭流" panose="03000909000000000000" pitchFamily="65" charset="-120"/>
              </a:rPr>
              <a:t>﹑</a:t>
            </a:r>
            <a:r>
              <a:rPr kumimoji="0" lang="zh-TW" altLang="en-US" sz="2400" dirty="0">
                <a:solidFill>
                  <a:schemeClr val="bg2">
                    <a:lumMod val="25000"/>
                  </a:schemeClr>
                </a:solidFill>
                <a:latin typeface="華康勘亭流" panose="03000909000000000000" pitchFamily="65" charset="-120"/>
                <a:ea typeface="華康勘亭流" panose="03000909000000000000" pitchFamily="65" charset="-120"/>
              </a:rPr>
              <a:t>反應的配合都要恰到好處。</a:t>
            </a:r>
            <a:endParaRPr kumimoji="0" lang="en-US" altLang="zh-TW" sz="2400" dirty="0">
              <a:solidFill>
                <a:schemeClr val="bg2">
                  <a:lumMod val="25000"/>
                </a:schemeClr>
              </a:solidFill>
              <a:latin typeface="華康勘亭流" panose="03000909000000000000" pitchFamily="65" charset="-120"/>
              <a:ea typeface="華康勘亭流" panose="03000909000000000000" pitchFamily="65" charset="-120"/>
            </a:endParaRPr>
          </a:p>
          <a:p>
            <a:pPr fontAlgn="auto">
              <a:spcBef>
                <a:spcPts val="0"/>
              </a:spcBef>
              <a:spcAft>
                <a:spcPts val="0"/>
              </a:spcAft>
              <a:defRPr/>
            </a:pPr>
            <a:r>
              <a:rPr kumimoji="0" lang="zh-TW" altLang="en-US" sz="2400" dirty="0">
                <a:solidFill>
                  <a:schemeClr val="bg2">
                    <a:lumMod val="25000"/>
                  </a:schemeClr>
                </a:solidFill>
                <a:latin typeface="華康勘亭流" panose="03000909000000000000" pitchFamily="65" charset="-120"/>
                <a:ea typeface="華康勘亭流" panose="03000909000000000000" pitchFamily="65" charset="-120"/>
              </a:rPr>
              <a:t>體格和技術是相撲運動的兩大看點。</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679</TotalTime>
  <Words>3431</Words>
  <Application>Microsoft Office PowerPoint</Application>
  <PresentationFormat>如螢幕大小 (4:3)</PresentationFormat>
  <Paragraphs>411</Paragraphs>
  <Slides>70</Slides>
  <Notes>11</Notes>
  <HiddenSlides>0</HiddenSlides>
  <MMClips>0</MMClips>
  <ScaleCrop>false</ScaleCrop>
  <HeadingPairs>
    <vt:vector size="4" baseType="variant">
      <vt:variant>
        <vt:lpstr>佈景主題</vt:lpstr>
      </vt:variant>
      <vt:variant>
        <vt:i4>3</vt:i4>
      </vt:variant>
      <vt:variant>
        <vt:lpstr>投影片標題</vt:lpstr>
      </vt:variant>
      <vt:variant>
        <vt:i4>70</vt:i4>
      </vt:variant>
    </vt:vector>
  </HeadingPairs>
  <TitlesOfParts>
    <vt:vector size="73" baseType="lpstr">
      <vt:lpstr>Office 佈景主題</vt:lpstr>
      <vt:lpstr>1_Office 佈景主題</vt:lpstr>
      <vt:lpstr>2_Office 佈景主題</vt:lpstr>
      <vt:lpstr>相撲、茶道與和服</vt:lpstr>
      <vt:lpstr>目錄</vt:lpstr>
      <vt:lpstr>分工表</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投影片 17</vt:lpstr>
      <vt:lpstr>投影片 18</vt:lpstr>
      <vt:lpstr>投影片 19</vt:lpstr>
      <vt:lpstr>投影片 20</vt:lpstr>
      <vt:lpstr>投影片 21</vt:lpstr>
      <vt:lpstr>投影片 22</vt:lpstr>
      <vt:lpstr>投影片 23</vt:lpstr>
      <vt:lpstr>投影片 24</vt:lpstr>
      <vt:lpstr>投影片 25</vt:lpstr>
      <vt:lpstr>投影片 26</vt:lpstr>
      <vt:lpstr>投影片 27</vt:lpstr>
      <vt:lpstr>投影片 28</vt:lpstr>
      <vt:lpstr>投影片 29</vt:lpstr>
      <vt:lpstr>投影片 30</vt:lpstr>
      <vt:lpstr>投影片 31</vt:lpstr>
      <vt:lpstr>投影片 32</vt:lpstr>
      <vt:lpstr>投影片 33</vt:lpstr>
      <vt:lpstr>投影片 34</vt:lpstr>
      <vt:lpstr>日本茶道</vt:lpstr>
      <vt:lpstr>日本茶道</vt:lpstr>
      <vt:lpstr>日本茶道的形式</vt:lpstr>
      <vt:lpstr>茶具介紹</vt:lpstr>
      <vt:lpstr>泡茶的步驟</vt:lpstr>
      <vt:lpstr>品茶的步驟</vt:lpstr>
      <vt:lpstr>日本茶道的精神</vt:lpstr>
      <vt:lpstr>日本茶道的精神</vt:lpstr>
      <vt:lpstr>日本茶道的精神</vt:lpstr>
      <vt:lpstr>和服</vt:lpstr>
      <vt:lpstr>歷史</vt:lpstr>
      <vt:lpstr>歷史</vt:lpstr>
      <vt:lpstr>歷史</vt:lpstr>
      <vt:lpstr>歷史</vt:lpstr>
      <vt:lpstr>歷史</vt:lpstr>
      <vt:lpstr>歷史</vt:lpstr>
      <vt:lpstr>歷史</vt:lpstr>
      <vt:lpstr>歷史</vt:lpstr>
      <vt:lpstr>歷史</vt:lpstr>
      <vt:lpstr>和服</vt:lpstr>
      <vt:lpstr>女性和服</vt:lpstr>
      <vt:lpstr>女性和服種類</vt:lpstr>
      <vt:lpstr>男性和服</vt:lpstr>
      <vt:lpstr>浴衣</vt:lpstr>
      <vt:lpstr>和服浴衣傻傻分不清楚</vt:lpstr>
      <vt:lpstr>和服浴衣傻傻分不清楚</vt:lpstr>
      <vt:lpstr>和服浴衣傻傻分不清楚</vt:lpstr>
      <vt:lpstr>和服浴衣傻傻分不清楚</vt:lpstr>
      <vt:lpstr>投影片 63</vt:lpstr>
      <vt:lpstr>和服小知識</vt:lpstr>
      <vt:lpstr>部件</vt:lpstr>
      <vt:lpstr>部件</vt:lpstr>
      <vt:lpstr>參考資料</vt:lpstr>
      <vt:lpstr>參考資料</vt:lpstr>
      <vt:lpstr>參考資料</vt:lpstr>
      <vt:lpstr>圖片來源</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陳晴瑢</dc:creator>
  <cp:lastModifiedBy>Sherry</cp:lastModifiedBy>
  <cp:revision>114</cp:revision>
  <dcterms:created xsi:type="dcterms:W3CDTF">2014-11-30T12:40:18Z</dcterms:created>
  <dcterms:modified xsi:type="dcterms:W3CDTF">2014-12-02T04:08:03Z</dcterms:modified>
</cp:coreProperties>
</file>