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89" r:id="rId1"/>
  </p:sldMasterIdLst>
  <p:notesMasterIdLst>
    <p:notesMasterId r:id="rId42"/>
  </p:notesMasterIdLst>
  <p:handoutMasterIdLst>
    <p:handoutMasterId r:id="rId43"/>
  </p:handoutMasterIdLst>
  <p:sldIdLst>
    <p:sldId id="418" r:id="rId2"/>
    <p:sldId id="447" r:id="rId3"/>
    <p:sldId id="456" r:id="rId4"/>
    <p:sldId id="419" r:id="rId5"/>
    <p:sldId id="446" r:id="rId6"/>
    <p:sldId id="459" r:id="rId7"/>
    <p:sldId id="461" r:id="rId8"/>
    <p:sldId id="462" r:id="rId9"/>
    <p:sldId id="463" r:id="rId10"/>
    <p:sldId id="471" r:id="rId11"/>
    <p:sldId id="465" r:id="rId12"/>
    <p:sldId id="468" r:id="rId13"/>
    <p:sldId id="464" r:id="rId14"/>
    <p:sldId id="445" r:id="rId15"/>
    <p:sldId id="470" r:id="rId16"/>
    <p:sldId id="469" r:id="rId17"/>
    <p:sldId id="473" r:id="rId18"/>
    <p:sldId id="472" r:id="rId19"/>
    <p:sldId id="474" r:id="rId20"/>
    <p:sldId id="476" r:id="rId21"/>
    <p:sldId id="481" r:id="rId22"/>
    <p:sldId id="482" r:id="rId23"/>
    <p:sldId id="486" r:id="rId24"/>
    <p:sldId id="477" r:id="rId25"/>
    <p:sldId id="487" r:id="rId26"/>
    <p:sldId id="488" r:id="rId27"/>
    <p:sldId id="489" r:id="rId28"/>
    <p:sldId id="490" r:id="rId29"/>
    <p:sldId id="491" r:id="rId30"/>
    <p:sldId id="492" r:id="rId31"/>
    <p:sldId id="478" r:id="rId32"/>
    <p:sldId id="479" r:id="rId33"/>
    <p:sldId id="494" r:id="rId34"/>
    <p:sldId id="495" r:id="rId35"/>
    <p:sldId id="480" r:id="rId36"/>
    <p:sldId id="475" r:id="rId37"/>
    <p:sldId id="483" r:id="rId38"/>
    <p:sldId id="484" r:id="rId39"/>
    <p:sldId id="485" r:id="rId40"/>
    <p:sldId id="493" r:id="rId41"/>
  </p:sldIdLst>
  <p:sldSz cx="9144000" cy="6858000" type="screen4x3"/>
  <p:notesSz cx="7099300" cy="10234613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00"/>
    <a:srgbClr val="B551A7"/>
    <a:srgbClr val="99FF66"/>
    <a:srgbClr val="FFCCCC"/>
    <a:srgbClr val="2B08FE"/>
    <a:srgbClr val="740000"/>
    <a:srgbClr val="60A671"/>
    <a:srgbClr val="3366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88" autoAdjust="0"/>
    <p:restoredTop sz="94614" autoAdjust="0"/>
  </p:normalViewPr>
  <p:slideViewPr>
    <p:cSldViewPr>
      <p:cViewPr>
        <p:scale>
          <a:sx n="96" d="100"/>
          <a:sy n="96" d="100"/>
        </p:scale>
        <p:origin x="-10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59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6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5" tIns="47382" rIns="94765" bIns="47382" numCol="1" anchor="t" anchorCtr="0" compatLnSpc="1">
            <a:prstTxWarp prst="textNoShape">
              <a:avLst/>
            </a:prstTxWarp>
          </a:bodyPr>
          <a:lstStyle>
            <a:lvl1pPr algn="l" defTabSz="942975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569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5" tIns="47382" rIns="94765" bIns="47382" numCol="1" anchor="t" anchorCtr="0" compatLnSpc="1">
            <a:prstTxWarp prst="textNoShape">
              <a:avLst/>
            </a:prstTxWarp>
          </a:bodyPr>
          <a:lstStyle>
            <a:lvl1pPr algn="r" defTabSz="942975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569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5" tIns="47382" rIns="94765" bIns="47382" numCol="1" anchor="b" anchorCtr="0" compatLnSpc="1">
            <a:prstTxWarp prst="textNoShape">
              <a:avLst/>
            </a:prstTxWarp>
          </a:bodyPr>
          <a:lstStyle>
            <a:lvl1pPr algn="l" defTabSz="942975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569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5" tIns="47382" rIns="94765" bIns="47382" numCol="1" anchor="b" anchorCtr="0" compatLnSpc="1">
            <a:prstTxWarp prst="textNoShape">
              <a:avLst/>
            </a:prstTxWarp>
          </a:bodyPr>
          <a:lstStyle>
            <a:lvl1pPr algn="r" defTabSz="942975">
              <a:defRPr sz="1200"/>
            </a:lvl1pPr>
          </a:lstStyle>
          <a:p>
            <a:pPr>
              <a:defRPr/>
            </a:pPr>
            <a:fld id="{8A6FF330-E8D1-4F4E-AA16-89E478A49B4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1639143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5" tIns="47382" rIns="94765" bIns="47382" numCol="1" anchor="t" anchorCtr="0" compatLnSpc="1">
            <a:prstTxWarp prst="textNoShape">
              <a:avLst/>
            </a:prstTxWarp>
          </a:bodyPr>
          <a:lstStyle>
            <a:lvl1pPr algn="l" defTabSz="942975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5" tIns="47382" rIns="94765" bIns="47382" numCol="1" anchor="t" anchorCtr="0" compatLnSpc="1">
            <a:prstTxWarp prst="textNoShape">
              <a:avLst/>
            </a:prstTxWarp>
          </a:bodyPr>
          <a:lstStyle>
            <a:lvl1pPr algn="r" defTabSz="942975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5" tIns="47382" rIns="94765" bIns="47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132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5" tIns="47382" rIns="94765" bIns="47382" numCol="1" anchor="b" anchorCtr="0" compatLnSpc="1">
            <a:prstTxWarp prst="textNoShape">
              <a:avLst/>
            </a:prstTxWarp>
          </a:bodyPr>
          <a:lstStyle>
            <a:lvl1pPr algn="l" defTabSz="942975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2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65" tIns="47382" rIns="94765" bIns="47382" numCol="1" anchor="b" anchorCtr="0" compatLnSpc="1">
            <a:prstTxWarp prst="textNoShape">
              <a:avLst/>
            </a:prstTxWarp>
          </a:bodyPr>
          <a:lstStyle>
            <a:lvl1pPr algn="r" defTabSz="942975">
              <a:defRPr sz="1200"/>
            </a:lvl1pPr>
          </a:lstStyle>
          <a:p>
            <a:pPr>
              <a:defRPr/>
            </a:pPr>
            <a:fld id="{D4FFF26C-FA68-48E1-B4D8-DA6B650F76F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005024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C5DDE9-15DC-4B6C-A04A-4760B42F0F71}" type="slidenum">
              <a:rPr lang="en-US" altLang="zh-TW"/>
              <a:pPr/>
              <a:t>2</a:t>
            </a:fld>
            <a:endParaRPr lang="en-US" altLang="zh-TW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245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1pPr>
            <a:lvl2pPr marL="804763" indent="-309524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2pPr>
            <a:lvl3pPr marL="1238098" indent="-24762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3pPr>
            <a:lvl4pPr marL="1733337" indent="-24762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4pPr>
            <a:lvl5pPr marL="2228576" indent="-24762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9pPr>
          </a:lstStyle>
          <a:p>
            <a:pPr eaLnBrk="1" hangingPunct="1"/>
            <a:fld id="{F180236A-1DF2-429F-8448-2D56AD36F5CB}" type="slidenum">
              <a:rPr lang="en-US" altLang="zh-TW" smtClean="0">
                <a:latin typeface="Arial" charset="0"/>
              </a:rPr>
              <a:pPr eaLnBrk="1" hangingPunct="1"/>
              <a:t>3</a:t>
            </a:fld>
            <a:endParaRPr lang="en-US" altLang="zh-TW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C5DDE9-15DC-4B6C-A04A-4760B42F0F71}" type="slidenum">
              <a:rPr lang="en-US" altLang="zh-TW"/>
              <a:pPr/>
              <a:t>5</a:t>
            </a:fld>
            <a:endParaRPr lang="en-US" altLang="zh-TW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1pPr>
            <a:lvl2pPr marL="804763" indent="-309524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2pPr>
            <a:lvl3pPr marL="1238098" indent="-24762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3pPr>
            <a:lvl4pPr marL="1733337" indent="-24762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4pPr>
            <a:lvl5pPr marL="2228576" indent="-24762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9pPr>
          </a:lstStyle>
          <a:p>
            <a:pPr eaLnBrk="1" hangingPunct="1"/>
            <a:fld id="{A4011BCA-1CC7-476A-B725-16064842D353}" type="slidenum">
              <a:rPr lang="en-US" altLang="zh-TW" smtClean="0">
                <a:latin typeface="Arial" charset="0"/>
              </a:rPr>
              <a:pPr eaLnBrk="1" hangingPunct="1"/>
              <a:t>6</a:t>
            </a:fld>
            <a:endParaRPr lang="en-US" altLang="zh-TW" smtClean="0">
              <a:latin typeface="Arial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1pPr>
            <a:lvl2pPr marL="804763" indent="-309524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2pPr>
            <a:lvl3pPr marL="1238098" indent="-24762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3pPr>
            <a:lvl4pPr marL="1733337" indent="-24762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4pPr>
            <a:lvl5pPr marL="2228576" indent="-24762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9pPr>
          </a:lstStyle>
          <a:p>
            <a:pPr eaLnBrk="1" hangingPunct="1"/>
            <a:fld id="{9392BA82-971C-400F-B440-D528B6143A89}" type="slidenum">
              <a:rPr lang="en-US" altLang="zh-TW" smtClean="0">
                <a:latin typeface="Arial" charset="0"/>
              </a:rPr>
              <a:pPr eaLnBrk="1" hangingPunct="1"/>
              <a:t>13</a:t>
            </a:fld>
            <a:endParaRPr lang="en-US" altLang="zh-TW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B1C98A-1026-4F50-9389-B1E108A8C569}" type="slidenum">
              <a:rPr lang="en-US" altLang="zh-TW"/>
              <a:pPr/>
              <a:t>14</a:t>
            </a:fld>
            <a:endParaRPr lang="en-US" altLang="zh-TW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  <p:sp>
        <p:nvSpPr>
          <p:cNvPr id="3994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1pPr>
            <a:lvl2pPr marL="804763" indent="-309524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2pPr>
            <a:lvl3pPr marL="1238098" indent="-24762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3pPr>
            <a:lvl4pPr marL="1733337" indent="-24762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4pPr>
            <a:lvl5pPr marL="2228576" indent="-24762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9pPr>
          </a:lstStyle>
          <a:p>
            <a:pPr eaLnBrk="1" hangingPunct="1"/>
            <a:fld id="{91ECB6F9-CC7F-4A59-B673-4350230B7772}" type="slidenum">
              <a:rPr lang="en-US" altLang="zh-TW" smtClean="0">
                <a:latin typeface="Arial" charset="0"/>
              </a:rPr>
              <a:pPr eaLnBrk="1" hangingPunct="1"/>
              <a:t>15</a:t>
            </a:fld>
            <a:endParaRPr lang="en-US" altLang="zh-TW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  <p:sp>
        <p:nvSpPr>
          <p:cNvPr id="4915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1pPr>
            <a:lvl2pPr marL="804763" indent="-309524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2pPr>
            <a:lvl3pPr marL="1238098" indent="-24762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3pPr>
            <a:lvl4pPr marL="1733337" indent="-24762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4pPr>
            <a:lvl5pPr marL="2228576" indent="-24762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9pPr>
          </a:lstStyle>
          <a:p>
            <a:pPr eaLnBrk="1" hangingPunct="1"/>
            <a:fld id="{08E72C56-67C0-4BB9-BBA5-FD849AB6FDCA}" type="slidenum">
              <a:rPr lang="en-US" altLang="zh-TW" smtClean="0">
                <a:latin typeface="Arial" charset="0"/>
              </a:rPr>
              <a:pPr eaLnBrk="1" hangingPunct="1"/>
              <a:t>16</a:t>
            </a:fld>
            <a:endParaRPr lang="en-US" altLang="zh-TW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155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457200" y="4114800"/>
            <a:ext cx="8229600" cy="76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335155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524000" y="4948238"/>
            <a:ext cx="5943600" cy="609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553200"/>
            <a:ext cx="2133600" cy="1682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3562350" y="6324600"/>
            <a:ext cx="2133600" cy="363538"/>
          </a:xfrm>
        </p:spPr>
        <p:txBody>
          <a:bodyPr/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A527B20C-700C-42F8-9092-579EFDF3F15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0D8B9-2199-45A0-AF0E-95CA07F2E30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5" name="圖片 4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0"/>
            <a:ext cx="1905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52600" y="304800"/>
            <a:ext cx="6172200" cy="56356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28E6E-8152-436E-BAC4-7954AF9AE1B9}" type="slidenum">
              <a:rPr lang="en-US" altLang="zh-TW"/>
              <a:pPr/>
              <a:t>‹#›</a:t>
            </a:fld>
            <a:endParaRPr lang="en-US" altLang="zh-TW"/>
          </a:p>
        </p:txBody>
      </p:sp>
      <p:graphicFrame>
        <p:nvGraphicFramePr>
          <p:cNvPr id="276482" name="Object 2"/>
          <p:cNvGraphicFramePr>
            <a:graphicFrameLocks noChangeAspect="1"/>
          </p:cNvGraphicFramePr>
          <p:nvPr/>
        </p:nvGraphicFramePr>
        <p:xfrm>
          <a:off x="0" y="0"/>
          <a:ext cx="1295400" cy="952500"/>
        </p:xfrm>
        <a:graphic>
          <a:graphicData uri="http://schemas.openxmlformats.org/presentationml/2006/ole">
            <p:oleObj spid="_x0000_s276506" name="Clip" r:id="rId3" imgW="24177240" imgH="26016120" progId="">
              <p:embed/>
            </p:oleObj>
          </a:graphicData>
        </a:graphic>
      </p:graphicFrame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0532" name="Line 4"/>
          <p:cNvSpPr>
            <a:spLocks noChangeShapeType="1"/>
          </p:cNvSpPr>
          <p:nvPr/>
        </p:nvSpPr>
        <p:spPr bwMode="auto">
          <a:xfrm>
            <a:off x="425450" y="6524625"/>
            <a:ext cx="8353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TW" altLang="en-US">
              <a:ea typeface="+mn-ea"/>
            </a:endParaRPr>
          </a:p>
        </p:txBody>
      </p:sp>
      <p:sp>
        <p:nvSpPr>
          <p:cNvPr id="3350533" name="Rectangle 5"/>
          <p:cNvSpPr>
            <a:spLocks noChangeArrowheads="1"/>
          </p:cNvSpPr>
          <p:nvPr/>
        </p:nvSpPr>
        <p:spPr bwMode="gray">
          <a:xfrm>
            <a:off x="0" y="0"/>
            <a:ext cx="9144000" cy="981075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en-US">
              <a:ea typeface="+mn-ea"/>
            </a:endParaRPr>
          </a:p>
        </p:txBody>
      </p:sp>
      <p:sp>
        <p:nvSpPr>
          <p:cNvPr id="3350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11550" y="6480175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37BAD7D5-DD53-4A28-B5CA-3593E126F38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white">
          <a:xfrm>
            <a:off x="457200" y="319088"/>
            <a:ext cx="61722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</a:t>
            </a:r>
            <a:br>
              <a:rPr lang="en-US" altLang="zh-TW" smtClean="0"/>
            </a:br>
            <a:r>
              <a:rPr lang="en-US" altLang="zh-TW" smtClean="0"/>
              <a:t>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43" r:id="rId1"/>
    <p:sldLayoutId id="2147485069" r:id="rId2"/>
    <p:sldLayoutId id="2147485144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bg1"/>
          </a:solidFill>
          <a:latin typeface="Verdana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bg1"/>
          </a:solidFill>
          <a:latin typeface="Verdana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bg1"/>
          </a:solidFill>
          <a:latin typeface="Verdana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bg1"/>
          </a:solidFill>
          <a:latin typeface="Verdana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200" b="1">
          <a:solidFill>
            <a:schemeClr val="bg1"/>
          </a:solidFill>
          <a:latin typeface="Verdana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200" b="1">
          <a:solidFill>
            <a:schemeClr val="bg1"/>
          </a:solidFill>
          <a:latin typeface="Verdana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200" b="1">
          <a:solidFill>
            <a:schemeClr val="bg1"/>
          </a:solidFill>
          <a:latin typeface="Verdana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200" b="1">
          <a:solidFill>
            <a:schemeClr val="bg1"/>
          </a:solidFill>
          <a:latin typeface="Verdana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kumimoji="1" sz="2800" b="1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kumimoji="1" sz="2800">
          <a:solidFill>
            <a:schemeClr val="tx1"/>
          </a:solidFill>
          <a:latin typeface="Arial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kumimoji="1" sz="2400">
          <a:solidFill>
            <a:schemeClr val="tx1"/>
          </a:solidFill>
          <a:latin typeface="Arial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4114800"/>
            <a:ext cx="5600700" cy="20574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zh-TW" altLang="en-US" sz="2400" dirty="0" smtClean="0">
                <a:solidFill>
                  <a:srgbClr val="000000"/>
                </a:solidFill>
                <a:ea typeface="標楷體" pitchFamily="65" charset="-120"/>
              </a:rPr>
              <a:t>授課老師 </a:t>
            </a:r>
            <a:r>
              <a:rPr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:</a:t>
            </a:r>
            <a:r>
              <a:rPr lang="zh-TW" altLang="en-US" sz="2400" dirty="0" smtClean="0">
                <a:solidFill>
                  <a:srgbClr val="000000"/>
                </a:solidFill>
                <a:ea typeface="標楷體" pitchFamily="65" charset="-120"/>
              </a:rPr>
              <a:t> 郭育仁 老師</a:t>
            </a:r>
            <a:r>
              <a:rPr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/>
            </a:r>
            <a:br>
              <a:rPr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</a:br>
            <a:r>
              <a:rPr lang="zh-TW" altLang="en-US" sz="2400" dirty="0" smtClean="0">
                <a:solidFill>
                  <a:srgbClr val="000000"/>
                </a:solidFill>
                <a:ea typeface="標楷體" pitchFamily="65" charset="-120"/>
              </a:rPr>
              <a:t>預定日期</a:t>
            </a:r>
            <a:r>
              <a:rPr lang="en-US" altLang="zh-TW" sz="2400" b="0" dirty="0" smtClean="0">
                <a:solidFill>
                  <a:srgbClr val="000000"/>
                </a:solidFill>
                <a:ea typeface="標楷體" pitchFamily="65" charset="-120"/>
              </a:rPr>
              <a:t>:</a:t>
            </a:r>
            <a:r>
              <a:rPr lang="zh-TW" altLang="en-US" sz="2400" b="0" dirty="0" smtClean="0">
                <a:solidFill>
                  <a:srgbClr val="000000"/>
                </a:solidFill>
                <a:ea typeface="標楷體" pitchFamily="65" charset="-120"/>
              </a:rPr>
              <a:t>  </a:t>
            </a:r>
            <a:r>
              <a:rPr lang="en-US" altLang="zh-TW" sz="2400" b="0" dirty="0" smtClean="0">
                <a:solidFill>
                  <a:srgbClr val="000000"/>
                </a:solidFill>
                <a:ea typeface="標楷體" pitchFamily="65" charset="-120"/>
              </a:rPr>
              <a:t>101/11/7</a:t>
            </a:r>
            <a:r>
              <a:rPr lang="zh-TW" altLang="en-US" sz="2400" dirty="0" smtClean="0">
                <a:solidFill>
                  <a:srgbClr val="000000"/>
                </a:solidFill>
                <a:ea typeface="標楷體" pitchFamily="65" charset="-120"/>
              </a:rPr>
              <a:t/>
            </a:r>
            <a:br>
              <a:rPr lang="zh-TW" altLang="en-US" sz="2400" dirty="0" smtClean="0">
                <a:solidFill>
                  <a:srgbClr val="000000"/>
                </a:solidFill>
                <a:ea typeface="標楷體" pitchFamily="65" charset="-120"/>
              </a:rPr>
            </a:br>
            <a:r>
              <a:rPr lang="zh-TW" altLang="en-US" sz="2400" dirty="0" smtClean="0">
                <a:solidFill>
                  <a:srgbClr val="000000"/>
                </a:solidFill>
                <a:ea typeface="標楷體" pitchFamily="65" charset="-120"/>
              </a:rPr>
              <a:t>報告人 </a:t>
            </a:r>
            <a:r>
              <a:rPr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:</a:t>
            </a:r>
            <a:r>
              <a:rPr lang="zh-TW" altLang="en-US" sz="2400" dirty="0" smtClean="0">
                <a:solidFill>
                  <a:srgbClr val="000000"/>
                </a:solidFill>
                <a:ea typeface="標楷體" pitchFamily="65" charset="-120"/>
              </a:rPr>
              <a:t>   林靜惠 </a:t>
            </a:r>
            <a:r>
              <a:rPr lang="en-US" altLang="zh-TW" sz="2400" b="0" dirty="0" smtClean="0">
                <a:solidFill>
                  <a:srgbClr val="000000"/>
                </a:solidFill>
                <a:ea typeface="標楷體" pitchFamily="65" charset="-120"/>
              </a:rPr>
              <a:t>D016070006</a:t>
            </a:r>
            <a:br>
              <a:rPr lang="en-US" altLang="zh-TW" sz="2400" b="0" dirty="0" smtClean="0">
                <a:solidFill>
                  <a:srgbClr val="000000"/>
                </a:solidFill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rgbClr val="000000"/>
                </a:solidFill>
                <a:ea typeface="標楷體" pitchFamily="65" charset="-120"/>
              </a:rPr>
              <a:t>             </a:t>
            </a:r>
            <a:r>
              <a:rPr lang="zh-TW" altLang="en-US" sz="2400" dirty="0" smtClean="0">
                <a:solidFill>
                  <a:srgbClr val="000000"/>
                </a:solidFill>
                <a:ea typeface="標楷體" pitchFamily="65" charset="-120"/>
              </a:rPr>
              <a:t>黃俊評</a:t>
            </a:r>
            <a:r>
              <a:rPr lang="zh-TW" altLang="en-US" sz="2400" b="0" dirty="0" smtClean="0">
                <a:solidFill>
                  <a:srgbClr val="000000"/>
                </a:solidFill>
                <a:ea typeface="標楷體" pitchFamily="65" charset="-120"/>
              </a:rPr>
              <a:t> </a:t>
            </a:r>
            <a:r>
              <a:rPr lang="en-US" altLang="zh-TW" sz="2400" b="0" dirty="0" smtClean="0">
                <a:solidFill>
                  <a:srgbClr val="000000"/>
                </a:solidFill>
                <a:ea typeface="標楷體" pitchFamily="65" charset="-120"/>
              </a:rPr>
              <a:t>D016070005</a:t>
            </a:r>
            <a:endParaRPr lang="zh-TW" altLang="en-US" sz="2400" b="0" dirty="0">
              <a:solidFill>
                <a:srgbClr val="000000"/>
              </a:solidFill>
              <a:ea typeface="標楷體" pitchFamily="65" charset="-120"/>
            </a:endParaRPr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 flipV="1">
            <a:off x="381000" y="3200400"/>
            <a:ext cx="1192212" cy="9525"/>
          </a:xfrm>
          <a:prstGeom prst="line">
            <a:avLst/>
          </a:prstGeom>
          <a:noFill/>
          <a:ln w="76200" cap="rnd">
            <a:solidFill>
              <a:schemeClr val="accent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7620000" y="3124200"/>
            <a:ext cx="1173163" cy="1588"/>
          </a:xfrm>
          <a:prstGeom prst="line">
            <a:avLst/>
          </a:prstGeom>
          <a:noFill/>
          <a:ln w="76200" cap="rnd">
            <a:solidFill>
              <a:schemeClr val="accent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7" name="標題 1"/>
          <p:cNvSpPr txBox="1">
            <a:spLocks/>
          </p:cNvSpPr>
          <p:nvPr/>
        </p:nvSpPr>
        <p:spPr bwMode="white">
          <a:xfrm>
            <a:off x="1905000" y="2286000"/>
            <a:ext cx="5638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l" eaLnBrk="0" hangingPunct="0"/>
            <a:r>
              <a:rPr kumimoji="1" lang="zh-TW" alt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社會科學研究方法</a:t>
            </a:r>
            <a:r>
              <a:rPr kumimoji="1" lang="en-US" altLang="zh-TW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1" lang="en-US" altLang="zh-TW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1" lang="en-US" altLang="zh-TW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</a:t>
            </a:r>
            <a:r>
              <a:rPr kumimoji="1" lang="en-US" altLang="zh-TW" sz="4000" b="1" kern="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Literature </a:t>
            </a:r>
            <a:r>
              <a:rPr kumimoji="1" lang="en-US" altLang="zh-TW" sz="4000" b="1" kern="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Review</a:t>
            </a:r>
            <a:r>
              <a:rPr kumimoji="1" lang="en-US" altLang="zh-TW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1" lang="zh-TW" alt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18113" name="Object 1"/>
          <p:cNvGraphicFramePr>
            <a:graphicFrameLocks noChangeAspect="1"/>
          </p:cNvGraphicFramePr>
          <p:nvPr/>
        </p:nvGraphicFramePr>
        <p:xfrm>
          <a:off x="7229112" y="-1"/>
          <a:ext cx="1914887" cy="2895601"/>
        </p:xfrm>
        <a:graphic>
          <a:graphicData uri="http://schemas.openxmlformats.org/presentationml/2006/ole">
            <p:oleObj spid="_x0000_s218133" r:id="rId3" imgW="3060317" imgH="5180952" progId="PI3.Im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altLang="zh-TW" sz="3600" b="0" dirty="0"/>
              <a:t>Q</a:t>
            </a:r>
            <a:r>
              <a:rPr lang="zh-TW" altLang="en-US" sz="3600" b="0" dirty="0"/>
              <a:t> </a:t>
            </a:r>
            <a:r>
              <a:rPr lang="en-US" altLang="zh-TW" sz="3600" b="0" dirty="0"/>
              <a:t>&amp;</a:t>
            </a:r>
            <a:r>
              <a:rPr lang="zh-TW" altLang="en-US" sz="3600" b="0" dirty="0"/>
              <a:t> </a:t>
            </a:r>
            <a:r>
              <a:rPr lang="en-US" altLang="zh-TW" sz="3600" b="0" dirty="0"/>
              <a:t>A</a:t>
            </a:r>
            <a:endParaRPr lang="zh-TW" altLang="en-US" sz="3600" b="0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3962399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0" dirty="0" smtClean="0">
                <a:solidFill>
                  <a:srgbClr val="FF0000"/>
                </a:solidFill>
              </a:rPr>
              <a:t>下列何者為文獻探討要點？</a:t>
            </a:r>
            <a:endParaRPr lang="en-US" altLang="zh-TW" b="0" dirty="0" smtClean="0">
              <a:solidFill>
                <a:srgbClr val="FF0000"/>
              </a:solidFill>
              <a:ea typeface="新細明體" pitchFamily="18" charset="-120"/>
            </a:endParaRPr>
          </a:p>
          <a:p>
            <a:pPr marL="514350" indent="-514350">
              <a:spcBef>
                <a:spcPts val="1200"/>
              </a:spcBef>
              <a:buClrTx/>
              <a:buFont typeface="+mj-lt"/>
              <a:buAutoNum type="arabicPeriod"/>
            </a:pPr>
            <a:r>
              <a:rPr lang="zh-TW" altLang="en-US" b="0" dirty="0">
                <a:solidFill>
                  <a:srgbClr val="000000"/>
                </a:solidFill>
              </a:rPr>
              <a:t>將與研究相關的資料或資訊</a:t>
            </a:r>
            <a:r>
              <a:rPr lang="zh-TW" altLang="en-US" dirty="0">
                <a:solidFill>
                  <a:srgbClr val="0000FF"/>
                </a:solidFill>
              </a:rPr>
              <a:t>整理</a:t>
            </a:r>
            <a:r>
              <a:rPr lang="zh-TW" altLang="en-US" b="0" dirty="0">
                <a:solidFill>
                  <a:srgbClr val="000000"/>
                </a:solidFill>
              </a:rPr>
              <a:t>，作</a:t>
            </a:r>
            <a:r>
              <a:rPr lang="zh-TW" altLang="en-US" dirty="0">
                <a:solidFill>
                  <a:srgbClr val="0000FF"/>
                </a:solidFill>
              </a:rPr>
              <a:t>問題分析</a:t>
            </a:r>
            <a:r>
              <a:rPr lang="zh-TW" altLang="en-US" dirty="0">
                <a:solidFill>
                  <a:srgbClr val="000000"/>
                </a:solidFill>
              </a:rPr>
              <a:t>。</a:t>
            </a:r>
            <a:endParaRPr lang="en-US" altLang="zh-TW" dirty="0">
              <a:solidFill>
                <a:srgbClr val="000000"/>
              </a:solidFill>
            </a:endParaRPr>
          </a:p>
          <a:p>
            <a:pPr marL="514350" indent="-514350">
              <a:spcBef>
                <a:spcPts val="1200"/>
              </a:spcBef>
              <a:buClrTx/>
              <a:buFont typeface="+mj-lt"/>
              <a:buAutoNum type="arabicPeriod"/>
            </a:pPr>
            <a:r>
              <a:rPr lang="zh-TW" altLang="en-US" b="0" dirty="0" smtClean="0">
                <a:solidFill>
                  <a:srgbClr val="000000"/>
                </a:solidFill>
              </a:rPr>
              <a:t>整理</a:t>
            </a:r>
            <a:r>
              <a:rPr lang="zh-TW" altLang="en-US" b="0" dirty="0">
                <a:solidFill>
                  <a:srgbClr val="000000"/>
                </a:solidFill>
              </a:rPr>
              <a:t>相關結果，以</a:t>
            </a:r>
            <a:r>
              <a:rPr lang="zh-TW" altLang="en-US" dirty="0" smtClean="0">
                <a:solidFill>
                  <a:srgbClr val="0000FF"/>
                </a:solidFill>
              </a:rPr>
              <a:t>精簡方式</a:t>
            </a:r>
            <a:r>
              <a:rPr lang="zh-TW" altLang="en-US" dirty="0">
                <a:solidFill>
                  <a:srgbClr val="0000FF"/>
                </a:solidFill>
              </a:rPr>
              <a:t>描述共通性與差異性</a:t>
            </a:r>
            <a:r>
              <a:rPr lang="zh-TW" altLang="en-US" b="0" dirty="0">
                <a:solidFill>
                  <a:srgbClr val="000000"/>
                </a:solidFill>
              </a:rPr>
              <a:t>，並說明已經獲得解決與尚有缺失的部份</a:t>
            </a:r>
            <a:r>
              <a:rPr lang="zh-TW" altLang="en-US" b="0" dirty="0" smtClean="0">
                <a:solidFill>
                  <a:srgbClr val="000000"/>
                </a:solidFill>
              </a:rPr>
              <a:t>。</a:t>
            </a:r>
            <a:endParaRPr lang="en-US" altLang="zh-TW" b="0" dirty="0" smtClean="0">
              <a:solidFill>
                <a:srgbClr val="000000"/>
              </a:solidFill>
            </a:endParaRPr>
          </a:p>
          <a:p>
            <a:pPr marL="514350" indent="-514350">
              <a:spcBef>
                <a:spcPts val="1200"/>
              </a:spcBef>
              <a:buClrTx/>
              <a:buFont typeface="+mj-lt"/>
              <a:buAutoNum type="arabicPeriod"/>
            </a:pPr>
            <a:r>
              <a:rPr lang="zh-TW" altLang="en-US" b="0" dirty="0">
                <a:solidFill>
                  <a:srgbClr val="000000"/>
                </a:solidFill>
              </a:rPr>
              <a:t>整理並釐清相關文獻的</a:t>
            </a:r>
            <a:r>
              <a:rPr lang="zh-TW" altLang="en-US" dirty="0">
                <a:solidFill>
                  <a:srgbClr val="0000FF"/>
                </a:solidFill>
              </a:rPr>
              <a:t>正反爭論</a:t>
            </a:r>
            <a:r>
              <a:rPr lang="zh-TW" altLang="en-US" b="0" dirty="0">
                <a:solidFill>
                  <a:srgbClr val="000000"/>
                </a:solidFill>
              </a:rPr>
              <a:t>，</a:t>
            </a:r>
            <a:r>
              <a:rPr lang="zh-TW" altLang="en-US" b="0" dirty="0" smtClean="0">
                <a:solidFill>
                  <a:srgbClr val="000000"/>
                </a:solidFill>
              </a:rPr>
              <a:t>及與</a:t>
            </a:r>
            <a:r>
              <a:rPr lang="zh-TW" altLang="en-US" b="0" dirty="0">
                <a:solidFill>
                  <a:srgbClr val="000000"/>
                </a:solidFill>
              </a:rPr>
              <a:t>研究相關的議題。</a:t>
            </a:r>
            <a:endParaRPr lang="en-US" altLang="zh-TW" b="0" dirty="0">
              <a:solidFill>
                <a:srgbClr val="000000"/>
              </a:solidFill>
            </a:endParaRPr>
          </a:p>
          <a:p>
            <a:pPr marL="514350" indent="-514350">
              <a:spcBef>
                <a:spcPts val="1200"/>
              </a:spcBef>
              <a:buClrTx/>
              <a:buFont typeface="+mj-lt"/>
              <a:buAutoNum type="arabicPeriod"/>
            </a:pPr>
            <a:r>
              <a:rPr lang="zh-TW" altLang="en-US" b="0" dirty="0" smtClean="0">
                <a:solidFill>
                  <a:srgbClr val="000000"/>
                </a:solidFill>
                <a:ea typeface="新細明體" pitchFamily="18" charset="-120"/>
              </a:rPr>
              <a:t>以上皆是</a:t>
            </a:r>
            <a:endParaRPr lang="zh-TW" altLang="en-US" dirty="0"/>
          </a:p>
          <a:p>
            <a:endParaRPr lang="zh-TW" altLang="en-US" dirty="0">
              <a:ea typeface="新細明體" pitchFamily="18" charset="-120"/>
            </a:endParaRPr>
          </a:p>
        </p:txBody>
      </p:sp>
      <p:graphicFrame>
        <p:nvGraphicFramePr>
          <p:cNvPr id="2" name="物件 1"/>
          <p:cNvGraphicFramePr>
            <a:graphicFrameLocks noChangeAspect="1"/>
          </p:cNvGraphicFramePr>
          <p:nvPr/>
        </p:nvGraphicFramePr>
        <p:xfrm>
          <a:off x="0" y="0"/>
          <a:ext cx="1295400" cy="952500"/>
        </p:xfrm>
        <a:graphic>
          <a:graphicData uri="http://schemas.openxmlformats.org/presentationml/2006/ole">
            <p:oleObj spid="_x0000_s277522" name="Clip" r:id="rId3" imgW="4023000" imgH="4318920" progId="">
              <p:embed/>
            </p:oleObj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7" name="流程圖: 替代處理程序 6"/>
          <p:cNvSpPr/>
          <p:nvPr/>
        </p:nvSpPr>
        <p:spPr bwMode="auto">
          <a:xfrm>
            <a:off x="381000" y="4419600"/>
            <a:ext cx="8001000" cy="609600"/>
          </a:xfrm>
          <a:prstGeom prst="flowChartAlternateProcess">
            <a:avLst/>
          </a:prstGeom>
          <a:noFill/>
          <a:ln w="25400" cap="flat" cmpd="sng" algn="ctr">
            <a:solidFill>
              <a:srgbClr val="8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955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Conducting a Literature Review</a:t>
            </a:r>
            <a:endParaRPr lang="zh-TW" alt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066800"/>
            <a:ext cx="7924800" cy="51816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zh-TW" altLang="en-US" sz="3200" b="0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文獻探討</a:t>
            </a:r>
            <a:r>
              <a:rPr lang="zh-TW" altLang="en-US" sz="3200" b="0" dirty="0" smtClean="0">
                <a:solidFill>
                  <a:srgbClr val="000000"/>
                </a:solidFill>
                <a:latin typeface="+mn-ea"/>
                <a:cs typeface="Times New Roman" pitchFamily="18" charset="0"/>
              </a:rPr>
              <a:t>的三步驟</a:t>
            </a:r>
            <a:endParaRPr lang="en-US" altLang="zh-TW" sz="3200" b="0" dirty="0">
              <a:solidFill>
                <a:srgbClr val="000000"/>
              </a:solidFill>
              <a:latin typeface="+mn-ea"/>
              <a:cs typeface="Times New Roman" pitchFamily="18" charset="0"/>
            </a:endParaRPr>
          </a:p>
          <a:p>
            <a:pPr>
              <a:buNone/>
            </a:pPr>
            <a:r>
              <a:rPr lang="zh-TW" altLang="en-US" sz="3200" b="0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步驟</a:t>
            </a:r>
            <a:r>
              <a:rPr lang="en-US" altLang="zh-TW" sz="3200" b="0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1</a:t>
            </a:r>
            <a:r>
              <a:rPr lang="zh-TW" altLang="en-US" sz="3200" b="0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：蒐集相關文獻</a:t>
            </a:r>
          </a:p>
          <a:p>
            <a:pPr>
              <a:buBlip>
                <a:blip r:embed="rId2"/>
              </a:buBlip>
              <a:defRPr/>
            </a:pPr>
            <a:r>
              <a:rPr lang="zh-TW" altLang="en-US" b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資料</a:t>
            </a:r>
            <a:r>
              <a:rPr lang="zh-TW" altLang="en-US" b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的來源</a:t>
            </a:r>
            <a:endParaRPr lang="en-US" altLang="zh-TW" b="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857250" lvl="1" indent="-457200">
              <a:buClr>
                <a:schemeClr val="accent1">
                  <a:lumMod val="75000"/>
                </a:schemeClr>
              </a:buClr>
              <a:buFont typeface="+mj-lt"/>
              <a:buAutoNum type="arabicParenR"/>
              <a:defRPr/>
            </a:pPr>
            <a:r>
              <a:rPr lang="zh-TW" altLang="en-US" sz="2400" b="0" dirty="0">
                <a:solidFill>
                  <a:schemeClr val="accent1">
                    <a:lumMod val="75000"/>
                  </a:schemeClr>
                </a:solidFill>
              </a:rPr>
              <a:t>第一手資料</a:t>
            </a:r>
            <a:r>
              <a:rPr lang="en-US" altLang="zh-TW" sz="2400" b="0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zh-TW" altLang="en-US" sz="2400" b="0" dirty="0">
                <a:solidFill>
                  <a:schemeClr val="accent1">
                    <a:lumMod val="75000"/>
                  </a:schemeClr>
                </a:solidFill>
              </a:rPr>
              <a:t>原始資料</a:t>
            </a:r>
            <a:r>
              <a:rPr lang="en-US" altLang="zh-TW" sz="2400" b="0" dirty="0">
                <a:solidFill>
                  <a:schemeClr val="accent1">
                    <a:lumMod val="75000"/>
                  </a:schemeClr>
                </a:solidFill>
              </a:rPr>
              <a:t>)</a:t>
            </a:r>
            <a:r>
              <a:rPr lang="zh-TW" altLang="en-US" sz="2400" b="0" dirty="0">
                <a:solidFill>
                  <a:schemeClr val="accent1">
                    <a:lumMod val="75000"/>
                  </a:schemeClr>
                </a:solidFill>
              </a:rPr>
              <a:t>、第二手資料</a:t>
            </a:r>
            <a:r>
              <a:rPr lang="zh-TW" altLang="en-US" sz="2400" b="0" dirty="0" smtClean="0">
                <a:solidFill>
                  <a:schemeClr val="accent1">
                    <a:lumMod val="75000"/>
                  </a:schemeClr>
                </a:solidFill>
              </a:rPr>
              <a:t>。</a:t>
            </a:r>
            <a:endParaRPr lang="en-US" altLang="zh-TW" sz="2400" b="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857250" lvl="1" indent="-457200">
              <a:buClr>
                <a:schemeClr val="accent1">
                  <a:lumMod val="75000"/>
                </a:schemeClr>
              </a:buClr>
              <a:buFont typeface="+mj-lt"/>
              <a:buAutoNum type="arabicParenR"/>
              <a:defRPr/>
            </a:pP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</a:rPr>
              <a:t>書籍、期刊</a:t>
            </a: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</a:rPr>
              <a:t>、雜誌、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</a:rPr>
              <a:t>摘要、索引</a:t>
            </a: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</a:rPr>
              <a:t>、學位論文、研究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</a:rPr>
              <a:t>報告、研討會</a:t>
            </a: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</a:rPr>
              <a:t>報告、檔案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</a:rPr>
              <a:t>資料、電子</a:t>
            </a: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</a:rPr>
              <a:t>媒體、視聽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</a:rPr>
              <a:t>媒體</a:t>
            </a: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en-US" altLang="zh-TW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en-US" altLang="zh-TW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zh-TW" altLang="en-US" sz="2400" b="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Blip>
                <a:blip r:embed="rId2"/>
              </a:buBlip>
              <a:defRPr/>
            </a:pPr>
            <a:r>
              <a:rPr lang="zh-TW" altLang="en-US" b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運用檢索資料方法</a:t>
            </a:r>
            <a:endParaRPr lang="en-US" altLang="zh-TW" b="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857250" lvl="1" indent="-457200">
              <a:buFont typeface="+mj-lt"/>
              <a:buAutoNum type="arabicParenR"/>
            </a:pPr>
            <a:r>
              <a:rPr lang="zh-TW" altLang="en-US" sz="2400" b="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能</a:t>
            </a:r>
            <a:r>
              <a:rPr lang="zh-TW" altLang="en-US" sz="2400" b="0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有效使用圖書館的各種檢索</a:t>
            </a:r>
            <a:r>
              <a:rPr lang="zh-TW" altLang="en-US" sz="2400" b="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工具。</a:t>
            </a:r>
            <a:endParaRPr lang="zh-TW" altLang="en-US" sz="2400" b="0" dirty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  <a:p>
            <a:pPr marL="857250" lvl="1" indent="-457200">
              <a:buFont typeface="+mj-lt"/>
              <a:buAutoNum type="arabicParenR"/>
            </a:pPr>
            <a:r>
              <a:rPr lang="zh-TW" altLang="en-US" sz="2400" b="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能</a:t>
            </a:r>
            <a:r>
              <a:rPr lang="zh-TW" altLang="en-US" sz="2400" b="0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操作電腦並透過網際網路與資料庫，檢索各種</a:t>
            </a:r>
            <a:r>
              <a:rPr lang="zh-TW" altLang="en-US" sz="2400" b="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資料。</a:t>
            </a:r>
            <a:endParaRPr lang="en-US" altLang="zh-TW" sz="2400" b="0" dirty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  <a:p>
            <a:pPr>
              <a:buNone/>
              <a:defRPr/>
            </a:pPr>
            <a:endParaRPr lang="zh-TW" altLang="en-US" sz="2400" b="0" dirty="0">
              <a:solidFill>
                <a:srgbClr val="FF0000"/>
              </a:solidFill>
            </a:endParaRPr>
          </a:p>
          <a:p>
            <a:pPr>
              <a:defRPr/>
            </a:pPr>
            <a:endParaRPr lang="zh-TW" altLang="en-US" sz="3200" b="0" dirty="0">
              <a:solidFill>
                <a:srgbClr val="0000FF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5017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Conducting a Literature Review</a:t>
            </a:r>
            <a:endParaRPr lang="zh-TW" alt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447800"/>
            <a:ext cx="7620000" cy="4419600"/>
          </a:xfrm>
        </p:spPr>
        <p:txBody>
          <a:bodyPr/>
          <a:lstStyle/>
          <a:p>
            <a:pPr>
              <a:buNone/>
            </a:pPr>
            <a:r>
              <a:rPr lang="zh-TW" altLang="en-US" sz="3200" b="0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步驟</a:t>
            </a:r>
            <a:r>
              <a:rPr lang="en-US" altLang="zh-TW" sz="3200" b="0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2</a:t>
            </a:r>
            <a:r>
              <a:rPr lang="zh-TW" altLang="en-US" sz="3200" b="0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：研讀與整理</a:t>
            </a:r>
            <a:r>
              <a:rPr lang="zh-TW" altLang="en-US" sz="3200" b="0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文獻</a:t>
            </a:r>
            <a:endParaRPr lang="en-US" altLang="zh-TW" sz="3200" b="0" dirty="0" smtClean="0">
              <a:solidFill>
                <a:srgbClr val="C00000"/>
              </a:solidFill>
              <a:latin typeface="+mn-ea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b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研</a:t>
            </a:r>
            <a:r>
              <a:rPr lang="zh-TW" altLang="en-US" sz="2400" b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讀文獻後．須將文獻予以歸納整理，並分門別類訂出研究的</a:t>
            </a:r>
            <a:r>
              <a:rPr lang="zh-TW" altLang="en-US" sz="2400" b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相關議題</a:t>
            </a:r>
            <a:r>
              <a:rPr lang="zh-TW" altLang="en-US" sz="2400" b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．才能將文獻作運一步的評析</a:t>
            </a:r>
            <a:r>
              <a:rPr lang="zh-TW" altLang="en-US" sz="2400" b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b="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sz="1200" b="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b="0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步驟</a:t>
            </a:r>
            <a:r>
              <a:rPr lang="en-US" altLang="zh-TW" sz="3200" b="0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3</a:t>
            </a:r>
            <a:r>
              <a:rPr lang="zh-TW" altLang="en-US" sz="3200" b="0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：將相關</a:t>
            </a:r>
            <a:r>
              <a:rPr lang="zh-TW" altLang="en-US" sz="3200" b="0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文獻系統化</a:t>
            </a:r>
            <a:endParaRPr lang="en-US" altLang="zh-TW" sz="3200" b="0" dirty="0">
              <a:solidFill>
                <a:srgbClr val="C00000"/>
              </a:solidFill>
              <a:latin typeface="+mn-ea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Ø"/>
            </a:pPr>
            <a:r>
              <a:rPr lang="zh-TW" altLang="en-US" sz="2400" b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蒐集與研究相關的資料，依研究需要進行減量或整理，並提出必要的說明</a:t>
            </a:r>
            <a:r>
              <a:rPr lang="zh-TW" altLang="en-US" sz="2400" b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b="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Ø"/>
            </a:pPr>
            <a:r>
              <a:rPr lang="zh-TW" altLang="en-US" sz="2400" b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說明方式</a:t>
            </a:r>
            <a:r>
              <a:rPr lang="zh-TW" altLang="en-US" sz="2400" b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要以系統化方式進行，避免將文獻探討變成重要的研究成果。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Ø"/>
            </a:pPr>
            <a:endParaRPr lang="zh-TW" altLang="en-US" sz="2400" b="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Ø"/>
            </a:pPr>
            <a:endParaRPr lang="zh-TW" altLang="en-US" sz="2400" b="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sz="3200" b="0" dirty="0">
              <a:solidFill>
                <a:srgbClr val="0000FF"/>
              </a:solidFill>
              <a:latin typeface="+mn-ea"/>
              <a:cs typeface="Times New Roman" pitchFamily="18" charset="0"/>
            </a:endParaRPr>
          </a:p>
          <a:p>
            <a:pPr>
              <a:defRPr/>
            </a:pPr>
            <a:endParaRPr lang="zh-TW" altLang="en-US" sz="3200" b="0" dirty="0">
              <a:solidFill>
                <a:srgbClr val="0000FF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255446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152400"/>
            <a:ext cx="6172200" cy="5635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dirty="0" smtClean="0"/>
              <a:t>金字塔型的文獻檢索方法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371600"/>
            <a:ext cx="7391400" cy="4525963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zh-TW" altLang="en-US" dirty="0"/>
              <a:t>兩大文獻來源</a:t>
            </a:r>
          </a:p>
          <a:p>
            <a:pPr lvl="1">
              <a:lnSpc>
                <a:spcPct val="90000"/>
              </a:lnSpc>
            </a:pPr>
            <a:r>
              <a:rPr lang="zh-TW" altLang="en-US" sz="2400" dirty="0"/>
              <a:t>期刊</a:t>
            </a:r>
          </a:p>
          <a:p>
            <a:pPr lvl="1">
              <a:lnSpc>
                <a:spcPct val="90000"/>
              </a:lnSpc>
            </a:pPr>
            <a:r>
              <a:rPr lang="zh-TW" altLang="en-US" sz="2400" dirty="0"/>
              <a:t>書籍</a:t>
            </a:r>
          </a:p>
          <a:p>
            <a:pPr marL="0" indent="0">
              <a:lnSpc>
                <a:spcPct val="90000"/>
              </a:lnSpc>
              <a:buNone/>
            </a:pPr>
            <a:endParaRPr lang="zh-TW" altLang="en-US" sz="1200" dirty="0"/>
          </a:p>
          <a:p>
            <a:pPr eaLnBrk="1" hangingPunct="1">
              <a:defRPr/>
            </a:pPr>
            <a:r>
              <a:rPr lang="zh-TW" altLang="en-US" b="0" dirty="0" smtClean="0">
                <a:solidFill>
                  <a:srgbClr val="FF0000"/>
                </a:solidFill>
              </a:rPr>
              <a:t>追溯法</a:t>
            </a:r>
            <a:r>
              <a:rPr lang="zh-TW" altLang="en-US" b="0" dirty="0">
                <a:solidFill>
                  <a:srgbClr val="0000FF"/>
                </a:solidFill>
              </a:rPr>
              <a:t>：</a:t>
            </a:r>
            <a:r>
              <a:rPr lang="zh-TW" altLang="en-US" b="0" dirty="0" smtClean="0">
                <a:solidFill>
                  <a:srgbClr val="0000FF"/>
                </a:solidFill>
              </a:rPr>
              <a:t>由文章的參考資料去找文獻</a:t>
            </a:r>
          </a:p>
          <a:p>
            <a:pPr eaLnBrk="1" hangingPunct="1">
              <a:defRPr/>
            </a:pPr>
            <a:r>
              <a:rPr lang="zh-TW" altLang="en-US" b="0" dirty="0" smtClean="0">
                <a:solidFill>
                  <a:srgbClr val="FF0000"/>
                </a:solidFill>
              </a:rPr>
              <a:t>綿延法</a:t>
            </a:r>
            <a:r>
              <a:rPr lang="zh-TW" altLang="en-US" b="0" dirty="0">
                <a:solidFill>
                  <a:srgbClr val="0000FF"/>
                </a:solidFill>
              </a:rPr>
              <a:t>：蒐集引用某篇文獻的所有文獻</a:t>
            </a:r>
            <a:endParaRPr lang="en-US" altLang="zh-TW" b="0" dirty="0">
              <a:solidFill>
                <a:srgbClr val="0000FF"/>
              </a:solidFill>
            </a:endParaRPr>
          </a:p>
          <a:p>
            <a:pPr algn="just" eaLnBrk="1" hangingPunct="1">
              <a:buNone/>
              <a:defRPr/>
            </a:pPr>
            <a:r>
              <a:rPr lang="zh-TW" altLang="en-US" dirty="0" smtClean="0"/>
              <a:t>   </a:t>
            </a:r>
            <a:r>
              <a:rPr lang="zh-TW" altLang="en-US" sz="2400" b="0" dirty="0" smtClean="0">
                <a:solidFill>
                  <a:srgbClr val="C00000"/>
                </a:solidFill>
              </a:rPr>
              <a:t>當發現到一有用的來源，看它的附註和參考目錄，藉由範圍較小的目錄，可以指向</a:t>
            </a:r>
            <a:r>
              <a:rPr lang="zh-TW" altLang="en-US" sz="2400" b="0" dirty="0">
                <a:solidFill>
                  <a:srgbClr val="C00000"/>
                </a:solidFill>
              </a:rPr>
              <a:t>另外一有用的資料來源</a:t>
            </a:r>
            <a:r>
              <a:rPr lang="zh-TW" altLang="en-US" sz="2400" b="0" dirty="0" smtClean="0">
                <a:solidFill>
                  <a:srgbClr val="C00000"/>
                </a:solidFill>
              </a:rPr>
              <a:t>，協助文獻的蒐集。</a:t>
            </a:r>
            <a:endParaRPr lang="en-US" altLang="zh-TW" sz="2400" b="0" dirty="0" smtClean="0">
              <a:solidFill>
                <a:srgbClr val="C00000"/>
              </a:solidFill>
            </a:endParaRPr>
          </a:p>
          <a:p>
            <a:pPr eaLnBrk="1" hangingPunct="1">
              <a:defRPr/>
            </a:pPr>
            <a:endParaRPr lang="zh-TW" altLang="en-US" dirty="0" smtClean="0"/>
          </a:p>
        </p:txBody>
      </p:sp>
      <p:sp>
        <p:nvSpPr>
          <p:cNvPr id="5124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3810000" y="6477000"/>
            <a:ext cx="21336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9pPr>
          </a:lstStyle>
          <a:p>
            <a:pPr eaLnBrk="1" hangingPunct="1"/>
            <a:fld id="{E7082EF4-F629-4042-80B2-2B81B94FEC9D}" type="slidenum">
              <a:rPr kumimoji="0" lang="en-US" altLang="zh-TW" sz="1200" smtClean="0">
                <a:latin typeface="Arial" charset="0"/>
              </a:rPr>
              <a:pPr eaLnBrk="1" hangingPunct="1"/>
              <a:t>13</a:t>
            </a:fld>
            <a:endParaRPr kumimoji="0" lang="en-US" altLang="zh-TW" sz="12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381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4158560" y="6557755"/>
            <a:ext cx="827088" cy="333375"/>
          </a:xfrm>
          <a:prstGeom prst="rect">
            <a:avLst/>
          </a:prstGeom>
        </p:spPr>
        <p:txBody>
          <a:bodyPr/>
          <a:lstStyle/>
          <a:p>
            <a:fld id="{DD7D3C17-D0BE-4068-A3B0-79BC1A72116C}" type="slidenum">
              <a:rPr lang="en-US" altLang="zh-TW"/>
              <a:pPr/>
              <a:t>14</a:t>
            </a:fld>
            <a:endParaRPr lang="en-US" altLang="zh-TW" dirty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Conducting a Literature Review</a:t>
            </a:r>
            <a:endParaRPr lang="zh-TW" altLang="en-US" dirty="0"/>
          </a:p>
        </p:txBody>
      </p:sp>
      <p:grpSp>
        <p:nvGrpSpPr>
          <p:cNvPr id="16" name="群組 15"/>
          <p:cNvGrpSpPr/>
          <p:nvPr/>
        </p:nvGrpSpPr>
        <p:grpSpPr>
          <a:xfrm>
            <a:off x="457200" y="1828800"/>
            <a:ext cx="8307387" cy="2882900"/>
            <a:chOff x="188913" y="2590800"/>
            <a:chExt cx="8307387" cy="2882900"/>
          </a:xfrm>
        </p:grpSpPr>
        <p:grpSp>
          <p:nvGrpSpPr>
            <p:cNvPr id="2" name="Group 3"/>
            <p:cNvGrpSpPr>
              <a:grpSpLocks/>
            </p:cNvGrpSpPr>
            <p:nvPr/>
          </p:nvGrpSpPr>
          <p:grpSpPr bwMode="auto">
            <a:xfrm rot="-117849">
              <a:off x="914400" y="2590800"/>
              <a:ext cx="7581900" cy="2882900"/>
              <a:chOff x="672" y="1432"/>
              <a:chExt cx="4776" cy="1816"/>
            </a:xfrm>
          </p:grpSpPr>
          <p:sp>
            <p:nvSpPr>
              <p:cNvPr id="28676" name="Freeform 4"/>
              <p:cNvSpPr>
                <a:spLocks/>
              </p:cNvSpPr>
              <p:nvPr/>
            </p:nvSpPr>
            <p:spPr bwMode="auto">
              <a:xfrm>
                <a:off x="672" y="1432"/>
                <a:ext cx="4776" cy="1024"/>
              </a:xfrm>
              <a:custGeom>
                <a:avLst/>
                <a:gdLst/>
                <a:ahLst/>
                <a:cxnLst>
                  <a:cxn ang="0">
                    <a:pos x="0" y="776"/>
                  </a:cxn>
                  <a:cxn ang="0">
                    <a:pos x="1152" y="248"/>
                  </a:cxn>
                  <a:cxn ang="0">
                    <a:pos x="2544" y="104"/>
                  </a:cxn>
                  <a:cxn ang="0">
                    <a:pos x="4416" y="872"/>
                  </a:cxn>
                  <a:cxn ang="0">
                    <a:pos x="4704" y="1016"/>
                  </a:cxn>
                </a:cxnLst>
                <a:rect l="0" t="0" r="r" b="b"/>
                <a:pathLst>
                  <a:path w="4776" h="1024">
                    <a:moveTo>
                      <a:pt x="0" y="776"/>
                    </a:moveTo>
                    <a:cubicBezTo>
                      <a:pt x="364" y="568"/>
                      <a:pt x="728" y="360"/>
                      <a:pt x="1152" y="248"/>
                    </a:cubicBezTo>
                    <a:cubicBezTo>
                      <a:pt x="1576" y="136"/>
                      <a:pt x="2000" y="0"/>
                      <a:pt x="2544" y="104"/>
                    </a:cubicBezTo>
                    <a:cubicBezTo>
                      <a:pt x="3088" y="208"/>
                      <a:pt x="4056" y="720"/>
                      <a:pt x="4416" y="872"/>
                    </a:cubicBezTo>
                    <a:cubicBezTo>
                      <a:pt x="4776" y="1024"/>
                      <a:pt x="4740" y="1020"/>
                      <a:pt x="4704" y="1016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8677" name="Freeform 5"/>
              <p:cNvSpPr>
                <a:spLocks/>
              </p:cNvSpPr>
              <p:nvPr/>
            </p:nvSpPr>
            <p:spPr bwMode="auto">
              <a:xfrm>
                <a:off x="672" y="2208"/>
                <a:ext cx="4752" cy="104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68" y="576"/>
                  </a:cxn>
                  <a:cxn ang="0">
                    <a:pos x="2064" y="1008"/>
                  </a:cxn>
                  <a:cxn ang="0">
                    <a:pos x="3408" y="768"/>
                  </a:cxn>
                  <a:cxn ang="0">
                    <a:pos x="4752" y="240"/>
                  </a:cxn>
                </a:cxnLst>
                <a:rect l="0" t="0" r="r" b="b"/>
                <a:pathLst>
                  <a:path w="4752" h="1040">
                    <a:moveTo>
                      <a:pt x="0" y="0"/>
                    </a:moveTo>
                    <a:cubicBezTo>
                      <a:pt x="212" y="204"/>
                      <a:pt x="424" y="408"/>
                      <a:pt x="768" y="576"/>
                    </a:cubicBezTo>
                    <a:cubicBezTo>
                      <a:pt x="1112" y="744"/>
                      <a:pt x="1624" y="976"/>
                      <a:pt x="2064" y="1008"/>
                    </a:cubicBezTo>
                    <a:cubicBezTo>
                      <a:pt x="2504" y="1040"/>
                      <a:pt x="2960" y="896"/>
                      <a:pt x="3408" y="768"/>
                    </a:cubicBezTo>
                    <a:cubicBezTo>
                      <a:pt x="3856" y="640"/>
                      <a:pt x="4304" y="440"/>
                      <a:pt x="4752" y="240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8678" name="Freeform 6"/>
              <p:cNvSpPr>
                <a:spLocks/>
              </p:cNvSpPr>
              <p:nvPr/>
            </p:nvSpPr>
            <p:spPr bwMode="auto">
              <a:xfrm>
                <a:off x="672" y="1712"/>
                <a:ext cx="4704" cy="736"/>
              </a:xfrm>
              <a:custGeom>
                <a:avLst/>
                <a:gdLst/>
                <a:ahLst/>
                <a:cxnLst>
                  <a:cxn ang="0">
                    <a:pos x="0" y="496"/>
                  </a:cxn>
                  <a:cxn ang="0">
                    <a:pos x="1248" y="112"/>
                  </a:cxn>
                  <a:cxn ang="0">
                    <a:pos x="2208" y="16"/>
                  </a:cxn>
                  <a:cxn ang="0">
                    <a:pos x="3216" y="208"/>
                  </a:cxn>
                  <a:cxn ang="0">
                    <a:pos x="4704" y="736"/>
                  </a:cxn>
                </a:cxnLst>
                <a:rect l="0" t="0" r="r" b="b"/>
                <a:pathLst>
                  <a:path w="4704" h="736">
                    <a:moveTo>
                      <a:pt x="0" y="496"/>
                    </a:moveTo>
                    <a:cubicBezTo>
                      <a:pt x="440" y="344"/>
                      <a:pt x="880" y="192"/>
                      <a:pt x="1248" y="112"/>
                    </a:cubicBezTo>
                    <a:cubicBezTo>
                      <a:pt x="1616" y="32"/>
                      <a:pt x="1880" y="0"/>
                      <a:pt x="2208" y="16"/>
                    </a:cubicBezTo>
                    <a:cubicBezTo>
                      <a:pt x="2536" y="32"/>
                      <a:pt x="2800" y="88"/>
                      <a:pt x="3216" y="208"/>
                    </a:cubicBezTo>
                    <a:cubicBezTo>
                      <a:pt x="3632" y="328"/>
                      <a:pt x="4168" y="532"/>
                      <a:pt x="4704" y="736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8679" name="Freeform 7"/>
              <p:cNvSpPr>
                <a:spLocks/>
              </p:cNvSpPr>
              <p:nvPr/>
            </p:nvSpPr>
            <p:spPr bwMode="auto">
              <a:xfrm>
                <a:off x="672" y="2208"/>
                <a:ext cx="4656" cy="7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52" y="528"/>
                  </a:cxn>
                  <a:cxn ang="0">
                    <a:pos x="2256" y="768"/>
                  </a:cxn>
                  <a:cxn ang="0">
                    <a:pos x="3264" y="576"/>
                  </a:cxn>
                  <a:cxn ang="0">
                    <a:pos x="4656" y="240"/>
                  </a:cxn>
                </a:cxnLst>
                <a:rect l="0" t="0" r="r" b="b"/>
                <a:pathLst>
                  <a:path w="4656" h="776">
                    <a:moveTo>
                      <a:pt x="0" y="0"/>
                    </a:moveTo>
                    <a:cubicBezTo>
                      <a:pt x="388" y="200"/>
                      <a:pt x="776" y="400"/>
                      <a:pt x="1152" y="528"/>
                    </a:cubicBezTo>
                    <a:cubicBezTo>
                      <a:pt x="1528" y="656"/>
                      <a:pt x="1904" y="760"/>
                      <a:pt x="2256" y="768"/>
                    </a:cubicBezTo>
                    <a:cubicBezTo>
                      <a:pt x="2608" y="776"/>
                      <a:pt x="2864" y="664"/>
                      <a:pt x="3264" y="576"/>
                    </a:cubicBezTo>
                    <a:cubicBezTo>
                      <a:pt x="3664" y="488"/>
                      <a:pt x="4160" y="364"/>
                      <a:pt x="4656" y="240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8680" name="Freeform 8"/>
              <p:cNvSpPr>
                <a:spLocks/>
              </p:cNvSpPr>
              <p:nvPr/>
            </p:nvSpPr>
            <p:spPr bwMode="auto">
              <a:xfrm>
                <a:off x="720" y="2048"/>
                <a:ext cx="4560" cy="400"/>
              </a:xfrm>
              <a:custGeom>
                <a:avLst/>
                <a:gdLst/>
                <a:ahLst/>
                <a:cxnLst>
                  <a:cxn ang="0">
                    <a:pos x="0" y="160"/>
                  </a:cxn>
                  <a:cxn ang="0">
                    <a:pos x="1392" y="16"/>
                  </a:cxn>
                  <a:cxn ang="0">
                    <a:pos x="2784" y="64"/>
                  </a:cxn>
                  <a:cxn ang="0">
                    <a:pos x="4560" y="400"/>
                  </a:cxn>
                </a:cxnLst>
                <a:rect l="0" t="0" r="r" b="b"/>
                <a:pathLst>
                  <a:path w="4560" h="400">
                    <a:moveTo>
                      <a:pt x="0" y="160"/>
                    </a:moveTo>
                    <a:cubicBezTo>
                      <a:pt x="464" y="96"/>
                      <a:pt x="928" y="32"/>
                      <a:pt x="1392" y="16"/>
                    </a:cubicBezTo>
                    <a:cubicBezTo>
                      <a:pt x="1856" y="0"/>
                      <a:pt x="2256" y="0"/>
                      <a:pt x="2784" y="64"/>
                    </a:cubicBezTo>
                    <a:cubicBezTo>
                      <a:pt x="3312" y="128"/>
                      <a:pt x="3936" y="264"/>
                      <a:pt x="4560" y="400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8681" name="Freeform 9"/>
              <p:cNvSpPr>
                <a:spLocks/>
              </p:cNvSpPr>
              <p:nvPr/>
            </p:nvSpPr>
            <p:spPr bwMode="auto">
              <a:xfrm>
                <a:off x="768" y="2208"/>
                <a:ext cx="4464" cy="3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968" y="336"/>
                  </a:cxn>
                  <a:cxn ang="0">
                    <a:pos x="4464" y="240"/>
                  </a:cxn>
                </a:cxnLst>
                <a:rect l="0" t="0" r="r" b="b"/>
                <a:pathLst>
                  <a:path w="4464" h="376">
                    <a:moveTo>
                      <a:pt x="0" y="0"/>
                    </a:moveTo>
                    <a:cubicBezTo>
                      <a:pt x="612" y="148"/>
                      <a:pt x="1224" y="296"/>
                      <a:pt x="1968" y="336"/>
                    </a:cubicBezTo>
                    <a:cubicBezTo>
                      <a:pt x="2712" y="376"/>
                      <a:pt x="3588" y="308"/>
                      <a:pt x="4464" y="240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28682" name="Text Box 10"/>
            <p:cNvSpPr txBox="1">
              <a:spLocks noChangeArrowheads="1"/>
            </p:cNvSpPr>
            <p:nvPr/>
          </p:nvSpPr>
          <p:spPr bwMode="auto">
            <a:xfrm rot="-1233540">
              <a:off x="990600" y="2590800"/>
              <a:ext cx="2622550" cy="45720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TW" altLang="en-US" sz="2400">
                  <a:latin typeface="Times New Roman" pitchFamily="18" charset="0"/>
                  <a:ea typeface="標楷體" pitchFamily="65" charset="-120"/>
                </a:rPr>
                <a:t>廣泛進行文獻閱讀</a:t>
              </a:r>
            </a:p>
          </p:txBody>
        </p:sp>
        <p:sp>
          <p:nvSpPr>
            <p:cNvPr id="28683" name="Text Box 11"/>
            <p:cNvSpPr txBox="1">
              <a:spLocks noChangeArrowheads="1"/>
            </p:cNvSpPr>
            <p:nvPr/>
          </p:nvSpPr>
          <p:spPr bwMode="auto">
            <a:xfrm rot="1061804">
              <a:off x="5638800" y="2667000"/>
              <a:ext cx="2012950" cy="45720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TW" altLang="en-US" sz="2400">
                  <a:latin typeface="Times New Roman" pitchFamily="18" charset="0"/>
                  <a:ea typeface="標楷體" pitchFamily="65" charset="-120"/>
                </a:rPr>
                <a:t>逐漸縮小目標</a:t>
              </a:r>
            </a:p>
          </p:txBody>
        </p:sp>
        <p:sp>
          <p:nvSpPr>
            <p:cNvPr id="28684" name="Oval 12"/>
            <p:cNvSpPr>
              <a:spLocks noChangeArrowheads="1"/>
            </p:cNvSpPr>
            <p:nvPr/>
          </p:nvSpPr>
          <p:spPr bwMode="auto">
            <a:xfrm>
              <a:off x="188913" y="2860675"/>
              <a:ext cx="957262" cy="95726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zh-TW">
                  <a:latin typeface="Times New Roman" pitchFamily="18" charset="0"/>
                </a:rPr>
                <a:t>Lock</a:t>
              </a:r>
            </a:p>
            <a:p>
              <a:pPr algn="ctr"/>
              <a:r>
                <a:rPr lang="en-US" altLang="zh-TW">
                  <a:latin typeface="Times New Roman" pitchFamily="18" charset="0"/>
                </a:rPr>
                <a:t>Target</a:t>
              </a:r>
            </a:p>
          </p:txBody>
        </p:sp>
        <p:sp>
          <p:nvSpPr>
            <p:cNvPr id="28685" name="Oval 13"/>
            <p:cNvSpPr>
              <a:spLocks noChangeArrowheads="1"/>
            </p:cNvSpPr>
            <p:nvPr/>
          </p:nvSpPr>
          <p:spPr bwMode="auto">
            <a:xfrm>
              <a:off x="188913" y="4152900"/>
              <a:ext cx="957262" cy="95726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zh-TW">
                  <a:latin typeface="Times New Roman" pitchFamily="18" charset="0"/>
                </a:rPr>
                <a:t>Go &amp;</a:t>
              </a:r>
            </a:p>
            <a:p>
              <a:pPr algn="ctr"/>
              <a:r>
                <a:rPr lang="en-US" altLang="zh-TW">
                  <a:latin typeface="Times New Roman" pitchFamily="18" charset="0"/>
                </a:rPr>
                <a:t>See</a:t>
              </a:r>
            </a:p>
          </p:txBody>
        </p:sp>
      </p:grpSp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2133600" y="5181600"/>
            <a:ext cx="5097463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 sz="2400" dirty="0">
                <a:latin typeface="Times New Roman" pitchFamily="18" charset="0"/>
              </a:rPr>
              <a:t>Literature review is an on-going 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3400" y="228600"/>
            <a:ext cx="6172200" cy="5635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zh-TW" sz="3600" b="0" dirty="0" smtClean="0"/>
              <a:t>Q &amp; A</a:t>
            </a:r>
            <a:endParaRPr lang="zh-TW" altLang="en-US" sz="3600" b="0" dirty="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371600"/>
            <a:ext cx="76962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zh-TW" altLang="en-US" b="0" dirty="0" smtClean="0">
                <a:solidFill>
                  <a:srgbClr val="C00000"/>
                </a:solidFill>
              </a:rPr>
              <a:t>下列文獻探討撰寫注意事項，何者有誤？</a:t>
            </a:r>
            <a:endParaRPr lang="en-US" altLang="zh-TW" b="0" dirty="0" smtClean="0">
              <a:solidFill>
                <a:srgbClr val="C00000"/>
              </a:solidFill>
            </a:endParaRPr>
          </a:p>
          <a:p>
            <a:pPr marL="514350" lvl="1" indent="-514350" eaLnBrk="1" hangingPunct="1">
              <a:spcBef>
                <a:spcPts val="1800"/>
              </a:spcBef>
              <a:buClrTx/>
              <a:buFont typeface="+mj-lt"/>
              <a:buAutoNum type="arabicPeriod"/>
              <a:defRPr/>
            </a:pPr>
            <a:r>
              <a:rPr lang="zh-TW" altLang="en-US" dirty="0" smtClean="0">
                <a:solidFill>
                  <a:srgbClr val="000000"/>
                </a:solidFill>
              </a:rPr>
              <a:t>文獻探討與</a:t>
            </a:r>
            <a:r>
              <a:rPr lang="zh-TW" altLang="en-US" dirty="0">
                <a:solidFill>
                  <a:srgbClr val="000000"/>
                </a:solidFill>
              </a:rPr>
              <a:t>研究問題間必須有密切</a:t>
            </a:r>
            <a:r>
              <a:rPr lang="zh-TW" altLang="en-US" dirty="0" smtClean="0">
                <a:solidFill>
                  <a:srgbClr val="000000"/>
                </a:solidFill>
              </a:rPr>
              <a:t>關係。</a:t>
            </a:r>
            <a:endParaRPr lang="zh-TW" altLang="en-US" dirty="0">
              <a:solidFill>
                <a:srgbClr val="000000"/>
              </a:solidFill>
            </a:endParaRPr>
          </a:p>
          <a:p>
            <a:pPr marL="514350" lvl="1" indent="-514350" eaLnBrk="1" hangingPunct="1">
              <a:spcBef>
                <a:spcPts val="1200"/>
              </a:spcBef>
              <a:buClrTx/>
              <a:buFont typeface="+mj-lt"/>
              <a:buAutoNum type="arabicPeriod"/>
              <a:defRPr/>
            </a:pPr>
            <a:r>
              <a:rPr lang="zh-TW" altLang="en-US" dirty="0" smtClean="0">
                <a:solidFill>
                  <a:srgbClr val="000000"/>
                </a:solidFill>
              </a:rPr>
              <a:t>盡量</a:t>
            </a:r>
            <a:r>
              <a:rPr lang="zh-TW" altLang="en-US" dirty="0">
                <a:solidFill>
                  <a:srgbClr val="000000"/>
                </a:solidFill>
              </a:rPr>
              <a:t>使用次級資料，可縮短文獻整理時間。</a:t>
            </a:r>
            <a:endParaRPr lang="en-US" altLang="zh-TW" dirty="0">
              <a:solidFill>
                <a:srgbClr val="000000"/>
              </a:solidFill>
            </a:endParaRPr>
          </a:p>
          <a:p>
            <a:pPr marL="514350" lvl="1" indent="-514350" eaLnBrk="1" hangingPunct="1">
              <a:spcBef>
                <a:spcPts val="1200"/>
              </a:spcBef>
              <a:buClrTx/>
              <a:buFont typeface="+mj-lt"/>
              <a:buAutoNum type="arabicPeriod"/>
              <a:defRPr/>
            </a:pPr>
            <a:r>
              <a:rPr lang="zh-TW" altLang="en-US" dirty="0" smtClean="0">
                <a:solidFill>
                  <a:srgbClr val="000000"/>
                </a:solidFill>
              </a:rPr>
              <a:t>忠於原著，</a:t>
            </a:r>
            <a:r>
              <a:rPr kumimoji="0" lang="zh-TW" altLang="en-US" dirty="0">
                <a:solidFill>
                  <a:srgbClr val="000000"/>
                </a:solidFill>
              </a:rPr>
              <a:t>要以文章實際內容為基礎，避免主觀性或脫離事實的看法。</a:t>
            </a:r>
          </a:p>
          <a:p>
            <a:pPr marL="514350" lvl="1" indent="-514350" eaLnBrk="1" hangingPunct="1">
              <a:spcBef>
                <a:spcPts val="1200"/>
              </a:spcBef>
              <a:buClrTx/>
              <a:buFont typeface="+mj-lt"/>
              <a:buAutoNum type="arabicPeriod"/>
              <a:defRPr/>
            </a:pPr>
            <a:r>
              <a:rPr kumimoji="0" lang="zh-TW" altLang="en-US" dirty="0" smtClean="0">
                <a:solidFill>
                  <a:srgbClr val="000000"/>
                </a:solidFill>
              </a:rPr>
              <a:t>摘要</a:t>
            </a:r>
            <a:r>
              <a:rPr kumimoji="0" lang="zh-TW" altLang="en-US" dirty="0">
                <a:solidFill>
                  <a:srgbClr val="000000"/>
                </a:solidFill>
              </a:rPr>
              <a:t>需濃縮，但不得忽略重要</a:t>
            </a:r>
            <a:r>
              <a:rPr kumimoji="0" lang="zh-TW" altLang="en-US" dirty="0" smtClean="0">
                <a:solidFill>
                  <a:srgbClr val="000000"/>
                </a:solidFill>
              </a:rPr>
              <a:t>細節。</a:t>
            </a:r>
            <a:endParaRPr kumimoji="0" lang="zh-TW" altLang="en-US" dirty="0">
              <a:solidFill>
                <a:srgbClr val="000000"/>
              </a:solidFill>
            </a:endParaRPr>
          </a:p>
        </p:txBody>
      </p:sp>
      <p:sp>
        <p:nvSpPr>
          <p:cNvPr id="16388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3886200" y="6477000"/>
            <a:ext cx="21336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9pPr>
          </a:lstStyle>
          <a:p>
            <a:pPr eaLnBrk="1" hangingPunct="1"/>
            <a:fld id="{E395EE73-6C1F-49FD-8A50-A49A19C8A592}" type="slidenum">
              <a:rPr kumimoji="0" lang="en-US" altLang="zh-TW" sz="1200" smtClean="0">
                <a:latin typeface="Arial" charset="0"/>
              </a:rPr>
              <a:pPr eaLnBrk="1" hangingPunct="1"/>
              <a:t>15</a:t>
            </a:fld>
            <a:endParaRPr kumimoji="0" lang="en-US" altLang="zh-TW" sz="1200" dirty="0" smtClean="0">
              <a:latin typeface="Arial" charset="0"/>
            </a:endParaRPr>
          </a:p>
        </p:txBody>
      </p:sp>
      <p:graphicFrame>
        <p:nvGraphicFramePr>
          <p:cNvPr id="2" name="物件 1"/>
          <p:cNvGraphicFramePr>
            <a:graphicFrameLocks noChangeAspect="1"/>
          </p:cNvGraphicFramePr>
          <p:nvPr/>
        </p:nvGraphicFramePr>
        <p:xfrm>
          <a:off x="0" y="0"/>
          <a:ext cx="1295400" cy="952500"/>
        </p:xfrm>
        <a:graphic>
          <a:graphicData uri="http://schemas.openxmlformats.org/presentationml/2006/ole">
            <p:oleObj spid="_x0000_s278544" name="Clip" r:id="rId4" imgW="4023000" imgH="4318920" progId="">
              <p:embed/>
            </p:oleObj>
          </a:graphicData>
        </a:graphic>
      </p:graphicFrame>
      <p:sp>
        <p:nvSpPr>
          <p:cNvPr id="3" name="流程圖: 替代處理程序 2"/>
          <p:cNvSpPr/>
          <p:nvPr/>
        </p:nvSpPr>
        <p:spPr bwMode="auto">
          <a:xfrm>
            <a:off x="609600" y="2590800"/>
            <a:ext cx="7924800" cy="609600"/>
          </a:xfrm>
          <a:prstGeom prst="flowChartAlternateProcess">
            <a:avLst/>
          </a:prstGeom>
          <a:noFill/>
          <a:ln w="25400" cap="flat" cmpd="sng" algn="ctr">
            <a:solidFill>
              <a:srgbClr val="8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129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3400" y="228600"/>
            <a:ext cx="6172200" cy="563562"/>
          </a:xfrm>
        </p:spPr>
        <p:txBody>
          <a:bodyPr/>
          <a:lstStyle/>
          <a:p>
            <a:pPr algn="ctr" eaLnBrk="1" hangingPunct="1">
              <a:defRPr/>
            </a:pPr>
            <a:r>
              <a:rPr lang="zh-TW" altLang="en-US" dirty="0" smtClean="0"/>
              <a:t>     文獻</a:t>
            </a:r>
            <a:r>
              <a:rPr lang="zh-TW" altLang="en-US" dirty="0" smtClean="0"/>
              <a:t>探討的相關問題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905000"/>
            <a:ext cx="6477000" cy="2392363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zh-TW" altLang="en-US" sz="3200" dirty="0" smtClean="0">
                <a:solidFill>
                  <a:srgbClr val="FF0000"/>
                </a:solidFill>
              </a:rPr>
              <a:t> 在</a:t>
            </a:r>
            <a:r>
              <a:rPr lang="zh-TW" altLang="en-US" sz="3200" dirty="0" smtClean="0">
                <a:solidFill>
                  <a:srgbClr val="FF0000"/>
                </a:solidFill>
              </a:rPr>
              <a:t>哪裡可以找到所需的資料</a:t>
            </a:r>
            <a:r>
              <a:rPr lang="zh-TW" altLang="en-US" sz="3200" dirty="0" smtClean="0">
                <a:solidFill>
                  <a:srgbClr val="FF0000"/>
                </a:solidFill>
              </a:rPr>
              <a:t>？</a:t>
            </a:r>
            <a:endParaRPr lang="en-US" altLang="zh-TW" sz="32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zh-TW" sz="3200" dirty="0" smtClean="0">
                <a:solidFill>
                  <a:srgbClr val="0000FF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Using the Internet to Conduct </a:t>
            </a:r>
          </a:p>
          <a:p>
            <a:pPr>
              <a:buNone/>
            </a:pPr>
            <a:r>
              <a:rPr lang="en-US" altLang="zh-TW" sz="3200" dirty="0" smtClean="0">
                <a:solidFill>
                  <a:srgbClr val="0000FF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      a Literature Review</a:t>
            </a:r>
            <a:endParaRPr lang="zh-TW" altLang="en-US" sz="3200" dirty="0" smtClean="0">
              <a:solidFill>
                <a:srgbClr val="0000FF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None/>
              <a:defRPr/>
            </a:pPr>
            <a:endParaRPr lang="zh-TW" altLang="en-US" sz="3200" dirty="0" smtClean="0">
              <a:solidFill>
                <a:srgbClr val="FF0000"/>
              </a:solidFill>
            </a:endParaRPr>
          </a:p>
        </p:txBody>
      </p:sp>
      <p:sp>
        <p:nvSpPr>
          <p:cNvPr id="25604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3886200" y="6477000"/>
            <a:ext cx="21336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9pPr>
          </a:lstStyle>
          <a:p>
            <a:pPr eaLnBrk="1" hangingPunct="1"/>
            <a:fld id="{8ECC32AB-182A-4DAB-876E-C2DA7470D646}" type="slidenum">
              <a:rPr kumimoji="0" lang="en-US" altLang="zh-TW" sz="1200" smtClean="0">
                <a:latin typeface="Arial" charset="0"/>
              </a:rPr>
              <a:pPr eaLnBrk="1" hangingPunct="1"/>
              <a:t>16</a:t>
            </a:fld>
            <a:endParaRPr kumimoji="0" lang="en-US" altLang="zh-TW" sz="12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963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3581400" cy="56356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使用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internet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搜尋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pic>
        <p:nvPicPr>
          <p:cNvPr id="5" name="圖片 4" descr="20121104_213429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990600"/>
            <a:ext cx="4038600" cy="2879447"/>
          </a:xfrm>
          <a:prstGeom prst="rect">
            <a:avLst/>
          </a:prstGeom>
        </p:spPr>
      </p:pic>
      <p:pic>
        <p:nvPicPr>
          <p:cNvPr id="6" name="圖片 5" descr="20121104_213528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018470" y="3248731"/>
            <a:ext cx="2590799" cy="4018140"/>
          </a:xfrm>
          <a:prstGeom prst="rect">
            <a:avLst/>
          </a:prstGeom>
        </p:spPr>
      </p:pic>
      <p:pic>
        <p:nvPicPr>
          <p:cNvPr id="7" name="圖片 6" descr="20121104_213537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352576" y="392241"/>
            <a:ext cx="2858448" cy="4114800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 bwMode="white">
          <a:xfrm>
            <a:off x="4953000" y="381000"/>
            <a:ext cx="3581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使用</a:t>
            </a:r>
            <a:r>
              <a:rPr kumimoji="1" lang="zh-TW" altLang="en-US" sz="3200" b="1" kern="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cs typeface="+mj-cs"/>
              </a:rPr>
              <a:t>資料庫</a:t>
            </a:r>
            <a:r>
              <a:rPr kumimoji="1" lang="zh-TW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搜尋</a:t>
            </a:r>
            <a:endParaRPr kumimoji="1" lang="zh-TW" altLang="en-US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pic>
        <p:nvPicPr>
          <p:cNvPr id="9" name="圖片 8" descr="20121104_232006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24400" y="3962400"/>
            <a:ext cx="4038600" cy="259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中山大學圖書館的電子資料庫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pic>
        <p:nvPicPr>
          <p:cNvPr id="10" name="Picture 26"/>
          <p:cNvPicPr>
            <a:picLocks noChangeAspect="1" noChangeArrowheads="1"/>
          </p:cNvPicPr>
          <p:nvPr/>
        </p:nvPicPr>
        <p:blipFill>
          <a:blip r:embed="rId2" cstate="print"/>
          <a:srcRect l="9375" t="8443" r="10375" b="5901"/>
          <a:stretch>
            <a:fillRect/>
          </a:stretch>
        </p:blipFill>
        <p:spPr bwMode="auto">
          <a:xfrm>
            <a:off x="152400" y="1371600"/>
            <a:ext cx="8763000" cy="54864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11" name="矩形 10"/>
          <p:cNvSpPr/>
          <p:nvPr/>
        </p:nvSpPr>
        <p:spPr>
          <a:xfrm>
            <a:off x="2482505" y="2088968"/>
            <a:ext cx="831510" cy="211838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/>
          </a:p>
        </p:txBody>
      </p:sp>
      <p:sp>
        <p:nvSpPr>
          <p:cNvPr id="12" name="向左箭號 11"/>
          <p:cNvSpPr/>
          <p:nvPr/>
        </p:nvSpPr>
        <p:spPr>
          <a:xfrm rot="13352697">
            <a:off x="934793" y="2223166"/>
            <a:ext cx="395808" cy="149394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849388" y="4633276"/>
            <a:ext cx="1354472" cy="206162"/>
          </a:xfrm>
          <a:prstGeom prst="rect">
            <a:avLst/>
          </a:prstGeom>
          <a:noFill/>
          <a:ln w="349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/>
          </a:p>
        </p:txBody>
      </p:sp>
      <p:sp>
        <p:nvSpPr>
          <p:cNvPr id="14" name="向左箭號 13"/>
          <p:cNvSpPr/>
          <p:nvPr/>
        </p:nvSpPr>
        <p:spPr>
          <a:xfrm rot="11079669">
            <a:off x="1408157" y="4675239"/>
            <a:ext cx="379167" cy="168443"/>
          </a:xfrm>
          <a:prstGeom prst="leftArrow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>
              <a:solidFill>
                <a:srgbClr val="FF0000"/>
              </a:solidFill>
            </a:endParaRPr>
          </a:p>
        </p:txBody>
      </p:sp>
      <p:sp>
        <p:nvSpPr>
          <p:cNvPr id="15" name="向左箭號 14"/>
          <p:cNvSpPr/>
          <p:nvPr/>
        </p:nvSpPr>
        <p:spPr>
          <a:xfrm rot="18725533">
            <a:off x="3142397" y="1844046"/>
            <a:ext cx="285115" cy="207394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>
              <a:solidFill>
                <a:srgbClr val="FF0000"/>
              </a:solidFill>
            </a:endParaRPr>
          </a:p>
        </p:txBody>
      </p:sp>
      <p:sp>
        <p:nvSpPr>
          <p:cNvPr id="16" name="文字方塊 33"/>
          <p:cNvSpPr txBox="1"/>
          <p:nvPr/>
        </p:nvSpPr>
        <p:spPr>
          <a:xfrm>
            <a:off x="261595" y="2610462"/>
            <a:ext cx="5719156" cy="117003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CNKI</a:t>
            </a:r>
            <a:r>
              <a:rPr lang="en-US" altLang="zh-TW" sz="1800" b="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800" b="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大陸碩博士論文與期刊  可下載閱讀器</a:t>
            </a:r>
            <a:r>
              <a:rPr lang="en-US" altLang="zh-TW" sz="1800" b="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r>
              <a:rPr lang="en-US" altLang="zh-TW" sz="1800" b="1" baseline="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EBSCO</a:t>
            </a:r>
            <a:r>
              <a:rPr lang="en-US" altLang="zh-TW" sz="1800" b="0" baseline="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800" b="0" baseline="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英文期刊</a:t>
            </a:r>
            <a:r>
              <a:rPr lang="en-US" altLang="zh-TW" sz="1800" b="0" baseline="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r>
              <a:rPr lang="en-US" altLang="zh-TW" sz="1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TEJ</a:t>
            </a:r>
            <a:r>
              <a:rPr lang="en-US" altLang="zh-TW" sz="1800" b="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800" b="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台灣與大陸經濟數據   可下載至個人</a:t>
            </a:r>
            <a:r>
              <a:rPr lang="en-US" altLang="zh-TW" sz="1800" b="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PC)</a:t>
            </a:r>
          </a:p>
          <a:p>
            <a:r>
              <a:rPr lang="en-US" altLang="zh-TW" sz="1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AREMOS</a:t>
            </a:r>
            <a:r>
              <a:rPr lang="en-US" altLang="zh-TW" sz="1800" b="1" baseline="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1800" b="0" baseline="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 </a:t>
            </a:r>
            <a:r>
              <a:rPr lang="zh-TW" altLang="en-US" sz="1800" b="0" baseline="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台灣與大陸世界各國  只能在校使用</a:t>
            </a:r>
            <a:r>
              <a:rPr lang="en-US" altLang="zh-TW" sz="1800" b="0" baseline="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en-US" altLang="zh-TW" sz="1800" b="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" name="文字方塊 33"/>
          <p:cNvSpPr txBox="1"/>
          <p:nvPr/>
        </p:nvSpPr>
        <p:spPr>
          <a:xfrm>
            <a:off x="261595" y="838200"/>
            <a:ext cx="5719156" cy="422952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網址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lis.nsysu.edu.tw</a:t>
            </a:r>
            <a:endParaRPr lang="en-US" altLang="zh-TW" sz="28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要鍵入學號  密碼 與 驗證碼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pic>
        <p:nvPicPr>
          <p:cNvPr id="5" name="Picture 60"/>
          <p:cNvPicPr>
            <a:picLocks noChangeAspect="1" noChangeArrowheads="1"/>
          </p:cNvPicPr>
          <p:nvPr/>
        </p:nvPicPr>
        <p:blipFill>
          <a:blip r:embed="rId2" cstate="print"/>
          <a:srcRect l="8375" t="8750" r="11125" b="5287"/>
          <a:stretch>
            <a:fillRect/>
          </a:stretch>
        </p:blipFill>
        <p:spPr bwMode="auto">
          <a:xfrm>
            <a:off x="304800" y="1066801"/>
            <a:ext cx="8458200" cy="55626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6" name="向左箭號 5"/>
          <p:cNvSpPr/>
          <p:nvPr/>
        </p:nvSpPr>
        <p:spPr>
          <a:xfrm rot="2492038">
            <a:off x="4744089" y="3916552"/>
            <a:ext cx="285115" cy="207394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90D00-60C7-4ED3-B229-5AE3DABC989E}" type="slidenum">
              <a:rPr lang="en-US" altLang="zh-TW"/>
              <a:pPr/>
              <a:t>2</a:t>
            </a:fld>
            <a:endParaRPr lang="en-US" altLang="zh-TW" dirty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68362"/>
          </a:xfrm>
        </p:spPr>
        <p:txBody>
          <a:bodyPr/>
          <a:lstStyle/>
          <a:p>
            <a:r>
              <a:rPr lang="zh-TW" altLang="en-US" dirty="0" smtClean="0"/>
              <a:t>文獻探討（</a:t>
            </a:r>
            <a:r>
              <a:rPr lang="en-US" altLang="zh-TW" dirty="0" smtClean="0"/>
              <a:t>literature review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447800"/>
            <a:ext cx="6705600" cy="35052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zh-TW" altLang="en-US" sz="3200" b="0" dirty="0" smtClean="0">
                <a:solidFill>
                  <a:srgbClr val="000000"/>
                </a:solidFill>
                <a:ea typeface="標楷體" pitchFamily="65" charset="-120"/>
              </a:rPr>
              <a:t>良好的研究</a:t>
            </a:r>
          </a:p>
          <a:p>
            <a:pPr marL="952500" lvl="1" indent="-495300">
              <a:lnSpc>
                <a:spcPct val="90000"/>
              </a:lnSpc>
            </a:pPr>
            <a:r>
              <a:rPr lang="zh-TW" altLang="en-US" sz="3200" dirty="0" smtClean="0">
                <a:ea typeface="標楷體" pitchFamily="65" charset="-120"/>
              </a:rPr>
              <a:t>根據有關的理論或資料</a:t>
            </a:r>
          </a:p>
          <a:p>
            <a:pPr marL="952500" lvl="1" indent="-495300">
              <a:lnSpc>
                <a:spcPct val="90000"/>
              </a:lnSpc>
            </a:pPr>
            <a:r>
              <a:rPr lang="zh-TW" altLang="en-US" sz="3200" dirty="0" smtClean="0">
                <a:ea typeface="標楷體" pitchFamily="65" charset="-120"/>
              </a:rPr>
              <a:t>依據實際的問題</a:t>
            </a:r>
            <a:endParaRPr lang="en-US" altLang="zh-TW" sz="3200" dirty="0" smtClean="0">
              <a:ea typeface="標楷體" pitchFamily="65" charset="-12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zh-TW" altLang="en-US" sz="3200" dirty="0" smtClean="0">
                <a:ea typeface="標楷體" pitchFamily="65" charset="-120"/>
              </a:rPr>
              <a:t>將有關研究問題的理論和有關的研究報告，加以綜合討論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TEJ 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台灣經濟新報資料庫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pic>
        <p:nvPicPr>
          <p:cNvPr id="10" name="Picture 61"/>
          <p:cNvPicPr>
            <a:picLocks noChangeAspect="1" noChangeArrowheads="1"/>
          </p:cNvPicPr>
          <p:nvPr/>
        </p:nvPicPr>
        <p:blipFill>
          <a:blip r:embed="rId2" cstate="print"/>
          <a:srcRect t="8443" b="27085"/>
          <a:stretch>
            <a:fillRect/>
          </a:stretch>
        </p:blipFill>
        <p:spPr bwMode="auto">
          <a:xfrm>
            <a:off x="838200" y="1143000"/>
            <a:ext cx="7772400" cy="4952999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11" name="矩形 10"/>
          <p:cNvSpPr/>
          <p:nvPr/>
        </p:nvSpPr>
        <p:spPr>
          <a:xfrm>
            <a:off x="4343400" y="2590800"/>
            <a:ext cx="890391" cy="318408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/>
          </a:p>
        </p:txBody>
      </p:sp>
      <p:sp>
        <p:nvSpPr>
          <p:cNvPr id="12" name="向左箭號 11"/>
          <p:cNvSpPr/>
          <p:nvPr/>
        </p:nvSpPr>
        <p:spPr>
          <a:xfrm rot="13352697">
            <a:off x="4233801" y="2340133"/>
            <a:ext cx="246816" cy="222690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562600" y="5638800"/>
            <a:ext cx="890391" cy="318408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/>
          </a:p>
        </p:txBody>
      </p:sp>
      <p:sp>
        <p:nvSpPr>
          <p:cNvPr id="14" name="向左箭號 13"/>
          <p:cNvSpPr/>
          <p:nvPr/>
        </p:nvSpPr>
        <p:spPr>
          <a:xfrm rot="19303159">
            <a:off x="6367046" y="5386512"/>
            <a:ext cx="246816" cy="222690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6172200" cy="563562"/>
          </a:xfrm>
        </p:spPr>
        <p:txBody>
          <a:bodyPr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TEJ 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台灣經濟新報資料庫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 cstate="print"/>
          <a:srcRect b="8245"/>
          <a:stretch/>
        </p:blipFill>
        <p:spPr>
          <a:xfrm>
            <a:off x="152400" y="1371600"/>
            <a:ext cx="8763000" cy="4800600"/>
          </a:xfrm>
          <a:prstGeom prst="rect">
            <a:avLst/>
          </a:prstGeom>
          <a:noFill/>
        </p:spPr>
      </p:pic>
      <p:sp>
        <p:nvSpPr>
          <p:cNvPr id="8" name="向右箭號 7"/>
          <p:cNvSpPr/>
          <p:nvPr/>
        </p:nvSpPr>
        <p:spPr>
          <a:xfrm rot="12015968">
            <a:off x="701239" y="2151698"/>
            <a:ext cx="462180" cy="280035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  <p:sp>
        <p:nvSpPr>
          <p:cNvPr id="9" name="向右箭號 8"/>
          <p:cNvSpPr/>
          <p:nvPr/>
        </p:nvSpPr>
        <p:spPr>
          <a:xfrm rot="12015968">
            <a:off x="966522" y="2740018"/>
            <a:ext cx="462180" cy="280035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6172200" cy="563562"/>
          </a:xfrm>
        </p:spPr>
        <p:txBody>
          <a:bodyPr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TEJ 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台灣經濟新報資料庫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 cstate="print"/>
          <a:srcRect b="7224"/>
          <a:stretch/>
        </p:blipFill>
        <p:spPr>
          <a:xfrm>
            <a:off x="152401" y="1143001"/>
            <a:ext cx="8763000" cy="4877972"/>
          </a:xfrm>
          <a:prstGeom prst="rect">
            <a:avLst/>
          </a:prstGeom>
        </p:spPr>
      </p:pic>
      <p:sp>
        <p:nvSpPr>
          <p:cNvPr id="8" name="向右箭號 7"/>
          <p:cNvSpPr/>
          <p:nvPr/>
        </p:nvSpPr>
        <p:spPr>
          <a:xfrm rot="12015968">
            <a:off x="3360341" y="2024802"/>
            <a:ext cx="466609" cy="290477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  <p:sp>
        <p:nvSpPr>
          <p:cNvPr id="9" name="向右箭號 8"/>
          <p:cNvSpPr/>
          <p:nvPr/>
        </p:nvSpPr>
        <p:spPr>
          <a:xfrm rot="12015968">
            <a:off x="1105062" y="2906608"/>
            <a:ext cx="466609" cy="290477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  <p:sp>
        <p:nvSpPr>
          <p:cNvPr id="10" name="向右箭號 9"/>
          <p:cNvSpPr/>
          <p:nvPr/>
        </p:nvSpPr>
        <p:spPr>
          <a:xfrm rot="12015968">
            <a:off x="1620277" y="3414941"/>
            <a:ext cx="466609" cy="290477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6172200" cy="563562"/>
          </a:xfrm>
        </p:spPr>
        <p:txBody>
          <a:bodyPr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TEJ 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台灣經濟新報資料庫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 cstate="print"/>
          <a:srcRect b="7462"/>
          <a:stretch/>
        </p:blipFill>
        <p:spPr>
          <a:xfrm>
            <a:off x="152400" y="1066800"/>
            <a:ext cx="8763000" cy="5334000"/>
          </a:xfrm>
          <a:prstGeom prst="rect">
            <a:avLst/>
          </a:prstGeom>
        </p:spPr>
      </p:pic>
      <p:sp>
        <p:nvSpPr>
          <p:cNvPr id="8" name="向右箭號 7"/>
          <p:cNvSpPr/>
          <p:nvPr/>
        </p:nvSpPr>
        <p:spPr>
          <a:xfrm rot="12015968">
            <a:off x="4799054" y="2022143"/>
            <a:ext cx="466609" cy="318448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  <p:sp>
        <p:nvSpPr>
          <p:cNvPr id="9" name="向右箭號 8"/>
          <p:cNvSpPr/>
          <p:nvPr/>
        </p:nvSpPr>
        <p:spPr>
          <a:xfrm rot="19450676">
            <a:off x="1950792" y="1999396"/>
            <a:ext cx="466609" cy="318448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</p:spTree>
    <p:extLst>
      <p:ext uri="{BB962C8B-B14F-4D97-AF65-F5344CB8AC3E}">
        <p14:creationId xmlns:p14="http://schemas.microsoft.com/office/powerpoint/2010/main" xmlns="" val="424861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EBSCO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英文期刊資料庫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7982" r="2125" b="6515"/>
          <a:stretch>
            <a:fillRect/>
          </a:stretch>
        </p:blipFill>
        <p:spPr bwMode="auto">
          <a:xfrm>
            <a:off x="1" y="1371600"/>
            <a:ext cx="4343400" cy="45720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7" name="向右箭號 6"/>
          <p:cNvSpPr/>
          <p:nvPr/>
        </p:nvSpPr>
        <p:spPr>
          <a:xfrm rot="2307224">
            <a:off x="16642" y="1601433"/>
            <a:ext cx="221885" cy="164166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/>
          <a:srcRect t="8443" b="5440"/>
          <a:stretch>
            <a:fillRect/>
          </a:stretch>
        </p:blipFill>
        <p:spPr bwMode="auto">
          <a:xfrm>
            <a:off x="4441969" y="1371600"/>
            <a:ext cx="4473432" cy="43434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10" name="向右箭號 9"/>
          <p:cNvSpPr/>
          <p:nvPr/>
        </p:nvSpPr>
        <p:spPr>
          <a:xfrm rot="2307224">
            <a:off x="4419601" y="1673547"/>
            <a:ext cx="223672" cy="154845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/>
          </a:p>
        </p:txBody>
      </p:sp>
      <p:sp>
        <p:nvSpPr>
          <p:cNvPr id="11" name="文字方塊 10"/>
          <p:cNvSpPr txBox="1"/>
          <p:nvPr/>
        </p:nvSpPr>
        <p:spPr>
          <a:xfrm>
            <a:off x="4191000" y="9906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要登入才會記憶曾經查過資訊</a:t>
            </a:r>
            <a:endParaRPr lang="zh-TW" altLang="en-US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334000" y="22098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還可將查詢過資訊匯成文字檔</a:t>
            </a:r>
            <a:endParaRPr lang="zh-TW" altLang="en-US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向右箭號 12"/>
          <p:cNvSpPr/>
          <p:nvPr/>
        </p:nvSpPr>
        <p:spPr>
          <a:xfrm rot="9233032">
            <a:off x="6189406" y="1523853"/>
            <a:ext cx="457444" cy="250739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/>
      <p:bldP spid="12" grpId="0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6172200" cy="563562"/>
          </a:xfrm>
        </p:spPr>
        <p:txBody>
          <a:bodyPr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EBSCO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英文期刊資料庫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 cstate="print"/>
          <a:srcRect b="5561"/>
          <a:stretch/>
        </p:blipFill>
        <p:spPr>
          <a:xfrm>
            <a:off x="152401" y="1219200"/>
            <a:ext cx="8839200" cy="4803228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8" name="向右箭號 7"/>
          <p:cNvSpPr/>
          <p:nvPr/>
        </p:nvSpPr>
        <p:spPr>
          <a:xfrm rot="18792546">
            <a:off x="2323724" y="2577174"/>
            <a:ext cx="481692" cy="274556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</p:spTree>
    <p:extLst>
      <p:ext uri="{BB962C8B-B14F-4D97-AF65-F5344CB8AC3E}">
        <p14:creationId xmlns:p14="http://schemas.microsoft.com/office/powerpoint/2010/main" xmlns="" val="16689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/>
          <a:srcRect b="5859"/>
          <a:stretch/>
        </p:blipFill>
        <p:spPr>
          <a:xfrm>
            <a:off x="228600" y="1143000"/>
            <a:ext cx="8686800" cy="5257800"/>
          </a:xfrm>
          <a:prstGeom prst="rect">
            <a:avLst/>
          </a:prstGeom>
        </p:spPr>
      </p:pic>
      <p:sp>
        <p:nvSpPr>
          <p:cNvPr id="7" name="向右箭號 6"/>
          <p:cNvSpPr/>
          <p:nvPr/>
        </p:nvSpPr>
        <p:spPr>
          <a:xfrm rot="11383420">
            <a:off x="3289112" y="2701159"/>
            <a:ext cx="394145" cy="270802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6172200" cy="563562"/>
          </a:xfrm>
        </p:spPr>
        <p:txBody>
          <a:bodyPr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EBSCO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英文期刊資料庫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向右箭號 11"/>
          <p:cNvSpPr/>
          <p:nvPr/>
        </p:nvSpPr>
        <p:spPr>
          <a:xfrm rot="11383420">
            <a:off x="1620238" y="2367677"/>
            <a:ext cx="394145" cy="270802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</p:spTree>
    <p:extLst>
      <p:ext uri="{BB962C8B-B14F-4D97-AF65-F5344CB8AC3E}">
        <p14:creationId xmlns:p14="http://schemas.microsoft.com/office/powerpoint/2010/main" xmlns="" val="276303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6172200" cy="563562"/>
          </a:xfrm>
        </p:spPr>
        <p:txBody>
          <a:bodyPr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EBSCO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英文期刊資料庫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 cstate="print"/>
          <a:srcRect t="13387" b="5882"/>
          <a:stretch/>
        </p:blipFill>
        <p:spPr>
          <a:xfrm>
            <a:off x="151877" y="1105410"/>
            <a:ext cx="8687323" cy="5142990"/>
          </a:xfrm>
          <a:prstGeom prst="rect">
            <a:avLst/>
          </a:prstGeom>
        </p:spPr>
      </p:pic>
      <p:sp>
        <p:nvSpPr>
          <p:cNvPr id="8" name="向右箭號 7"/>
          <p:cNvSpPr/>
          <p:nvPr/>
        </p:nvSpPr>
        <p:spPr>
          <a:xfrm rot="11383420">
            <a:off x="7311987" y="2850793"/>
            <a:ext cx="394168" cy="263687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  <p:sp>
        <p:nvSpPr>
          <p:cNvPr id="9" name="向右箭號 8"/>
          <p:cNvSpPr/>
          <p:nvPr/>
        </p:nvSpPr>
        <p:spPr>
          <a:xfrm rot="11383420">
            <a:off x="6344037" y="3406573"/>
            <a:ext cx="394168" cy="263687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  <p:sp>
        <p:nvSpPr>
          <p:cNvPr id="10" name="向右箭號 9"/>
          <p:cNvSpPr/>
          <p:nvPr/>
        </p:nvSpPr>
        <p:spPr>
          <a:xfrm rot="13058691">
            <a:off x="7036811" y="1378497"/>
            <a:ext cx="394168" cy="309817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  <p:sp>
        <p:nvSpPr>
          <p:cNvPr id="11" name="向右箭號 10"/>
          <p:cNvSpPr/>
          <p:nvPr/>
        </p:nvSpPr>
        <p:spPr>
          <a:xfrm rot="12714203">
            <a:off x="2970215" y="5848543"/>
            <a:ext cx="394168" cy="263687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</p:spTree>
    <p:extLst>
      <p:ext uri="{BB962C8B-B14F-4D97-AF65-F5344CB8AC3E}">
        <p14:creationId xmlns:p14="http://schemas.microsoft.com/office/powerpoint/2010/main" xmlns="" val="178695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/>
          <a:srcRect t="11443" b="6476"/>
          <a:stretch/>
        </p:blipFill>
        <p:spPr>
          <a:xfrm>
            <a:off x="152400" y="1143000"/>
            <a:ext cx="8790763" cy="5105400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 rot="11383420">
            <a:off x="8525951" y="3416680"/>
            <a:ext cx="398862" cy="268478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6172200" cy="563562"/>
          </a:xfrm>
        </p:spPr>
        <p:txBody>
          <a:bodyPr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EBSCO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英文期刊資料庫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向右箭號 7"/>
          <p:cNvSpPr/>
          <p:nvPr/>
        </p:nvSpPr>
        <p:spPr>
          <a:xfrm rot="14355415">
            <a:off x="2837290" y="4756156"/>
            <a:ext cx="398862" cy="268478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</p:spTree>
    <p:extLst>
      <p:ext uri="{BB962C8B-B14F-4D97-AF65-F5344CB8AC3E}">
        <p14:creationId xmlns:p14="http://schemas.microsoft.com/office/powerpoint/2010/main" xmlns="" val="213037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6172200" cy="563562"/>
          </a:xfrm>
        </p:spPr>
        <p:txBody>
          <a:bodyPr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EBSCO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英文期刊資料庫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 cstate="print"/>
          <a:srcRect t="11246" b="12197"/>
          <a:stretch/>
        </p:blipFill>
        <p:spPr>
          <a:xfrm>
            <a:off x="228600" y="1143000"/>
            <a:ext cx="8610600" cy="5334000"/>
          </a:xfrm>
          <a:prstGeom prst="rect">
            <a:avLst/>
          </a:prstGeom>
        </p:spPr>
      </p:pic>
      <p:sp>
        <p:nvSpPr>
          <p:cNvPr id="10" name="向右箭號 9"/>
          <p:cNvSpPr/>
          <p:nvPr/>
        </p:nvSpPr>
        <p:spPr>
          <a:xfrm rot="20522589">
            <a:off x="4326395" y="5555923"/>
            <a:ext cx="390687" cy="337828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  <p:sp>
        <p:nvSpPr>
          <p:cNvPr id="11" name="向右箭號 10"/>
          <p:cNvSpPr/>
          <p:nvPr/>
        </p:nvSpPr>
        <p:spPr>
          <a:xfrm rot="12865126">
            <a:off x="1002310" y="4249917"/>
            <a:ext cx="390687" cy="337828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TW" altLang="en-US" sz="1100"/>
          </a:p>
        </p:txBody>
      </p:sp>
    </p:spTree>
    <p:extLst>
      <p:ext uri="{BB962C8B-B14F-4D97-AF65-F5344CB8AC3E}">
        <p14:creationId xmlns:p14="http://schemas.microsoft.com/office/powerpoint/2010/main" xmlns="" val="391583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dirty="0" smtClean="0"/>
              <a:t>文獻探討（</a:t>
            </a:r>
            <a:r>
              <a:rPr lang="en-US" altLang="zh-TW" dirty="0" smtClean="0"/>
              <a:t>literature review</a:t>
            </a:r>
            <a:r>
              <a:rPr lang="zh-TW" altLang="en-US" dirty="0" smtClean="0"/>
              <a:t>）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467600" cy="4525963"/>
          </a:xfrm>
        </p:spPr>
        <p:txBody>
          <a:bodyPr/>
          <a:lstStyle/>
          <a:p>
            <a:pPr eaLnBrk="1" hangingPunct="1">
              <a:spcBef>
                <a:spcPts val="1200"/>
              </a:spcBef>
              <a:defRPr/>
            </a:pPr>
            <a:r>
              <a:rPr lang="zh-TW" altLang="en-US" dirty="0" smtClean="0">
                <a:solidFill>
                  <a:srgbClr val="FF0000"/>
                </a:solidFill>
              </a:rPr>
              <a:t>文獻</a:t>
            </a:r>
            <a:r>
              <a:rPr lang="zh-TW" altLang="en-US" dirty="0" smtClean="0">
                <a:solidFill>
                  <a:schemeClr val="tx1"/>
                </a:solidFill>
              </a:rPr>
              <a:t>泛指一切以紙本或電子媒體所呈現的資料，如期刊、報紙、摘要、評論、圖書、雜誌、研究報告、微縮軟片、網路上的電子資料等。</a:t>
            </a:r>
          </a:p>
          <a:p>
            <a:pPr eaLnBrk="1" hangingPunct="1">
              <a:spcBef>
                <a:spcPts val="1200"/>
              </a:spcBef>
              <a:defRPr/>
            </a:pPr>
            <a:r>
              <a:rPr lang="zh-TW" altLang="en-US" dirty="0" smtClean="0">
                <a:solidFill>
                  <a:srgbClr val="FF0000"/>
                </a:solidFill>
              </a:rPr>
              <a:t>文獻</a:t>
            </a:r>
            <a:r>
              <a:rPr lang="zh-TW" altLang="en-US" dirty="0">
                <a:solidFill>
                  <a:srgbClr val="FF0000"/>
                </a:solidFill>
              </a:rPr>
              <a:t>探討</a:t>
            </a:r>
            <a:r>
              <a:rPr lang="zh-TW" altLang="en-US" dirty="0" smtClean="0">
                <a:solidFill>
                  <a:srgbClr val="000000"/>
                </a:solidFill>
              </a:rPr>
              <a:t>：</a:t>
            </a:r>
            <a:r>
              <a:rPr lang="zh-TW" altLang="en-US" dirty="0">
                <a:solidFill>
                  <a:srgbClr val="000000"/>
                </a:solidFill>
              </a:rPr>
              <a:t>針對一個研究問題的相關文獻進行蒐集、評鑑、分析、歸納</a:t>
            </a:r>
            <a:r>
              <a:rPr lang="zh-TW" altLang="en-US" dirty="0" smtClean="0">
                <a:solidFill>
                  <a:srgbClr val="000000"/>
                </a:solidFill>
              </a:rPr>
              <a:t>和整理。</a:t>
            </a:r>
            <a:endParaRPr lang="zh-TW" altLang="en-US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zh-TW" altLang="en-US" dirty="0" smtClean="0"/>
          </a:p>
        </p:txBody>
      </p:sp>
      <p:sp>
        <p:nvSpPr>
          <p:cNvPr id="4100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3733800" y="6553200"/>
            <a:ext cx="2133600" cy="30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pitchFamily="18" charset="-120"/>
              </a:defRPr>
            </a:lvl9pPr>
          </a:lstStyle>
          <a:p>
            <a:pPr eaLnBrk="1" hangingPunct="1"/>
            <a:fld id="{5164D6B2-28A2-49A2-A347-6400F0CA95C8}" type="slidenum">
              <a:rPr kumimoji="0" lang="en-US" altLang="zh-TW" smtClean="0">
                <a:latin typeface="Arial" charset="0"/>
              </a:rPr>
              <a:pPr eaLnBrk="1" hangingPunct="1"/>
              <a:t>3</a:t>
            </a:fld>
            <a:endParaRPr kumimoji="0" lang="en-US" altLang="zh-TW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859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6172200" cy="563562"/>
          </a:xfrm>
        </p:spPr>
        <p:txBody>
          <a:bodyPr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EBSCO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英文期刊資料庫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/>
          <a:srcRect t="14009" b="6277"/>
          <a:stretch/>
        </p:blipFill>
        <p:spPr>
          <a:xfrm>
            <a:off x="304801" y="1143000"/>
            <a:ext cx="8610600" cy="480060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33400" y="59436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問題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同學有沒有更便利的電子資料庫與大家分享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28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296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CNKI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中國期刊全文資料庫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701067" y="1066799"/>
            <a:ext cx="7741866" cy="5691841"/>
            <a:chOff x="0" y="0"/>
            <a:chExt cx="7741866" cy="6659282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9250" t="7829" r="10875" b="5594"/>
            <a:stretch>
              <a:fillRect/>
            </a:stretch>
          </p:blipFill>
          <p:spPr bwMode="auto">
            <a:xfrm>
              <a:off x="0" y="0"/>
              <a:ext cx="7741866" cy="6659282"/>
            </a:xfrm>
            <a:prstGeom prst="rect">
              <a:avLst/>
            </a:prstGeom>
            <a:noFill/>
            <a:ln w="1">
              <a:noFill/>
              <a:miter lim="800000"/>
              <a:headEnd/>
              <a:tailEnd type="none" w="med" len="med"/>
            </a:ln>
            <a:effectLst/>
          </p:spPr>
        </p:pic>
        <p:sp>
          <p:nvSpPr>
            <p:cNvPr id="7" name="矩形 6"/>
            <p:cNvSpPr/>
            <p:nvPr/>
          </p:nvSpPr>
          <p:spPr>
            <a:xfrm>
              <a:off x="83366" y="4257364"/>
              <a:ext cx="1109187" cy="461233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1100"/>
            </a:p>
          </p:txBody>
        </p:sp>
        <p:sp>
          <p:nvSpPr>
            <p:cNvPr id="8" name="向左箭號 7"/>
            <p:cNvSpPr/>
            <p:nvPr/>
          </p:nvSpPr>
          <p:spPr>
            <a:xfrm rot="18396430">
              <a:off x="713184" y="3831545"/>
              <a:ext cx="544006" cy="247809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1100">
                <a:solidFill>
                  <a:srgbClr val="FF0000"/>
                </a:solidFill>
              </a:endParaRPr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0" y="38100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要選台灣平台</a:t>
            </a:r>
            <a:endParaRPr lang="en-US" altLang="zh-TW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才不會塞車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32</a:t>
            </a:fld>
            <a:endParaRPr lang="en-US" altLang="zh-TW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6172200" cy="563562"/>
          </a:xfrm>
        </p:spPr>
        <p:txBody>
          <a:bodyPr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CNKI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中國期刊全文資料庫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2" cstate="print"/>
          <a:srcRect t="7996" b="33290"/>
          <a:stretch>
            <a:fillRect/>
          </a:stretch>
        </p:blipFill>
        <p:spPr bwMode="auto">
          <a:xfrm>
            <a:off x="100463" y="1219200"/>
            <a:ext cx="8840644" cy="49530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16" name="矩形 15"/>
          <p:cNvSpPr/>
          <p:nvPr/>
        </p:nvSpPr>
        <p:spPr>
          <a:xfrm>
            <a:off x="0" y="2789662"/>
            <a:ext cx="1724595" cy="1852342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/>
          </a:p>
        </p:txBody>
      </p:sp>
      <p:sp>
        <p:nvSpPr>
          <p:cNvPr id="17" name="向左箭號 16"/>
          <p:cNvSpPr/>
          <p:nvPr/>
        </p:nvSpPr>
        <p:spPr>
          <a:xfrm rot="3807354">
            <a:off x="800388" y="4541779"/>
            <a:ext cx="337587" cy="203258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>
              <a:solidFill>
                <a:srgbClr val="FF0000"/>
              </a:solidFill>
            </a:endParaRPr>
          </a:p>
        </p:txBody>
      </p:sp>
      <p:sp>
        <p:nvSpPr>
          <p:cNvPr id="18" name="向左箭號 17"/>
          <p:cNvSpPr/>
          <p:nvPr/>
        </p:nvSpPr>
        <p:spPr>
          <a:xfrm rot="2616977">
            <a:off x="2009238" y="1531282"/>
            <a:ext cx="280739" cy="244417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>
              <a:solidFill>
                <a:srgbClr val="FF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657622" y="1229267"/>
            <a:ext cx="669746" cy="241610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/>
          </a:p>
        </p:txBody>
      </p:sp>
      <p:sp>
        <p:nvSpPr>
          <p:cNvPr id="20" name="向左箭號 19"/>
          <p:cNvSpPr/>
          <p:nvPr/>
        </p:nvSpPr>
        <p:spPr>
          <a:xfrm rot="18302761">
            <a:off x="3521230" y="1964608"/>
            <a:ext cx="337587" cy="203258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33</a:t>
            </a:fld>
            <a:endParaRPr lang="en-U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/>
          <a:srcRect t="10260" b="6080"/>
          <a:stretch/>
        </p:blipFill>
        <p:spPr>
          <a:xfrm>
            <a:off x="76200" y="1143000"/>
            <a:ext cx="8952125" cy="5257800"/>
          </a:xfrm>
          <a:prstGeom prst="rect">
            <a:avLst/>
          </a:prstGeom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6172200" cy="563562"/>
          </a:xfrm>
        </p:spPr>
        <p:txBody>
          <a:bodyPr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CNKI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中國期刊全文資料庫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向左箭號 6"/>
          <p:cNvSpPr/>
          <p:nvPr/>
        </p:nvSpPr>
        <p:spPr>
          <a:xfrm rot="18302761">
            <a:off x="2983135" y="1642691"/>
            <a:ext cx="337587" cy="203258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>
              <a:solidFill>
                <a:srgbClr val="FF0000"/>
              </a:solidFill>
            </a:endParaRPr>
          </a:p>
        </p:txBody>
      </p:sp>
      <p:sp>
        <p:nvSpPr>
          <p:cNvPr id="8" name="向左箭號 7"/>
          <p:cNvSpPr/>
          <p:nvPr/>
        </p:nvSpPr>
        <p:spPr>
          <a:xfrm rot="8004590">
            <a:off x="1545032" y="2016892"/>
            <a:ext cx="337587" cy="203258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>
              <a:solidFill>
                <a:srgbClr val="FF0000"/>
              </a:solidFill>
            </a:endParaRPr>
          </a:p>
        </p:txBody>
      </p:sp>
      <p:sp>
        <p:nvSpPr>
          <p:cNvPr id="9" name="向左箭號 8"/>
          <p:cNvSpPr/>
          <p:nvPr/>
        </p:nvSpPr>
        <p:spPr>
          <a:xfrm rot="3781705">
            <a:off x="2131937" y="2990498"/>
            <a:ext cx="337587" cy="203258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566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34</a:t>
            </a:fld>
            <a:endParaRPr lang="en-U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/>
          <a:srcRect t="11049" b="5291"/>
          <a:stretch/>
        </p:blipFill>
        <p:spPr>
          <a:xfrm>
            <a:off x="190641" y="1106411"/>
            <a:ext cx="8761304" cy="5362136"/>
          </a:xfrm>
          <a:prstGeom prst="rect">
            <a:avLst/>
          </a:prstGeom>
        </p:spPr>
      </p:pic>
      <p:sp>
        <p:nvSpPr>
          <p:cNvPr id="6" name="向左箭號 5"/>
          <p:cNvSpPr/>
          <p:nvPr/>
        </p:nvSpPr>
        <p:spPr>
          <a:xfrm rot="2679105">
            <a:off x="3223110" y="2203653"/>
            <a:ext cx="337587" cy="203258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>
              <a:solidFill>
                <a:srgbClr val="FF0000"/>
              </a:solidFill>
            </a:endParaRPr>
          </a:p>
        </p:txBody>
      </p:sp>
      <p:sp>
        <p:nvSpPr>
          <p:cNvPr id="7" name="向左箭號 6"/>
          <p:cNvSpPr/>
          <p:nvPr/>
        </p:nvSpPr>
        <p:spPr>
          <a:xfrm rot="4367461">
            <a:off x="2198952" y="3215032"/>
            <a:ext cx="337587" cy="203258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1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175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35</a:t>
            </a:fld>
            <a:endParaRPr lang="en-US" altLang="zh-TW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 b="6665"/>
          <a:stretch>
            <a:fillRect/>
          </a:stretch>
        </p:blipFill>
        <p:spPr bwMode="auto">
          <a:xfrm>
            <a:off x="228600" y="1066800"/>
            <a:ext cx="8610600" cy="55626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6858000" cy="563562"/>
          </a:xfrm>
        </p:spPr>
        <p:txBody>
          <a:bodyPr/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CNKI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中國期刊全文資料庫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閱讀器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不知道要找哪個資料庫時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36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652285" y="1142999"/>
            <a:ext cx="7839429" cy="5145001"/>
            <a:chOff x="0" y="0"/>
            <a:chExt cx="7887169" cy="5829621"/>
          </a:xfrm>
        </p:grpSpPr>
        <p:pic>
          <p:nvPicPr>
            <p:cNvPr id="6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8462" t="7520" r="10673" b="18111"/>
            <a:stretch>
              <a:fillRect/>
            </a:stretch>
          </p:blipFill>
          <p:spPr bwMode="auto">
            <a:xfrm>
              <a:off x="0" y="0"/>
              <a:ext cx="7887169" cy="5829621"/>
            </a:xfrm>
            <a:prstGeom prst="rect">
              <a:avLst/>
            </a:prstGeom>
            <a:noFill/>
            <a:ln w="1">
              <a:noFill/>
              <a:miter lim="800000"/>
              <a:headEnd/>
              <a:tailEnd type="none" w="med" len="med"/>
            </a:ln>
            <a:effectLst/>
          </p:spPr>
        </p:pic>
        <p:sp>
          <p:nvSpPr>
            <p:cNvPr id="7" name="矩形 6"/>
            <p:cNvSpPr/>
            <p:nvPr/>
          </p:nvSpPr>
          <p:spPr>
            <a:xfrm>
              <a:off x="1591337" y="4088261"/>
              <a:ext cx="1209792" cy="252217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1100"/>
            </a:p>
          </p:txBody>
        </p:sp>
        <p:sp>
          <p:nvSpPr>
            <p:cNvPr id="8" name="向左箭號 7"/>
            <p:cNvSpPr/>
            <p:nvPr/>
          </p:nvSpPr>
          <p:spPr>
            <a:xfrm rot="13352697">
              <a:off x="1233812" y="3886995"/>
              <a:ext cx="338666" cy="206072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110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37</a:t>
            </a:fld>
            <a:endParaRPr lang="en-US" altLang="zh-TW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6172200" cy="56356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不知道要找哪個資料庫時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609600" y="1219200"/>
            <a:ext cx="7730922" cy="5215029"/>
            <a:chOff x="0" y="0"/>
            <a:chExt cx="7842572" cy="543299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0345" t="9533" r="9914" b="22660"/>
            <a:stretch>
              <a:fillRect/>
            </a:stretch>
          </p:blipFill>
          <p:spPr bwMode="auto">
            <a:xfrm>
              <a:off x="0" y="0"/>
              <a:ext cx="7842572" cy="5432996"/>
            </a:xfrm>
            <a:prstGeom prst="rect">
              <a:avLst/>
            </a:prstGeom>
            <a:noFill/>
            <a:ln w="1">
              <a:noFill/>
              <a:miter lim="800000"/>
              <a:headEnd/>
              <a:tailEnd type="none" w="med" len="med"/>
            </a:ln>
            <a:effectLst/>
          </p:spPr>
        </p:pic>
        <p:sp>
          <p:nvSpPr>
            <p:cNvPr id="8" name="矩形 7"/>
            <p:cNvSpPr/>
            <p:nvPr/>
          </p:nvSpPr>
          <p:spPr>
            <a:xfrm>
              <a:off x="3112019" y="1567815"/>
              <a:ext cx="539219" cy="272703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1100"/>
            </a:p>
          </p:txBody>
        </p:sp>
        <p:sp>
          <p:nvSpPr>
            <p:cNvPr id="9" name="向左箭號 8"/>
            <p:cNvSpPr/>
            <p:nvPr/>
          </p:nvSpPr>
          <p:spPr>
            <a:xfrm rot="13352697">
              <a:off x="2751255" y="1333159"/>
              <a:ext cx="288056" cy="233166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1100">
                <a:solidFill>
                  <a:srgbClr val="FF0000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3704881" y="1583219"/>
              <a:ext cx="482058" cy="234546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1100"/>
            </a:p>
          </p:txBody>
        </p:sp>
        <p:sp>
          <p:nvSpPr>
            <p:cNvPr id="11" name="向左箭號 10"/>
            <p:cNvSpPr/>
            <p:nvPr/>
          </p:nvSpPr>
          <p:spPr>
            <a:xfrm rot="19112117">
              <a:off x="3947430" y="1394010"/>
              <a:ext cx="237666" cy="144662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110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38</a:t>
            </a:fld>
            <a:endParaRPr lang="en-US" altLang="zh-TW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6172200" cy="56356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中文電子資料庫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228600" y="1143000"/>
            <a:ext cx="8458199" cy="5334000"/>
            <a:chOff x="0" y="0"/>
            <a:chExt cx="7964129" cy="11405419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 l="9875" t="7982" r="12000" b="5133"/>
            <a:stretch>
              <a:fillRect/>
            </a:stretch>
          </p:blipFill>
          <p:spPr bwMode="auto">
            <a:xfrm>
              <a:off x="282677" y="0"/>
              <a:ext cx="7681452" cy="6956322"/>
            </a:xfrm>
            <a:prstGeom prst="rect">
              <a:avLst/>
            </a:prstGeom>
            <a:noFill/>
            <a:ln w="1">
              <a:noFill/>
              <a:miter lim="800000"/>
              <a:headEnd/>
              <a:tailEnd type="none" w="med" len="med"/>
            </a:ln>
            <a:effectLst/>
          </p:spPr>
        </p:pic>
        <p:sp>
          <p:nvSpPr>
            <p:cNvPr id="8" name="矩形 7"/>
            <p:cNvSpPr/>
            <p:nvPr/>
          </p:nvSpPr>
          <p:spPr>
            <a:xfrm>
              <a:off x="299315" y="1770947"/>
              <a:ext cx="1126364" cy="650247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1100"/>
            </a:p>
          </p:txBody>
        </p:sp>
        <p:sp>
          <p:nvSpPr>
            <p:cNvPr id="9" name="向左箭號 8"/>
            <p:cNvSpPr/>
            <p:nvPr/>
          </p:nvSpPr>
          <p:spPr>
            <a:xfrm rot="13352697">
              <a:off x="24581" y="1536290"/>
              <a:ext cx="288056" cy="225546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1100">
                <a:solidFill>
                  <a:srgbClr val="FF0000"/>
                </a:solidFill>
              </a:endParaRPr>
            </a:p>
          </p:txBody>
        </p:sp>
        <p:pic>
          <p:nvPicPr>
            <p:cNvPr id="10" name="Picture 24"/>
            <p:cNvPicPr>
              <a:picLocks noChangeAspect="1" noChangeArrowheads="1"/>
            </p:cNvPicPr>
            <p:nvPr/>
          </p:nvPicPr>
          <p:blipFill>
            <a:blip r:embed="rId3" cstate="print"/>
            <a:srcRect l="9875" t="28552" r="12375" b="5440"/>
            <a:stretch>
              <a:fillRect/>
            </a:stretch>
          </p:blipFill>
          <p:spPr bwMode="auto">
            <a:xfrm>
              <a:off x="258096" y="6120581"/>
              <a:ext cx="7644581" cy="5284838"/>
            </a:xfrm>
            <a:prstGeom prst="rect">
              <a:avLst/>
            </a:prstGeom>
            <a:noFill/>
            <a:ln w="1">
              <a:noFill/>
              <a:miter lim="800000"/>
              <a:headEnd/>
              <a:tailEnd type="none" w="med" len="med"/>
            </a:ln>
            <a:effectLst/>
          </p:spPr>
        </p:pic>
        <p:sp>
          <p:nvSpPr>
            <p:cNvPr id="11" name="矩形 10"/>
            <p:cNvSpPr/>
            <p:nvPr/>
          </p:nvSpPr>
          <p:spPr>
            <a:xfrm>
              <a:off x="274734" y="6121721"/>
              <a:ext cx="1126364" cy="650247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1100"/>
            </a:p>
          </p:txBody>
        </p:sp>
        <p:sp>
          <p:nvSpPr>
            <p:cNvPr id="12" name="向左箭號 11"/>
            <p:cNvSpPr/>
            <p:nvPr/>
          </p:nvSpPr>
          <p:spPr>
            <a:xfrm rot="13352697">
              <a:off x="0" y="5887064"/>
              <a:ext cx="288056" cy="225546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110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39</a:t>
            </a:fld>
            <a:endParaRPr lang="en-US" altLang="zh-TW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6172200" cy="56356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西文電子資料庫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381000" y="1142999"/>
            <a:ext cx="8458199" cy="5486401"/>
            <a:chOff x="0" y="0"/>
            <a:chExt cx="7964131" cy="6956322"/>
          </a:xfrm>
        </p:grpSpPr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 l="9875" t="8136" r="11375" b="4980"/>
            <a:stretch>
              <a:fillRect/>
            </a:stretch>
          </p:blipFill>
          <p:spPr bwMode="auto">
            <a:xfrm>
              <a:off x="221227" y="0"/>
              <a:ext cx="7742904" cy="6956322"/>
            </a:xfrm>
            <a:prstGeom prst="rect">
              <a:avLst/>
            </a:prstGeom>
            <a:noFill/>
            <a:ln w="1">
              <a:noFill/>
              <a:miter lim="800000"/>
              <a:headEnd/>
              <a:tailEnd type="none" w="med" len="med"/>
            </a:ln>
            <a:effectLst/>
          </p:spPr>
        </p:pic>
        <p:sp>
          <p:nvSpPr>
            <p:cNvPr id="8" name="矩形 7"/>
            <p:cNvSpPr/>
            <p:nvPr/>
          </p:nvSpPr>
          <p:spPr>
            <a:xfrm>
              <a:off x="274734" y="1107269"/>
              <a:ext cx="1126364" cy="650247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1100"/>
            </a:p>
          </p:txBody>
        </p:sp>
        <p:sp>
          <p:nvSpPr>
            <p:cNvPr id="9" name="向左箭號 8"/>
            <p:cNvSpPr/>
            <p:nvPr/>
          </p:nvSpPr>
          <p:spPr>
            <a:xfrm rot="13352697">
              <a:off x="0" y="872612"/>
              <a:ext cx="288056" cy="233166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110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zh-TW" altLang="en-US"/>
          </a:p>
        </p:txBody>
      </p:sp>
      <p:sp>
        <p:nvSpPr>
          <p:cNvPr id="3346435" name="AutoShape 3"/>
          <p:cNvSpPr>
            <a:spLocks noChangeArrowheads="1"/>
          </p:cNvSpPr>
          <p:nvPr/>
        </p:nvSpPr>
        <p:spPr bwMode="ltGray">
          <a:xfrm rot="5400000">
            <a:off x="-1840707" y="2297907"/>
            <a:ext cx="4519613" cy="2819400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en-US">
              <a:ea typeface="+mn-ea"/>
            </a:endParaRPr>
          </a:p>
        </p:txBody>
      </p:sp>
      <p:sp>
        <p:nvSpPr>
          <p:cNvPr id="3346436" name="AutoShape 4"/>
          <p:cNvSpPr>
            <a:spLocks noChangeArrowheads="1"/>
          </p:cNvSpPr>
          <p:nvPr/>
        </p:nvSpPr>
        <p:spPr bwMode="ltGray">
          <a:xfrm rot="5400000" flipH="1">
            <a:off x="-1699419" y="2309018"/>
            <a:ext cx="3627437" cy="2819400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36000"/>
                </a:schemeClr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en-US">
              <a:ea typeface="+mn-ea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990600" y="1524000"/>
            <a:ext cx="6247743" cy="685801"/>
            <a:chOff x="912" y="1112"/>
            <a:chExt cx="3514" cy="432"/>
          </a:xfrm>
        </p:grpSpPr>
        <p:sp>
          <p:nvSpPr>
            <p:cNvPr id="24923" name="AutoShape 6"/>
            <p:cNvSpPr>
              <a:spLocks noChangeArrowheads="1"/>
            </p:cNvSpPr>
            <p:nvPr/>
          </p:nvSpPr>
          <p:spPr bwMode="gray">
            <a:xfrm>
              <a:off x="1083" y="1112"/>
              <a:ext cx="3343" cy="432"/>
            </a:xfrm>
            <a:prstGeom prst="roundRect">
              <a:avLst>
                <a:gd name="adj" fmla="val 50000"/>
              </a:avLst>
            </a:prstGeom>
            <a:noFill/>
            <a:ln w="2857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eaLnBrk="0" hangingPunct="0"/>
              <a:r>
                <a:rPr lang="zh-TW" altLang="en-US" sz="2800" dirty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一</a:t>
              </a:r>
              <a:r>
                <a:rPr lang="zh-TW" altLang="en-US" sz="2800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、</a:t>
              </a:r>
              <a:r>
                <a:rPr lang="en-US" altLang="zh-TW" sz="2800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Selecting a Research Topic</a:t>
              </a:r>
              <a:endParaRPr lang="en-US" altLang="zh-TW" sz="28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912" y="1203"/>
              <a:ext cx="240" cy="240"/>
              <a:chOff x="2078" y="1680"/>
              <a:chExt cx="1615" cy="1615"/>
            </a:xfrm>
          </p:grpSpPr>
          <p:sp>
            <p:nvSpPr>
              <p:cNvPr id="24925" name="Oval 8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4926" name="Oval 9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346442" name="Oval 10"/>
              <p:cNvSpPr>
                <a:spLocks noChangeArrowheads="1"/>
              </p:cNvSpPr>
              <p:nvPr/>
            </p:nvSpPr>
            <p:spPr bwMode="gray">
              <a:xfrm>
                <a:off x="2252" y="1855"/>
                <a:ext cx="1268" cy="126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zh-TW" altLang="en-US">
                  <a:ea typeface="+mn-ea"/>
                </a:endParaRPr>
              </a:p>
            </p:txBody>
          </p:sp>
          <p:sp>
            <p:nvSpPr>
              <p:cNvPr id="24928" name="Oval 11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zh-TW" altLang="en-US"/>
              </a:p>
            </p:txBody>
          </p:sp>
          <p:sp>
            <p:nvSpPr>
              <p:cNvPr id="3346444" name="Oval 12"/>
              <p:cNvSpPr>
                <a:spLocks noChangeArrowheads="1"/>
              </p:cNvSpPr>
              <p:nvPr/>
            </p:nvSpPr>
            <p:spPr bwMode="gray">
              <a:xfrm>
                <a:off x="2336" y="1936"/>
                <a:ext cx="1100" cy="110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zh-TW" altLang="en-US">
                  <a:ea typeface="+mn-ea"/>
                </a:endParaRPr>
              </a:p>
            </p:txBody>
          </p:sp>
          <p:sp>
            <p:nvSpPr>
              <p:cNvPr id="24930" name="Oval 13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zh-TW" altLang="en-US"/>
              </a:p>
            </p:txBody>
          </p:sp>
        </p:grp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1447800" y="2362200"/>
            <a:ext cx="6155151" cy="914400"/>
            <a:chOff x="1248" y="1646"/>
            <a:chExt cx="3463" cy="576"/>
          </a:xfrm>
        </p:grpSpPr>
        <p:sp>
          <p:nvSpPr>
            <p:cNvPr id="24915" name="AutoShape 15"/>
            <p:cNvSpPr>
              <a:spLocks noChangeArrowheads="1"/>
            </p:cNvSpPr>
            <p:nvPr/>
          </p:nvSpPr>
          <p:spPr bwMode="gray">
            <a:xfrm>
              <a:off x="1409" y="1646"/>
              <a:ext cx="3302" cy="576"/>
            </a:xfrm>
            <a:prstGeom prst="roundRect">
              <a:avLst>
                <a:gd name="adj" fmla="val 50000"/>
              </a:avLst>
            </a:prstGeom>
            <a:noFill/>
            <a:ln w="2857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eaLnBrk="0" hangingPunct="0"/>
              <a:r>
                <a:rPr lang="zh-TW" altLang="en-US" sz="2800" dirty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二</a:t>
              </a:r>
              <a:r>
                <a:rPr lang="zh-TW" altLang="en-US" sz="2800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、</a:t>
              </a:r>
              <a:r>
                <a:rPr lang="en-US" altLang="zh-TW" sz="2800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Reasons for Conducting a</a:t>
              </a:r>
            </a:p>
            <a:p>
              <a:pPr algn="l" eaLnBrk="0" hangingPunct="0"/>
              <a:r>
                <a:rPr lang="en-US" altLang="zh-TW" sz="2800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        Literature Review</a:t>
              </a:r>
              <a:endParaRPr lang="en-US" altLang="zh-TW" sz="28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  <p:grpSp>
          <p:nvGrpSpPr>
            <p:cNvPr id="5" name="Group 16"/>
            <p:cNvGrpSpPr>
              <a:grpSpLocks/>
            </p:cNvGrpSpPr>
            <p:nvPr/>
          </p:nvGrpSpPr>
          <p:grpSpPr bwMode="auto">
            <a:xfrm>
              <a:off x="1248" y="1699"/>
              <a:ext cx="240" cy="240"/>
              <a:chOff x="2078" y="1680"/>
              <a:chExt cx="1615" cy="1615"/>
            </a:xfrm>
          </p:grpSpPr>
          <p:sp>
            <p:nvSpPr>
              <p:cNvPr id="24917" name="Oval 17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4918" name="Oval 18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346451" name="Oval 19"/>
              <p:cNvSpPr>
                <a:spLocks noChangeArrowheads="1"/>
              </p:cNvSpPr>
              <p:nvPr/>
            </p:nvSpPr>
            <p:spPr bwMode="gray">
              <a:xfrm>
                <a:off x="2252" y="1855"/>
                <a:ext cx="1268" cy="126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zh-TW" altLang="en-US">
                  <a:ea typeface="+mn-ea"/>
                </a:endParaRPr>
              </a:p>
            </p:txBody>
          </p:sp>
          <p:sp>
            <p:nvSpPr>
              <p:cNvPr id="24920" name="Oval 20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48BE67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zh-TW" altLang="en-US"/>
              </a:p>
            </p:txBody>
          </p:sp>
          <p:sp>
            <p:nvSpPr>
              <p:cNvPr id="3346453" name="Oval 21"/>
              <p:cNvSpPr>
                <a:spLocks noChangeArrowheads="1"/>
              </p:cNvSpPr>
              <p:nvPr/>
            </p:nvSpPr>
            <p:spPr bwMode="gray">
              <a:xfrm>
                <a:off x="2336" y="1936"/>
                <a:ext cx="1100" cy="110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zh-TW" altLang="en-US">
                  <a:ea typeface="+mn-ea"/>
                </a:endParaRPr>
              </a:p>
            </p:txBody>
          </p:sp>
          <p:sp>
            <p:nvSpPr>
              <p:cNvPr id="24922" name="Oval 22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48BE67"/>
                  </a:gs>
                  <a:gs pos="100000">
                    <a:srgbClr val="235C32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zh-TW" altLang="en-US"/>
              </a:p>
            </p:txBody>
          </p:sp>
        </p:grpSp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1600200" y="3352800"/>
            <a:ext cx="6745490" cy="685800"/>
            <a:chOff x="1344" y="2155"/>
            <a:chExt cx="3794" cy="432"/>
          </a:xfrm>
        </p:grpSpPr>
        <p:sp>
          <p:nvSpPr>
            <p:cNvPr id="24907" name="AutoShape 24"/>
            <p:cNvSpPr>
              <a:spLocks noChangeArrowheads="1"/>
            </p:cNvSpPr>
            <p:nvPr/>
          </p:nvSpPr>
          <p:spPr bwMode="gray">
            <a:xfrm>
              <a:off x="1558" y="2155"/>
              <a:ext cx="3580" cy="432"/>
            </a:xfrm>
            <a:prstGeom prst="roundRect">
              <a:avLst>
                <a:gd name="adj" fmla="val 50000"/>
              </a:avLst>
            </a:prstGeom>
            <a:noFill/>
            <a:ln w="2857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eaLnBrk="0" hangingPunct="0"/>
              <a:r>
                <a:rPr lang="zh-TW" altLang="en-US" sz="2800" dirty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三</a:t>
              </a:r>
              <a:r>
                <a:rPr lang="zh-TW" altLang="en-US" sz="2800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、</a:t>
              </a:r>
              <a:r>
                <a:rPr lang="en-US" altLang="zh-TW" sz="2800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Conducting a Literature Review</a:t>
              </a:r>
              <a:endParaRPr lang="zh-TW" altLang="en-US" sz="28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  <p:grpSp>
          <p:nvGrpSpPr>
            <p:cNvPr id="7" name="Group 25"/>
            <p:cNvGrpSpPr>
              <a:grpSpLocks/>
            </p:cNvGrpSpPr>
            <p:nvPr/>
          </p:nvGrpSpPr>
          <p:grpSpPr bwMode="auto">
            <a:xfrm>
              <a:off x="1344" y="2227"/>
              <a:ext cx="240" cy="240"/>
              <a:chOff x="2078" y="1680"/>
              <a:chExt cx="1615" cy="1615"/>
            </a:xfrm>
          </p:grpSpPr>
          <p:sp>
            <p:nvSpPr>
              <p:cNvPr id="24909" name="Oval 26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4910" name="Oval 27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346460" name="Oval 28"/>
              <p:cNvSpPr>
                <a:spLocks noChangeArrowheads="1"/>
              </p:cNvSpPr>
              <p:nvPr/>
            </p:nvSpPr>
            <p:spPr bwMode="gray">
              <a:xfrm>
                <a:off x="2252" y="1855"/>
                <a:ext cx="1268" cy="126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zh-TW" altLang="en-US">
                  <a:ea typeface="+mn-ea"/>
                </a:endParaRPr>
              </a:p>
            </p:txBody>
          </p:sp>
          <p:sp>
            <p:nvSpPr>
              <p:cNvPr id="24912" name="Oval 29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0F5368"/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zh-TW" altLang="en-US"/>
              </a:p>
            </p:txBody>
          </p:sp>
          <p:sp>
            <p:nvSpPr>
              <p:cNvPr id="3346462" name="Oval 30"/>
              <p:cNvSpPr>
                <a:spLocks noChangeArrowheads="1"/>
              </p:cNvSpPr>
              <p:nvPr/>
            </p:nvSpPr>
            <p:spPr bwMode="gray">
              <a:xfrm>
                <a:off x="2336" y="1936"/>
                <a:ext cx="1100" cy="110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zh-TW" altLang="en-US">
                  <a:ea typeface="+mn-ea"/>
                </a:endParaRPr>
              </a:p>
            </p:txBody>
          </p:sp>
          <p:sp>
            <p:nvSpPr>
              <p:cNvPr id="24914" name="Oval 31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10576D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zh-TW" altLang="en-US"/>
              </a:p>
            </p:txBody>
          </p:sp>
        </p:grpSp>
      </p:grpSp>
      <p:grpSp>
        <p:nvGrpSpPr>
          <p:cNvPr id="8" name="Group 41"/>
          <p:cNvGrpSpPr>
            <a:grpSpLocks/>
          </p:cNvGrpSpPr>
          <p:nvPr/>
        </p:nvGrpSpPr>
        <p:grpSpPr bwMode="auto">
          <a:xfrm>
            <a:off x="1470025" y="4219271"/>
            <a:ext cx="6751546" cy="854075"/>
            <a:chOff x="960" y="3094"/>
            <a:chExt cx="3798" cy="538"/>
          </a:xfrm>
        </p:grpSpPr>
        <p:sp>
          <p:nvSpPr>
            <p:cNvPr id="24899" name="AutoShape 42"/>
            <p:cNvSpPr>
              <a:spLocks noChangeArrowheads="1"/>
            </p:cNvSpPr>
            <p:nvPr/>
          </p:nvSpPr>
          <p:spPr bwMode="gray">
            <a:xfrm>
              <a:off x="1137" y="3094"/>
              <a:ext cx="3621" cy="538"/>
            </a:xfrm>
            <a:prstGeom prst="roundRect">
              <a:avLst>
                <a:gd name="adj" fmla="val 50000"/>
              </a:avLst>
            </a:prstGeom>
            <a:noFill/>
            <a:ln w="2857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eaLnBrk="0" hangingPunct="0"/>
              <a:r>
                <a:rPr lang="zh-TW" altLang="en-US" sz="2800" dirty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四</a:t>
              </a:r>
              <a:r>
                <a:rPr lang="zh-TW" altLang="en-US" sz="2800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、</a:t>
              </a:r>
              <a:r>
                <a:rPr lang="en-US" altLang="zh-TW" sz="2800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Using the Internet to Conduct </a:t>
              </a:r>
            </a:p>
            <a:p>
              <a:pPr algn="l" eaLnBrk="0" hangingPunct="0"/>
              <a:r>
                <a:rPr lang="en-US" altLang="zh-TW" sz="2800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        a Literature Review</a:t>
              </a:r>
              <a:endParaRPr lang="zh-TW" altLang="en-US" sz="28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  <p:grpSp>
          <p:nvGrpSpPr>
            <p:cNvPr id="9" name="Group 43"/>
            <p:cNvGrpSpPr>
              <a:grpSpLocks/>
            </p:cNvGrpSpPr>
            <p:nvPr/>
          </p:nvGrpSpPr>
          <p:grpSpPr bwMode="auto">
            <a:xfrm>
              <a:off x="960" y="3243"/>
              <a:ext cx="224" cy="240"/>
              <a:chOff x="2078" y="1680"/>
              <a:chExt cx="1615" cy="1615"/>
            </a:xfrm>
          </p:grpSpPr>
          <p:sp>
            <p:nvSpPr>
              <p:cNvPr id="24901" name="Oval 44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4902" name="Oval 45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1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346478" name="Oval 46"/>
              <p:cNvSpPr>
                <a:spLocks noChangeArrowheads="1"/>
              </p:cNvSpPr>
              <p:nvPr/>
            </p:nvSpPr>
            <p:spPr bwMode="gray">
              <a:xfrm>
                <a:off x="2252" y="1855"/>
                <a:ext cx="1262" cy="126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zh-TW" altLang="en-US">
                  <a:ea typeface="+mn-ea"/>
                </a:endParaRPr>
              </a:p>
            </p:txBody>
          </p:sp>
          <p:sp>
            <p:nvSpPr>
              <p:cNvPr id="24904" name="Oval 47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E35E23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zh-TW" altLang="en-US"/>
              </a:p>
            </p:txBody>
          </p:sp>
          <p:sp>
            <p:nvSpPr>
              <p:cNvPr id="3346480" name="Oval 48"/>
              <p:cNvSpPr>
                <a:spLocks noChangeArrowheads="1"/>
              </p:cNvSpPr>
              <p:nvPr/>
            </p:nvSpPr>
            <p:spPr bwMode="gray">
              <a:xfrm>
                <a:off x="2336" y="1936"/>
                <a:ext cx="1101" cy="110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zh-TW" altLang="en-US">
                  <a:ea typeface="+mn-ea"/>
                </a:endParaRPr>
              </a:p>
            </p:txBody>
          </p:sp>
          <p:sp>
            <p:nvSpPr>
              <p:cNvPr id="24906" name="Oval 49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9"/>
              </a:xfrm>
              <a:prstGeom prst="ellipse">
                <a:avLst/>
              </a:prstGeom>
              <a:gradFill rotWithShape="1">
                <a:gsLst>
                  <a:gs pos="0">
                    <a:srgbClr val="E35E23"/>
                  </a:gs>
                  <a:gs pos="100000">
                    <a:srgbClr val="6E2E11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zh-TW" altLang="en-US"/>
              </a:p>
            </p:txBody>
          </p:sp>
        </p:grpSp>
      </p:grpSp>
      <p:sp>
        <p:nvSpPr>
          <p:cNvPr id="24585" name="Freeform 50"/>
          <p:cNvSpPr>
            <a:spLocks/>
          </p:cNvSpPr>
          <p:nvPr/>
        </p:nvSpPr>
        <p:spPr bwMode="auto">
          <a:xfrm>
            <a:off x="1419225" y="301625"/>
            <a:ext cx="28575" cy="36513"/>
          </a:xfrm>
          <a:custGeom>
            <a:avLst/>
            <a:gdLst>
              <a:gd name="T0" fmla="*/ 2147483647 w 67"/>
              <a:gd name="T1" fmla="*/ 2147483647 h 67"/>
              <a:gd name="T2" fmla="*/ 2147483647 w 67"/>
              <a:gd name="T3" fmla="*/ 2147483647 h 67"/>
              <a:gd name="T4" fmla="*/ 2147483647 w 67"/>
              <a:gd name="T5" fmla="*/ 2147483647 h 67"/>
              <a:gd name="T6" fmla="*/ 2147483647 w 67"/>
              <a:gd name="T7" fmla="*/ 2147483647 h 67"/>
              <a:gd name="T8" fmla="*/ 2147483647 w 67"/>
              <a:gd name="T9" fmla="*/ 2147483647 h 67"/>
              <a:gd name="T10" fmla="*/ 2147483647 w 67"/>
              <a:gd name="T11" fmla="*/ 2147483647 h 67"/>
              <a:gd name="T12" fmla="*/ 2147483647 w 67"/>
              <a:gd name="T13" fmla="*/ 2147483647 h 67"/>
              <a:gd name="T14" fmla="*/ 2147483647 w 67"/>
              <a:gd name="T15" fmla="*/ 2147483647 h 67"/>
              <a:gd name="T16" fmla="*/ 2147483647 w 67"/>
              <a:gd name="T17" fmla="*/ 2147483647 h 67"/>
              <a:gd name="T18" fmla="*/ 2147483647 w 67"/>
              <a:gd name="T19" fmla="*/ 2147483647 h 67"/>
              <a:gd name="T20" fmla="*/ 2147483647 w 67"/>
              <a:gd name="T21" fmla="*/ 0 h 67"/>
              <a:gd name="T22" fmla="*/ 2147483647 w 67"/>
              <a:gd name="T23" fmla="*/ 2147483647 h 67"/>
              <a:gd name="T24" fmla="*/ 2147483647 w 67"/>
              <a:gd name="T25" fmla="*/ 2147483647 h 67"/>
              <a:gd name="T26" fmla="*/ 2147483647 w 67"/>
              <a:gd name="T27" fmla="*/ 2147483647 h 67"/>
              <a:gd name="T28" fmla="*/ 2147483647 w 67"/>
              <a:gd name="T29" fmla="*/ 2147483647 h 67"/>
              <a:gd name="T30" fmla="*/ 2147483647 w 67"/>
              <a:gd name="T31" fmla="*/ 2147483647 h 67"/>
              <a:gd name="T32" fmla="*/ 2147483647 w 67"/>
              <a:gd name="T33" fmla="*/ 2147483647 h 67"/>
              <a:gd name="T34" fmla="*/ 2147483647 w 67"/>
              <a:gd name="T35" fmla="*/ 2147483647 h 67"/>
              <a:gd name="T36" fmla="*/ 0 w 67"/>
              <a:gd name="T37" fmla="*/ 2147483647 h 67"/>
              <a:gd name="T38" fmla="*/ 0 w 67"/>
              <a:gd name="T39" fmla="*/ 2147483647 h 67"/>
              <a:gd name="T40" fmla="*/ 2147483647 w 67"/>
              <a:gd name="T41" fmla="*/ 2147483647 h 6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67"/>
              <a:gd name="T64" fmla="*/ 0 h 67"/>
              <a:gd name="T65" fmla="*/ 67 w 67"/>
              <a:gd name="T66" fmla="*/ 67 h 67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67" h="67">
                <a:moveTo>
                  <a:pt x="6" y="67"/>
                </a:moveTo>
                <a:lnTo>
                  <a:pt x="6" y="67"/>
                </a:lnTo>
                <a:lnTo>
                  <a:pt x="7" y="55"/>
                </a:lnTo>
                <a:lnTo>
                  <a:pt x="10" y="43"/>
                </a:lnTo>
                <a:lnTo>
                  <a:pt x="16" y="33"/>
                </a:lnTo>
                <a:lnTo>
                  <a:pt x="23" y="25"/>
                </a:lnTo>
                <a:lnTo>
                  <a:pt x="32" y="17"/>
                </a:lnTo>
                <a:lnTo>
                  <a:pt x="42" y="11"/>
                </a:lnTo>
                <a:lnTo>
                  <a:pt x="54" y="7"/>
                </a:lnTo>
                <a:lnTo>
                  <a:pt x="67" y="6"/>
                </a:lnTo>
                <a:lnTo>
                  <a:pt x="67" y="0"/>
                </a:lnTo>
                <a:lnTo>
                  <a:pt x="53" y="2"/>
                </a:lnTo>
                <a:lnTo>
                  <a:pt x="40" y="6"/>
                </a:lnTo>
                <a:lnTo>
                  <a:pt x="29" y="12"/>
                </a:lnTo>
                <a:lnTo>
                  <a:pt x="19" y="20"/>
                </a:lnTo>
                <a:lnTo>
                  <a:pt x="11" y="30"/>
                </a:lnTo>
                <a:lnTo>
                  <a:pt x="4" y="42"/>
                </a:lnTo>
                <a:lnTo>
                  <a:pt x="1" y="55"/>
                </a:lnTo>
                <a:lnTo>
                  <a:pt x="0" y="67"/>
                </a:lnTo>
                <a:lnTo>
                  <a:pt x="6" y="6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586" name="Freeform 51"/>
          <p:cNvSpPr>
            <a:spLocks/>
          </p:cNvSpPr>
          <p:nvPr/>
        </p:nvSpPr>
        <p:spPr bwMode="auto">
          <a:xfrm>
            <a:off x="1419225" y="404813"/>
            <a:ext cx="28575" cy="38100"/>
          </a:xfrm>
          <a:custGeom>
            <a:avLst/>
            <a:gdLst>
              <a:gd name="T0" fmla="*/ 2147483647 w 67"/>
              <a:gd name="T1" fmla="*/ 2147483647 h 66"/>
              <a:gd name="T2" fmla="*/ 2147483647 w 67"/>
              <a:gd name="T3" fmla="*/ 2147483647 h 66"/>
              <a:gd name="T4" fmla="*/ 2147483647 w 67"/>
              <a:gd name="T5" fmla="*/ 2147483647 h 66"/>
              <a:gd name="T6" fmla="*/ 2147483647 w 67"/>
              <a:gd name="T7" fmla="*/ 2147483647 h 66"/>
              <a:gd name="T8" fmla="*/ 2147483647 w 67"/>
              <a:gd name="T9" fmla="*/ 2147483647 h 66"/>
              <a:gd name="T10" fmla="*/ 2147483647 w 67"/>
              <a:gd name="T11" fmla="*/ 2147483647 h 66"/>
              <a:gd name="T12" fmla="*/ 2147483647 w 67"/>
              <a:gd name="T13" fmla="*/ 2147483647 h 66"/>
              <a:gd name="T14" fmla="*/ 2147483647 w 67"/>
              <a:gd name="T15" fmla="*/ 2147483647 h 66"/>
              <a:gd name="T16" fmla="*/ 2147483647 w 67"/>
              <a:gd name="T17" fmla="*/ 2147483647 h 66"/>
              <a:gd name="T18" fmla="*/ 2147483647 w 67"/>
              <a:gd name="T19" fmla="*/ 0 h 66"/>
              <a:gd name="T20" fmla="*/ 0 w 67"/>
              <a:gd name="T21" fmla="*/ 0 h 66"/>
              <a:gd name="T22" fmla="*/ 2147483647 w 67"/>
              <a:gd name="T23" fmla="*/ 2147483647 h 66"/>
              <a:gd name="T24" fmla="*/ 2147483647 w 67"/>
              <a:gd name="T25" fmla="*/ 2147483647 h 66"/>
              <a:gd name="T26" fmla="*/ 2147483647 w 67"/>
              <a:gd name="T27" fmla="*/ 2147483647 h 66"/>
              <a:gd name="T28" fmla="*/ 2147483647 w 67"/>
              <a:gd name="T29" fmla="*/ 2147483647 h 66"/>
              <a:gd name="T30" fmla="*/ 2147483647 w 67"/>
              <a:gd name="T31" fmla="*/ 2147483647 h 66"/>
              <a:gd name="T32" fmla="*/ 2147483647 w 67"/>
              <a:gd name="T33" fmla="*/ 2147483647 h 66"/>
              <a:gd name="T34" fmla="*/ 2147483647 w 67"/>
              <a:gd name="T35" fmla="*/ 2147483647 h 66"/>
              <a:gd name="T36" fmla="*/ 2147483647 w 67"/>
              <a:gd name="T37" fmla="*/ 2147483647 h 66"/>
              <a:gd name="T38" fmla="*/ 2147483647 w 67"/>
              <a:gd name="T39" fmla="*/ 2147483647 h 66"/>
              <a:gd name="T40" fmla="*/ 2147483647 w 67"/>
              <a:gd name="T41" fmla="*/ 2147483647 h 6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67"/>
              <a:gd name="T64" fmla="*/ 0 h 66"/>
              <a:gd name="T65" fmla="*/ 67 w 67"/>
              <a:gd name="T66" fmla="*/ 66 h 6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67" h="66">
                <a:moveTo>
                  <a:pt x="67" y="61"/>
                </a:moveTo>
                <a:lnTo>
                  <a:pt x="67" y="61"/>
                </a:lnTo>
                <a:lnTo>
                  <a:pt x="54" y="59"/>
                </a:lnTo>
                <a:lnTo>
                  <a:pt x="42" y="55"/>
                </a:lnTo>
                <a:lnTo>
                  <a:pt x="32" y="50"/>
                </a:lnTo>
                <a:lnTo>
                  <a:pt x="23" y="43"/>
                </a:lnTo>
                <a:lnTo>
                  <a:pt x="16" y="35"/>
                </a:lnTo>
                <a:lnTo>
                  <a:pt x="10" y="24"/>
                </a:lnTo>
                <a:lnTo>
                  <a:pt x="7" y="13"/>
                </a:lnTo>
                <a:lnTo>
                  <a:pt x="6" y="0"/>
                </a:lnTo>
                <a:lnTo>
                  <a:pt x="0" y="0"/>
                </a:lnTo>
                <a:lnTo>
                  <a:pt x="1" y="13"/>
                </a:lnTo>
                <a:lnTo>
                  <a:pt x="4" y="25"/>
                </a:lnTo>
                <a:lnTo>
                  <a:pt x="11" y="37"/>
                </a:lnTo>
                <a:lnTo>
                  <a:pt x="19" y="46"/>
                </a:lnTo>
                <a:lnTo>
                  <a:pt x="29" y="54"/>
                </a:lnTo>
                <a:lnTo>
                  <a:pt x="40" y="61"/>
                </a:lnTo>
                <a:lnTo>
                  <a:pt x="53" y="65"/>
                </a:lnTo>
                <a:lnTo>
                  <a:pt x="67" y="66"/>
                </a:lnTo>
                <a:lnTo>
                  <a:pt x="67" y="61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587" name="Freeform 52"/>
          <p:cNvSpPr>
            <a:spLocks/>
          </p:cNvSpPr>
          <p:nvPr/>
        </p:nvSpPr>
        <p:spPr bwMode="auto">
          <a:xfrm>
            <a:off x="1441450" y="317500"/>
            <a:ext cx="28575" cy="36513"/>
          </a:xfrm>
          <a:custGeom>
            <a:avLst/>
            <a:gdLst>
              <a:gd name="T0" fmla="*/ 2147483647 w 67"/>
              <a:gd name="T1" fmla="*/ 2147483647 h 67"/>
              <a:gd name="T2" fmla="*/ 2147483647 w 67"/>
              <a:gd name="T3" fmla="*/ 2147483647 h 67"/>
              <a:gd name="T4" fmla="*/ 2147483647 w 67"/>
              <a:gd name="T5" fmla="*/ 2147483647 h 67"/>
              <a:gd name="T6" fmla="*/ 2147483647 w 67"/>
              <a:gd name="T7" fmla="*/ 2147483647 h 67"/>
              <a:gd name="T8" fmla="*/ 2147483647 w 67"/>
              <a:gd name="T9" fmla="*/ 2147483647 h 67"/>
              <a:gd name="T10" fmla="*/ 2147483647 w 67"/>
              <a:gd name="T11" fmla="*/ 2147483647 h 67"/>
              <a:gd name="T12" fmla="*/ 2147483647 w 67"/>
              <a:gd name="T13" fmla="*/ 2147483647 h 67"/>
              <a:gd name="T14" fmla="*/ 2147483647 w 67"/>
              <a:gd name="T15" fmla="*/ 2147483647 h 67"/>
              <a:gd name="T16" fmla="*/ 2147483647 w 67"/>
              <a:gd name="T17" fmla="*/ 2147483647 h 67"/>
              <a:gd name="T18" fmla="*/ 2147483647 w 67"/>
              <a:gd name="T19" fmla="*/ 2147483647 h 67"/>
              <a:gd name="T20" fmla="*/ 2147483647 w 67"/>
              <a:gd name="T21" fmla="*/ 0 h 67"/>
              <a:gd name="T22" fmla="*/ 2147483647 w 67"/>
              <a:gd name="T23" fmla="*/ 2147483647 h 67"/>
              <a:gd name="T24" fmla="*/ 2147483647 w 67"/>
              <a:gd name="T25" fmla="*/ 2147483647 h 67"/>
              <a:gd name="T26" fmla="*/ 2147483647 w 67"/>
              <a:gd name="T27" fmla="*/ 2147483647 h 67"/>
              <a:gd name="T28" fmla="*/ 2147483647 w 67"/>
              <a:gd name="T29" fmla="*/ 2147483647 h 67"/>
              <a:gd name="T30" fmla="*/ 2147483647 w 67"/>
              <a:gd name="T31" fmla="*/ 2147483647 h 67"/>
              <a:gd name="T32" fmla="*/ 2147483647 w 67"/>
              <a:gd name="T33" fmla="*/ 2147483647 h 67"/>
              <a:gd name="T34" fmla="*/ 2147483647 w 67"/>
              <a:gd name="T35" fmla="*/ 2147483647 h 67"/>
              <a:gd name="T36" fmla="*/ 0 w 67"/>
              <a:gd name="T37" fmla="*/ 2147483647 h 67"/>
              <a:gd name="T38" fmla="*/ 0 w 67"/>
              <a:gd name="T39" fmla="*/ 2147483647 h 67"/>
              <a:gd name="T40" fmla="*/ 2147483647 w 67"/>
              <a:gd name="T41" fmla="*/ 2147483647 h 6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67"/>
              <a:gd name="T64" fmla="*/ 0 h 67"/>
              <a:gd name="T65" fmla="*/ 67 w 67"/>
              <a:gd name="T66" fmla="*/ 67 h 67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67" h="67">
                <a:moveTo>
                  <a:pt x="6" y="67"/>
                </a:moveTo>
                <a:lnTo>
                  <a:pt x="6" y="67"/>
                </a:lnTo>
                <a:lnTo>
                  <a:pt x="7" y="55"/>
                </a:lnTo>
                <a:lnTo>
                  <a:pt x="11" y="43"/>
                </a:lnTo>
                <a:lnTo>
                  <a:pt x="16" y="33"/>
                </a:lnTo>
                <a:lnTo>
                  <a:pt x="24" y="25"/>
                </a:lnTo>
                <a:lnTo>
                  <a:pt x="34" y="17"/>
                </a:lnTo>
                <a:lnTo>
                  <a:pt x="43" y="11"/>
                </a:lnTo>
                <a:lnTo>
                  <a:pt x="54" y="7"/>
                </a:lnTo>
                <a:lnTo>
                  <a:pt x="67" y="6"/>
                </a:lnTo>
                <a:lnTo>
                  <a:pt x="67" y="0"/>
                </a:lnTo>
                <a:lnTo>
                  <a:pt x="54" y="2"/>
                </a:lnTo>
                <a:lnTo>
                  <a:pt x="42" y="6"/>
                </a:lnTo>
                <a:lnTo>
                  <a:pt x="30" y="12"/>
                </a:lnTo>
                <a:lnTo>
                  <a:pt x="20" y="20"/>
                </a:lnTo>
                <a:lnTo>
                  <a:pt x="12" y="30"/>
                </a:lnTo>
                <a:lnTo>
                  <a:pt x="6" y="42"/>
                </a:lnTo>
                <a:lnTo>
                  <a:pt x="1" y="55"/>
                </a:lnTo>
                <a:lnTo>
                  <a:pt x="0" y="67"/>
                </a:lnTo>
                <a:lnTo>
                  <a:pt x="6" y="6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588" name="Freeform 53"/>
          <p:cNvSpPr>
            <a:spLocks/>
          </p:cNvSpPr>
          <p:nvPr/>
        </p:nvSpPr>
        <p:spPr bwMode="auto">
          <a:xfrm>
            <a:off x="1441450" y="387350"/>
            <a:ext cx="28575" cy="36513"/>
          </a:xfrm>
          <a:custGeom>
            <a:avLst/>
            <a:gdLst>
              <a:gd name="T0" fmla="*/ 2147483647 w 67"/>
              <a:gd name="T1" fmla="*/ 2147483647 h 66"/>
              <a:gd name="T2" fmla="*/ 2147483647 w 67"/>
              <a:gd name="T3" fmla="*/ 2147483647 h 66"/>
              <a:gd name="T4" fmla="*/ 2147483647 w 67"/>
              <a:gd name="T5" fmla="*/ 2147483647 h 66"/>
              <a:gd name="T6" fmla="*/ 2147483647 w 67"/>
              <a:gd name="T7" fmla="*/ 2147483647 h 66"/>
              <a:gd name="T8" fmla="*/ 2147483647 w 67"/>
              <a:gd name="T9" fmla="*/ 2147483647 h 66"/>
              <a:gd name="T10" fmla="*/ 2147483647 w 67"/>
              <a:gd name="T11" fmla="*/ 2147483647 h 66"/>
              <a:gd name="T12" fmla="*/ 2147483647 w 67"/>
              <a:gd name="T13" fmla="*/ 2147483647 h 66"/>
              <a:gd name="T14" fmla="*/ 2147483647 w 67"/>
              <a:gd name="T15" fmla="*/ 2147483647 h 66"/>
              <a:gd name="T16" fmla="*/ 2147483647 w 67"/>
              <a:gd name="T17" fmla="*/ 2147483647 h 66"/>
              <a:gd name="T18" fmla="*/ 2147483647 w 67"/>
              <a:gd name="T19" fmla="*/ 0 h 66"/>
              <a:gd name="T20" fmla="*/ 0 w 67"/>
              <a:gd name="T21" fmla="*/ 0 h 66"/>
              <a:gd name="T22" fmla="*/ 2147483647 w 67"/>
              <a:gd name="T23" fmla="*/ 2147483647 h 66"/>
              <a:gd name="T24" fmla="*/ 2147483647 w 67"/>
              <a:gd name="T25" fmla="*/ 2147483647 h 66"/>
              <a:gd name="T26" fmla="*/ 2147483647 w 67"/>
              <a:gd name="T27" fmla="*/ 2147483647 h 66"/>
              <a:gd name="T28" fmla="*/ 2147483647 w 67"/>
              <a:gd name="T29" fmla="*/ 2147483647 h 66"/>
              <a:gd name="T30" fmla="*/ 2147483647 w 67"/>
              <a:gd name="T31" fmla="*/ 2147483647 h 66"/>
              <a:gd name="T32" fmla="*/ 2147483647 w 67"/>
              <a:gd name="T33" fmla="*/ 2147483647 h 66"/>
              <a:gd name="T34" fmla="*/ 2147483647 w 67"/>
              <a:gd name="T35" fmla="*/ 2147483647 h 66"/>
              <a:gd name="T36" fmla="*/ 2147483647 w 67"/>
              <a:gd name="T37" fmla="*/ 2147483647 h 66"/>
              <a:gd name="T38" fmla="*/ 2147483647 w 67"/>
              <a:gd name="T39" fmla="*/ 2147483647 h 66"/>
              <a:gd name="T40" fmla="*/ 2147483647 w 67"/>
              <a:gd name="T41" fmla="*/ 2147483647 h 6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67"/>
              <a:gd name="T64" fmla="*/ 0 h 66"/>
              <a:gd name="T65" fmla="*/ 67 w 67"/>
              <a:gd name="T66" fmla="*/ 66 h 6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67" h="66">
                <a:moveTo>
                  <a:pt x="67" y="61"/>
                </a:moveTo>
                <a:lnTo>
                  <a:pt x="67" y="61"/>
                </a:lnTo>
                <a:lnTo>
                  <a:pt x="54" y="60"/>
                </a:lnTo>
                <a:lnTo>
                  <a:pt x="43" y="57"/>
                </a:lnTo>
                <a:lnTo>
                  <a:pt x="34" y="51"/>
                </a:lnTo>
                <a:lnTo>
                  <a:pt x="24" y="43"/>
                </a:lnTo>
                <a:lnTo>
                  <a:pt x="16" y="35"/>
                </a:lnTo>
                <a:lnTo>
                  <a:pt x="11" y="24"/>
                </a:lnTo>
                <a:lnTo>
                  <a:pt x="7" y="13"/>
                </a:lnTo>
                <a:lnTo>
                  <a:pt x="6" y="0"/>
                </a:lnTo>
                <a:lnTo>
                  <a:pt x="0" y="0"/>
                </a:lnTo>
                <a:lnTo>
                  <a:pt x="1" y="13"/>
                </a:lnTo>
                <a:lnTo>
                  <a:pt x="6" y="26"/>
                </a:lnTo>
                <a:lnTo>
                  <a:pt x="12" y="37"/>
                </a:lnTo>
                <a:lnTo>
                  <a:pt x="20" y="47"/>
                </a:lnTo>
                <a:lnTo>
                  <a:pt x="30" y="55"/>
                </a:lnTo>
                <a:lnTo>
                  <a:pt x="42" y="61"/>
                </a:lnTo>
                <a:lnTo>
                  <a:pt x="54" y="65"/>
                </a:lnTo>
                <a:lnTo>
                  <a:pt x="67" y="66"/>
                </a:lnTo>
                <a:lnTo>
                  <a:pt x="67" y="61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589" name="Freeform 54"/>
          <p:cNvSpPr>
            <a:spLocks/>
          </p:cNvSpPr>
          <p:nvPr/>
        </p:nvSpPr>
        <p:spPr bwMode="auto">
          <a:xfrm>
            <a:off x="1514475" y="317500"/>
            <a:ext cx="9525" cy="9525"/>
          </a:xfrm>
          <a:custGeom>
            <a:avLst/>
            <a:gdLst>
              <a:gd name="T0" fmla="*/ 2147483647 w 20"/>
              <a:gd name="T1" fmla="*/ 2147483647 h 20"/>
              <a:gd name="T2" fmla="*/ 2147483647 w 20"/>
              <a:gd name="T3" fmla="*/ 2147483647 h 20"/>
              <a:gd name="T4" fmla="*/ 2147483647 w 20"/>
              <a:gd name="T5" fmla="*/ 2147483647 h 20"/>
              <a:gd name="T6" fmla="*/ 2147483647 w 20"/>
              <a:gd name="T7" fmla="*/ 2147483647 h 20"/>
              <a:gd name="T8" fmla="*/ 2147483647 w 20"/>
              <a:gd name="T9" fmla="*/ 2147483647 h 20"/>
              <a:gd name="T10" fmla="*/ 2147483647 w 20"/>
              <a:gd name="T11" fmla="*/ 2147483647 h 20"/>
              <a:gd name="T12" fmla="*/ 2147483647 w 20"/>
              <a:gd name="T13" fmla="*/ 2147483647 h 20"/>
              <a:gd name="T14" fmla="*/ 2147483647 w 20"/>
              <a:gd name="T15" fmla="*/ 2147483647 h 20"/>
              <a:gd name="T16" fmla="*/ 2147483647 w 20"/>
              <a:gd name="T17" fmla="*/ 2147483647 h 20"/>
              <a:gd name="T18" fmla="*/ 2147483647 w 20"/>
              <a:gd name="T19" fmla="*/ 2147483647 h 20"/>
              <a:gd name="T20" fmla="*/ 2147483647 w 20"/>
              <a:gd name="T21" fmla="*/ 0 h 20"/>
              <a:gd name="T22" fmla="*/ 2147483647 w 20"/>
              <a:gd name="T23" fmla="*/ 2147483647 h 20"/>
              <a:gd name="T24" fmla="*/ 2147483647 w 20"/>
              <a:gd name="T25" fmla="*/ 2147483647 h 20"/>
              <a:gd name="T26" fmla="*/ 2147483647 w 20"/>
              <a:gd name="T27" fmla="*/ 2147483647 h 20"/>
              <a:gd name="T28" fmla="*/ 2147483647 w 20"/>
              <a:gd name="T29" fmla="*/ 2147483647 h 20"/>
              <a:gd name="T30" fmla="*/ 2147483647 w 20"/>
              <a:gd name="T31" fmla="*/ 2147483647 h 20"/>
              <a:gd name="T32" fmla="*/ 2147483647 w 20"/>
              <a:gd name="T33" fmla="*/ 2147483647 h 20"/>
              <a:gd name="T34" fmla="*/ 0 w 20"/>
              <a:gd name="T35" fmla="*/ 2147483647 h 20"/>
              <a:gd name="T36" fmla="*/ 0 w 20"/>
              <a:gd name="T37" fmla="*/ 2147483647 h 20"/>
              <a:gd name="T38" fmla="*/ 0 w 20"/>
              <a:gd name="T39" fmla="*/ 2147483647 h 20"/>
              <a:gd name="T40" fmla="*/ 2147483647 w 20"/>
              <a:gd name="T41" fmla="*/ 2147483647 h 2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0"/>
              <a:gd name="T64" fmla="*/ 0 h 20"/>
              <a:gd name="T65" fmla="*/ 20 w 20"/>
              <a:gd name="T66" fmla="*/ 20 h 2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0" h="20">
                <a:moveTo>
                  <a:pt x="6" y="20"/>
                </a:moveTo>
                <a:lnTo>
                  <a:pt x="6" y="20"/>
                </a:lnTo>
                <a:lnTo>
                  <a:pt x="6" y="17"/>
                </a:lnTo>
                <a:lnTo>
                  <a:pt x="7" y="15"/>
                </a:lnTo>
                <a:lnTo>
                  <a:pt x="8" y="13"/>
                </a:lnTo>
                <a:lnTo>
                  <a:pt x="10" y="11"/>
                </a:lnTo>
                <a:lnTo>
                  <a:pt x="12" y="8"/>
                </a:lnTo>
                <a:lnTo>
                  <a:pt x="14" y="7"/>
                </a:lnTo>
                <a:lnTo>
                  <a:pt x="16" y="6"/>
                </a:lnTo>
                <a:lnTo>
                  <a:pt x="20" y="6"/>
                </a:lnTo>
                <a:lnTo>
                  <a:pt x="20" y="0"/>
                </a:lnTo>
                <a:lnTo>
                  <a:pt x="16" y="1"/>
                </a:lnTo>
                <a:lnTo>
                  <a:pt x="12" y="1"/>
                </a:lnTo>
                <a:lnTo>
                  <a:pt x="8" y="4"/>
                </a:lnTo>
                <a:lnTo>
                  <a:pt x="6" y="6"/>
                </a:lnTo>
                <a:lnTo>
                  <a:pt x="4" y="9"/>
                </a:lnTo>
                <a:lnTo>
                  <a:pt x="1" y="13"/>
                </a:lnTo>
                <a:lnTo>
                  <a:pt x="0" y="16"/>
                </a:lnTo>
                <a:lnTo>
                  <a:pt x="0" y="20"/>
                </a:lnTo>
                <a:lnTo>
                  <a:pt x="6" y="2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590" name="Freeform 55"/>
          <p:cNvSpPr>
            <a:spLocks/>
          </p:cNvSpPr>
          <p:nvPr/>
        </p:nvSpPr>
        <p:spPr bwMode="auto">
          <a:xfrm>
            <a:off x="1514475" y="415925"/>
            <a:ext cx="9525" cy="9525"/>
          </a:xfrm>
          <a:custGeom>
            <a:avLst/>
            <a:gdLst>
              <a:gd name="T0" fmla="*/ 2147483647 w 20"/>
              <a:gd name="T1" fmla="*/ 2147483647 h 18"/>
              <a:gd name="T2" fmla="*/ 2147483647 w 20"/>
              <a:gd name="T3" fmla="*/ 2147483647 h 18"/>
              <a:gd name="T4" fmla="*/ 2147483647 w 20"/>
              <a:gd name="T5" fmla="*/ 2147483647 h 18"/>
              <a:gd name="T6" fmla="*/ 2147483647 w 20"/>
              <a:gd name="T7" fmla="*/ 2147483647 h 18"/>
              <a:gd name="T8" fmla="*/ 2147483647 w 20"/>
              <a:gd name="T9" fmla="*/ 2147483647 h 18"/>
              <a:gd name="T10" fmla="*/ 2147483647 w 20"/>
              <a:gd name="T11" fmla="*/ 2147483647 h 18"/>
              <a:gd name="T12" fmla="*/ 2147483647 w 20"/>
              <a:gd name="T13" fmla="*/ 2147483647 h 18"/>
              <a:gd name="T14" fmla="*/ 2147483647 w 20"/>
              <a:gd name="T15" fmla="*/ 2147483647 h 18"/>
              <a:gd name="T16" fmla="*/ 2147483647 w 20"/>
              <a:gd name="T17" fmla="*/ 2147483647 h 18"/>
              <a:gd name="T18" fmla="*/ 2147483647 w 20"/>
              <a:gd name="T19" fmla="*/ 0 h 18"/>
              <a:gd name="T20" fmla="*/ 0 w 20"/>
              <a:gd name="T21" fmla="*/ 0 h 18"/>
              <a:gd name="T22" fmla="*/ 0 w 20"/>
              <a:gd name="T23" fmla="*/ 2147483647 h 18"/>
              <a:gd name="T24" fmla="*/ 2147483647 w 20"/>
              <a:gd name="T25" fmla="*/ 2147483647 h 18"/>
              <a:gd name="T26" fmla="*/ 2147483647 w 20"/>
              <a:gd name="T27" fmla="*/ 2147483647 h 18"/>
              <a:gd name="T28" fmla="*/ 2147483647 w 20"/>
              <a:gd name="T29" fmla="*/ 2147483647 h 18"/>
              <a:gd name="T30" fmla="*/ 2147483647 w 20"/>
              <a:gd name="T31" fmla="*/ 2147483647 h 18"/>
              <a:gd name="T32" fmla="*/ 2147483647 w 20"/>
              <a:gd name="T33" fmla="*/ 2147483647 h 18"/>
              <a:gd name="T34" fmla="*/ 2147483647 w 20"/>
              <a:gd name="T35" fmla="*/ 2147483647 h 18"/>
              <a:gd name="T36" fmla="*/ 2147483647 w 20"/>
              <a:gd name="T37" fmla="*/ 2147483647 h 18"/>
              <a:gd name="T38" fmla="*/ 2147483647 w 20"/>
              <a:gd name="T39" fmla="*/ 2147483647 h 18"/>
              <a:gd name="T40" fmla="*/ 2147483647 w 20"/>
              <a:gd name="T41" fmla="*/ 2147483647 h 1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0"/>
              <a:gd name="T64" fmla="*/ 0 h 18"/>
              <a:gd name="T65" fmla="*/ 20 w 20"/>
              <a:gd name="T66" fmla="*/ 18 h 18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0" h="18">
                <a:moveTo>
                  <a:pt x="20" y="14"/>
                </a:moveTo>
                <a:lnTo>
                  <a:pt x="20" y="14"/>
                </a:lnTo>
                <a:lnTo>
                  <a:pt x="16" y="14"/>
                </a:lnTo>
                <a:lnTo>
                  <a:pt x="14" y="12"/>
                </a:lnTo>
                <a:lnTo>
                  <a:pt x="12" y="11"/>
                </a:lnTo>
                <a:lnTo>
                  <a:pt x="10" y="9"/>
                </a:lnTo>
                <a:lnTo>
                  <a:pt x="8" y="7"/>
                </a:lnTo>
                <a:lnTo>
                  <a:pt x="7" y="4"/>
                </a:lnTo>
                <a:lnTo>
                  <a:pt x="6" y="2"/>
                </a:lnTo>
                <a:lnTo>
                  <a:pt x="6" y="0"/>
                </a:lnTo>
                <a:lnTo>
                  <a:pt x="0" y="0"/>
                </a:lnTo>
                <a:lnTo>
                  <a:pt x="0" y="3"/>
                </a:lnTo>
                <a:lnTo>
                  <a:pt x="1" y="7"/>
                </a:lnTo>
                <a:lnTo>
                  <a:pt x="4" y="10"/>
                </a:lnTo>
                <a:lnTo>
                  <a:pt x="6" y="14"/>
                </a:lnTo>
                <a:lnTo>
                  <a:pt x="8" y="16"/>
                </a:lnTo>
                <a:lnTo>
                  <a:pt x="12" y="17"/>
                </a:lnTo>
                <a:lnTo>
                  <a:pt x="16" y="18"/>
                </a:lnTo>
                <a:lnTo>
                  <a:pt x="20" y="18"/>
                </a:lnTo>
                <a:lnTo>
                  <a:pt x="20" y="1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591" name="Freeform 56"/>
          <p:cNvSpPr>
            <a:spLocks/>
          </p:cNvSpPr>
          <p:nvPr/>
        </p:nvSpPr>
        <p:spPr bwMode="auto">
          <a:xfrm>
            <a:off x="93663" y="-66675"/>
            <a:ext cx="3175" cy="1304925"/>
          </a:xfrm>
          <a:custGeom>
            <a:avLst/>
            <a:gdLst>
              <a:gd name="T0" fmla="*/ 2147483647 w 6"/>
              <a:gd name="T1" fmla="*/ 2147483647 h 2166"/>
              <a:gd name="T2" fmla="*/ 2147483647 w 6"/>
              <a:gd name="T3" fmla="*/ 2147483647 h 2166"/>
              <a:gd name="T4" fmla="*/ 2147483647 w 6"/>
              <a:gd name="T5" fmla="*/ 0 h 2166"/>
              <a:gd name="T6" fmla="*/ 0 w 6"/>
              <a:gd name="T7" fmla="*/ 0 h 2166"/>
              <a:gd name="T8" fmla="*/ 0 w 6"/>
              <a:gd name="T9" fmla="*/ 2147483647 h 2166"/>
              <a:gd name="T10" fmla="*/ 2147483647 w 6"/>
              <a:gd name="T11" fmla="*/ 2147483647 h 2166"/>
              <a:gd name="T12" fmla="*/ 0 w 6"/>
              <a:gd name="T13" fmla="*/ 2147483647 h 2166"/>
              <a:gd name="T14" fmla="*/ 0 w 6"/>
              <a:gd name="T15" fmla="*/ 2147483647 h 2166"/>
              <a:gd name="T16" fmla="*/ 2147483647 w 6"/>
              <a:gd name="T17" fmla="*/ 2147483647 h 2166"/>
              <a:gd name="T18" fmla="*/ 2147483647 w 6"/>
              <a:gd name="T19" fmla="*/ 2147483647 h 216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"/>
              <a:gd name="T31" fmla="*/ 0 h 2166"/>
              <a:gd name="T32" fmla="*/ 6 w 6"/>
              <a:gd name="T33" fmla="*/ 2166 h 216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" h="2166">
                <a:moveTo>
                  <a:pt x="4" y="2160"/>
                </a:moveTo>
                <a:lnTo>
                  <a:pt x="6" y="2163"/>
                </a:lnTo>
                <a:lnTo>
                  <a:pt x="6" y="0"/>
                </a:lnTo>
                <a:lnTo>
                  <a:pt x="0" y="0"/>
                </a:lnTo>
                <a:lnTo>
                  <a:pt x="0" y="2163"/>
                </a:lnTo>
                <a:lnTo>
                  <a:pt x="4" y="2166"/>
                </a:lnTo>
                <a:lnTo>
                  <a:pt x="0" y="2163"/>
                </a:lnTo>
                <a:lnTo>
                  <a:pt x="0" y="2166"/>
                </a:lnTo>
                <a:lnTo>
                  <a:pt x="4" y="2166"/>
                </a:lnTo>
                <a:lnTo>
                  <a:pt x="4" y="216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592" name="Freeform 57"/>
          <p:cNvSpPr>
            <a:spLocks/>
          </p:cNvSpPr>
          <p:nvPr/>
        </p:nvSpPr>
        <p:spPr bwMode="auto">
          <a:xfrm>
            <a:off x="119063" y="-46038"/>
            <a:ext cx="3175" cy="1327151"/>
          </a:xfrm>
          <a:custGeom>
            <a:avLst/>
            <a:gdLst>
              <a:gd name="T0" fmla="*/ 2147483647 w 5"/>
              <a:gd name="T1" fmla="*/ 2147483647 h 2200"/>
              <a:gd name="T2" fmla="*/ 2147483647 w 5"/>
              <a:gd name="T3" fmla="*/ 2147483647 h 2200"/>
              <a:gd name="T4" fmla="*/ 2147483647 w 5"/>
              <a:gd name="T5" fmla="*/ 0 h 2200"/>
              <a:gd name="T6" fmla="*/ 0 w 5"/>
              <a:gd name="T7" fmla="*/ 0 h 2200"/>
              <a:gd name="T8" fmla="*/ 0 w 5"/>
              <a:gd name="T9" fmla="*/ 2147483647 h 2200"/>
              <a:gd name="T10" fmla="*/ 2147483647 w 5"/>
              <a:gd name="T11" fmla="*/ 2147483647 h 2200"/>
              <a:gd name="T12" fmla="*/ 0 w 5"/>
              <a:gd name="T13" fmla="*/ 2147483647 h 2200"/>
              <a:gd name="T14" fmla="*/ 0 w 5"/>
              <a:gd name="T15" fmla="*/ 2147483647 h 2200"/>
              <a:gd name="T16" fmla="*/ 2147483647 w 5"/>
              <a:gd name="T17" fmla="*/ 2147483647 h 2200"/>
              <a:gd name="T18" fmla="*/ 2147483647 w 5"/>
              <a:gd name="T19" fmla="*/ 2147483647 h 22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"/>
              <a:gd name="T31" fmla="*/ 0 h 2200"/>
              <a:gd name="T32" fmla="*/ 5 w 5"/>
              <a:gd name="T33" fmla="*/ 2200 h 22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" h="2200">
                <a:moveTo>
                  <a:pt x="3" y="2194"/>
                </a:moveTo>
                <a:lnTo>
                  <a:pt x="5" y="2197"/>
                </a:lnTo>
                <a:lnTo>
                  <a:pt x="5" y="0"/>
                </a:lnTo>
                <a:lnTo>
                  <a:pt x="0" y="0"/>
                </a:lnTo>
                <a:lnTo>
                  <a:pt x="0" y="2197"/>
                </a:lnTo>
                <a:lnTo>
                  <a:pt x="3" y="2200"/>
                </a:lnTo>
                <a:lnTo>
                  <a:pt x="0" y="2197"/>
                </a:lnTo>
                <a:lnTo>
                  <a:pt x="0" y="2200"/>
                </a:lnTo>
                <a:lnTo>
                  <a:pt x="3" y="2200"/>
                </a:lnTo>
                <a:lnTo>
                  <a:pt x="3" y="219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593" name="Freeform 58"/>
          <p:cNvSpPr>
            <a:spLocks/>
          </p:cNvSpPr>
          <p:nvPr/>
        </p:nvSpPr>
        <p:spPr bwMode="auto">
          <a:xfrm>
            <a:off x="26988" y="808038"/>
            <a:ext cx="239712" cy="149225"/>
          </a:xfrm>
          <a:custGeom>
            <a:avLst/>
            <a:gdLst>
              <a:gd name="T0" fmla="*/ 2147483647 w 458"/>
              <a:gd name="T1" fmla="*/ 2147483647 h 246"/>
              <a:gd name="T2" fmla="*/ 2147483647 w 458"/>
              <a:gd name="T3" fmla="*/ 2147483647 h 246"/>
              <a:gd name="T4" fmla="*/ 2147483647 w 458"/>
              <a:gd name="T5" fmla="*/ 2147483647 h 246"/>
              <a:gd name="T6" fmla="*/ 2147483647 w 458"/>
              <a:gd name="T7" fmla="*/ 2147483647 h 246"/>
              <a:gd name="T8" fmla="*/ 2147483647 w 458"/>
              <a:gd name="T9" fmla="*/ 2147483647 h 246"/>
              <a:gd name="T10" fmla="*/ 2147483647 w 458"/>
              <a:gd name="T11" fmla="*/ 2147483647 h 246"/>
              <a:gd name="T12" fmla="*/ 2147483647 w 458"/>
              <a:gd name="T13" fmla="*/ 2147483647 h 246"/>
              <a:gd name="T14" fmla="*/ 2147483647 w 458"/>
              <a:gd name="T15" fmla="*/ 2147483647 h 246"/>
              <a:gd name="T16" fmla="*/ 2147483647 w 458"/>
              <a:gd name="T17" fmla="*/ 2147483647 h 246"/>
              <a:gd name="T18" fmla="*/ 2147483647 w 458"/>
              <a:gd name="T19" fmla="*/ 2147483647 h 246"/>
              <a:gd name="T20" fmla="*/ 2147483647 w 458"/>
              <a:gd name="T21" fmla="*/ 2147483647 h 246"/>
              <a:gd name="T22" fmla="*/ 2147483647 w 458"/>
              <a:gd name="T23" fmla="*/ 2147483647 h 246"/>
              <a:gd name="T24" fmla="*/ 2147483647 w 458"/>
              <a:gd name="T25" fmla="*/ 2147483647 h 246"/>
              <a:gd name="T26" fmla="*/ 2147483647 w 458"/>
              <a:gd name="T27" fmla="*/ 2147483647 h 246"/>
              <a:gd name="T28" fmla="*/ 2147483647 w 458"/>
              <a:gd name="T29" fmla="*/ 2147483647 h 246"/>
              <a:gd name="T30" fmla="*/ 2147483647 w 458"/>
              <a:gd name="T31" fmla="*/ 2147483647 h 246"/>
              <a:gd name="T32" fmla="*/ 2147483647 w 458"/>
              <a:gd name="T33" fmla="*/ 2147483647 h 246"/>
              <a:gd name="T34" fmla="*/ 2147483647 w 458"/>
              <a:gd name="T35" fmla="*/ 0 h 246"/>
              <a:gd name="T36" fmla="*/ 2147483647 w 458"/>
              <a:gd name="T37" fmla="*/ 0 h 246"/>
              <a:gd name="T38" fmla="*/ 2147483647 w 458"/>
              <a:gd name="T39" fmla="*/ 2147483647 h 246"/>
              <a:gd name="T40" fmla="*/ 2147483647 w 458"/>
              <a:gd name="T41" fmla="*/ 2147483647 h 246"/>
              <a:gd name="T42" fmla="*/ 2147483647 w 458"/>
              <a:gd name="T43" fmla="*/ 2147483647 h 246"/>
              <a:gd name="T44" fmla="*/ 2147483647 w 458"/>
              <a:gd name="T45" fmla="*/ 2147483647 h 246"/>
              <a:gd name="T46" fmla="*/ 2147483647 w 458"/>
              <a:gd name="T47" fmla="*/ 2147483647 h 246"/>
              <a:gd name="T48" fmla="*/ 2147483647 w 458"/>
              <a:gd name="T49" fmla="*/ 2147483647 h 246"/>
              <a:gd name="T50" fmla="*/ 2147483647 w 458"/>
              <a:gd name="T51" fmla="*/ 2147483647 h 246"/>
              <a:gd name="T52" fmla="*/ 0 w 458"/>
              <a:gd name="T53" fmla="*/ 2147483647 h 246"/>
              <a:gd name="T54" fmla="*/ 0 w 458"/>
              <a:gd name="T55" fmla="*/ 2147483647 h 246"/>
              <a:gd name="T56" fmla="*/ 2147483647 w 458"/>
              <a:gd name="T57" fmla="*/ 2147483647 h 246"/>
              <a:gd name="T58" fmla="*/ 2147483647 w 458"/>
              <a:gd name="T59" fmla="*/ 2147483647 h 246"/>
              <a:gd name="T60" fmla="*/ 2147483647 w 458"/>
              <a:gd name="T61" fmla="*/ 2147483647 h 246"/>
              <a:gd name="T62" fmla="*/ 2147483647 w 458"/>
              <a:gd name="T63" fmla="*/ 2147483647 h 246"/>
              <a:gd name="T64" fmla="*/ 2147483647 w 458"/>
              <a:gd name="T65" fmla="*/ 2147483647 h 246"/>
              <a:gd name="T66" fmla="*/ 2147483647 w 458"/>
              <a:gd name="T67" fmla="*/ 2147483647 h 246"/>
              <a:gd name="T68" fmla="*/ 2147483647 w 458"/>
              <a:gd name="T69" fmla="*/ 2147483647 h 246"/>
              <a:gd name="T70" fmla="*/ 2147483647 w 458"/>
              <a:gd name="T71" fmla="*/ 2147483647 h 246"/>
              <a:gd name="T72" fmla="*/ 2147483647 w 458"/>
              <a:gd name="T73" fmla="*/ 2147483647 h 24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458"/>
              <a:gd name="T112" fmla="*/ 0 h 246"/>
              <a:gd name="T113" fmla="*/ 458 w 458"/>
              <a:gd name="T114" fmla="*/ 246 h 24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458" h="246">
                <a:moveTo>
                  <a:pt x="393" y="246"/>
                </a:moveTo>
                <a:lnTo>
                  <a:pt x="406" y="245"/>
                </a:lnTo>
                <a:lnTo>
                  <a:pt x="418" y="242"/>
                </a:lnTo>
                <a:lnTo>
                  <a:pt x="429" y="235"/>
                </a:lnTo>
                <a:lnTo>
                  <a:pt x="438" y="228"/>
                </a:lnTo>
                <a:lnTo>
                  <a:pt x="446" y="219"/>
                </a:lnTo>
                <a:lnTo>
                  <a:pt x="452" y="207"/>
                </a:lnTo>
                <a:lnTo>
                  <a:pt x="455" y="196"/>
                </a:lnTo>
                <a:lnTo>
                  <a:pt x="458" y="183"/>
                </a:lnTo>
                <a:lnTo>
                  <a:pt x="458" y="63"/>
                </a:lnTo>
                <a:lnTo>
                  <a:pt x="455" y="51"/>
                </a:lnTo>
                <a:lnTo>
                  <a:pt x="452" y="39"/>
                </a:lnTo>
                <a:lnTo>
                  <a:pt x="446" y="28"/>
                </a:lnTo>
                <a:lnTo>
                  <a:pt x="438" y="18"/>
                </a:lnTo>
                <a:lnTo>
                  <a:pt x="429" y="10"/>
                </a:lnTo>
                <a:lnTo>
                  <a:pt x="418" y="5"/>
                </a:lnTo>
                <a:lnTo>
                  <a:pt x="406" y="1"/>
                </a:lnTo>
                <a:lnTo>
                  <a:pt x="393" y="0"/>
                </a:lnTo>
                <a:lnTo>
                  <a:pt x="65" y="0"/>
                </a:lnTo>
                <a:lnTo>
                  <a:pt x="52" y="1"/>
                </a:lnTo>
                <a:lnTo>
                  <a:pt x="39" y="5"/>
                </a:lnTo>
                <a:lnTo>
                  <a:pt x="29" y="10"/>
                </a:lnTo>
                <a:lnTo>
                  <a:pt x="20" y="18"/>
                </a:lnTo>
                <a:lnTo>
                  <a:pt x="12" y="28"/>
                </a:lnTo>
                <a:lnTo>
                  <a:pt x="6" y="39"/>
                </a:lnTo>
                <a:lnTo>
                  <a:pt x="1" y="51"/>
                </a:lnTo>
                <a:lnTo>
                  <a:pt x="0" y="63"/>
                </a:lnTo>
                <a:lnTo>
                  <a:pt x="0" y="183"/>
                </a:lnTo>
                <a:lnTo>
                  <a:pt x="1" y="196"/>
                </a:lnTo>
                <a:lnTo>
                  <a:pt x="6" y="207"/>
                </a:lnTo>
                <a:lnTo>
                  <a:pt x="12" y="219"/>
                </a:lnTo>
                <a:lnTo>
                  <a:pt x="20" y="228"/>
                </a:lnTo>
                <a:lnTo>
                  <a:pt x="29" y="235"/>
                </a:lnTo>
                <a:lnTo>
                  <a:pt x="39" y="242"/>
                </a:lnTo>
                <a:lnTo>
                  <a:pt x="52" y="245"/>
                </a:lnTo>
                <a:lnTo>
                  <a:pt x="65" y="246"/>
                </a:lnTo>
                <a:lnTo>
                  <a:pt x="393" y="246"/>
                </a:lnTo>
                <a:close/>
              </a:path>
            </a:pathLst>
          </a:custGeom>
          <a:solidFill>
            <a:srgbClr val="B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594" name="Freeform 59"/>
          <p:cNvSpPr>
            <a:spLocks/>
          </p:cNvSpPr>
          <p:nvPr/>
        </p:nvSpPr>
        <p:spPr bwMode="auto">
          <a:xfrm>
            <a:off x="25400" y="808038"/>
            <a:ext cx="34925" cy="36512"/>
          </a:xfrm>
          <a:custGeom>
            <a:avLst/>
            <a:gdLst>
              <a:gd name="T0" fmla="*/ 2147483647 w 67"/>
              <a:gd name="T1" fmla="*/ 2147483647 h 67"/>
              <a:gd name="T2" fmla="*/ 2147483647 w 67"/>
              <a:gd name="T3" fmla="*/ 2147483647 h 67"/>
              <a:gd name="T4" fmla="*/ 2147483647 w 67"/>
              <a:gd name="T5" fmla="*/ 2147483647 h 67"/>
              <a:gd name="T6" fmla="*/ 2147483647 w 67"/>
              <a:gd name="T7" fmla="*/ 2147483647 h 67"/>
              <a:gd name="T8" fmla="*/ 2147483647 w 67"/>
              <a:gd name="T9" fmla="*/ 2147483647 h 67"/>
              <a:gd name="T10" fmla="*/ 2147483647 w 67"/>
              <a:gd name="T11" fmla="*/ 2147483647 h 67"/>
              <a:gd name="T12" fmla="*/ 2147483647 w 67"/>
              <a:gd name="T13" fmla="*/ 2147483647 h 67"/>
              <a:gd name="T14" fmla="*/ 2147483647 w 67"/>
              <a:gd name="T15" fmla="*/ 2147483647 h 67"/>
              <a:gd name="T16" fmla="*/ 2147483647 w 67"/>
              <a:gd name="T17" fmla="*/ 2147483647 h 67"/>
              <a:gd name="T18" fmla="*/ 2147483647 w 67"/>
              <a:gd name="T19" fmla="*/ 2147483647 h 67"/>
              <a:gd name="T20" fmla="*/ 2147483647 w 67"/>
              <a:gd name="T21" fmla="*/ 0 h 67"/>
              <a:gd name="T22" fmla="*/ 2147483647 w 67"/>
              <a:gd name="T23" fmla="*/ 2147483647 h 67"/>
              <a:gd name="T24" fmla="*/ 2147483647 w 67"/>
              <a:gd name="T25" fmla="*/ 2147483647 h 67"/>
              <a:gd name="T26" fmla="*/ 2147483647 w 67"/>
              <a:gd name="T27" fmla="*/ 2147483647 h 67"/>
              <a:gd name="T28" fmla="*/ 2147483647 w 67"/>
              <a:gd name="T29" fmla="*/ 2147483647 h 67"/>
              <a:gd name="T30" fmla="*/ 2147483647 w 67"/>
              <a:gd name="T31" fmla="*/ 2147483647 h 67"/>
              <a:gd name="T32" fmla="*/ 2147483647 w 67"/>
              <a:gd name="T33" fmla="*/ 2147483647 h 67"/>
              <a:gd name="T34" fmla="*/ 2147483647 w 67"/>
              <a:gd name="T35" fmla="*/ 2147483647 h 67"/>
              <a:gd name="T36" fmla="*/ 0 w 67"/>
              <a:gd name="T37" fmla="*/ 2147483647 h 67"/>
              <a:gd name="T38" fmla="*/ 0 w 67"/>
              <a:gd name="T39" fmla="*/ 2147483647 h 67"/>
              <a:gd name="T40" fmla="*/ 2147483647 w 67"/>
              <a:gd name="T41" fmla="*/ 2147483647 h 6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67"/>
              <a:gd name="T64" fmla="*/ 0 h 67"/>
              <a:gd name="T65" fmla="*/ 67 w 67"/>
              <a:gd name="T66" fmla="*/ 67 h 67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67" h="67">
                <a:moveTo>
                  <a:pt x="6" y="67"/>
                </a:moveTo>
                <a:lnTo>
                  <a:pt x="6" y="67"/>
                </a:lnTo>
                <a:lnTo>
                  <a:pt x="7" y="55"/>
                </a:lnTo>
                <a:lnTo>
                  <a:pt x="10" y="43"/>
                </a:lnTo>
                <a:lnTo>
                  <a:pt x="16" y="33"/>
                </a:lnTo>
                <a:lnTo>
                  <a:pt x="23" y="25"/>
                </a:lnTo>
                <a:lnTo>
                  <a:pt x="32" y="17"/>
                </a:lnTo>
                <a:lnTo>
                  <a:pt x="42" y="11"/>
                </a:lnTo>
                <a:lnTo>
                  <a:pt x="54" y="7"/>
                </a:lnTo>
                <a:lnTo>
                  <a:pt x="67" y="6"/>
                </a:lnTo>
                <a:lnTo>
                  <a:pt x="67" y="0"/>
                </a:lnTo>
                <a:lnTo>
                  <a:pt x="53" y="2"/>
                </a:lnTo>
                <a:lnTo>
                  <a:pt x="40" y="6"/>
                </a:lnTo>
                <a:lnTo>
                  <a:pt x="29" y="12"/>
                </a:lnTo>
                <a:lnTo>
                  <a:pt x="19" y="20"/>
                </a:lnTo>
                <a:lnTo>
                  <a:pt x="11" y="30"/>
                </a:lnTo>
                <a:lnTo>
                  <a:pt x="4" y="42"/>
                </a:lnTo>
                <a:lnTo>
                  <a:pt x="1" y="55"/>
                </a:lnTo>
                <a:lnTo>
                  <a:pt x="0" y="67"/>
                </a:lnTo>
                <a:lnTo>
                  <a:pt x="6" y="6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595" name="Freeform 60"/>
          <p:cNvSpPr>
            <a:spLocks/>
          </p:cNvSpPr>
          <p:nvPr/>
        </p:nvSpPr>
        <p:spPr bwMode="auto">
          <a:xfrm>
            <a:off x="25400" y="917575"/>
            <a:ext cx="34925" cy="39688"/>
          </a:xfrm>
          <a:custGeom>
            <a:avLst/>
            <a:gdLst>
              <a:gd name="T0" fmla="*/ 2147483647 w 67"/>
              <a:gd name="T1" fmla="*/ 2147483647 h 66"/>
              <a:gd name="T2" fmla="*/ 2147483647 w 67"/>
              <a:gd name="T3" fmla="*/ 2147483647 h 66"/>
              <a:gd name="T4" fmla="*/ 2147483647 w 67"/>
              <a:gd name="T5" fmla="*/ 2147483647 h 66"/>
              <a:gd name="T6" fmla="*/ 2147483647 w 67"/>
              <a:gd name="T7" fmla="*/ 2147483647 h 66"/>
              <a:gd name="T8" fmla="*/ 2147483647 w 67"/>
              <a:gd name="T9" fmla="*/ 2147483647 h 66"/>
              <a:gd name="T10" fmla="*/ 2147483647 w 67"/>
              <a:gd name="T11" fmla="*/ 2147483647 h 66"/>
              <a:gd name="T12" fmla="*/ 2147483647 w 67"/>
              <a:gd name="T13" fmla="*/ 2147483647 h 66"/>
              <a:gd name="T14" fmla="*/ 2147483647 w 67"/>
              <a:gd name="T15" fmla="*/ 2147483647 h 66"/>
              <a:gd name="T16" fmla="*/ 2147483647 w 67"/>
              <a:gd name="T17" fmla="*/ 2147483647 h 66"/>
              <a:gd name="T18" fmla="*/ 2147483647 w 67"/>
              <a:gd name="T19" fmla="*/ 0 h 66"/>
              <a:gd name="T20" fmla="*/ 0 w 67"/>
              <a:gd name="T21" fmla="*/ 0 h 66"/>
              <a:gd name="T22" fmla="*/ 2147483647 w 67"/>
              <a:gd name="T23" fmla="*/ 2147483647 h 66"/>
              <a:gd name="T24" fmla="*/ 2147483647 w 67"/>
              <a:gd name="T25" fmla="*/ 2147483647 h 66"/>
              <a:gd name="T26" fmla="*/ 2147483647 w 67"/>
              <a:gd name="T27" fmla="*/ 2147483647 h 66"/>
              <a:gd name="T28" fmla="*/ 2147483647 w 67"/>
              <a:gd name="T29" fmla="*/ 2147483647 h 66"/>
              <a:gd name="T30" fmla="*/ 2147483647 w 67"/>
              <a:gd name="T31" fmla="*/ 2147483647 h 66"/>
              <a:gd name="T32" fmla="*/ 2147483647 w 67"/>
              <a:gd name="T33" fmla="*/ 2147483647 h 66"/>
              <a:gd name="T34" fmla="*/ 2147483647 w 67"/>
              <a:gd name="T35" fmla="*/ 2147483647 h 66"/>
              <a:gd name="T36" fmla="*/ 2147483647 w 67"/>
              <a:gd name="T37" fmla="*/ 2147483647 h 66"/>
              <a:gd name="T38" fmla="*/ 2147483647 w 67"/>
              <a:gd name="T39" fmla="*/ 2147483647 h 66"/>
              <a:gd name="T40" fmla="*/ 2147483647 w 67"/>
              <a:gd name="T41" fmla="*/ 2147483647 h 6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67"/>
              <a:gd name="T64" fmla="*/ 0 h 66"/>
              <a:gd name="T65" fmla="*/ 67 w 67"/>
              <a:gd name="T66" fmla="*/ 66 h 6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67" h="66">
                <a:moveTo>
                  <a:pt x="67" y="61"/>
                </a:moveTo>
                <a:lnTo>
                  <a:pt x="67" y="61"/>
                </a:lnTo>
                <a:lnTo>
                  <a:pt x="54" y="59"/>
                </a:lnTo>
                <a:lnTo>
                  <a:pt x="42" y="55"/>
                </a:lnTo>
                <a:lnTo>
                  <a:pt x="32" y="50"/>
                </a:lnTo>
                <a:lnTo>
                  <a:pt x="23" y="43"/>
                </a:lnTo>
                <a:lnTo>
                  <a:pt x="16" y="35"/>
                </a:lnTo>
                <a:lnTo>
                  <a:pt x="10" y="24"/>
                </a:lnTo>
                <a:lnTo>
                  <a:pt x="7" y="13"/>
                </a:lnTo>
                <a:lnTo>
                  <a:pt x="6" y="0"/>
                </a:lnTo>
                <a:lnTo>
                  <a:pt x="0" y="0"/>
                </a:lnTo>
                <a:lnTo>
                  <a:pt x="1" y="13"/>
                </a:lnTo>
                <a:lnTo>
                  <a:pt x="4" y="25"/>
                </a:lnTo>
                <a:lnTo>
                  <a:pt x="11" y="37"/>
                </a:lnTo>
                <a:lnTo>
                  <a:pt x="19" y="46"/>
                </a:lnTo>
                <a:lnTo>
                  <a:pt x="29" y="54"/>
                </a:lnTo>
                <a:lnTo>
                  <a:pt x="40" y="61"/>
                </a:lnTo>
                <a:lnTo>
                  <a:pt x="53" y="65"/>
                </a:lnTo>
                <a:lnTo>
                  <a:pt x="67" y="66"/>
                </a:lnTo>
                <a:lnTo>
                  <a:pt x="67" y="61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596" name="Freeform 61"/>
          <p:cNvSpPr>
            <a:spLocks/>
          </p:cNvSpPr>
          <p:nvPr/>
        </p:nvSpPr>
        <p:spPr bwMode="auto">
          <a:xfrm>
            <a:off x="52388" y="827088"/>
            <a:ext cx="190500" cy="111125"/>
          </a:xfrm>
          <a:custGeom>
            <a:avLst/>
            <a:gdLst>
              <a:gd name="T0" fmla="*/ 2147483647 w 363"/>
              <a:gd name="T1" fmla="*/ 2147483647 h 187"/>
              <a:gd name="T2" fmla="*/ 2147483647 w 363"/>
              <a:gd name="T3" fmla="*/ 2147483647 h 187"/>
              <a:gd name="T4" fmla="*/ 2147483647 w 363"/>
              <a:gd name="T5" fmla="*/ 2147483647 h 187"/>
              <a:gd name="T6" fmla="*/ 2147483647 w 363"/>
              <a:gd name="T7" fmla="*/ 2147483647 h 187"/>
              <a:gd name="T8" fmla="*/ 2147483647 w 363"/>
              <a:gd name="T9" fmla="*/ 2147483647 h 187"/>
              <a:gd name="T10" fmla="*/ 2147483647 w 363"/>
              <a:gd name="T11" fmla="*/ 2147483647 h 187"/>
              <a:gd name="T12" fmla="*/ 2147483647 w 363"/>
              <a:gd name="T13" fmla="*/ 2147483647 h 187"/>
              <a:gd name="T14" fmla="*/ 2147483647 w 363"/>
              <a:gd name="T15" fmla="*/ 2147483647 h 187"/>
              <a:gd name="T16" fmla="*/ 2147483647 w 363"/>
              <a:gd name="T17" fmla="*/ 2147483647 h 187"/>
              <a:gd name="T18" fmla="*/ 2147483647 w 363"/>
              <a:gd name="T19" fmla="*/ 2147483647 h 187"/>
              <a:gd name="T20" fmla="*/ 2147483647 w 363"/>
              <a:gd name="T21" fmla="*/ 2147483647 h 187"/>
              <a:gd name="T22" fmla="*/ 2147483647 w 363"/>
              <a:gd name="T23" fmla="*/ 2147483647 h 187"/>
              <a:gd name="T24" fmla="*/ 2147483647 w 363"/>
              <a:gd name="T25" fmla="*/ 2147483647 h 187"/>
              <a:gd name="T26" fmla="*/ 2147483647 w 363"/>
              <a:gd name="T27" fmla="*/ 2147483647 h 187"/>
              <a:gd name="T28" fmla="*/ 2147483647 w 363"/>
              <a:gd name="T29" fmla="*/ 2147483647 h 187"/>
              <a:gd name="T30" fmla="*/ 2147483647 w 363"/>
              <a:gd name="T31" fmla="*/ 2147483647 h 187"/>
              <a:gd name="T32" fmla="*/ 2147483647 w 363"/>
              <a:gd name="T33" fmla="*/ 2147483647 h 187"/>
              <a:gd name="T34" fmla="*/ 2147483647 w 363"/>
              <a:gd name="T35" fmla="*/ 0 h 187"/>
              <a:gd name="T36" fmla="*/ 2147483647 w 363"/>
              <a:gd name="T37" fmla="*/ 0 h 187"/>
              <a:gd name="T38" fmla="*/ 2147483647 w 363"/>
              <a:gd name="T39" fmla="*/ 2147483647 h 187"/>
              <a:gd name="T40" fmla="*/ 2147483647 w 363"/>
              <a:gd name="T41" fmla="*/ 2147483647 h 187"/>
              <a:gd name="T42" fmla="*/ 2147483647 w 363"/>
              <a:gd name="T43" fmla="*/ 2147483647 h 187"/>
              <a:gd name="T44" fmla="*/ 2147483647 w 363"/>
              <a:gd name="T45" fmla="*/ 2147483647 h 187"/>
              <a:gd name="T46" fmla="*/ 2147483647 w 363"/>
              <a:gd name="T47" fmla="*/ 2147483647 h 187"/>
              <a:gd name="T48" fmla="*/ 2147483647 w 363"/>
              <a:gd name="T49" fmla="*/ 2147483647 h 187"/>
              <a:gd name="T50" fmla="*/ 2147483647 w 363"/>
              <a:gd name="T51" fmla="*/ 2147483647 h 187"/>
              <a:gd name="T52" fmla="*/ 0 w 363"/>
              <a:gd name="T53" fmla="*/ 2147483647 h 187"/>
              <a:gd name="T54" fmla="*/ 0 w 363"/>
              <a:gd name="T55" fmla="*/ 2147483647 h 187"/>
              <a:gd name="T56" fmla="*/ 2147483647 w 363"/>
              <a:gd name="T57" fmla="*/ 2147483647 h 187"/>
              <a:gd name="T58" fmla="*/ 2147483647 w 363"/>
              <a:gd name="T59" fmla="*/ 2147483647 h 187"/>
              <a:gd name="T60" fmla="*/ 2147483647 w 363"/>
              <a:gd name="T61" fmla="*/ 2147483647 h 187"/>
              <a:gd name="T62" fmla="*/ 2147483647 w 363"/>
              <a:gd name="T63" fmla="*/ 2147483647 h 187"/>
              <a:gd name="T64" fmla="*/ 2147483647 w 363"/>
              <a:gd name="T65" fmla="*/ 2147483647 h 187"/>
              <a:gd name="T66" fmla="*/ 2147483647 w 363"/>
              <a:gd name="T67" fmla="*/ 2147483647 h 187"/>
              <a:gd name="T68" fmla="*/ 2147483647 w 363"/>
              <a:gd name="T69" fmla="*/ 2147483647 h 187"/>
              <a:gd name="T70" fmla="*/ 2147483647 w 363"/>
              <a:gd name="T71" fmla="*/ 2147483647 h 187"/>
              <a:gd name="T72" fmla="*/ 2147483647 w 363"/>
              <a:gd name="T73" fmla="*/ 2147483647 h 18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363"/>
              <a:gd name="T112" fmla="*/ 0 h 187"/>
              <a:gd name="T113" fmla="*/ 363 w 363"/>
              <a:gd name="T114" fmla="*/ 187 h 187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363" h="187">
                <a:moveTo>
                  <a:pt x="298" y="187"/>
                </a:moveTo>
                <a:lnTo>
                  <a:pt x="311" y="185"/>
                </a:lnTo>
                <a:lnTo>
                  <a:pt x="323" y="182"/>
                </a:lnTo>
                <a:lnTo>
                  <a:pt x="334" y="176"/>
                </a:lnTo>
                <a:lnTo>
                  <a:pt x="343" y="168"/>
                </a:lnTo>
                <a:lnTo>
                  <a:pt x="351" y="159"/>
                </a:lnTo>
                <a:lnTo>
                  <a:pt x="357" y="147"/>
                </a:lnTo>
                <a:lnTo>
                  <a:pt x="361" y="136"/>
                </a:lnTo>
                <a:lnTo>
                  <a:pt x="363" y="123"/>
                </a:lnTo>
                <a:lnTo>
                  <a:pt x="363" y="63"/>
                </a:lnTo>
                <a:lnTo>
                  <a:pt x="361" y="51"/>
                </a:lnTo>
                <a:lnTo>
                  <a:pt x="357" y="39"/>
                </a:lnTo>
                <a:lnTo>
                  <a:pt x="351" y="28"/>
                </a:lnTo>
                <a:lnTo>
                  <a:pt x="343" y="18"/>
                </a:lnTo>
                <a:lnTo>
                  <a:pt x="334" y="10"/>
                </a:lnTo>
                <a:lnTo>
                  <a:pt x="323" y="5"/>
                </a:lnTo>
                <a:lnTo>
                  <a:pt x="311" y="1"/>
                </a:lnTo>
                <a:lnTo>
                  <a:pt x="298" y="0"/>
                </a:lnTo>
                <a:lnTo>
                  <a:pt x="63" y="0"/>
                </a:lnTo>
                <a:lnTo>
                  <a:pt x="50" y="1"/>
                </a:lnTo>
                <a:lnTo>
                  <a:pt x="39" y="5"/>
                </a:lnTo>
                <a:lnTo>
                  <a:pt x="27" y="10"/>
                </a:lnTo>
                <a:lnTo>
                  <a:pt x="18" y="18"/>
                </a:lnTo>
                <a:lnTo>
                  <a:pt x="10" y="28"/>
                </a:lnTo>
                <a:lnTo>
                  <a:pt x="4" y="39"/>
                </a:lnTo>
                <a:lnTo>
                  <a:pt x="1" y="51"/>
                </a:lnTo>
                <a:lnTo>
                  <a:pt x="0" y="63"/>
                </a:lnTo>
                <a:lnTo>
                  <a:pt x="0" y="123"/>
                </a:lnTo>
                <a:lnTo>
                  <a:pt x="1" y="136"/>
                </a:lnTo>
                <a:lnTo>
                  <a:pt x="4" y="147"/>
                </a:lnTo>
                <a:lnTo>
                  <a:pt x="10" y="159"/>
                </a:lnTo>
                <a:lnTo>
                  <a:pt x="18" y="168"/>
                </a:lnTo>
                <a:lnTo>
                  <a:pt x="27" y="176"/>
                </a:lnTo>
                <a:lnTo>
                  <a:pt x="39" y="182"/>
                </a:lnTo>
                <a:lnTo>
                  <a:pt x="50" y="185"/>
                </a:lnTo>
                <a:lnTo>
                  <a:pt x="63" y="187"/>
                </a:lnTo>
                <a:lnTo>
                  <a:pt x="298" y="187"/>
                </a:lnTo>
                <a:close/>
              </a:path>
            </a:pathLst>
          </a:custGeom>
          <a:solidFill>
            <a:srgbClr val="4242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597" name="Freeform 62"/>
          <p:cNvSpPr>
            <a:spLocks/>
          </p:cNvSpPr>
          <p:nvPr/>
        </p:nvSpPr>
        <p:spPr bwMode="auto">
          <a:xfrm>
            <a:off x="50800" y="823913"/>
            <a:ext cx="34925" cy="41275"/>
          </a:xfrm>
          <a:custGeom>
            <a:avLst/>
            <a:gdLst>
              <a:gd name="T0" fmla="*/ 2147483647 w 67"/>
              <a:gd name="T1" fmla="*/ 2147483647 h 67"/>
              <a:gd name="T2" fmla="*/ 2147483647 w 67"/>
              <a:gd name="T3" fmla="*/ 2147483647 h 67"/>
              <a:gd name="T4" fmla="*/ 2147483647 w 67"/>
              <a:gd name="T5" fmla="*/ 2147483647 h 67"/>
              <a:gd name="T6" fmla="*/ 2147483647 w 67"/>
              <a:gd name="T7" fmla="*/ 2147483647 h 67"/>
              <a:gd name="T8" fmla="*/ 2147483647 w 67"/>
              <a:gd name="T9" fmla="*/ 2147483647 h 67"/>
              <a:gd name="T10" fmla="*/ 2147483647 w 67"/>
              <a:gd name="T11" fmla="*/ 2147483647 h 67"/>
              <a:gd name="T12" fmla="*/ 2147483647 w 67"/>
              <a:gd name="T13" fmla="*/ 2147483647 h 67"/>
              <a:gd name="T14" fmla="*/ 2147483647 w 67"/>
              <a:gd name="T15" fmla="*/ 2147483647 h 67"/>
              <a:gd name="T16" fmla="*/ 2147483647 w 67"/>
              <a:gd name="T17" fmla="*/ 2147483647 h 67"/>
              <a:gd name="T18" fmla="*/ 2147483647 w 67"/>
              <a:gd name="T19" fmla="*/ 2147483647 h 67"/>
              <a:gd name="T20" fmla="*/ 2147483647 w 67"/>
              <a:gd name="T21" fmla="*/ 0 h 67"/>
              <a:gd name="T22" fmla="*/ 2147483647 w 67"/>
              <a:gd name="T23" fmla="*/ 2147483647 h 67"/>
              <a:gd name="T24" fmla="*/ 2147483647 w 67"/>
              <a:gd name="T25" fmla="*/ 2147483647 h 67"/>
              <a:gd name="T26" fmla="*/ 2147483647 w 67"/>
              <a:gd name="T27" fmla="*/ 2147483647 h 67"/>
              <a:gd name="T28" fmla="*/ 2147483647 w 67"/>
              <a:gd name="T29" fmla="*/ 2147483647 h 67"/>
              <a:gd name="T30" fmla="*/ 2147483647 w 67"/>
              <a:gd name="T31" fmla="*/ 2147483647 h 67"/>
              <a:gd name="T32" fmla="*/ 2147483647 w 67"/>
              <a:gd name="T33" fmla="*/ 2147483647 h 67"/>
              <a:gd name="T34" fmla="*/ 2147483647 w 67"/>
              <a:gd name="T35" fmla="*/ 2147483647 h 67"/>
              <a:gd name="T36" fmla="*/ 0 w 67"/>
              <a:gd name="T37" fmla="*/ 2147483647 h 67"/>
              <a:gd name="T38" fmla="*/ 0 w 67"/>
              <a:gd name="T39" fmla="*/ 2147483647 h 67"/>
              <a:gd name="T40" fmla="*/ 2147483647 w 67"/>
              <a:gd name="T41" fmla="*/ 2147483647 h 6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67"/>
              <a:gd name="T64" fmla="*/ 0 h 67"/>
              <a:gd name="T65" fmla="*/ 67 w 67"/>
              <a:gd name="T66" fmla="*/ 67 h 67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67" h="67">
                <a:moveTo>
                  <a:pt x="6" y="67"/>
                </a:moveTo>
                <a:lnTo>
                  <a:pt x="6" y="67"/>
                </a:lnTo>
                <a:lnTo>
                  <a:pt x="7" y="55"/>
                </a:lnTo>
                <a:lnTo>
                  <a:pt x="11" y="43"/>
                </a:lnTo>
                <a:lnTo>
                  <a:pt x="16" y="33"/>
                </a:lnTo>
                <a:lnTo>
                  <a:pt x="24" y="25"/>
                </a:lnTo>
                <a:lnTo>
                  <a:pt x="34" y="17"/>
                </a:lnTo>
                <a:lnTo>
                  <a:pt x="43" y="11"/>
                </a:lnTo>
                <a:lnTo>
                  <a:pt x="54" y="7"/>
                </a:lnTo>
                <a:lnTo>
                  <a:pt x="67" y="6"/>
                </a:lnTo>
                <a:lnTo>
                  <a:pt x="67" y="0"/>
                </a:lnTo>
                <a:lnTo>
                  <a:pt x="54" y="2"/>
                </a:lnTo>
                <a:lnTo>
                  <a:pt x="42" y="6"/>
                </a:lnTo>
                <a:lnTo>
                  <a:pt x="30" y="12"/>
                </a:lnTo>
                <a:lnTo>
                  <a:pt x="20" y="20"/>
                </a:lnTo>
                <a:lnTo>
                  <a:pt x="12" y="30"/>
                </a:lnTo>
                <a:lnTo>
                  <a:pt x="6" y="42"/>
                </a:lnTo>
                <a:lnTo>
                  <a:pt x="1" y="55"/>
                </a:lnTo>
                <a:lnTo>
                  <a:pt x="0" y="67"/>
                </a:lnTo>
                <a:lnTo>
                  <a:pt x="6" y="6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598" name="Freeform 63"/>
          <p:cNvSpPr>
            <a:spLocks/>
          </p:cNvSpPr>
          <p:nvPr/>
        </p:nvSpPr>
        <p:spPr bwMode="auto">
          <a:xfrm>
            <a:off x="50800" y="898525"/>
            <a:ext cx="34925" cy="41275"/>
          </a:xfrm>
          <a:custGeom>
            <a:avLst/>
            <a:gdLst>
              <a:gd name="T0" fmla="*/ 2147483647 w 67"/>
              <a:gd name="T1" fmla="*/ 2147483647 h 66"/>
              <a:gd name="T2" fmla="*/ 2147483647 w 67"/>
              <a:gd name="T3" fmla="*/ 2147483647 h 66"/>
              <a:gd name="T4" fmla="*/ 2147483647 w 67"/>
              <a:gd name="T5" fmla="*/ 2147483647 h 66"/>
              <a:gd name="T6" fmla="*/ 2147483647 w 67"/>
              <a:gd name="T7" fmla="*/ 2147483647 h 66"/>
              <a:gd name="T8" fmla="*/ 2147483647 w 67"/>
              <a:gd name="T9" fmla="*/ 2147483647 h 66"/>
              <a:gd name="T10" fmla="*/ 2147483647 w 67"/>
              <a:gd name="T11" fmla="*/ 2147483647 h 66"/>
              <a:gd name="T12" fmla="*/ 2147483647 w 67"/>
              <a:gd name="T13" fmla="*/ 2147483647 h 66"/>
              <a:gd name="T14" fmla="*/ 2147483647 w 67"/>
              <a:gd name="T15" fmla="*/ 2147483647 h 66"/>
              <a:gd name="T16" fmla="*/ 2147483647 w 67"/>
              <a:gd name="T17" fmla="*/ 2147483647 h 66"/>
              <a:gd name="T18" fmla="*/ 2147483647 w 67"/>
              <a:gd name="T19" fmla="*/ 0 h 66"/>
              <a:gd name="T20" fmla="*/ 0 w 67"/>
              <a:gd name="T21" fmla="*/ 0 h 66"/>
              <a:gd name="T22" fmla="*/ 2147483647 w 67"/>
              <a:gd name="T23" fmla="*/ 2147483647 h 66"/>
              <a:gd name="T24" fmla="*/ 2147483647 w 67"/>
              <a:gd name="T25" fmla="*/ 2147483647 h 66"/>
              <a:gd name="T26" fmla="*/ 2147483647 w 67"/>
              <a:gd name="T27" fmla="*/ 2147483647 h 66"/>
              <a:gd name="T28" fmla="*/ 2147483647 w 67"/>
              <a:gd name="T29" fmla="*/ 2147483647 h 66"/>
              <a:gd name="T30" fmla="*/ 2147483647 w 67"/>
              <a:gd name="T31" fmla="*/ 2147483647 h 66"/>
              <a:gd name="T32" fmla="*/ 2147483647 w 67"/>
              <a:gd name="T33" fmla="*/ 2147483647 h 66"/>
              <a:gd name="T34" fmla="*/ 2147483647 w 67"/>
              <a:gd name="T35" fmla="*/ 2147483647 h 66"/>
              <a:gd name="T36" fmla="*/ 2147483647 w 67"/>
              <a:gd name="T37" fmla="*/ 2147483647 h 66"/>
              <a:gd name="T38" fmla="*/ 2147483647 w 67"/>
              <a:gd name="T39" fmla="*/ 2147483647 h 66"/>
              <a:gd name="T40" fmla="*/ 2147483647 w 67"/>
              <a:gd name="T41" fmla="*/ 2147483647 h 6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67"/>
              <a:gd name="T64" fmla="*/ 0 h 66"/>
              <a:gd name="T65" fmla="*/ 67 w 67"/>
              <a:gd name="T66" fmla="*/ 66 h 6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67" h="66">
                <a:moveTo>
                  <a:pt x="67" y="61"/>
                </a:moveTo>
                <a:lnTo>
                  <a:pt x="67" y="61"/>
                </a:lnTo>
                <a:lnTo>
                  <a:pt x="54" y="60"/>
                </a:lnTo>
                <a:lnTo>
                  <a:pt x="43" y="57"/>
                </a:lnTo>
                <a:lnTo>
                  <a:pt x="34" y="51"/>
                </a:lnTo>
                <a:lnTo>
                  <a:pt x="24" y="43"/>
                </a:lnTo>
                <a:lnTo>
                  <a:pt x="16" y="35"/>
                </a:lnTo>
                <a:lnTo>
                  <a:pt x="11" y="24"/>
                </a:lnTo>
                <a:lnTo>
                  <a:pt x="7" y="13"/>
                </a:lnTo>
                <a:lnTo>
                  <a:pt x="6" y="0"/>
                </a:lnTo>
                <a:lnTo>
                  <a:pt x="0" y="0"/>
                </a:lnTo>
                <a:lnTo>
                  <a:pt x="1" y="13"/>
                </a:lnTo>
                <a:lnTo>
                  <a:pt x="6" y="26"/>
                </a:lnTo>
                <a:lnTo>
                  <a:pt x="12" y="37"/>
                </a:lnTo>
                <a:lnTo>
                  <a:pt x="20" y="47"/>
                </a:lnTo>
                <a:lnTo>
                  <a:pt x="30" y="55"/>
                </a:lnTo>
                <a:lnTo>
                  <a:pt x="42" y="61"/>
                </a:lnTo>
                <a:lnTo>
                  <a:pt x="54" y="65"/>
                </a:lnTo>
                <a:lnTo>
                  <a:pt x="67" y="66"/>
                </a:lnTo>
                <a:lnTo>
                  <a:pt x="67" y="61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599" name="Rectangle 64"/>
          <p:cNvSpPr>
            <a:spLocks noGrp="1" noChangeArrowheads="1"/>
          </p:cNvSpPr>
          <p:nvPr>
            <p:ph type="title"/>
          </p:nvPr>
        </p:nvSpPr>
        <p:spPr>
          <a:xfrm>
            <a:off x="1828800" y="228600"/>
            <a:ext cx="6781800" cy="563563"/>
          </a:xfrm>
        </p:spPr>
        <p:txBody>
          <a:bodyPr/>
          <a:lstStyle/>
          <a:p>
            <a:pPr eaLnBrk="1" hangingPunct="1"/>
            <a:r>
              <a:rPr lang="zh-TW" altLang="en-US" sz="4800" dirty="0" smtClean="0">
                <a:ea typeface="新細明體" charset="-120"/>
              </a:rPr>
              <a:t>大綱</a:t>
            </a:r>
          </a:p>
        </p:txBody>
      </p:sp>
      <p:grpSp>
        <p:nvGrpSpPr>
          <p:cNvPr id="10" name="Group 41"/>
          <p:cNvGrpSpPr>
            <a:grpSpLocks/>
          </p:cNvGrpSpPr>
          <p:nvPr/>
        </p:nvGrpSpPr>
        <p:grpSpPr bwMode="auto">
          <a:xfrm>
            <a:off x="1143000" y="5257800"/>
            <a:ext cx="5942711" cy="533400"/>
            <a:chOff x="960" y="3212"/>
            <a:chExt cx="3343" cy="336"/>
          </a:xfrm>
        </p:grpSpPr>
        <p:sp>
          <p:nvSpPr>
            <p:cNvPr id="356" name="AutoShape 42"/>
            <p:cNvSpPr>
              <a:spLocks noChangeArrowheads="1"/>
            </p:cNvSpPr>
            <p:nvPr/>
          </p:nvSpPr>
          <p:spPr bwMode="gray">
            <a:xfrm>
              <a:off x="1148" y="3212"/>
              <a:ext cx="3155" cy="336"/>
            </a:xfrm>
            <a:prstGeom prst="roundRect">
              <a:avLst>
                <a:gd name="adj" fmla="val 50000"/>
              </a:avLst>
            </a:prstGeom>
            <a:noFill/>
            <a:ln w="2857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eaLnBrk="0" hangingPunct="0"/>
              <a:r>
                <a:rPr lang="zh-TW" altLang="en-US" sz="2800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五、</a:t>
              </a:r>
              <a:r>
                <a:rPr lang="en-US" altLang="zh-TW" sz="2800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Printed Research Sources</a:t>
              </a:r>
              <a:endParaRPr lang="zh-TW" altLang="en-US" sz="28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  <p:grpSp>
          <p:nvGrpSpPr>
            <p:cNvPr id="11" name="Group 43"/>
            <p:cNvGrpSpPr>
              <a:grpSpLocks/>
            </p:cNvGrpSpPr>
            <p:nvPr/>
          </p:nvGrpSpPr>
          <p:grpSpPr bwMode="auto">
            <a:xfrm>
              <a:off x="960" y="3243"/>
              <a:ext cx="224" cy="240"/>
              <a:chOff x="2078" y="1680"/>
              <a:chExt cx="1615" cy="1615"/>
            </a:xfrm>
          </p:grpSpPr>
          <p:sp>
            <p:nvSpPr>
              <p:cNvPr id="358" name="Oval 44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59" name="Oval 45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60" name="Oval 46"/>
              <p:cNvSpPr>
                <a:spLocks noChangeArrowheads="1"/>
              </p:cNvSpPr>
              <p:nvPr/>
            </p:nvSpPr>
            <p:spPr bwMode="gray">
              <a:xfrm>
                <a:off x="2252" y="1855"/>
                <a:ext cx="1262" cy="126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zh-TW" altLang="en-US">
                  <a:ea typeface="+mn-ea"/>
                </a:endParaRPr>
              </a:p>
            </p:txBody>
          </p:sp>
          <p:sp>
            <p:nvSpPr>
              <p:cNvPr id="361" name="Oval 47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E35E23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zh-TW" altLang="en-US"/>
              </a:p>
            </p:txBody>
          </p:sp>
          <p:sp>
            <p:nvSpPr>
              <p:cNvPr id="362" name="Oval 48"/>
              <p:cNvSpPr>
                <a:spLocks noChangeArrowheads="1"/>
              </p:cNvSpPr>
              <p:nvPr/>
            </p:nvSpPr>
            <p:spPr bwMode="gray">
              <a:xfrm>
                <a:off x="2336" y="1936"/>
                <a:ext cx="1101" cy="110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zh-TW" altLang="en-US">
                  <a:ea typeface="+mn-ea"/>
                </a:endParaRPr>
              </a:p>
            </p:txBody>
          </p:sp>
          <p:sp>
            <p:nvSpPr>
              <p:cNvPr id="363" name="Oval 49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solidFill>
                <a:srgbClr val="B551A7"/>
              </a:soli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zh-TW" altLang="en-US"/>
              </a:p>
            </p:txBody>
          </p:sp>
        </p:grpSp>
      </p:grpSp>
      <p:graphicFrame>
        <p:nvGraphicFramePr>
          <p:cNvPr id="252929" name="Object 1"/>
          <p:cNvGraphicFramePr>
            <a:graphicFrameLocks noChangeAspect="1"/>
          </p:cNvGraphicFramePr>
          <p:nvPr/>
        </p:nvGraphicFramePr>
        <p:xfrm>
          <a:off x="0" y="0"/>
          <a:ext cx="1295400" cy="952500"/>
        </p:xfrm>
        <a:graphic>
          <a:graphicData uri="http://schemas.openxmlformats.org/presentationml/2006/ole">
            <p:oleObj spid="_x0000_s275480" name="Clip" r:id="rId3" imgW="4023000" imgH="4318920" progId="">
              <p:embed/>
            </p:oleObj>
          </a:graphicData>
        </a:graphic>
      </p:graphicFrame>
      <p:sp>
        <p:nvSpPr>
          <p:cNvPr id="12" name="投影片編號版面配置區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40</a:t>
            </a:fld>
            <a:endParaRPr lang="en-US" altLang="zh-TW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6172200" cy="56356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文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獻回顧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838200" y="2057400"/>
            <a:ext cx="7162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報告結束</a:t>
            </a:r>
            <a:endParaRPr lang="en-US" altLang="zh-TW" sz="5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謝謝大家</a:t>
            </a:r>
          </a:p>
        </p:txBody>
      </p:sp>
    </p:spTree>
    <p:extLst>
      <p:ext uri="{BB962C8B-B14F-4D97-AF65-F5344CB8AC3E}">
        <p14:creationId xmlns:p14="http://schemas.microsoft.com/office/powerpoint/2010/main" xmlns="" val="76062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90D00-60C7-4ED3-B229-5AE3DABC989E}" type="slidenum">
              <a:rPr lang="en-US" altLang="zh-TW"/>
              <a:pPr/>
              <a:t>5</a:t>
            </a:fld>
            <a:endParaRPr lang="en-US" altLang="zh-TW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5562600" cy="563562"/>
          </a:xfrm>
        </p:spPr>
        <p:txBody>
          <a:bodyPr/>
          <a:lstStyle/>
          <a:p>
            <a:r>
              <a:rPr lang="en-US" altLang="zh-TW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Selecting a Research Topic</a:t>
            </a:r>
            <a:endParaRPr lang="en-US" altLang="zh-TW" dirty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447800"/>
            <a:ext cx="6553200" cy="4525963"/>
          </a:xfrm>
        </p:spPr>
        <p:txBody>
          <a:bodyPr/>
          <a:lstStyle/>
          <a:p>
            <a:pPr>
              <a:spcBef>
                <a:spcPts val="1200"/>
              </a:spcBef>
              <a:buNone/>
            </a:pPr>
            <a:r>
              <a:rPr lang="zh-TW" altLang="en-US" b="0" dirty="0" smtClean="0">
                <a:solidFill>
                  <a:srgbClr val="000000"/>
                </a:solidFill>
                <a:latin typeface="+mn-ea"/>
              </a:rPr>
              <a:t>有關政治方面研究主題的來源</a:t>
            </a:r>
            <a:r>
              <a:rPr lang="zh-TW" altLang="zh-TW" b="0" dirty="0" smtClean="0">
                <a:solidFill>
                  <a:srgbClr val="000000"/>
                </a:solidFill>
                <a:latin typeface="+mn-ea"/>
              </a:rPr>
              <a:t>： </a:t>
            </a:r>
            <a:endParaRPr lang="zh-TW" altLang="en-US" b="0" dirty="0">
              <a:solidFill>
                <a:srgbClr val="000000"/>
              </a:solidFill>
              <a:latin typeface="+mn-ea"/>
            </a:endParaRPr>
          </a:p>
          <a:p>
            <a:pPr>
              <a:spcBef>
                <a:spcPts val="1200"/>
              </a:spcBef>
            </a:pPr>
            <a:r>
              <a:rPr lang="zh-TW" altLang="zh-TW" b="0" dirty="0" smtClean="0">
                <a:solidFill>
                  <a:srgbClr val="000000"/>
                </a:solidFill>
                <a:latin typeface="+mn-ea"/>
              </a:rPr>
              <a:t>自己</a:t>
            </a:r>
            <a:r>
              <a:rPr lang="zh-TW" altLang="en-US" b="0" dirty="0" smtClean="0">
                <a:solidFill>
                  <a:srgbClr val="000000"/>
                </a:solidFill>
                <a:latin typeface="+mn-ea"/>
              </a:rPr>
              <a:t>、</a:t>
            </a:r>
            <a:r>
              <a:rPr lang="zh-TW" altLang="zh-TW" b="0" dirty="0" smtClean="0">
                <a:solidFill>
                  <a:srgbClr val="000000"/>
                </a:solidFill>
                <a:latin typeface="+mn-ea"/>
              </a:rPr>
              <a:t>家庭</a:t>
            </a:r>
            <a:r>
              <a:rPr lang="zh-TW" altLang="en-US" b="0" dirty="0" smtClean="0">
                <a:solidFill>
                  <a:srgbClr val="000000"/>
                </a:solidFill>
                <a:latin typeface="+mn-ea"/>
              </a:rPr>
              <a:t>和</a:t>
            </a:r>
            <a:r>
              <a:rPr lang="zh-TW" altLang="zh-TW" b="0" dirty="0" smtClean="0">
                <a:solidFill>
                  <a:srgbClr val="000000"/>
                </a:solidFill>
                <a:latin typeface="+mn-ea"/>
              </a:rPr>
              <a:t>朋友的生活經歷</a:t>
            </a:r>
            <a:r>
              <a:rPr lang="zh-TW" altLang="en-US" b="0" dirty="0" smtClean="0">
                <a:solidFill>
                  <a:srgbClr val="000000"/>
                </a:solidFill>
                <a:latin typeface="+mn-ea"/>
              </a:rPr>
              <a:t>和政治活動。</a:t>
            </a:r>
            <a:endParaRPr lang="en-US" altLang="zh-TW" b="0" dirty="0" smtClean="0">
              <a:solidFill>
                <a:srgbClr val="000000"/>
              </a:solidFill>
              <a:latin typeface="+mn-ea"/>
            </a:endParaRPr>
          </a:p>
          <a:p>
            <a:pPr>
              <a:spcBef>
                <a:spcPts val="1200"/>
              </a:spcBef>
            </a:pPr>
            <a:r>
              <a:rPr lang="zh-TW" altLang="zh-TW" b="0" dirty="0" smtClean="0">
                <a:solidFill>
                  <a:srgbClr val="000000"/>
                </a:solidFill>
                <a:latin typeface="+mn-ea"/>
              </a:rPr>
              <a:t>報紙</a:t>
            </a:r>
            <a:r>
              <a:rPr lang="zh-TW" altLang="en-US" b="0" dirty="0" smtClean="0">
                <a:solidFill>
                  <a:srgbClr val="000000"/>
                </a:solidFill>
                <a:latin typeface="+mn-ea"/>
              </a:rPr>
              <a:t>、</a:t>
            </a:r>
            <a:r>
              <a:rPr lang="zh-TW" altLang="zh-TW" b="0" dirty="0" smtClean="0">
                <a:solidFill>
                  <a:srgbClr val="000000"/>
                </a:solidFill>
                <a:latin typeface="+mn-ea"/>
              </a:rPr>
              <a:t>雜誌</a:t>
            </a:r>
            <a:r>
              <a:rPr lang="zh-TW" altLang="en-US" b="0" dirty="0" smtClean="0">
                <a:solidFill>
                  <a:srgbClr val="000000"/>
                </a:solidFill>
                <a:latin typeface="+mn-ea"/>
              </a:rPr>
              <a:t>及</a:t>
            </a:r>
            <a:r>
              <a:rPr lang="zh-TW" altLang="zh-TW" b="0" dirty="0" smtClean="0">
                <a:solidFill>
                  <a:srgbClr val="000000"/>
                </a:solidFill>
                <a:latin typeface="+mn-ea"/>
              </a:rPr>
              <a:t>電視</a:t>
            </a:r>
            <a:r>
              <a:rPr lang="zh-TW" altLang="en-US" b="0" dirty="0" smtClean="0">
                <a:solidFill>
                  <a:srgbClr val="000000"/>
                </a:solidFill>
                <a:latin typeface="+mn-ea"/>
              </a:rPr>
              <a:t>等媒體，報導有關</a:t>
            </a:r>
            <a:r>
              <a:rPr lang="zh-TW" altLang="zh-TW" b="0" dirty="0" smtClean="0">
                <a:solidFill>
                  <a:srgbClr val="000000"/>
                </a:solidFill>
                <a:latin typeface="+mn-ea"/>
              </a:rPr>
              <a:t>政治活動或處理政府政策</a:t>
            </a:r>
            <a:r>
              <a:rPr lang="zh-TW" altLang="en-US" b="0" dirty="0" smtClean="0">
                <a:solidFill>
                  <a:srgbClr val="000000"/>
                </a:solidFill>
                <a:latin typeface="+mn-ea"/>
              </a:rPr>
              <a:t>之</a:t>
            </a:r>
            <a:r>
              <a:rPr lang="zh-TW" altLang="zh-TW" b="0" dirty="0" smtClean="0">
                <a:solidFill>
                  <a:srgbClr val="000000"/>
                </a:solidFill>
                <a:latin typeface="+mn-ea"/>
              </a:rPr>
              <a:t>議題</a:t>
            </a:r>
            <a:r>
              <a:rPr lang="zh-TW" altLang="en-US" b="0" dirty="0" smtClean="0">
                <a:solidFill>
                  <a:srgbClr val="000000"/>
                </a:solidFill>
                <a:latin typeface="+mn-ea"/>
              </a:rPr>
              <a:t>。</a:t>
            </a:r>
            <a:endParaRPr lang="en-US" altLang="zh-TW" b="0" dirty="0" smtClean="0">
              <a:solidFill>
                <a:srgbClr val="000000"/>
              </a:solidFill>
              <a:latin typeface="+mn-ea"/>
            </a:endParaRPr>
          </a:p>
          <a:p>
            <a:pPr>
              <a:spcBef>
                <a:spcPts val="1200"/>
              </a:spcBef>
              <a:buNone/>
            </a:pPr>
            <a:endParaRPr lang="zh-TW" altLang="en-US" sz="1400" b="0" dirty="0" smtClean="0">
              <a:solidFill>
                <a:srgbClr val="000000"/>
              </a:solidFill>
              <a:latin typeface="+mn-ea"/>
            </a:endParaRPr>
          </a:p>
          <a:p>
            <a:pPr>
              <a:spcBef>
                <a:spcPts val="1200"/>
              </a:spcBef>
              <a:buNone/>
            </a:pPr>
            <a:r>
              <a:rPr lang="zh-TW" altLang="en-US" b="0" dirty="0" smtClean="0">
                <a:solidFill>
                  <a:srgbClr val="000000"/>
                </a:solidFill>
                <a:latin typeface="+mn-ea"/>
              </a:rPr>
              <a:t>    </a:t>
            </a:r>
            <a:r>
              <a:rPr lang="zh-TW" altLang="en-US" b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多方面關心</a:t>
            </a:r>
            <a:r>
              <a:rPr lang="zh-TW" altLang="zh-TW" b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公眾的事件</a:t>
            </a:r>
            <a:r>
              <a:rPr lang="zh-TW" altLang="en-US" b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b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將</a:t>
            </a:r>
            <a:r>
              <a:rPr lang="zh-TW" altLang="en-US" b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可</a:t>
            </a:r>
            <a:r>
              <a:rPr lang="zh-TW" altLang="zh-TW" b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發展</a:t>
            </a:r>
            <a:r>
              <a:rPr lang="zh-TW" altLang="en-US" b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出</a:t>
            </a:r>
            <a:r>
              <a:rPr lang="zh-TW" altLang="zh-TW" b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有趣的研究主題。</a:t>
            </a:r>
            <a:endParaRPr lang="zh-TW" altLang="en-US" b="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向右箭號 4"/>
          <p:cNvSpPr/>
          <p:nvPr/>
        </p:nvSpPr>
        <p:spPr bwMode="auto">
          <a:xfrm>
            <a:off x="1219200" y="4572000"/>
            <a:ext cx="457200" cy="228600"/>
          </a:xfrm>
          <a:prstGeom prst="rightArrow">
            <a:avLst/>
          </a:prstGeom>
          <a:solidFill>
            <a:srgbClr val="FF0000"/>
          </a:solidFill>
          <a:ln w="12700" cap="flat" cmpd="sng" algn="ctr">
            <a:solidFill>
              <a:srgbClr val="8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3195638" y="6477000"/>
            <a:ext cx="2895600" cy="381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itchFamily="18" charset="0"/>
                <a:ea typeface="新細明體" charset="-120"/>
              </a:defRPr>
            </a:lvl9pPr>
          </a:lstStyle>
          <a:p>
            <a:pPr algn="ctr" eaLnBrk="1" hangingPunct="1"/>
            <a:fld id="{844B4B0B-736B-4429-AEB8-F1CCBA010169}" type="slidenum">
              <a:rPr kumimoji="0" lang="en-US" altLang="zh-TW" sz="1200" smtClean="0">
                <a:latin typeface="Arial" charset="0"/>
              </a:rPr>
              <a:pPr algn="ctr" eaLnBrk="1" hangingPunct="1"/>
              <a:t>6</a:t>
            </a:fld>
            <a:endParaRPr kumimoji="0" lang="en-US" altLang="zh-TW" sz="1200" dirty="0" smtClean="0">
              <a:latin typeface="Arial" charset="0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/>
              <a:t>確定問題的範圍或研究內容</a:t>
            </a:r>
            <a:endParaRPr lang="zh-TW" alt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84312"/>
            <a:ext cx="3886200" cy="4022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b="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</a:rPr>
              <a:t>經由文獻探討，</a:t>
            </a:r>
            <a:endParaRPr lang="en-US" altLang="zh-TW" b="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標楷體" pitchFamily="65" charset="-120"/>
            </a:endParaRPr>
          </a:p>
          <a:p>
            <a:pPr marL="0" indent="0" eaLnBrk="1" hangingPunct="1">
              <a:buNone/>
              <a:defRPr/>
            </a:pPr>
            <a:r>
              <a:rPr lang="zh-TW" altLang="en-US" b="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</a:rPr>
              <a:t>   研究者</a:t>
            </a:r>
          </a:p>
          <a:p>
            <a:pPr lvl="1" eaLnBrk="1" hangingPunct="1">
              <a:defRPr/>
            </a:pPr>
            <a:r>
              <a:rPr lang="zh-TW" altLang="en-US" sz="2400" dirty="0">
                <a:solidFill>
                  <a:srgbClr val="0000FF"/>
                </a:solidFill>
              </a:rPr>
              <a:t>熟悉相關知識</a:t>
            </a:r>
          </a:p>
          <a:p>
            <a:pPr lvl="1" eaLnBrk="1" hangingPunct="1">
              <a:defRPr/>
            </a:pPr>
            <a:r>
              <a:rPr lang="zh-TW" altLang="en-US" sz="2400" dirty="0">
                <a:solidFill>
                  <a:srgbClr val="0000FF"/>
                </a:solidFill>
              </a:rPr>
              <a:t>了解相關概念、理論、變項、定義、已存在的研究問題、假設、方法。</a:t>
            </a:r>
          </a:p>
          <a:p>
            <a:pPr>
              <a:defRPr/>
            </a:pPr>
            <a:r>
              <a:rPr lang="zh-TW" altLang="en-US" b="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</a:rPr>
              <a:t>對研究問題更清楚之概念化效果。</a:t>
            </a:r>
          </a:p>
          <a:p>
            <a:pPr>
              <a:defRPr/>
            </a:pPr>
            <a:endParaRPr lang="en-US" altLang="zh-TW" dirty="0"/>
          </a:p>
        </p:txBody>
      </p:sp>
      <p:grpSp>
        <p:nvGrpSpPr>
          <p:cNvPr id="4101" name="群組 19"/>
          <p:cNvGrpSpPr>
            <a:grpSpLocks/>
          </p:cNvGrpSpPr>
          <p:nvPr/>
        </p:nvGrpSpPr>
        <p:grpSpPr bwMode="auto">
          <a:xfrm>
            <a:off x="4643438" y="1557338"/>
            <a:ext cx="4117975" cy="3876675"/>
            <a:chOff x="1259632" y="2636912"/>
            <a:chExt cx="4117231" cy="3876601"/>
          </a:xfrm>
        </p:grpSpPr>
        <p:sp>
          <p:nvSpPr>
            <p:cNvPr id="4103" name="Oval 4"/>
            <p:cNvSpPr>
              <a:spLocks noChangeArrowheads="1"/>
            </p:cNvSpPr>
            <p:nvPr/>
          </p:nvSpPr>
          <p:spPr bwMode="auto">
            <a:xfrm>
              <a:off x="1259632" y="2636912"/>
              <a:ext cx="1712913" cy="171291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提出</a:t>
              </a:r>
            </a:p>
            <a:p>
              <a:pPr algn="ctr"/>
              <a:r>
                <a:rPr lang="zh-TW" altLang="en-US" sz="2400" dirty="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研究問題</a:t>
              </a:r>
            </a:p>
            <a:p>
              <a:pPr algn="ctr"/>
              <a:r>
                <a:rPr lang="zh-TW" altLang="en-US" sz="2400" dirty="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相關想法</a:t>
              </a:r>
            </a:p>
          </p:txBody>
        </p:sp>
        <p:sp>
          <p:nvSpPr>
            <p:cNvPr id="4104" name="Oval 5"/>
            <p:cNvSpPr>
              <a:spLocks noChangeArrowheads="1"/>
            </p:cNvSpPr>
            <p:nvPr/>
          </p:nvSpPr>
          <p:spPr bwMode="auto">
            <a:xfrm>
              <a:off x="3663950" y="2670175"/>
              <a:ext cx="1712913" cy="171291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</a:rPr>
                <a:t>搜尋</a:t>
              </a:r>
            </a:p>
            <a:p>
              <a:pPr algn="ctr"/>
              <a:r>
                <a:rPr lang="zh-TW" altLang="en-US" sz="2400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</a:rPr>
                <a:t>相關文獻</a:t>
              </a:r>
            </a:p>
          </p:txBody>
        </p:sp>
        <p:sp>
          <p:nvSpPr>
            <p:cNvPr id="4105" name="Oval 6"/>
            <p:cNvSpPr>
              <a:spLocks noChangeArrowheads="1"/>
            </p:cNvSpPr>
            <p:nvPr/>
          </p:nvSpPr>
          <p:spPr bwMode="auto">
            <a:xfrm>
              <a:off x="1273175" y="4800600"/>
              <a:ext cx="1712913" cy="171291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確定研究</a:t>
              </a:r>
            </a:p>
            <a:p>
              <a:pPr algn="ctr"/>
              <a:r>
                <a:rPr lang="zh-TW" altLang="en-US" sz="2400" dirty="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範圍</a:t>
              </a:r>
              <a:r>
                <a:rPr lang="zh-TW" altLang="en-US" sz="2400" dirty="0" smtClean="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與內容</a:t>
              </a:r>
              <a:endParaRPr lang="zh-TW" altLang="en-US" sz="2400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endParaRPr>
            </a:p>
          </p:txBody>
        </p:sp>
        <p:cxnSp>
          <p:nvCxnSpPr>
            <p:cNvPr id="4106" name="AutoShape 7"/>
            <p:cNvCxnSpPr>
              <a:cxnSpLocks noChangeShapeType="1"/>
            </p:cNvCxnSpPr>
            <p:nvPr/>
          </p:nvCxnSpPr>
          <p:spPr bwMode="auto">
            <a:xfrm>
              <a:off x="2987824" y="3429000"/>
              <a:ext cx="648072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107" name="AutoShape 8"/>
            <p:cNvCxnSpPr>
              <a:cxnSpLocks noChangeShapeType="1"/>
              <a:stCxn id="4104" idx="4"/>
              <a:endCxn id="4105" idx="6"/>
            </p:cNvCxnSpPr>
            <p:nvPr/>
          </p:nvCxnSpPr>
          <p:spPr bwMode="auto">
            <a:xfrm rot="5400000">
              <a:off x="3135313" y="4271963"/>
              <a:ext cx="1255712" cy="1516062"/>
            </a:xfrm>
            <a:prstGeom prst="bentConnector2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cxnSp>
        <p:nvCxnSpPr>
          <p:cNvPr id="4102" name="AutoShape 9"/>
          <p:cNvCxnSpPr>
            <a:cxnSpLocks noChangeShapeType="1"/>
            <a:stCxn id="4105" idx="0"/>
            <a:endCxn id="4103" idx="4"/>
          </p:cNvCxnSpPr>
          <p:nvPr/>
        </p:nvCxnSpPr>
        <p:spPr bwMode="auto">
          <a:xfrm flipH="1" flipV="1">
            <a:off x="5500688" y="3270250"/>
            <a:ext cx="12700" cy="45085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322882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6629400" cy="563562"/>
          </a:xfrm>
        </p:spPr>
        <p:txBody>
          <a:bodyPr/>
          <a:lstStyle/>
          <a:p>
            <a:r>
              <a:rPr lang="en-US" altLang="zh-TW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Reasons for Conducting a Literature Review</a:t>
            </a:r>
            <a:endParaRPr lang="zh-TW" alt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標楷體" pitchFamily="65" charset="-12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745974"/>
            <a:ext cx="7162800" cy="4648200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3200" b="0" dirty="0" smtClean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r>
              <a:rPr lang="zh-TW" altLang="en-US" sz="3200" b="0" dirty="0" smtClean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</a:t>
            </a:r>
            <a:r>
              <a:rPr lang="zh-TW" altLang="en-US" sz="3200" b="0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找尋</a:t>
            </a:r>
            <a:r>
              <a:rPr lang="zh-TW" altLang="en-US" sz="3200" b="0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過去研究尚未進行者</a:t>
            </a:r>
          </a:p>
          <a:p>
            <a:pPr lvl="1"/>
            <a:r>
              <a:rPr lang="zh-TW" altLang="en-US" dirty="0">
                <a:latin typeface="Times New Roman" pitchFamily="18" charset="0"/>
                <a:ea typeface="標楷體" pitchFamily="65" charset="-120"/>
              </a:rPr>
              <a:t>哪些問題還未被解答或還未進行研究</a:t>
            </a:r>
          </a:p>
          <a:p>
            <a:pPr lvl="1"/>
            <a:r>
              <a:rPr lang="zh-TW" altLang="en-US" dirty="0">
                <a:latin typeface="Times New Roman" pitchFamily="18" charset="0"/>
                <a:ea typeface="標楷體" pitchFamily="65" charset="-120"/>
              </a:rPr>
              <a:t>研究</a:t>
            </a:r>
            <a:r>
              <a:rPr lang="zh-TW" altLang="en-US" dirty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結果</a:t>
            </a:r>
          </a:p>
          <a:p>
            <a:pPr lvl="1"/>
            <a:r>
              <a:rPr lang="zh-TW" altLang="en-US" dirty="0">
                <a:latin typeface="Times New Roman" pitchFamily="18" charset="0"/>
                <a:ea typeface="標楷體" pitchFamily="65" charset="-120"/>
              </a:rPr>
              <a:t>研究</a:t>
            </a:r>
            <a:r>
              <a:rPr lang="zh-TW" altLang="en-US" dirty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限制</a:t>
            </a:r>
            <a:r>
              <a:rPr lang="zh-TW" altLang="en-US" dirty="0">
                <a:latin typeface="Times New Roman" pitchFamily="18" charset="0"/>
                <a:ea typeface="標楷體" pitchFamily="65" charset="-120"/>
              </a:rPr>
              <a:t>、未來研究</a:t>
            </a:r>
            <a:r>
              <a:rPr lang="zh-TW" altLang="en-US" dirty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建議</a:t>
            </a:r>
          </a:p>
          <a:p>
            <a:pPr marL="342900" lvl="1" indent="-342900">
              <a:buClr>
                <a:schemeClr val="hlink"/>
              </a:buClr>
              <a:buNone/>
            </a:pPr>
            <a:r>
              <a:rPr lang="en-US" altLang="zh-TW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TW" alt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zh-TW" altLang="en-US" sz="3200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掌握研究問題的重要觀點</a:t>
            </a:r>
          </a:p>
          <a:p>
            <a:pPr marL="457200" lvl="1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altLang="en-US" dirty="0">
                <a:latin typeface="Times New Roman" pitchFamily="18" charset="0"/>
                <a:ea typeface="標楷體" pitchFamily="65" charset="-120"/>
              </a:rPr>
              <a:t>針對研究主題探討目前學術或實務作業方式、成果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概況。</a:t>
            </a:r>
            <a:endParaRPr lang="zh-TW" altLang="en-US" dirty="0">
              <a:latin typeface="Times New Roman" pitchFamily="18" charset="0"/>
              <a:ea typeface="標楷體" pitchFamily="65" charset="-120"/>
            </a:endParaRPr>
          </a:p>
          <a:p>
            <a:pPr lvl="1"/>
            <a:endParaRPr lang="en-US" altLang="zh-TW" dirty="0">
              <a:latin typeface="Times New Roman" pitchFamily="18" charset="0"/>
              <a:ea typeface="標楷體" pitchFamily="65" charset="-120"/>
            </a:endParaRPr>
          </a:p>
          <a:p>
            <a:pPr marL="342900" lvl="1" indent="-342900">
              <a:buClr>
                <a:schemeClr val="hlink"/>
              </a:buClr>
              <a:buNone/>
            </a:pPr>
            <a:endParaRPr lang="zh-TW" altLang="en-US" dirty="0">
              <a:solidFill>
                <a:srgbClr val="0000CC"/>
              </a:solidFill>
              <a:latin typeface="Times New Roman" pitchFamily="18" charset="0"/>
              <a:ea typeface="標楷體" pitchFamily="65" charset="-120"/>
            </a:endParaRPr>
          </a:p>
          <a:p>
            <a:pPr>
              <a:buFontTx/>
              <a:buNone/>
            </a:pPr>
            <a:endParaRPr lang="zh-TW" altLang="en-US" sz="3200" dirty="0"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white">
          <a:xfrm>
            <a:off x="1143000" y="914400"/>
            <a:ext cx="7620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 eaLnBrk="0" hangingPunct="0"/>
            <a:r>
              <a:rPr kumimoji="1" lang="zh-TW" altLang="en-US" sz="3200" kern="0" dirty="0">
                <a:solidFill>
                  <a:srgbClr val="0000FF"/>
                </a:solidFill>
                <a:latin typeface="+mn-ea"/>
                <a:ea typeface="+mn-ea"/>
              </a:rPr>
              <a:t>為何要進行文獻探討</a:t>
            </a:r>
            <a:r>
              <a:rPr kumimoji="1" lang="zh-TW" altLang="en-US" sz="3200" kern="0" dirty="0" smtClean="0">
                <a:solidFill>
                  <a:srgbClr val="0000FF"/>
                </a:solidFill>
                <a:latin typeface="+mn-ea"/>
                <a:ea typeface="+mn-ea"/>
              </a:rPr>
              <a:t>？</a:t>
            </a:r>
            <a:endParaRPr kumimoji="1" lang="zh-TW" altLang="en-US" sz="360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uLnTx/>
              <a:uFillTx/>
              <a:latin typeface="+mj-lt"/>
              <a:ea typeface="標楷體" pitchFamily="65" charset="-120"/>
              <a:cs typeface="+mj-cs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4541602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6629400" cy="563562"/>
          </a:xfrm>
        </p:spPr>
        <p:txBody>
          <a:bodyPr/>
          <a:lstStyle/>
          <a:p>
            <a:r>
              <a:rPr lang="en-US" altLang="zh-TW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Reasons for Conducting a Literature Review</a:t>
            </a:r>
            <a:endParaRPr lang="zh-TW" alt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標楷體" pitchFamily="65" charset="-12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834312" cy="48768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altLang="zh-TW" sz="3200" b="0" dirty="0">
                <a:solidFill>
                  <a:srgbClr val="C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</a:t>
            </a:r>
            <a:r>
              <a:rPr lang="zh-TW" altLang="en-US" sz="3200" b="0" dirty="0">
                <a:solidFill>
                  <a:srgbClr val="C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</a:t>
            </a:r>
            <a:r>
              <a:rPr lang="zh-TW" altLang="en-US" sz="3200" b="0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作為研究假設與研究目的的依據</a:t>
            </a:r>
          </a:p>
          <a:p>
            <a:pPr lvl="1">
              <a:lnSpc>
                <a:spcPct val="90000"/>
              </a:lnSpc>
            </a:pPr>
            <a:r>
              <a:rPr lang="zh-TW" altLang="en-US" dirty="0">
                <a:latin typeface="Times New Roman" pitchFamily="18" charset="0"/>
                <a:ea typeface="標楷體" pitchFamily="65" charset="-120"/>
              </a:rPr>
              <a:t>從文獻中釐清，並提出合理的研究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假設。</a:t>
            </a:r>
            <a:endParaRPr lang="en-US" altLang="zh-TW" dirty="0" smtClean="0">
              <a:latin typeface="Times New Roman" pitchFamily="18" charset="0"/>
              <a:ea typeface="標楷體" pitchFamily="65" charset="-120"/>
            </a:endParaRPr>
          </a:p>
          <a:p>
            <a:pPr lvl="1">
              <a:lnSpc>
                <a:spcPct val="90000"/>
              </a:lnSpc>
            </a:pPr>
            <a:r>
              <a:rPr lang="zh-TW" altLang="en-US" dirty="0">
                <a:latin typeface="Times New Roman" pitchFamily="18" charset="0"/>
                <a:ea typeface="標楷體" pitchFamily="65" charset="-120"/>
              </a:rPr>
              <a:t>彙整相關理論以作為研究概念架構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基礎，並支持研究</a:t>
            </a:r>
            <a:r>
              <a:rPr lang="zh-TW" altLang="en-US" dirty="0">
                <a:latin typeface="Times New Roman" pitchFamily="18" charset="0"/>
                <a:ea typeface="標楷體" pitchFamily="65" charset="-120"/>
              </a:rPr>
              <a:t>的說法。 </a:t>
            </a:r>
            <a:endParaRPr lang="en-US" altLang="zh-TW" dirty="0" smtClean="0">
              <a:latin typeface="Times New Roman" pitchFamily="18" charset="0"/>
              <a:ea typeface="標楷體" pitchFamily="65" charset="-120"/>
            </a:endParaRPr>
          </a:p>
          <a:p>
            <a:pPr marL="457200" lvl="1" indent="0">
              <a:lnSpc>
                <a:spcPct val="90000"/>
              </a:lnSpc>
              <a:buNone/>
            </a:pPr>
            <a:endParaRPr lang="en-US" altLang="zh-TW" sz="1200" dirty="0" smtClean="0">
              <a:latin typeface="Times New Roman" pitchFamily="18" charset="0"/>
              <a:ea typeface="標楷體" pitchFamily="65" charset="-12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altLang="zh-TW" sz="3200" b="0" dirty="0" smtClean="0">
                <a:solidFill>
                  <a:srgbClr val="C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4</a:t>
            </a:r>
            <a:r>
              <a:rPr lang="zh-TW" altLang="en-US" sz="3200" b="0" dirty="0" smtClean="0">
                <a:solidFill>
                  <a:srgbClr val="C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</a:t>
            </a:r>
            <a:r>
              <a:rPr lang="zh-TW" altLang="en-US" sz="3200" b="0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找出適當</a:t>
            </a:r>
            <a:r>
              <a:rPr lang="zh-TW" altLang="en-US" sz="3200" b="0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的定義及可測的觀點</a:t>
            </a:r>
            <a:endParaRPr lang="zh-TW" altLang="en-US" sz="3200" b="0" dirty="0">
              <a:solidFill>
                <a:srgbClr val="C00000"/>
              </a:solidFill>
              <a:latin typeface="+mn-ea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zh-TW" altLang="en-US" dirty="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將</a:t>
            </a:r>
            <a:r>
              <a:rPr lang="zh-TW" altLang="en-US" dirty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研究建立在先前的研究基礎上</a:t>
            </a:r>
            <a:endParaRPr lang="en-US" altLang="zh-TW" dirty="0">
              <a:solidFill>
                <a:srgbClr val="0000CC"/>
              </a:solidFill>
              <a:latin typeface="Times New Roman" pitchFamily="18" charset="0"/>
              <a:ea typeface="標楷體" pitchFamily="65" charset="-120"/>
            </a:endParaRPr>
          </a:p>
          <a:p>
            <a:pPr lvl="2"/>
            <a:r>
              <a:rPr lang="zh-TW" altLang="en-US" dirty="0" smtClean="0"/>
              <a:t>選擇</a:t>
            </a:r>
            <a:r>
              <a:rPr lang="zh-TW" altLang="en-US" dirty="0"/>
              <a:t>正確有效的研究方法</a:t>
            </a:r>
          </a:p>
          <a:p>
            <a:pPr lvl="2"/>
            <a:r>
              <a:rPr lang="zh-TW" altLang="en-US" dirty="0"/>
              <a:t>使用之研究方法立論正確、易於辯護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zh-TW" altLang="en-US" dirty="0"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8664847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6629400" cy="563562"/>
          </a:xfrm>
        </p:spPr>
        <p:txBody>
          <a:bodyPr/>
          <a:lstStyle/>
          <a:p>
            <a:r>
              <a:rPr lang="en-US" altLang="zh-TW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Reasons for Conducting a Literature Review</a:t>
            </a:r>
            <a:endParaRPr lang="zh-TW" alt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標楷體" pitchFamily="65" charset="-12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371600"/>
            <a:ext cx="7543800" cy="4267200"/>
          </a:xfrm>
        </p:spPr>
        <p:txBody>
          <a:bodyPr/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TW" sz="3200" b="0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5</a:t>
            </a:r>
            <a:r>
              <a:rPr lang="zh-TW" altLang="en-US" sz="3200" b="0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、避免無意義的及不必要的重複</a:t>
            </a:r>
            <a:r>
              <a:rPr lang="zh-TW" altLang="en-US" sz="3200" b="0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研究</a:t>
            </a:r>
            <a:endParaRPr lang="en-US" altLang="zh-TW" sz="3200" b="0" dirty="0" smtClean="0">
              <a:solidFill>
                <a:srgbClr val="C00000"/>
              </a:solidFill>
              <a:latin typeface="+mn-ea"/>
              <a:cs typeface="Times New Roman" pitchFamily="18" charset="0"/>
            </a:endParaRPr>
          </a:p>
          <a:p>
            <a:pPr lvl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研究者對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文獻作全面性且徹底的分析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，能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使研究者避免無意義的複製，並能幫助研究者另外選擇不同的研究題目。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altLang="zh-TW" sz="3200" b="0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6</a:t>
            </a:r>
            <a:r>
              <a:rPr lang="zh-TW" altLang="en-US" sz="3200" b="0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、選擇更適當的研究設計與</a:t>
            </a:r>
            <a:r>
              <a:rPr lang="zh-TW" altLang="en-US" sz="3200" b="0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實施</a:t>
            </a:r>
            <a:endParaRPr lang="en-US" altLang="zh-TW" sz="3200" b="0" dirty="0" smtClean="0">
              <a:solidFill>
                <a:srgbClr val="C00000"/>
              </a:solidFill>
              <a:latin typeface="+mn-ea"/>
              <a:cs typeface="Times New Roman" pitchFamily="18" charset="0"/>
            </a:endParaRPr>
          </a:p>
          <a:p>
            <a:pPr lvl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從研究的爭議點，找出新的研究方向、觀點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endParaRPr lang="zh-TW" altLang="en-US" sz="1000" b="0" dirty="0">
              <a:solidFill>
                <a:srgbClr val="C00000"/>
              </a:solidFill>
              <a:latin typeface="+mn-ea"/>
              <a:cs typeface="Times New Roman" pitchFamily="18" charset="0"/>
            </a:endParaRPr>
          </a:p>
          <a:p>
            <a:pPr marL="0" indent="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3200" b="0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7</a:t>
            </a:r>
            <a:r>
              <a:rPr lang="zh-TW" altLang="en-US" sz="3200" b="0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、與先前研究發現相互比較，並從事</a:t>
            </a:r>
            <a:endParaRPr lang="en-US" altLang="zh-TW" sz="3200" b="0" dirty="0">
              <a:solidFill>
                <a:srgbClr val="C00000"/>
              </a:solidFill>
              <a:latin typeface="+mn-ea"/>
              <a:cs typeface="Times New Roman" pitchFamily="18" charset="0"/>
            </a:endParaRPr>
          </a:p>
          <a:p>
            <a:pPr marL="0" indent="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sz="3200" b="0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      進一步的</a:t>
            </a:r>
            <a:r>
              <a:rPr lang="zh-TW" altLang="en-US" sz="3200" b="0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研究</a:t>
            </a:r>
            <a:endParaRPr lang="en-US" altLang="zh-TW" sz="3200" b="0" dirty="0" smtClean="0">
              <a:solidFill>
                <a:srgbClr val="C00000"/>
              </a:solidFill>
              <a:latin typeface="+mn-ea"/>
              <a:cs typeface="Times New Roman" pitchFamily="18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zh-TW" altLang="en-US" sz="3200" b="0" dirty="0">
              <a:solidFill>
                <a:srgbClr val="C00000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30D8B9-2199-45A0-AF0E-95CA07F2E306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848634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sample">
  <a:themeElements>
    <a:clrScheme name="2_sample 1">
      <a:dk1>
        <a:srgbClr val="2B166E"/>
      </a:dk1>
      <a:lt1>
        <a:srgbClr val="FFFFFF"/>
      </a:lt1>
      <a:dk2>
        <a:srgbClr val="336699"/>
      </a:dk2>
      <a:lt2>
        <a:srgbClr val="C0C0C0"/>
      </a:lt2>
      <a:accent1>
        <a:srgbClr val="458F8F"/>
      </a:accent1>
      <a:accent2>
        <a:srgbClr val="CCCC00"/>
      </a:accent2>
      <a:accent3>
        <a:srgbClr val="FFFFFF"/>
      </a:accent3>
      <a:accent4>
        <a:srgbClr val="23115D"/>
      </a:accent4>
      <a:accent5>
        <a:srgbClr val="B0C6C6"/>
      </a:accent5>
      <a:accent6>
        <a:srgbClr val="B9B900"/>
      </a:accent6>
      <a:hlink>
        <a:srgbClr val="9999FF"/>
      </a:hlink>
      <a:folHlink>
        <a:srgbClr val="6C9BBE"/>
      </a:folHlink>
    </a:clrScheme>
    <a:fontScheme name="2_sample">
      <a:majorFont>
        <a:latin typeface="Verdana"/>
        <a:ea typeface="新細明體"/>
        <a:cs typeface=""/>
      </a:majorFont>
      <a:minorFont>
        <a:latin typeface="Verdan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80000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800000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sample 1">
        <a:dk1>
          <a:srgbClr val="2B166E"/>
        </a:dk1>
        <a:lt1>
          <a:srgbClr val="FFFFFF"/>
        </a:lt1>
        <a:dk2>
          <a:srgbClr val="336699"/>
        </a:dk2>
        <a:lt2>
          <a:srgbClr val="C0C0C0"/>
        </a:lt2>
        <a:accent1>
          <a:srgbClr val="458F8F"/>
        </a:accent1>
        <a:accent2>
          <a:srgbClr val="CCCC00"/>
        </a:accent2>
        <a:accent3>
          <a:srgbClr val="FFFFFF"/>
        </a:accent3>
        <a:accent4>
          <a:srgbClr val="23115D"/>
        </a:accent4>
        <a:accent5>
          <a:srgbClr val="B0C6C6"/>
        </a:accent5>
        <a:accent6>
          <a:srgbClr val="B9B900"/>
        </a:accent6>
        <a:hlink>
          <a:srgbClr val="9999FF"/>
        </a:hlink>
        <a:folHlink>
          <a:srgbClr val="6C9BB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ample 2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2CA3C8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CCEE0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ample 3">
        <a:dk1>
          <a:srgbClr val="666633"/>
        </a:dk1>
        <a:lt1>
          <a:srgbClr val="FFFFFF"/>
        </a:lt1>
        <a:dk2>
          <a:srgbClr val="000000"/>
        </a:dk2>
        <a:lt2>
          <a:srgbClr val="D1C68D"/>
        </a:lt2>
        <a:accent1>
          <a:srgbClr val="C86C62"/>
        </a:accent1>
        <a:accent2>
          <a:srgbClr val="C78DD7"/>
        </a:accent2>
        <a:accent3>
          <a:srgbClr val="FFFFFF"/>
        </a:accent3>
        <a:accent4>
          <a:srgbClr val="56562A"/>
        </a:accent4>
        <a:accent5>
          <a:srgbClr val="E0BAB7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6259</TotalTime>
  <Words>1190</Words>
  <Application>Microsoft Office PowerPoint</Application>
  <PresentationFormat>如螢幕大小 (4:3)</PresentationFormat>
  <Paragraphs>196</Paragraphs>
  <Slides>40</Slides>
  <Notes>8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40</vt:i4>
      </vt:variant>
    </vt:vector>
  </HeadingPairs>
  <TitlesOfParts>
    <vt:vector size="43" baseType="lpstr">
      <vt:lpstr>2_sample</vt:lpstr>
      <vt:lpstr>Clip</vt:lpstr>
      <vt:lpstr>Ulead PhotoImpact Image</vt:lpstr>
      <vt:lpstr>授課老師 : 郭育仁 老師 預定日期:  101/11/7 報告人 :   林靜惠 D016070006              黃俊評 D016070005</vt:lpstr>
      <vt:lpstr>文獻探討（literature review）</vt:lpstr>
      <vt:lpstr>文獻探討（literature review）</vt:lpstr>
      <vt:lpstr>大綱</vt:lpstr>
      <vt:lpstr>Selecting a Research Topic</vt:lpstr>
      <vt:lpstr>確定問題的範圍或研究內容</vt:lpstr>
      <vt:lpstr>Reasons for Conducting a Literature Review</vt:lpstr>
      <vt:lpstr>Reasons for Conducting a Literature Review</vt:lpstr>
      <vt:lpstr>Reasons for Conducting a Literature Review</vt:lpstr>
      <vt:lpstr>Q &amp; A</vt:lpstr>
      <vt:lpstr>Conducting a Literature Review</vt:lpstr>
      <vt:lpstr>Conducting a Literature Review</vt:lpstr>
      <vt:lpstr>金字塔型的文獻檢索方法</vt:lpstr>
      <vt:lpstr>Conducting a Literature Review</vt:lpstr>
      <vt:lpstr>Q &amp; A</vt:lpstr>
      <vt:lpstr>     文獻探討的相關問題</vt:lpstr>
      <vt:lpstr>使用internet搜尋</vt:lpstr>
      <vt:lpstr>中山大學圖書館的電子資料庫</vt:lpstr>
      <vt:lpstr>要鍵入學號  密碼 與 驗證碼</vt:lpstr>
      <vt:lpstr>TEJ (台灣經濟新報資料庫)</vt:lpstr>
      <vt:lpstr>TEJ (台灣經濟新報資料庫)</vt:lpstr>
      <vt:lpstr>TEJ (台灣經濟新報資料庫)</vt:lpstr>
      <vt:lpstr>TEJ (台灣經濟新報資料庫)</vt:lpstr>
      <vt:lpstr>EBSCO英文期刊資料庫</vt:lpstr>
      <vt:lpstr>EBSCO英文期刊資料庫</vt:lpstr>
      <vt:lpstr>EBSCO英文期刊資料庫</vt:lpstr>
      <vt:lpstr>EBSCO英文期刊資料庫</vt:lpstr>
      <vt:lpstr>EBSCO英文期刊資料庫</vt:lpstr>
      <vt:lpstr>EBSCO英文期刊資料庫</vt:lpstr>
      <vt:lpstr>EBSCO英文期刊資料庫</vt:lpstr>
      <vt:lpstr>CNKI 中國期刊全文資料庫</vt:lpstr>
      <vt:lpstr>CNKI 中國期刊全文資料庫</vt:lpstr>
      <vt:lpstr>CNKI 中國期刊全文資料庫</vt:lpstr>
      <vt:lpstr>投影片 34</vt:lpstr>
      <vt:lpstr>CNKI 中國期刊全文資料庫(閱讀器)</vt:lpstr>
      <vt:lpstr>不知道要找哪個資料庫時?</vt:lpstr>
      <vt:lpstr>不知道要找哪個資料庫時?</vt:lpstr>
      <vt:lpstr>中文電子資料庫</vt:lpstr>
      <vt:lpstr>西文電子資料庫</vt:lpstr>
      <vt:lpstr>文獻回顧</vt:lpstr>
    </vt:vector>
  </TitlesOfParts>
  <Company>GuildDesign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ThemeGallery.com</dc:creator>
  <cp:lastModifiedBy>admin</cp:lastModifiedBy>
  <cp:revision>681</cp:revision>
  <dcterms:created xsi:type="dcterms:W3CDTF">2004-08-26T06:30:40Z</dcterms:created>
  <dcterms:modified xsi:type="dcterms:W3CDTF">2012-11-05T02:07:39Z</dcterms:modified>
</cp:coreProperties>
</file>