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62" r:id="rId5"/>
    <p:sldId id="263" r:id="rId6"/>
    <p:sldId id="268" r:id="rId7"/>
    <p:sldId id="270" r:id="rId8"/>
    <p:sldId id="271" r:id="rId9"/>
    <p:sldId id="269" r:id="rId10"/>
    <p:sldId id="273" r:id="rId11"/>
    <p:sldId id="264" r:id="rId12"/>
    <p:sldId id="265" r:id="rId13"/>
    <p:sldId id="272" r:id="rId14"/>
    <p:sldId id="274" r:id="rId15"/>
    <p:sldId id="280" r:id="rId16"/>
    <p:sldId id="281" r:id="rId17"/>
    <p:sldId id="282" r:id="rId18"/>
    <p:sldId id="286" r:id="rId19"/>
    <p:sldId id="285" r:id="rId20"/>
    <p:sldId id="291" r:id="rId21"/>
    <p:sldId id="288" r:id="rId22"/>
    <p:sldId id="289" r:id="rId23"/>
    <p:sldId id="287" r:id="rId24"/>
    <p:sldId id="290" r:id="rId25"/>
    <p:sldId id="275" r:id="rId26"/>
    <p:sldId id="277" r:id="rId27"/>
    <p:sldId id="278" r:id="rId28"/>
    <p:sldId id="279" r:id="rId29"/>
    <p:sldId id="276" r:id="rId30"/>
    <p:sldId id="283" r:id="rId31"/>
    <p:sldId id="284" r:id="rId32"/>
    <p:sldId id="259" r:id="rId33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92" d="100"/>
          <a:sy n="92" d="100"/>
        </p:scale>
        <p:origin x="-2016" y="-104"/>
      </p:cViewPr>
      <p:guideLst>
        <p:guide orient="horz" pos="195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FDD88-C7FE-8146-9EAD-5B7CC070E2F3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6ED32-A832-5242-B94E-3192C16D8E3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50179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dirty="0" smtClean="0">
                <a:latin typeface="Heiti TC Light"/>
                <a:ea typeface="Heiti TC Light"/>
                <a:cs typeface="Heiti TC Light"/>
              </a:rPr>
              <a:t>由於當時正處二戰後泡沫經濟下的日本，人民過著貧困的日子，手塚利用低成本的制作方式，製作每集約</a:t>
            </a:r>
            <a:r>
              <a:rPr lang="en-US" altLang="zh-TW" sz="1200" dirty="0" smtClean="0">
                <a:latin typeface="Heiti TC Light"/>
                <a:ea typeface="Heiti TC Light"/>
                <a:cs typeface="Heiti TC Light"/>
              </a:rPr>
              <a:t>24</a:t>
            </a:r>
            <a:r>
              <a:rPr lang="zh-TW" altLang="en-US" sz="1200" dirty="0" smtClean="0">
                <a:latin typeface="Heiti TC Light"/>
                <a:ea typeface="Heiti TC Light"/>
                <a:cs typeface="Heiti TC Light"/>
              </a:rPr>
              <a:t>分鐘，每日於電視台播放，在當時頗受好評。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6ED32-A832-5242-B94E-3192C16D8E35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23043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dirty="0" smtClean="0">
                <a:latin typeface="Heiti TC Light"/>
                <a:ea typeface="Heiti TC Light"/>
                <a:cs typeface="Heiti TC Light"/>
              </a:rPr>
              <a:t>由於當時正處二戰後泡沫經濟下的日本，人民過著貧困的日子，手塚利用低成本的制作方式，製作每集約</a:t>
            </a:r>
            <a:r>
              <a:rPr lang="en-US" altLang="zh-TW" sz="1200" dirty="0" smtClean="0">
                <a:latin typeface="Heiti TC Light"/>
                <a:ea typeface="Heiti TC Light"/>
                <a:cs typeface="Heiti TC Light"/>
              </a:rPr>
              <a:t>24</a:t>
            </a:r>
            <a:r>
              <a:rPr lang="zh-TW" altLang="en-US" sz="1200" dirty="0" smtClean="0">
                <a:latin typeface="Heiti TC Light"/>
                <a:ea typeface="Heiti TC Light"/>
                <a:cs typeface="Heiti TC Light"/>
              </a:rPr>
              <a:t>分鐘，每日於電視台播放，在當時頗受好評。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6ED32-A832-5242-B94E-3192C16D8E35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23043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 smtClean="0"/>
              <a:t>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35358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39003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7404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6155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6440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69564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99394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6840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80402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6990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3223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82507-C154-B949-8516-B74D156C7E4A}" type="datetimeFigureOut">
              <a:rPr kumimoji="1" lang="zh-TW" altLang="en-US" smtClean="0"/>
              <a:t>14/12/29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926BE-C565-3740-884B-AB04AB585E9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8451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uzzorange.com/2014/09/22/hayao-and-his-studio-how-it-went-down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epopedia.com/~web100a/hw07/hw07-1001445009/" TargetMode="External"/><Relationship Id="rId3" Type="http://schemas.openxmlformats.org/officeDocument/2006/relationships/hyperlink" Target="http://tezukaosamu.net/jp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日本動漫</a:t>
            </a: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王沛瀅、陳俐蓁、黃靖喧、費湘潁</a:t>
            </a:r>
            <a:endParaRPr kumimoji="1" lang="en-US" altLang="zh-TW" dirty="0" smtClean="0">
              <a:latin typeface="Heiti TC Light"/>
              <a:ea typeface="Heiti TC Light"/>
              <a:cs typeface="Heiti TC Light"/>
            </a:endParaRP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63217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漫畫的盛行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>
              <a:lnSpc>
                <a:spcPct val="110000"/>
              </a:lnSpc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日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本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源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起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演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進</a:t>
            </a:r>
            <a:endParaRPr kumimoji="1"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圖片 7" descr="5555555555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48" y="1661865"/>
            <a:ext cx="2425835" cy="3534269"/>
          </a:xfrm>
          <a:prstGeom prst="rect">
            <a:avLst/>
          </a:prstGeom>
        </p:spPr>
      </p:pic>
      <p:pic>
        <p:nvPicPr>
          <p:cNvPr id="9" name="圖片 8" descr="images-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379" y="2429810"/>
            <a:ext cx="2336800" cy="3467100"/>
          </a:xfrm>
          <a:prstGeom prst="rect">
            <a:avLst/>
          </a:prstGeom>
        </p:spPr>
      </p:pic>
      <p:pic>
        <p:nvPicPr>
          <p:cNvPr id="10" name="圖片 9" descr="news_large_betsucomi12-10[3]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434" y="1561907"/>
            <a:ext cx="2463566" cy="353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862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日本的漫畫之父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61248" y="1425825"/>
            <a:ext cx="7982752" cy="5432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b="1" dirty="0" smtClean="0">
                <a:latin typeface="Heiti TC Light"/>
                <a:ea typeface="Heiti TC Light"/>
                <a:cs typeface="Heiti TC Light"/>
              </a:rPr>
              <a:t>    </a:t>
            </a:r>
            <a:r>
              <a:rPr lang="zh-TW" altLang="zh-TW" sz="2800" b="1" dirty="0" smtClean="0">
                <a:latin typeface="Heiti TC Light"/>
                <a:ea typeface="Heiti TC Light"/>
                <a:cs typeface="Heiti TC Light"/>
              </a:rPr>
              <a:t>手塚治虫</a:t>
            </a:r>
            <a:r>
              <a:rPr lang="zh-TW" altLang="zh-TW" sz="2800" dirty="0" smtClean="0">
                <a:latin typeface="Heiti TC Light"/>
                <a:ea typeface="Heiti TC Light"/>
                <a:cs typeface="Heiti TC Light"/>
              </a:rPr>
              <a:t>對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日本漫畫重大的貢獻主要有下列兩項</a:t>
            </a:r>
            <a:r>
              <a:rPr lang="zh-TW" altLang="zh-TW" sz="2800" dirty="0" smtClean="0">
                <a:latin typeface="Heiti TC Light"/>
                <a:ea typeface="Heiti TC Light"/>
                <a:cs typeface="Heiti TC Light"/>
              </a:rPr>
              <a:t>：</a:t>
            </a:r>
            <a:endParaRPr lang="en-US" altLang="zh-TW" sz="2800" dirty="0" smtClean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r>
              <a:rPr lang="zh-TW" altLang="zh-TW" sz="2800" dirty="0" smtClean="0">
                <a:latin typeface="Heiti TC Light"/>
                <a:ea typeface="Heiti TC Light"/>
                <a:cs typeface="Heiti TC Light"/>
              </a:rPr>
              <a:t>第一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，在漫畫構圖上引進電影的</a:t>
            </a:r>
            <a:r>
              <a:rPr lang="zh-TW" altLang="zh-TW" sz="2800" b="1" dirty="0">
                <a:latin typeface="Heiti TC Light"/>
                <a:ea typeface="Heiti TC Light"/>
                <a:cs typeface="Heiti TC Light"/>
              </a:rPr>
              <a:t>蒙太奇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（</a:t>
            </a:r>
            <a:r>
              <a:rPr lang="en-US" altLang="zh-TW" sz="2800" dirty="0">
                <a:latin typeface="Heiti TC Light"/>
                <a:ea typeface="Heiti TC Light"/>
                <a:cs typeface="Heiti TC Light"/>
              </a:rPr>
              <a:t>montage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）手法，將單獨的畫面組織連結，形成一個完整的故事</a:t>
            </a:r>
            <a:r>
              <a:rPr lang="zh-TW" altLang="zh-TW" sz="2800" dirty="0" smtClean="0">
                <a:latin typeface="Heiti TC Light"/>
                <a:ea typeface="Heiti TC Light"/>
                <a:cs typeface="Heiti TC Light"/>
              </a:rPr>
              <a:t>。</a:t>
            </a:r>
            <a:endParaRPr lang="en-US" altLang="zh-TW" sz="2800" dirty="0" smtClean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r>
              <a:rPr lang="zh-TW" altLang="zh-TW" sz="2800" dirty="0" smtClean="0">
                <a:latin typeface="Heiti TC Light"/>
                <a:ea typeface="Heiti TC Light"/>
                <a:cs typeface="Heiti TC Light"/>
              </a:rPr>
              <a:t>第二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，像創作小說與拍攝電影一樣，賦予漫畫複雜的故事情節，使漫畫脫離勸善罰惡的說教性劇情，豐富了漫畫的內</a:t>
            </a:r>
            <a:r>
              <a:rPr lang="zh-TW" altLang="zh-TW" sz="2800" dirty="0" smtClean="0">
                <a:latin typeface="Heiti TC Light"/>
                <a:ea typeface="Heiti TC Light"/>
                <a:cs typeface="Heiti TC Light"/>
              </a:rPr>
              <a:t>容。</a:t>
            </a:r>
            <a:endParaRPr lang="en-US" altLang="zh-TW" sz="2800" dirty="0" smtClean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Heiti TC Light"/>
                <a:ea typeface="Heiti TC Light"/>
                <a:cs typeface="Heiti TC Light"/>
              </a:rPr>
              <a:t>    </a:t>
            </a:r>
            <a:r>
              <a:rPr lang="zh-TW" altLang="zh-TW" sz="2800" dirty="0" smtClean="0">
                <a:latin typeface="Heiti TC Light"/>
                <a:ea typeface="Heiti TC Light"/>
                <a:cs typeface="Heiti TC Light"/>
              </a:rPr>
              <a:t>在今天被認為理所當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然的事，在當時是漫畫的一大創舉。</a:t>
            </a:r>
          </a:p>
          <a:p>
            <a:pPr marL="0" indent="0">
              <a:buNone/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</a:t>
            </a:r>
            <a:endParaRPr kumimoji="1" lang="zh-TW" altLang="en-US" sz="28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>
              <a:lnSpc>
                <a:spcPct val="110000"/>
              </a:lnSpc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日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本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源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起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演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進</a:t>
            </a:r>
            <a:endParaRPr kumimoji="1"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177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日本的漫畫之父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369816"/>
            <a:ext cx="6573513" cy="41183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b="1" dirty="0" smtClean="0">
                <a:latin typeface="Heiti TC Light"/>
                <a:ea typeface="Heiti TC Light"/>
                <a:cs typeface="Heiti TC Light"/>
              </a:rPr>
              <a:t>    </a:t>
            </a:r>
            <a:r>
              <a:rPr lang="zh-TW" altLang="en-US" sz="2800" dirty="0" smtClean="0">
                <a:latin typeface="Heiti TC Light"/>
                <a:ea typeface="Heiti TC Light"/>
                <a:cs typeface="Heiti TC Light"/>
              </a:rPr>
              <a:t>什麼是蒙太奇？</a:t>
            </a:r>
            <a:endParaRPr lang="en-US" altLang="zh-TW" sz="2800" dirty="0" smtClean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</a:t>
            </a:r>
            <a:endParaRPr kumimoji="1" lang="zh-TW" altLang="en-US" sz="28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>
              <a:lnSpc>
                <a:spcPct val="110000"/>
              </a:lnSpc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日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本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源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起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演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進</a:t>
            </a:r>
            <a:endParaRPr kumimoji="1"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圓角矩形圖說文字 4"/>
          <p:cNvSpPr/>
          <p:nvPr/>
        </p:nvSpPr>
        <p:spPr>
          <a:xfrm>
            <a:off x="3740277" y="1810502"/>
            <a:ext cx="5403723" cy="2857085"/>
          </a:xfrm>
          <a:prstGeom prst="wedgeRoundRectCallout">
            <a:avLst>
              <a:gd name="adj1" fmla="val -42981"/>
              <a:gd name="adj2" fmla="val 61740"/>
              <a:gd name="adj3" fmla="val 16667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 err="1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Ans</a:t>
            </a:r>
            <a:r>
              <a:rPr lang="en-US" altLang="zh-TW" dirty="0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:</a:t>
            </a:r>
          </a:p>
          <a:p>
            <a:r>
              <a:rPr lang="zh-TW" altLang="zh-TW" dirty="0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世界著名的電影理論家</a:t>
            </a:r>
            <a:r>
              <a:rPr lang="en-US" altLang="zh-TW" dirty="0" err="1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Balázs</a:t>
            </a:r>
            <a:r>
              <a:rPr lang="en-US" altLang="zh-TW" dirty="0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lang="en-US" altLang="zh-TW" dirty="0" err="1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Béla</a:t>
            </a:r>
            <a:r>
              <a:rPr lang="zh-TW" altLang="zh-TW" dirty="0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（</a:t>
            </a:r>
            <a:r>
              <a:rPr lang="en-US" altLang="zh-TW" dirty="0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1886-1952</a:t>
            </a:r>
            <a:r>
              <a:rPr lang="zh-TW" altLang="zh-TW" dirty="0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）對「蒙太奇」做了以下的解釋：</a:t>
            </a:r>
            <a:r>
              <a:rPr lang="en-US" altLang="zh-TW" dirty="0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</a:br>
            <a:r>
              <a:rPr lang="zh-TW" altLang="zh-TW" dirty="0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「蒙太奇就是把導演攝影下來一個一個的鏡頭，依照著一定的順序連結，進而將這些具有連續性的鏡頭綜合，使它產生導演本身所意圖的效果。這種創造過程可以比喻成一個工程師把一些零零碎碎的機件組合，配成一件完整的機器一樣」（轉引自陳純真，</a:t>
            </a:r>
            <a:r>
              <a:rPr lang="en-US" altLang="zh-TW" dirty="0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2002</a:t>
            </a:r>
            <a:r>
              <a:rPr lang="zh-TW" altLang="zh-TW" dirty="0" smtClean="0">
                <a:solidFill>
                  <a:schemeClr val="tx1"/>
                </a:solidFill>
                <a:latin typeface="Heiti TC Light"/>
                <a:ea typeface="Heiti TC Light"/>
                <a:cs typeface="Heiti TC Light"/>
              </a:rPr>
              <a:t>）。</a:t>
            </a:r>
            <a:endParaRPr lang="zh-TW" altLang="zh-TW" dirty="0">
              <a:solidFill>
                <a:schemeClr val="tx1"/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8" name="圖片 7" descr="220px-Endlosteller_wik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339" y="4762500"/>
            <a:ext cx="2546903" cy="191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34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zh-TW" sz="3600" dirty="0" smtClean="0">
                <a:latin typeface="Heiti TC Light"/>
                <a:ea typeface="Heiti TC Light"/>
                <a:cs typeface="Heiti TC Light"/>
              </a:rPr>
              <a:t>1980</a:t>
            </a:r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年代後的動漫產業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369816"/>
            <a:ext cx="7218556" cy="48841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2400" b="1" dirty="0">
                <a:latin typeface="Heiti TC Light"/>
                <a:ea typeface="Heiti TC Light"/>
                <a:cs typeface="Heiti TC Light"/>
              </a:rPr>
              <a:t>到了</a:t>
            </a:r>
            <a:r>
              <a:rPr lang="en-US" altLang="zh-TW" sz="2400" b="1" dirty="0">
                <a:latin typeface="Heiti TC Light"/>
                <a:ea typeface="Heiti TC Light"/>
                <a:cs typeface="Heiti TC Light"/>
              </a:rPr>
              <a:t>1980</a:t>
            </a:r>
            <a:r>
              <a:rPr lang="zh-TW" altLang="zh-TW" sz="2400" b="1" dirty="0">
                <a:latin typeface="Heiti TC Light"/>
                <a:ea typeface="Heiti TC Light"/>
                <a:cs typeface="Heiti TC Light"/>
              </a:rPr>
              <a:t>年代初期，原本附屬於漫畫產業的動畫，開始逆轉其與漫畫的關係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。在</a:t>
            </a:r>
            <a:r>
              <a:rPr lang="en-US" altLang="zh-TW" sz="2400" dirty="0">
                <a:latin typeface="Heiti TC Light"/>
                <a:ea typeface="Heiti TC Light"/>
                <a:cs typeface="Heiti TC Light"/>
              </a:rPr>
              <a:t>80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年代以前，動畫製作公司與電視公司爭相拿著企劃案，向漫畫雜誌社爭取將漫畫改編成動畫；</a:t>
            </a:r>
            <a:r>
              <a:rPr lang="en-US" altLang="zh-TW" sz="2400" b="1" dirty="0">
                <a:latin typeface="Heiti TC Light"/>
                <a:ea typeface="Heiti TC Light"/>
                <a:cs typeface="Heiti TC Light"/>
              </a:rPr>
              <a:t>80</a:t>
            </a:r>
            <a:r>
              <a:rPr lang="zh-TW" altLang="zh-TW" sz="2400" b="1" dirty="0">
                <a:latin typeface="Heiti TC Light"/>
                <a:ea typeface="Heiti TC Light"/>
                <a:cs typeface="Heiti TC Light"/>
              </a:rPr>
              <a:t>年代之後，隨著電視機的普及，收看電視成為最主要的娛樂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，漫畫雜誌社不再具有主導地位，動畫開始脫離漫畫的制約，躍升為日本大眾文化的主角</a:t>
            </a:r>
            <a:r>
              <a:rPr lang="zh-TW" altLang="zh-TW" sz="2400" dirty="0" smtClean="0">
                <a:latin typeface="Heiti TC Light"/>
                <a:ea typeface="Heiti TC Light"/>
                <a:cs typeface="Heiti TC Light"/>
              </a:rPr>
              <a:t>。</a:t>
            </a:r>
            <a:endParaRPr lang="en-US" altLang="zh-TW" sz="2400" dirty="0" smtClean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r>
              <a:rPr lang="zh-TW" altLang="zh-TW" sz="2400" dirty="0" smtClean="0">
                <a:latin typeface="Heiti TC Light"/>
                <a:ea typeface="Heiti TC Light"/>
                <a:cs typeface="Heiti TC Light"/>
              </a:rPr>
              <a:t>因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此，</a:t>
            </a:r>
            <a:r>
              <a:rPr lang="en-US" altLang="zh-TW" sz="2400" b="1" dirty="0">
                <a:latin typeface="Heiti TC Light"/>
                <a:ea typeface="Heiti TC Light"/>
                <a:cs typeface="Heiti TC Light"/>
              </a:rPr>
              <a:t>1980</a:t>
            </a:r>
            <a:r>
              <a:rPr lang="zh-TW" altLang="zh-TW" sz="2400" b="1" dirty="0">
                <a:latin typeface="Heiti TC Light"/>
                <a:ea typeface="Heiti TC Light"/>
                <a:cs typeface="Heiti TC Light"/>
              </a:rPr>
              <a:t>年代可說是日本動畫高度發展的年代。廣為世人所熟知的日本動畫大師宮崎駿、大友克洋與押井守等人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，也是在這個時期展露</a:t>
            </a:r>
            <a:r>
              <a:rPr lang="zh-TW" altLang="zh-TW" sz="2400" dirty="0" smtClean="0">
                <a:latin typeface="Heiti TC Light"/>
                <a:ea typeface="Heiti TC Light"/>
                <a:cs typeface="Heiti TC Light"/>
              </a:rPr>
              <a:t>頭角。</a:t>
            </a:r>
            <a:endParaRPr lang="en-US" altLang="zh-TW" sz="2400" dirty="0" smtClean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Heiti TC Light"/>
                <a:ea typeface="Heiti TC Light"/>
                <a:cs typeface="Heiti TC Light"/>
              </a:rPr>
              <a:t>他們</a:t>
            </a:r>
            <a:r>
              <a:rPr lang="zh-TW" altLang="zh-TW" sz="2400" dirty="0" smtClean="0">
                <a:latin typeface="Heiti TC Light"/>
                <a:ea typeface="Heiti TC Light"/>
                <a:cs typeface="Heiti TC Light"/>
              </a:rPr>
              <a:t>使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世界的觀眾們認識了「日本</a:t>
            </a:r>
            <a:r>
              <a:rPr lang="en-US" altLang="zh-TW" sz="2400" dirty="0">
                <a:latin typeface="Heiti TC Light"/>
                <a:ea typeface="Heiti TC Light"/>
                <a:cs typeface="Heiti TC Light"/>
              </a:rPr>
              <a:t>Anime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」這樣一個獨特的電影類型，並且對於日本動畫之後幾十年的發展產生極為重要的影響。</a:t>
            </a:r>
          </a:p>
          <a:p>
            <a:pPr marL="0" indent="0">
              <a:buNone/>
            </a:pPr>
            <a:endParaRPr kumimoji="1" lang="zh-TW" altLang="en-US" sz="24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>
              <a:lnSpc>
                <a:spcPct val="110000"/>
              </a:lnSpc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日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本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源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起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演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進</a:t>
            </a:r>
            <a:endParaRPr kumimoji="1"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31197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zh-TW" sz="3600" dirty="0" smtClean="0">
                <a:latin typeface="Heiti TC Light"/>
                <a:ea typeface="Heiti TC Light"/>
                <a:cs typeface="Heiti TC Light"/>
              </a:rPr>
              <a:t>1960</a:t>
            </a:r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年代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369816"/>
            <a:ext cx="7218556" cy="4884183"/>
          </a:xfrm>
        </p:spPr>
        <p:txBody>
          <a:bodyPr>
            <a:noAutofit/>
          </a:bodyPr>
          <a:lstStyle/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1963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《原子小金剛》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原作：手塚治虫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作為日本第一部動畫，此作令人感動，擁有經久不衰的魅力。可以說熱血少年的鼻祖，故事中貫穿始終的悲劇色彩令人回味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無窮</a:t>
            </a:r>
            <a:r>
              <a:rPr lang="zh-TW" altLang="en-US" sz="2400" dirty="0" smtClean="0">
                <a:latin typeface="微軟正黑體"/>
                <a:ea typeface="微軟正黑體"/>
                <a:cs typeface="微軟正黑體"/>
              </a:rPr>
              <a:t>。</a:t>
            </a: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 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知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畫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作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品</a:t>
            </a:r>
            <a:endParaRPr kumimoji="1" lang="en-US" altLang="zh-TW" sz="3200" dirty="0" smtClean="0">
              <a:solidFill>
                <a:schemeClr val="accent6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6" name="圖片 5" descr="http://2.bp.blogspot.com/-glQ838kN6nU/TkDudNSVRRI/AAAAAAAAHPg/CKEeDcXPtQ4/s1600/%25E6%2589%258B%25E5%25A1%259A%25E6%25B2%25BB%25E8%2599%25AB-%25E5%25AF%25B6%25E9%25A6%25AC%25E7%258E%258B%25E5%25AD%2590-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762" y="3410852"/>
            <a:ext cx="2631870" cy="3291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圖片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346" y="3410852"/>
            <a:ext cx="3649990" cy="28492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1174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http://wiki.komica.org/pix/img1185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557" y="3680871"/>
            <a:ext cx="2015511" cy="317712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zh-TW" sz="3600" dirty="0" smtClean="0">
                <a:latin typeface="Heiti TC Light"/>
                <a:ea typeface="Heiti TC Light"/>
                <a:cs typeface="Heiti TC Light"/>
              </a:rPr>
              <a:t>1970</a:t>
            </a:r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年代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369816"/>
            <a:ext cx="7218556" cy="4884183"/>
          </a:xfrm>
        </p:spPr>
        <p:txBody>
          <a:bodyPr>
            <a:noAutofit/>
          </a:bodyPr>
          <a:lstStyle/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1971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《魯邦三世》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原作：加藤一彥，這部作品從此開闢了動漫史上的新紀元，被譽為日本動漫史上的“不死傳說”，是日本動漫的傳奇。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1972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《科學小飛俠》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原作：吉田竜夫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1973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《哆啦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A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夢》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原作：藤子·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F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·不二雄（藤本弘）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1975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《一休傳奇》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聲優：藤田淑子，最早進入我國的日本動畫</a:t>
            </a:r>
          </a:p>
          <a:p>
            <a:pPr marL="0" indent="0">
              <a:buNone/>
            </a:pP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 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知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畫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作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品</a:t>
            </a:r>
            <a:endParaRPr kumimoji="1" lang="en-US" altLang="zh-TW" sz="3200" dirty="0" smtClean="0">
              <a:solidFill>
                <a:schemeClr val="accent6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42568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zh-TW" sz="3600" dirty="0" smtClean="0">
                <a:latin typeface="Heiti TC Light"/>
                <a:ea typeface="Heiti TC Light"/>
                <a:cs typeface="Heiti TC Light"/>
              </a:rPr>
              <a:t>1980</a:t>
            </a:r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年代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369816"/>
            <a:ext cx="7218556" cy="4884183"/>
          </a:xfrm>
        </p:spPr>
        <p:txBody>
          <a:bodyPr>
            <a:noAutofit/>
          </a:bodyPr>
          <a:lstStyle/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1983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《足球小將》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原作：高橋陽一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講述大空翼不斷追求夢想，在球場上拼搏的故事。正是因為這部作品，使日本足壇發生了翻天覆地的變化，甚至世界級球星阿奎羅、托雷斯等也都是在看過這部動畫後決心成為職業球員的。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1984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《北斗神拳》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原作：武論尊原哲夫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1984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《風之谷》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宮崎駿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1989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《魔女宅急便》宮崎駿</a:t>
            </a:r>
          </a:p>
          <a:p>
            <a:pPr marL="0" indent="0">
              <a:buNone/>
            </a:pP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 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知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畫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作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品</a:t>
            </a:r>
            <a:endParaRPr kumimoji="1" lang="en-US" altLang="zh-TW" sz="3200" dirty="0" smtClean="0">
              <a:solidFill>
                <a:schemeClr val="accent6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5" name="圖片 4" descr="images-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893" y="4684120"/>
            <a:ext cx="2648811" cy="1984051"/>
          </a:xfrm>
          <a:prstGeom prst="rect">
            <a:avLst/>
          </a:prstGeom>
        </p:spPr>
      </p:pic>
      <p:pic>
        <p:nvPicPr>
          <p:cNvPr id="8" name="圖片 7" descr="1964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481" y="3726454"/>
            <a:ext cx="2220164" cy="294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792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zh-TW" sz="3600" dirty="0" smtClean="0">
                <a:latin typeface="Heiti TC Light"/>
                <a:ea typeface="Heiti TC Light"/>
                <a:cs typeface="Heiti TC Light"/>
              </a:rPr>
              <a:t>1990</a:t>
            </a:r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年代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166285"/>
            <a:ext cx="7218556" cy="4884183"/>
          </a:xfrm>
        </p:spPr>
        <p:txBody>
          <a:bodyPr>
            <a:noAutofit/>
          </a:bodyPr>
          <a:lstStyle/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1990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《蠟筆小新》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原作：臼井儀人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1990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《櫻桃小丸子》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原作：櫻桃子（三浦美紀）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1990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《灌籃高 ​​手》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原作：井上雄彥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該作在青少年中掀起了籃球熱潮，櫻木花道、流川楓等角色成為眾多年輕人心中的偶像。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1993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《美少女戰士》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原作：武內直子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1996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《犬夜叉》作者：高橋留美子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1996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《神奇寶貝》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TV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作者：湯山邦彥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1997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《海賊王》作者：尾田榮一郎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日本在全世界銷量最高的漫畫，目前在全世界漫畫排行榜上位居第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4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。是日本的國民漫畫。曾連續十年保持銷量第一的記錄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1999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《火影忍者》作者：岸本齊史</a:t>
            </a:r>
          </a:p>
          <a:p>
            <a:pPr marL="0" indent="0">
              <a:buNone/>
            </a:pP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 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知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畫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作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品</a:t>
            </a:r>
            <a:endParaRPr kumimoji="1" lang="en-US" altLang="zh-TW" sz="3200" dirty="0" smtClean="0">
              <a:solidFill>
                <a:schemeClr val="accent6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1604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手塚治虫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166285"/>
            <a:ext cx="3946802" cy="4884183"/>
          </a:xfrm>
        </p:spPr>
        <p:txBody>
          <a:bodyPr>
            <a:noAutofit/>
          </a:bodyPr>
          <a:lstStyle/>
          <a:p>
            <a:r>
              <a:rPr lang="en-US" altLang="zh-TW" sz="2400" dirty="0" smtClean="0">
                <a:latin typeface="微軟正黑體"/>
                <a:ea typeface="微軟正黑體"/>
                <a:cs typeface="微軟正黑體"/>
              </a:rPr>
              <a:t>1928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年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11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月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3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日誕生於日本大阪府豐能郡豐中町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擁有醫生、醫學博士、漫畫家、動畫家…等專業身分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被世人譽為「日本漫畫之父」、「漫畫之神」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手塚在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1953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年發表的《寶馬王子》（リボンの騎士），被公認是史上第一部少女漫畫，並奠定了美少女的常見造型特徵，如大眼睛和圓臉等 </a:t>
            </a: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 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知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畫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作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品</a:t>
            </a:r>
            <a:endParaRPr kumimoji="1" lang="en-US" altLang="zh-TW" sz="3200" dirty="0" smtClean="0">
              <a:solidFill>
                <a:schemeClr val="accent6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5" name="圖片 4" descr="tedukaosam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1702842"/>
            <a:ext cx="40640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93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手塚治虫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166285"/>
            <a:ext cx="7218556" cy="4884183"/>
          </a:xfrm>
        </p:spPr>
        <p:txBody>
          <a:bodyPr>
            <a:noAutofit/>
          </a:bodyPr>
          <a:lstStyle/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當時，美國動畫界巨頭迪士尼公司採用的是高成本、大製作類似「好萊塢」一樣的製作方式。耗費龐大的資金、時間、人力才能製作一部作品。甚至一部動畫就可以使一個工廠破產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。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r>
              <a:rPr lang="zh-TW" altLang="zh-TW" sz="2400" dirty="0">
                <a:solidFill>
                  <a:srgbClr val="008000"/>
                </a:solidFill>
                <a:latin typeface="微軟正黑體"/>
                <a:ea typeface="微軟正黑體"/>
                <a:cs typeface="微軟正黑體"/>
              </a:rPr>
              <a:t>而手塚治虫認為：只要故事好，就算是兩張紙片也一樣可以吸引人。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著力刻畫人物的內心，極大限度地節約製作成本。配合大量預定義的動作和電腦動畫來開發作品。</a:t>
            </a:r>
          </a:p>
          <a:p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手塚治虫是位多產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的創作者，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40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多年的創作生涯中，共畫了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15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萬頁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400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多部漫畫​作品，及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60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多部動畫作品。其作品十分豐富多樣，這些作品深深影響了後來的漫畫家的創作題材，所以手塚治虫被尊稱為日本漫畫之父。</a:t>
            </a:r>
          </a:p>
          <a:p>
            <a:pPr marL="0" indent="0">
              <a:buNone/>
            </a:pP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 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知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畫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作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品</a:t>
            </a:r>
            <a:endParaRPr kumimoji="1" lang="en-US" altLang="zh-TW" sz="3200" dirty="0" smtClean="0">
              <a:solidFill>
                <a:schemeClr val="accent6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42152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目錄</a:t>
            </a: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77462" y="1965165"/>
            <a:ext cx="6809338" cy="4525963"/>
          </a:xfrm>
        </p:spPr>
        <p:txBody>
          <a:bodyPr/>
          <a:lstStyle/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日本動漫的源起及演進</a:t>
            </a:r>
            <a:endParaRPr kumimoji="1" lang="en-US" altLang="zh-TW" dirty="0" smtClean="0">
              <a:latin typeface="Heiti TC Light"/>
              <a:ea typeface="Heiti TC Light"/>
              <a:cs typeface="Heiti TC Light"/>
            </a:endParaRPr>
          </a:p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知名動畫家及其作品</a:t>
            </a:r>
            <a:endParaRPr kumimoji="1" lang="en-US" altLang="zh-TW" dirty="0" smtClean="0">
              <a:latin typeface="Heiti TC Light"/>
              <a:ea typeface="Heiti TC Light"/>
              <a:cs typeface="Heiti TC Light"/>
            </a:endParaRPr>
          </a:p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動漫對青少年及兒童之影響</a:t>
            </a:r>
            <a:endParaRPr kumimoji="1" lang="en-US" altLang="zh-TW" dirty="0" smtClean="0">
              <a:latin typeface="Heiti TC Light"/>
              <a:ea typeface="Heiti TC Light"/>
              <a:cs typeface="Heiti TC Light"/>
            </a:endParaRPr>
          </a:p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動漫的派別及專有名詞</a:t>
            </a:r>
            <a:endParaRPr kumimoji="1" lang="en-US" altLang="zh-TW" dirty="0" smtClean="0">
              <a:latin typeface="Heiti TC Light"/>
              <a:ea typeface="Heiti TC Light"/>
              <a:cs typeface="Heiti TC Light"/>
            </a:endParaRPr>
          </a:p>
          <a:p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</p:spTree>
    <p:extLst>
      <p:ext uri="{BB962C8B-B14F-4D97-AF65-F5344CB8AC3E}">
        <p14:creationId xmlns:p14="http://schemas.microsoft.com/office/powerpoint/2010/main" val="2978928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9" descr="P132791661133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3" b="8753"/>
          <a:stretch>
            <a:fillRect/>
          </a:stretch>
        </p:blipFill>
        <p:spPr>
          <a:xfrm>
            <a:off x="789298" y="4292320"/>
            <a:ext cx="3929292" cy="2160959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手塚治虫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 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知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畫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作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品</a:t>
            </a:r>
            <a:endParaRPr kumimoji="1" lang="en-US" altLang="zh-TW" sz="3200" dirty="0" smtClean="0">
              <a:solidFill>
                <a:schemeClr val="accent6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9" name="圖片 8" descr="tezuka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136" y="1421991"/>
            <a:ext cx="4279778" cy="2567867"/>
          </a:xfrm>
          <a:prstGeom prst="rect">
            <a:avLst/>
          </a:prstGeom>
        </p:spPr>
      </p:pic>
      <p:pic>
        <p:nvPicPr>
          <p:cNvPr id="11" name="圖片 10" descr="0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75" y="4292320"/>
            <a:ext cx="3497809" cy="233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87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宮崎駿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2" y="1166285"/>
            <a:ext cx="4333339" cy="4884183"/>
          </a:xfrm>
        </p:spPr>
        <p:txBody>
          <a:bodyPr>
            <a:noAutofit/>
          </a:bodyPr>
          <a:lstStyle/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宮崎駿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 1941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年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 1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月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 5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日生於東京，在四兄弟中排行第二。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1958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年，日本影史上第一部長篇彩色電影動畫《白蛇傳》上映了，還是高三學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生的宮崎駿迷上了這部片子，原本就喜愛漫畫的他開始對動畫產生興趣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1964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年，宮崎駿當上東映動畫勞工協會的秘書長</a:t>
            </a:r>
          </a:p>
          <a:p>
            <a:r>
              <a:rPr lang="en-US" altLang="zh-TW" sz="2400" dirty="0" smtClean="0">
                <a:latin typeface="微軟正黑體"/>
                <a:ea typeface="微軟正黑體"/>
                <a:cs typeface="微軟正黑體"/>
              </a:rPr>
              <a:t>1978 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年，第一部全程由宮崎駿監制的作品</a:t>
            </a:r>
            <a:r>
              <a:rPr lang="en-US" altLang="zh-TW" sz="2400" dirty="0" smtClean="0">
                <a:latin typeface="微軟正黑體"/>
                <a:ea typeface="微軟正黑體"/>
                <a:cs typeface="微軟正黑體"/>
              </a:rPr>
              <a:t>--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《未來少年柯南》在</a:t>
            </a:r>
            <a:r>
              <a:rPr lang="en-US" altLang="zh-TW" sz="2400" dirty="0" smtClean="0">
                <a:latin typeface="微軟正黑體"/>
                <a:ea typeface="微軟正黑體"/>
                <a:cs typeface="微軟正黑體"/>
              </a:rPr>
              <a:t> NHK 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播出</a:t>
            </a:r>
          </a:p>
          <a:p>
            <a:pPr marL="0" indent="0">
              <a:buNone/>
            </a:pP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 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知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畫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作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品</a:t>
            </a:r>
            <a:endParaRPr kumimoji="1" lang="en-US" altLang="zh-TW" sz="3200" dirty="0" smtClean="0">
              <a:solidFill>
                <a:schemeClr val="accent6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5" name="圖片 4" descr="0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289" y="1436253"/>
            <a:ext cx="2873396" cy="403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61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宮崎駿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2" y="1166285"/>
            <a:ext cx="4333339" cy="4884183"/>
          </a:xfrm>
        </p:spPr>
        <p:txBody>
          <a:bodyPr>
            <a:noAutofit/>
          </a:bodyPr>
          <a:lstStyle/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頗受好評，宮崎駿的思想與風格在本片中得以展現。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1980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年，執導《魯邦三世‧卡里奧斯特羅城》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(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劇場版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)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1984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年三月劇場動畫《風之谷》</a:t>
            </a:r>
          </a:p>
          <a:p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1985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年，吉卜力工作室創立，開始制作《天空之城》從此宮崎駿開始了他個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人動畫生涯中最為輝煌的十年，同時也是動畫大發展的十年。例如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1988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年的《龍貓》和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 1990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年的《魔女宅急便》</a:t>
            </a:r>
          </a:p>
          <a:p>
            <a:pPr marL="0" indent="0">
              <a:buNone/>
            </a:pP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 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知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畫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作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品</a:t>
            </a:r>
            <a:endParaRPr kumimoji="1" lang="en-US" altLang="zh-TW" sz="3200" dirty="0" smtClean="0">
              <a:solidFill>
                <a:schemeClr val="accent6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5" name="圖片 4" descr="0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289" y="1436253"/>
            <a:ext cx="2873396" cy="403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50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宮崎駿對於動畫工作所堅持的信念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166285"/>
            <a:ext cx="7218556" cy="4884183"/>
          </a:xfrm>
        </p:spPr>
        <p:txBody>
          <a:bodyPr>
            <a:noAutofit/>
          </a:bodyPr>
          <a:lstStyle/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宮崎駿對於動畫工作的信念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宮崎駿就是秉持童心看世界。無論時代如何變動，他始終透過動畫傳達希望。例如：在日本即將邁入泡沫經濟鼎盛期前，宮崎駿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 1984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年就以《風之谷》提倡環保對人類社會的重要性，人類文明必須與大自然和平共生。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宮崎駿的作品，不像是迪士尼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3D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立體動畫都是由電腦操作，而是使用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2D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平面動畫，它的每一個角色，每一個角色的動作，當然還包括一景一物，這些全部都是採用人工畫，整部電影製作下來，好幾十萬或百萬張圖畫紙是絕對跑不掉的，這些都是宮崎駿所堅持的。 </a:t>
            </a: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 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知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畫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作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品</a:t>
            </a:r>
            <a:endParaRPr kumimoji="1" lang="en-US" altLang="zh-TW" sz="3200" dirty="0" smtClean="0">
              <a:solidFill>
                <a:schemeClr val="accent6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2627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 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知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畫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其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作</a:t>
            </a:r>
            <a:r>
              <a:rPr kumimoji="1"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品</a:t>
            </a:r>
            <a:endParaRPr kumimoji="1" lang="en-US" altLang="zh-TW" sz="3200" dirty="0" smtClean="0">
              <a:solidFill>
                <a:schemeClr val="accent6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微軟正黑體"/>
                <a:ea typeface="微軟正黑體"/>
                <a:cs typeface="微軟正黑體"/>
              </a:rPr>
              <a:t>宮崎駿</a:t>
            </a:r>
            <a:endParaRPr kumimoji="1" lang="zh-TW" altLang="en-US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8" name="圖片 7" descr="018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06" y="4154401"/>
            <a:ext cx="3387370" cy="2430936"/>
          </a:xfrm>
          <a:prstGeom prst="rect">
            <a:avLst/>
          </a:prstGeom>
        </p:spPr>
      </p:pic>
      <p:pic>
        <p:nvPicPr>
          <p:cNvPr id="10" name="圖片 9" descr="tumblr_lavzbrks4r1qzb9hgo1_5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875" y="1654300"/>
            <a:ext cx="3023616" cy="4267200"/>
          </a:xfrm>
          <a:prstGeom prst="rect">
            <a:avLst/>
          </a:prstGeom>
        </p:spPr>
      </p:pic>
      <p:pic>
        <p:nvPicPr>
          <p:cNvPr id="11" name="圖片 10" descr="119017708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06" y="1417638"/>
            <a:ext cx="3174113" cy="238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67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zh-TW" sz="3600" dirty="0">
                <a:latin typeface="微軟正黑體"/>
                <a:ea typeface="微軟正黑體"/>
                <a:cs typeface="微軟正黑體"/>
              </a:rPr>
              <a:t>正面影響 </a:t>
            </a:r>
            <a:endParaRPr kumimoji="1" lang="zh-TW" altLang="en-US" sz="36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369816"/>
            <a:ext cx="7218556" cy="4884183"/>
          </a:xfrm>
        </p:spPr>
        <p:txBody>
          <a:bodyPr>
            <a:noAutofit/>
          </a:bodyPr>
          <a:lstStyle/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抒發壓力情緒</a:t>
            </a: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提供創意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,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靈感</a:t>
            </a: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找到志同道合的朋友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(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生活圈變廣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)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對日本來說為好的影響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---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對日本文化的認同</a:t>
            </a: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對家人友情更加重視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(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海賊王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)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pPr marL="0" indent="0">
              <a:buNone/>
            </a:pP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對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兒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童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青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少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年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影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響</a:t>
            </a:r>
            <a:endParaRPr kumimoji="1" lang="en-US" altLang="zh-TW" sz="3200" dirty="0" smtClean="0">
              <a:solidFill>
                <a:schemeClr val="accent4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5" name="圖片 4" descr="20118139553263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130" y="3693159"/>
            <a:ext cx="4074353" cy="305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8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微軟正黑體"/>
                <a:ea typeface="微軟正黑體"/>
                <a:cs typeface="微軟正黑體"/>
              </a:rPr>
              <a:t>負面影響</a:t>
            </a:r>
            <a:r>
              <a:rPr lang="zh-TW" altLang="zh-TW" sz="3600" dirty="0" smtClean="0">
                <a:latin typeface="微軟正黑體"/>
                <a:ea typeface="微軟正黑體"/>
                <a:cs typeface="微軟正黑體"/>
              </a:rPr>
              <a:t> </a:t>
            </a:r>
            <a:endParaRPr kumimoji="1" lang="zh-TW" altLang="en-US" sz="36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369816"/>
            <a:ext cx="7218556" cy="4884183"/>
          </a:xfrm>
        </p:spPr>
        <p:txBody>
          <a:bodyPr>
            <a:noAutofit/>
          </a:bodyPr>
          <a:lstStyle/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和父母起衝突</a:t>
            </a: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金錢不足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(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壓縮餐費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,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交通費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.…..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等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)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時間管理不正確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(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犧牲睡眠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,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念書時間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......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等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)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因沉迷造成人際關係疏離</a:t>
            </a: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無心上課成績下滑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(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上課不專心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,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放空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......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等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)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變宅男腐女</a:t>
            </a: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受劇情影響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(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犯罪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,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翹課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,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天馬行空不切實際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……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等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)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審美觀改變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(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在現實中找不到像動漫裡一樣的女性或男性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)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pPr marL="0" indent="0">
              <a:buNone/>
            </a:pP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對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兒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童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青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少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年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影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響</a:t>
            </a:r>
            <a:endParaRPr kumimoji="1" lang="en-US" altLang="zh-TW" sz="3200" dirty="0" smtClean="0">
              <a:solidFill>
                <a:schemeClr val="accent4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005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微軟正黑體"/>
                <a:ea typeface="微軟正黑體"/>
                <a:cs typeface="微軟正黑體"/>
              </a:rPr>
              <a:t>不知是好壞的</a:t>
            </a:r>
            <a:r>
              <a:rPr lang="zh-TW" altLang="zh-TW" sz="3600" dirty="0" smtClean="0">
                <a:latin typeface="微軟正黑體"/>
                <a:ea typeface="微軟正黑體"/>
                <a:cs typeface="微軟正黑體"/>
              </a:rPr>
              <a:t>影響 </a:t>
            </a:r>
            <a:endParaRPr kumimoji="1" lang="zh-TW" altLang="en-US" sz="36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369816"/>
            <a:ext cx="7218556" cy="4884183"/>
          </a:xfrm>
        </p:spPr>
        <p:txBody>
          <a:bodyPr>
            <a:noAutofit/>
          </a:bodyPr>
          <a:lstStyle/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影響價值觀</a:t>
            </a: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影響說話行為模式</a:t>
            </a:r>
          </a:p>
          <a:p>
            <a:pPr lvl="0"/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影響對他人看法</a:t>
            </a:r>
          </a:p>
          <a:p>
            <a:pPr marL="0" indent="0">
              <a:buNone/>
            </a:pP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對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兒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童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青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少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年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影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響</a:t>
            </a:r>
            <a:endParaRPr kumimoji="1" lang="en-US" altLang="zh-TW" sz="3200" dirty="0" smtClean="0">
              <a:solidFill>
                <a:schemeClr val="accent4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5" name="圖片 4" descr="q5mRpJ6WkKOVp6Q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639" y="3103478"/>
            <a:ext cx="3247161" cy="324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74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kumimoji="1" lang="zh-TW" altLang="en-US" sz="3600" dirty="0" smtClean="0">
                <a:latin typeface="微軟正黑體"/>
                <a:ea typeface="微軟正黑體"/>
                <a:cs typeface="微軟正黑體"/>
              </a:rPr>
              <a:t>總結</a:t>
            </a:r>
            <a:endParaRPr kumimoji="1" lang="zh-TW" altLang="en-US" sz="36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369816"/>
            <a:ext cx="7218556" cy="4884183"/>
          </a:xfrm>
        </p:spPr>
        <p:txBody>
          <a:bodyPr>
            <a:noAutofit/>
          </a:bodyPr>
          <a:lstStyle/>
          <a:p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影響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了青少年的價值觀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,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對事物的看法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,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交友的態度</a:t>
            </a:r>
          </a:p>
          <a:p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改變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青少年做事效率</a:t>
            </a:r>
          </a:p>
          <a:p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追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尋不存在的東西</a:t>
            </a:r>
          </a:p>
          <a:p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缺乏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社交技能</a:t>
            </a:r>
          </a:p>
          <a:p>
            <a:pPr marL="0" indent="0">
              <a:buNone/>
            </a:pP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對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兒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童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青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少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年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影</a:t>
            </a:r>
            <a:r>
              <a:rPr kumimoji="1" lang="en-US" altLang="zh-TW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響</a:t>
            </a:r>
            <a:endParaRPr kumimoji="1" lang="en-US" altLang="zh-TW" sz="3200" dirty="0" smtClean="0">
              <a:solidFill>
                <a:schemeClr val="accent4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5" name="圖片 4" descr="P105002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052" y="2675373"/>
            <a:ext cx="2445821" cy="326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94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電影動畫</a:t>
            </a:r>
            <a:r>
              <a:rPr kumimoji="1" lang="en-US" altLang="zh-TW" sz="3600" dirty="0" err="1" smtClean="0">
                <a:latin typeface="Heiti TC Light"/>
                <a:ea typeface="Heiti TC Light"/>
                <a:cs typeface="Heiti TC Light"/>
              </a:rPr>
              <a:t>v.s</a:t>
            </a:r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電視動畫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369816"/>
            <a:ext cx="7218556" cy="488418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zh-TW" sz="2400" dirty="0" smtClean="0">
              <a:latin typeface="微軟正黑體"/>
              <a:ea typeface="微軟正黑體"/>
              <a:cs typeface="微軟正黑體"/>
            </a:endParaRPr>
          </a:p>
          <a:p>
            <a:pPr marL="0" indent="0">
              <a:buNone/>
            </a:pP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舉例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: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宮崎駿系列動畫</a:t>
            </a:r>
            <a:r>
              <a:rPr lang="en-US" altLang="zh-TW" sz="2400" dirty="0" err="1">
                <a:latin typeface="微軟正黑體"/>
                <a:ea typeface="微軟正黑體"/>
                <a:cs typeface="微軟正黑體"/>
              </a:rPr>
              <a:t>vs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原子小金剛</a:t>
            </a:r>
          </a:p>
          <a:p>
            <a:pPr marL="0" indent="0">
              <a:buNone/>
            </a:pPr>
            <a:endParaRPr lang="en-US" altLang="zh-TW" sz="2400" dirty="0" smtClean="0">
              <a:latin typeface="微軟正黑體"/>
              <a:ea typeface="微軟正黑體"/>
              <a:cs typeface="微軟正黑體"/>
            </a:endParaRPr>
          </a:p>
          <a:p>
            <a:pPr marL="0" indent="0">
              <a:buNone/>
            </a:pP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報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導</a:t>
            </a:r>
            <a:r>
              <a:rPr lang="en-US" altLang="zh-TW" sz="2400" u="sng" dirty="0">
                <a:latin typeface="微軟正黑體"/>
                <a:ea typeface="微軟正黑體"/>
                <a:cs typeface="微軟正黑體"/>
                <a:hlinkClick r:id="rId2"/>
              </a:rPr>
              <a:t>http://buzzorange.com/2014/09/22/hayao-and-his-studio-how-it-went-down/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pPr marL="0" indent="0">
              <a:buNone/>
            </a:pPr>
            <a:endParaRPr lang="en-US" altLang="zh-TW" sz="2400" dirty="0" smtClean="0">
              <a:latin typeface="微軟正黑體"/>
              <a:ea typeface="微軟正黑體"/>
              <a:cs typeface="微軟正黑體"/>
            </a:endParaRPr>
          </a:p>
          <a:p>
            <a:pPr marL="0" indent="0">
              <a:buNone/>
            </a:pP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「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我是一個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 20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世紀的人，我不想面對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 21 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世紀。」宮崎駿曾說。 </a:t>
            </a: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   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派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別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專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有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詞</a:t>
            </a:r>
            <a:endParaRPr kumimoji="1" lang="en-US" altLang="zh-TW" sz="3200" dirty="0" smtClean="0">
              <a:solidFill>
                <a:schemeClr val="accent3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9982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453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漫畫的源起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61248" y="142582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關於漫畫的起源，最早可以追溯到原始時代的洞窟壁畫</a:t>
            </a:r>
            <a:r>
              <a:rPr lang="zh-TW" altLang="zh-TW" sz="2800" dirty="0" smtClean="0">
                <a:latin typeface="Heiti TC Light"/>
                <a:ea typeface="Heiti TC Light"/>
                <a:cs typeface="Heiti TC Light"/>
              </a:rPr>
              <a:t>。</a:t>
            </a:r>
            <a:endParaRPr lang="en-US" altLang="zh-TW" sz="2800" dirty="0" smtClean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目前閱聽大眾與學者專家所談之漫畫，多以</a:t>
            </a:r>
            <a:r>
              <a:rPr lang="en-US" altLang="zh-TW" sz="2800" dirty="0">
                <a:latin typeface="Heiti TC Light"/>
                <a:ea typeface="Heiti TC Light"/>
                <a:cs typeface="Heiti TC Light"/>
              </a:rPr>
              <a:t>1930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年代後美國漫畫（</a:t>
            </a:r>
            <a:r>
              <a:rPr lang="en-US" altLang="zh-TW" sz="2800" dirty="0">
                <a:latin typeface="Heiti TC Light"/>
                <a:ea typeface="Heiti TC Light"/>
                <a:cs typeface="Heiti TC Light"/>
              </a:rPr>
              <a:t>comics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）與二次戰後日本漫畫（</a:t>
            </a:r>
            <a:r>
              <a:rPr lang="en-US" altLang="zh-TW" sz="2800" dirty="0">
                <a:latin typeface="Heiti TC Light"/>
                <a:ea typeface="Heiti TC Light"/>
                <a:cs typeface="Heiti TC Light"/>
              </a:rPr>
              <a:t>manga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）為代表。</a:t>
            </a:r>
          </a:p>
          <a:p>
            <a:pPr marL="0" indent="0">
              <a:buNone/>
            </a:pPr>
            <a:endParaRPr lang="zh-TW" altLang="zh-TW" dirty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>
              <a:lnSpc>
                <a:spcPct val="110000"/>
              </a:lnSpc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日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本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源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起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演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進</a:t>
            </a:r>
            <a:endParaRPr kumimoji="1"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圖片 4" descr="FP2985-MARVEL-rays-characte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536" y="3824190"/>
            <a:ext cx="3510298" cy="2340198"/>
          </a:xfrm>
          <a:prstGeom prst="rect">
            <a:avLst/>
          </a:prstGeom>
        </p:spPr>
      </p:pic>
      <p:pic>
        <p:nvPicPr>
          <p:cNvPr id="6" name="圖片 5" descr="20100507222711-123857434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947" y="3315628"/>
            <a:ext cx="2040570" cy="2968101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849852" y="6355972"/>
            <a:ext cx="2080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美國漫畫</a:t>
            </a:r>
            <a:r>
              <a:rPr kumimoji="1" lang="en-US" altLang="zh-TW" dirty="0" smtClean="0">
                <a:latin typeface="Heiti TC Light"/>
                <a:ea typeface="Heiti TC Light"/>
                <a:cs typeface="Heiti TC Light"/>
              </a:rPr>
              <a:t>(comics)</a:t>
            </a: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022187" y="6403258"/>
            <a:ext cx="2106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日本漫畫</a:t>
            </a:r>
            <a:r>
              <a:rPr kumimoji="1" lang="en-US" altLang="zh-TW" dirty="0" smtClean="0">
                <a:latin typeface="Heiti TC Light"/>
                <a:ea typeface="Heiti TC Light"/>
                <a:cs typeface="Heiti TC Light"/>
              </a:rPr>
              <a:t>(manga)</a:t>
            </a: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</p:spTree>
    <p:extLst>
      <p:ext uri="{BB962C8B-B14F-4D97-AF65-F5344CB8AC3E}">
        <p14:creationId xmlns:p14="http://schemas.microsoft.com/office/powerpoint/2010/main" val="1020608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專有名詞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166285"/>
            <a:ext cx="7218556" cy="4884183"/>
          </a:xfrm>
        </p:spPr>
        <p:txBody>
          <a:bodyPr>
            <a:noAutofit/>
          </a:bodyPr>
          <a:lstStyle/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御宅族</a:t>
            </a:r>
          </a:p>
          <a:p>
            <a:pPr marL="0" indent="0">
              <a:buNone/>
            </a:pP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推理小說家二階堂黎人的《恐怖的人狼城》總導讀文中，提到了「御宅族」這個名詞，括號註明是「節食忘寢、熱中嗜好的人」。</a:t>
            </a:r>
          </a:p>
          <a:p>
            <a:pPr marL="0" indent="0">
              <a:buNone/>
            </a:pP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原指熱衷於動畫、漫畫及電腦遊戲（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ACG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）的人群，而現在一般泛指熱衷於次文化，或是對該文化有極深入了解的人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。</a:t>
            </a:r>
            <a:endParaRPr lang="en-US" altLang="zh-TW" sz="2400" dirty="0" smtClean="0">
              <a:latin typeface="微軟正黑體"/>
              <a:ea typeface="微軟正黑體"/>
              <a:cs typeface="微軟正黑體"/>
            </a:endParaRP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腐女</a:t>
            </a:r>
          </a:p>
          <a:p>
            <a:pPr marL="0" indent="0">
              <a:buNone/>
            </a:pP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腐女子的「腐」在日文有無可救藥的意思，而腐女子是專門指稱對於男男愛情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——BL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系作品情有獨鍾的女性，通常是喜歡此類作品的女性之間彼此自嘲的講法。非此族群以「腐女子」稱呼這些女性時，則是帶有貶低、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蔑視意味的詞彙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。在日本一些地方，直接稱呼對方為「腐女」是不禮貌的事情。 </a:t>
            </a:r>
          </a:p>
          <a:p>
            <a:pPr marL="0" indent="0">
              <a:buNone/>
            </a:pP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   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派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別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專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有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詞</a:t>
            </a:r>
            <a:endParaRPr kumimoji="1" lang="en-US" altLang="zh-TW" sz="3200" dirty="0" smtClean="0">
              <a:solidFill>
                <a:schemeClr val="accent3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1766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專有名詞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243" y="1369816"/>
            <a:ext cx="7218556" cy="4884183"/>
          </a:xfrm>
        </p:spPr>
        <p:txBody>
          <a:bodyPr>
            <a:noAutofit/>
          </a:bodyPr>
          <a:lstStyle/>
          <a:p>
            <a:r>
              <a:rPr lang="zh-TW" altLang="zh-TW" sz="2400" b="1" dirty="0">
                <a:latin typeface="微軟正黑體"/>
                <a:ea typeface="微軟正黑體"/>
                <a:cs typeface="微軟正黑體"/>
              </a:rPr>
              <a:t>中二病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pPr marL="0" indent="0">
              <a:buNone/>
            </a:pP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「中二病」這個名詞其實是用來調侃別人的精神年齡未成熟，行為舉止就像是在模仿動畫漫畫裡的人物。又因為這些行為很多都是模仿自《幽遊白書》、《火影忍者》等熱門作品，而裡面的主角年紀都在國中二年級左右，因此被戲稱為「中二病」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。</a:t>
            </a:r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  <a:p>
            <a:r>
              <a:rPr lang="zh-TW" altLang="zh-TW" sz="2400" b="1" dirty="0" smtClean="0">
                <a:latin typeface="微軟正黑體"/>
                <a:ea typeface="微軟正黑體"/>
                <a:cs typeface="微軟正黑體"/>
              </a:rPr>
              <a:t>同人</a:t>
            </a:r>
            <a:endParaRPr lang="zh-TW" altLang="zh-TW" sz="2400" dirty="0" smtClean="0">
              <a:latin typeface="微軟正黑體"/>
              <a:ea typeface="微軟正黑體"/>
              <a:cs typeface="微軟正黑體"/>
            </a:endParaRPr>
          </a:p>
          <a:p>
            <a:pPr marL="0" indent="0">
              <a:buNone/>
            </a:pPr>
            <a:r>
              <a:rPr lang="zh-TW" altLang="zh-TW" sz="2400" b="1" dirty="0" smtClean="0">
                <a:latin typeface="微軟正黑體"/>
                <a:ea typeface="微軟正黑體"/>
                <a:cs typeface="微軟正黑體"/>
              </a:rPr>
              <a:t>同人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一詞來自日語的「どうじん」，原指有著相同志向的人們、同好。是動漫文化的用詞，指「自創、不受商業影響的自我創作」，或「自主」的創作。它比商業創作有較大的創作自由度，以及「想創作甚麼，便創作甚麼」的味道。 </a:t>
            </a:r>
            <a:endParaRPr kumimoji="1" lang="zh-TW" altLang="en-US" sz="24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   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派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別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專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有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名</a:t>
            </a:r>
            <a:r>
              <a:rPr kumimoji="1" lang="en-US" altLang="zh-TW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2800" dirty="0" smtClean="0">
                <a:solidFill>
                  <a:schemeClr val="accent3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詞</a:t>
            </a:r>
            <a:endParaRPr kumimoji="1" lang="en-US" altLang="zh-TW" sz="3200" dirty="0" smtClean="0">
              <a:solidFill>
                <a:schemeClr val="accent3">
                  <a:lumMod val="75000"/>
                </a:schemeClr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12179" y="32390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761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參考文獻</a:t>
            </a: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陳仲偉，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2006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。</a:t>
            </a:r>
            <a:r>
              <a:rPr lang="zh-TW" altLang="zh-TW" sz="2400" b="1" dirty="0">
                <a:latin typeface="微軟正黑體"/>
                <a:ea typeface="微軟正黑體"/>
                <a:cs typeface="微軟正黑體"/>
              </a:rPr>
              <a:t>台灣漫畫文化史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。台北：杜葳文化。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陳純真，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2002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。「簡論蒙太奇（上）」。</a:t>
            </a:r>
            <a:r>
              <a:rPr lang="zh-TW" altLang="zh-TW" sz="2400" b="1" dirty="0">
                <a:latin typeface="微軟正黑體"/>
                <a:ea typeface="微軟正黑體"/>
                <a:cs typeface="微軟正黑體"/>
              </a:rPr>
              <a:t>夏潮人文電影學院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。</a:t>
            </a:r>
          </a:p>
          <a:p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（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http://</a:t>
            </a:r>
            <a:r>
              <a:rPr lang="en-US" altLang="zh-TW" sz="2400" dirty="0" err="1">
                <a:latin typeface="微軟正黑體"/>
                <a:ea typeface="微軟正黑體"/>
                <a:cs typeface="微軟正黑體"/>
              </a:rPr>
              <a:t>www.xiachao.org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/</a:t>
            </a:r>
            <a:r>
              <a:rPr lang="en-US" altLang="zh-TW" sz="2400" dirty="0" err="1">
                <a:latin typeface="微軟正黑體"/>
                <a:ea typeface="微軟正黑體"/>
                <a:cs typeface="微軟正黑體"/>
              </a:rPr>
              <a:t>i_page.asp?repno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</a:rPr>
              <a:t>=439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）</a:t>
            </a:r>
          </a:p>
          <a:p>
            <a:r>
              <a:rPr lang="zh-TW" altLang="en-US" sz="2400" dirty="0" smtClean="0">
                <a:latin typeface="微軟正黑體"/>
                <a:ea typeface="微軟正黑體"/>
                <a:cs typeface="微軟正黑體"/>
              </a:rPr>
              <a:t>李世輝論文，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媒體科技發展與</a:t>
            </a:r>
            <a:r>
              <a:rPr lang="zh-TW" altLang="zh-TW" sz="2400" dirty="0">
                <a:latin typeface="微軟正黑體"/>
                <a:ea typeface="微軟正黑體"/>
                <a:cs typeface="微軟正黑體"/>
              </a:rPr>
              <a:t>文化仲介之研究：以日本動漫文化</a:t>
            </a:r>
            <a:r>
              <a:rPr lang="zh-TW" altLang="zh-TW" sz="2400" dirty="0" smtClean="0">
                <a:latin typeface="微軟正黑體"/>
                <a:ea typeface="微軟正黑體"/>
                <a:cs typeface="微軟正黑體"/>
              </a:rPr>
              <a:t>為例</a:t>
            </a:r>
            <a:r>
              <a:rPr lang="zh-TW" altLang="en-US" sz="2400" dirty="0" smtClean="0">
                <a:latin typeface="微軟正黑體"/>
                <a:ea typeface="微軟正黑體"/>
                <a:cs typeface="微軟正黑體"/>
              </a:rPr>
              <a:t>。</a:t>
            </a:r>
            <a:endParaRPr lang="en-US" altLang="zh-TW" sz="2400" dirty="0" smtClean="0">
              <a:latin typeface="微軟正黑體"/>
              <a:ea typeface="微軟正黑體"/>
              <a:cs typeface="微軟正黑體"/>
            </a:endParaRPr>
          </a:p>
          <a:p>
            <a:r>
              <a:rPr lang="zh-TW" altLang="en-US" sz="2400" dirty="0" smtClean="0">
                <a:latin typeface="微軟正黑體"/>
                <a:ea typeface="微軟正黑體"/>
                <a:cs typeface="微軟正黑體"/>
              </a:rPr>
              <a:t>宮崎駿</a:t>
            </a:r>
            <a:r>
              <a:rPr lang="pl-PL" altLang="zh-TW" sz="2400" dirty="0">
                <a:latin typeface="微軟正黑體"/>
                <a:ea typeface="微軟正黑體"/>
                <a:cs typeface="微軟正黑體"/>
                <a:hlinkClick r:id="rId2"/>
              </a:rPr>
              <a:t>http://mepopedia.com/~web100a/hw07/hw07-1001445009</a:t>
            </a:r>
            <a:r>
              <a:rPr lang="pl-PL" altLang="zh-TW" sz="2400" dirty="0" smtClean="0">
                <a:latin typeface="微軟正黑體"/>
                <a:ea typeface="微軟正黑體"/>
                <a:cs typeface="微軟正黑體"/>
                <a:hlinkClick r:id="rId2"/>
              </a:rPr>
              <a:t>/</a:t>
            </a:r>
            <a:endParaRPr lang="pl-PL" altLang="zh-TW" sz="2400" dirty="0" smtClean="0">
              <a:latin typeface="微軟正黑體"/>
              <a:ea typeface="微軟正黑體"/>
              <a:cs typeface="微軟正黑體"/>
            </a:endParaRPr>
          </a:p>
          <a:p>
            <a:r>
              <a:rPr lang="zh-TW" altLang="en-US" sz="2400" dirty="0" smtClean="0">
                <a:latin typeface="微軟正黑體"/>
                <a:ea typeface="微軟正黑體"/>
                <a:cs typeface="微軟正黑體"/>
              </a:rPr>
              <a:t>手塚治虫</a:t>
            </a:r>
            <a:r>
              <a:rPr lang="en-US" altLang="zh-TW" sz="2400" dirty="0" smtClean="0">
                <a:latin typeface="微軟正黑體"/>
                <a:ea typeface="微軟正黑體"/>
                <a:cs typeface="微軟正黑體"/>
                <a:hlinkClick r:id="rId3"/>
              </a:rPr>
              <a:t>http</a:t>
            </a:r>
            <a:r>
              <a:rPr lang="en-US" altLang="zh-TW" sz="2400" dirty="0">
                <a:latin typeface="微軟正黑體"/>
                <a:ea typeface="微軟正黑體"/>
                <a:cs typeface="微軟正黑體"/>
                <a:hlinkClick r:id="rId3"/>
              </a:rPr>
              <a:t>://tezukaosamu.net/jp</a:t>
            </a:r>
            <a:r>
              <a:rPr lang="en-US" altLang="zh-TW" sz="2400" dirty="0" smtClean="0">
                <a:latin typeface="微軟正黑體"/>
                <a:ea typeface="微軟正黑體"/>
                <a:cs typeface="微軟正黑體"/>
                <a:hlinkClick r:id="rId3"/>
              </a:rPr>
              <a:t>/</a:t>
            </a:r>
            <a:endParaRPr lang="en-US" altLang="zh-TW" sz="2400" dirty="0" smtClean="0">
              <a:latin typeface="微軟正黑體"/>
              <a:ea typeface="微軟正黑體"/>
              <a:cs typeface="微軟正黑體"/>
            </a:endParaRPr>
          </a:p>
          <a:p>
            <a:r>
              <a:rPr lang="en-US" altLang="zh-TW" sz="2400" dirty="0"/>
              <a:t>http://</a:t>
            </a:r>
            <a:r>
              <a:rPr lang="en-US" altLang="zh-TW" sz="2400" dirty="0" err="1"/>
              <a:t>jasonblog.tw</a:t>
            </a:r>
            <a:r>
              <a:rPr lang="en-US" altLang="zh-TW" sz="2400" dirty="0"/>
              <a:t>/2011/08/</a:t>
            </a:r>
            <a:r>
              <a:rPr lang="en-US" altLang="zh-TW" sz="2400" dirty="0" err="1"/>
              <a:t>osamu</a:t>
            </a:r>
            <a:r>
              <a:rPr lang="en-US" altLang="zh-TW" sz="2400" dirty="0"/>
              <a:t>-</a:t>
            </a:r>
            <a:r>
              <a:rPr lang="en-US" altLang="zh-TW" sz="2400" dirty="0" err="1"/>
              <a:t>tezuka</a:t>
            </a:r>
            <a:r>
              <a:rPr lang="en-US" altLang="zh-TW" sz="2400" dirty="0"/>
              <a:t>-god-of-</a:t>
            </a:r>
            <a:r>
              <a:rPr lang="en-US" altLang="zh-TW" sz="2400" dirty="0" err="1"/>
              <a:t>manga.html</a:t>
            </a:r>
            <a:r>
              <a:rPr lang="zh-TW" altLang="zh-TW" sz="2400" dirty="0"/>
              <a:t> </a:t>
            </a:r>
            <a:endParaRPr lang="en-US" altLang="zh-TW" sz="2400" dirty="0" smtClean="0"/>
          </a:p>
          <a:p>
            <a:r>
              <a:rPr lang="en-US" altLang="zh-TW" sz="2400" dirty="0"/>
              <a:t>http://big5.xinhuanet.com/gate/big5/</a:t>
            </a:r>
            <a:r>
              <a:rPr lang="en-US" altLang="zh-TW" sz="2400" dirty="0" err="1"/>
              <a:t>news.xinhuanet.com</a:t>
            </a:r>
            <a:r>
              <a:rPr lang="en-US" altLang="zh-TW" sz="2400" dirty="0"/>
              <a:t>/comic/2005-08/02/content_3299275.htm</a:t>
            </a:r>
            <a:r>
              <a:rPr lang="zh-TW" altLang="zh-TW" sz="2400" dirty="0"/>
              <a:t> </a:t>
            </a:r>
            <a:endParaRPr lang="en-US" altLang="zh-TW" sz="2400" dirty="0" smtClean="0"/>
          </a:p>
          <a:p>
            <a:endParaRPr lang="zh-TW" altLang="zh-TW" sz="2400" dirty="0">
              <a:latin typeface="微軟正黑體"/>
              <a:ea typeface="微軟正黑體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57431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漫畫的源起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61248" y="1425825"/>
            <a:ext cx="7982752" cy="5432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2400" dirty="0" smtClean="0">
                <a:latin typeface="Heiti TC Light"/>
                <a:ea typeface="Heiti TC Light"/>
                <a:cs typeface="Heiti TC Light"/>
              </a:rPr>
              <a:t>日本漫畫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，關於其發展的起源主要有兩種看法。</a:t>
            </a:r>
          </a:p>
          <a:p>
            <a:pPr marL="0" indent="0">
              <a:buNone/>
            </a:pP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第一種看法認為，最早被稱為漫畫的作品，是</a:t>
            </a:r>
            <a:r>
              <a:rPr lang="en-US" altLang="zh-TW" sz="2400" dirty="0">
                <a:latin typeface="Heiti TC Light"/>
                <a:ea typeface="Heiti TC Light"/>
                <a:cs typeface="Heiti TC Light"/>
              </a:rPr>
              <a:t>12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世紀的「</a:t>
            </a:r>
            <a:r>
              <a:rPr lang="zh-TW" altLang="zh-TW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Heiti TC Light"/>
                <a:ea typeface="Heiti TC Light"/>
                <a:cs typeface="Heiti TC Light"/>
              </a:rPr>
              <a:t>鳥獸戲畫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」－一種以擬人化的動物來諷刺政治腐敗的漫畫作品，鳥獸戲畫用詼諧逗趣的方式諷刺世間百態</a:t>
            </a:r>
            <a:r>
              <a:rPr lang="zh-TW" altLang="zh-TW" sz="2400" dirty="0" smtClean="0">
                <a:latin typeface="Heiti TC Light"/>
                <a:ea typeface="Heiti TC Light"/>
                <a:cs typeface="Heiti TC Light"/>
              </a:rPr>
              <a:t>；而另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一派則主張，日本漫畫的開端是</a:t>
            </a:r>
            <a:r>
              <a:rPr lang="en-US" altLang="zh-TW" sz="2400" dirty="0">
                <a:latin typeface="Heiti TC Light"/>
                <a:ea typeface="Heiti TC Light"/>
                <a:cs typeface="Heiti TC Light"/>
              </a:rPr>
              <a:t>17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世紀江戶時期的「</a:t>
            </a:r>
            <a:r>
              <a:rPr lang="zh-TW" altLang="zh-TW" sz="2400" dirty="0">
                <a:solidFill>
                  <a:srgbClr val="95B3D7"/>
                </a:solidFill>
                <a:latin typeface="Heiti TC Light"/>
                <a:ea typeface="Heiti TC Light"/>
                <a:cs typeface="Heiti TC Light"/>
              </a:rPr>
              <a:t>鳥羽繪</a:t>
            </a:r>
            <a:r>
              <a:rPr lang="zh-TW" altLang="zh-TW" sz="2400" dirty="0" smtClean="0">
                <a:latin typeface="Heiti TC Light"/>
                <a:ea typeface="Heiti TC Light"/>
                <a:cs typeface="Heiti TC Light"/>
              </a:rPr>
              <a:t>」。</a:t>
            </a:r>
            <a:endParaRPr lang="zh-TW" altLang="zh-TW" sz="2400" dirty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在發展初期的日本漫畫，由於過度著重新聞與政治時事，在二次世界大戰期間，</a:t>
            </a:r>
            <a:r>
              <a:rPr lang="zh-TW" altLang="zh-TW" sz="2400" b="1" dirty="0">
                <a:latin typeface="Heiti TC Light"/>
                <a:ea typeface="Heiti TC Light"/>
                <a:cs typeface="Heiti TC Light"/>
              </a:rPr>
              <a:t>甚至成為政令宣導的工具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。戰後，以著名漫畫家</a:t>
            </a:r>
            <a:r>
              <a:rPr lang="zh-TW" altLang="zh-TW" sz="2400" b="1" dirty="0">
                <a:latin typeface="Heiti TC Light"/>
                <a:ea typeface="Heiti TC Light"/>
                <a:cs typeface="Heiti TC Light"/>
              </a:rPr>
              <a:t>手塚治虫為起點與代表的「故事型漫畫」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（</a:t>
            </a:r>
            <a:r>
              <a:rPr lang="en-US" altLang="zh-TW" sz="2400" dirty="0">
                <a:latin typeface="Heiti TC Light"/>
                <a:ea typeface="Heiti TC Light"/>
                <a:cs typeface="Heiti TC Light"/>
              </a:rPr>
              <a:t>story manga</a:t>
            </a:r>
            <a:r>
              <a:rPr lang="zh-TW" altLang="zh-TW" sz="2400" dirty="0">
                <a:latin typeface="Heiti TC Light"/>
                <a:ea typeface="Heiti TC Light"/>
                <a:cs typeface="Heiti TC Light"/>
              </a:rPr>
              <a:t>），逐漸取代傳統的諷刺漫畫，成為漫畫表現形式的主流，世人所熟知的日本漫畫由此開始</a:t>
            </a:r>
            <a:r>
              <a:rPr lang="zh-TW" altLang="zh-TW" sz="2400" dirty="0" smtClean="0">
                <a:latin typeface="Heiti TC Light"/>
                <a:ea typeface="Heiti TC Light"/>
                <a:cs typeface="Heiti TC Light"/>
              </a:rPr>
              <a:t>成長與茁壯。</a:t>
            </a:r>
            <a:endParaRPr lang="zh-TW" altLang="zh-TW" sz="2400" dirty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>
              <a:lnSpc>
                <a:spcPct val="110000"/>
              </a:lnSpc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日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本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源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起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演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進</a:t>
            </a:r>
            <a:endParaRPr kumimoji="1"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849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61248" y="1425825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zh-TW" altLang="zh-TW" dirty="0"/>
          </a:p>
          <a:p>
            <a:pPr marL="0" indent="0">
              <a:buNone/>
            </a:pP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>
              <a:lnSpc>
                <a:spcPct val="110000"/>
              </a:lnSpc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日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本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源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起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演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進</a:t>
            </a:r>
            <a:endParaRPr kumimoji="1"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圖片 4" descr="tori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877" y="1417638"/>
            <a:ext cx="2973224" cy="222991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352877" y="3661362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b="1" dirty="0" smtClean="0">
                <a:latin typeface="Heiti TC Light"/>
                <a:ea typeface="Heiti TC Light"/>
                <a:cs typeface="Heiti TC Light"/>
              </a:rPr>
              <a:t>鳥獸戲畫</a:t>
            </a:r>
            <a:endParaRPr lang="en-US" altLang="zh-TW" b="1" dirty="0" smtClean="0">
              <a:latin typeface="Heiti TC Light"/>
              <a:ea typeface="Heiti TC Light"/>
              <a:cs typeface="Heiti TC Light"/>
            </a:endParaRPr>
          </a:p>
          <a:p>
            <a:r>
              <a:rPr lang="zh-TW" altLang="zh-TW" dirty="0" smtClean="0">
                <a:latin typeface="Heiti TC Light"/>
                <a:ea typeface="Heiti TC Light"/>
                <a:cs typeface="Heiti TC Light"/>
              </a:rPr>
              <a:t>用詼諧逗</a:t>
            </a:r>
            <a:r>
              <a:rPr lang="zh-TW" altLang="zh-TW" dirty="0">
                <a:latin typeface="Heiti TC Light"/>
                <a:ea typeface="Heiti TC Light"/>
                <a:cs typeface="Heiti TC Light"/>
              </a:rPr>
              <a:t>趣的方式諷刺世間百態</a:t>
            </a:r>
            <a:r>
              <a:rPr lang="zh-TW" altLang="zh-TW" dirty="0" smtClean="0">
                <a:effectLst/>
                <a:latin typeface="Heiti TC Light"/>
                <a:ea typeface="Heiti TC Light"/>
                <a:cs typeface="Heiti TC Light"/>
              </a:rPr>
              <a:t> </a:t>
            </a: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  <p:pic>
        <p:nvPicPr>
          <p:cNvPr id="7" name="圖片 6" descr="lascaux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812" y="1285013"/>
            <a:ext cx="3913480" cy="2236274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121606" y="3675167"/>
            <a:ext cx="3185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b="1" dirty="0" smtClean="0">
                <a:latin typeface="Heiti TC Light"/>
                <a:ea typeface="Heiti TC Light"/>
                <a:cs typeface="Heiti TC Light"/>
              </a:rPr>
              <a:t>洞窟壁畫</a:t>
            </a:r>
            <a:endParaRPr kumimoji="1" lang="en-US" altLang="zh-TW" b="1" dirty="0" smtClean="0">
              <a:latin typeface="Heiti TC Light"/>
              <a:ea typeface="Heiti TC Light"/>
              <a:cs typeface="Heiti TC Light"/>
            </a:endParaRPr>
          </a:p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至今一萬五千至一萬年前</a:t>
            </a:r>
            <a:endParaRPr kumimoji="1" lang="en-US" altLang="zh-TW" dirty="0" smtClean="0">
              <a:latin typeface="Heiti TC Light"/>
              <a:ea typeface="Heiti TC Light"/>
              <a:cs typeface="Heiti TC Light"/>
            </a:endParaRPr>
          </a:p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史前時代人類已知在牆上作畫</a:t>
            </a: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  <p:pic>
        <p:nvPicPr>
          <p:cNvPr id="9" name="圖片 8" descr="Brooklyn_Museum_-_Drawings_-_Katsushika_Hokusai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8" t="31795" r="53953" b="21146"/>
          <a:stretch/>
        </p:blipFill>
        <p:spPr>
          <a:xfrm>
            <a:off x="1352877" y="4498132"/>
            <a:ext cx="2429657" cy="2107101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4132833" y="4942454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b="1" dirty="0" smtClean="0">
                <a:latin typeface="Heiti TC Light"/>
                <a:ea typeface="Heiti TC Light"/>
                <a:cs typeface="Heiti TC Light"/>
              </a:rPr>
              <a:t>鳥羽繪</a:t>
            </a:r>
            <a:endParaRPr kumimoji="1" lang="en-US" altLang="zh-TW" b="1" dirty="0" smtClean="0">
              <a:latin typeface="Heiti TC Light"/>
              <a:ea typeface="Heiti TC Light"/>
              <a:cs typeface="Heiti TC Light"/>
            </a:endParaRPr>
          </a:p>
          <a:p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為浮世繪的其中一個種類</a:t>
            </a:r>
            <a:endParaRPr kumimoji="1" lang="en-US" altLang="zh-TW" dirty="0" smtClean="0">
              <a:latin typeface="Heiti TC Light"/>
              <a:ea typeface="Heiti TC Light"/>
              <a:cs typeface="Heiti TC Light"/>
            </a:endParaRPr>
          </a:p>
          <a:p>
            <a:r>
              <a:rPr lang="zh-TW" altLang="en-US" dirty="0">
                <a:latin typeface="Heiti TC Light"/>
                <a:ea typeface="Heiti TC Light"/>
                <a:cs typeface="Heiti TC Light"/>
              </a:rPr>
              <a:t>常常將人物的手足畫得很</a:t>
            </a:r>
            <a:r>
              <a:rPr lang="zh-TW" altLang="en-US" dirty="0" smtClean="0">
                <a:latin typeface="Heiti TC Light"/>
                <a:ea typeface="Heiti TC Light"/>
                <a:cs typeface="Heiti TC Light"/>
              </a:rPr>
              <a:t>長、很滑稽</a:t>
            </a:r>
            <a:endParaRPr lang="en-US" altLang="zh-TW" dirty="0" smtClean="0">
              <a:latin typeface="Heiti TC Light"/>
              <a:ea typeface="Heiti TC Light"/>
              <a:cs typeface="Heiti TC Light"/>
            </a:endParaRPr>
          </a:p>
          <a:p>
            <a:r>
              <a:rPr lang="zh-TW" altLang="en-US" dirty="0" smtClean="0">
                <a:latin typeface="Heiti TC Light"/>
                <a:ea typeface="Heiti TC Light"/>
                <a:cs typeface="Heiti TC Light"/>
              </a:rPr>
              <a:t>屬戱畫的一種、</a:t>
            </a:r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類似現代漫畫</a:t>
            </a: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457200" y="12277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漫畫的源起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 smtClean="0"/>
              <a:t>  </a:t>
            </a:r>
            <a:br>
              <a:rPr kumimoji="1" lang="en-US" altLang="zh-TW" dirty="0" smtClean="0"/>
            </a:b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34672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漫畫的盛行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61248" y="1425825"/>
            <a:ext cx="7982752" cy="5432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 smtClean="0">
                <a:latin typeface="Heiti TC Light"/>
                <a:ea typeface="Heiti TC Light"/>
                <a:cs typeface="Heiti TC Light"/>
              </a:rPr>
              <a:t>    </a:t>
            </a:r>
            <a:r>
              <a:rPr lang="zh-TW" altLang="en-US" sz="2800" dirty="0" smtClean="0">
                <a:latin typeface="Heiti TC Light"/>
                <a:ea typeface="Heiti TC Light"/>
                <a:cs typeface="Heiti TC Light"/>
              </a:rPr>
              <a:t>雖</a:t>
            </a:r>
            <a:r>
              <a:rPr lang="zh-TW" altLang="en-US" sz="2800" dirty="0">
                <a:latin typeface="Heiti TC Light"/>
                <a:ea typeface="Heiti TC Light"/>
                <a:cs typeface="Heiti TC Light"/>
              </a:rPr>
              <a:t>然日本電影工作者已於較早的時期開始製作動畫，不過日本第一套大受歡迎的動畫卻在</a:t>
            </a:r>
            <a:r>
              <a:rPr lang="en-US" altLang="zh-TW" sz="2800" dirty="0">
                <a:latin typeface="Heiti TC Light"/>
                <a:ea typeface="Heiti TC Light"/>
                <a:cs typeface="Heiti TC Light"/>
              </a:rPr>
              <a:t>1963</a:t>
            </a:r>
            <a:r>
              <a:rPr lang="zh-TW" altLang="en-US" sz="2800" dirty="0">
                <a:latin typeface="Heiti TC Light"/>
                <a:ea typeface="Heiti TC Light"/>
                <a:cs typeface="Heiti TC Light"/>
              </a:rPr>
              <a:t>年才出現，</a:t>
            </a:r>
            <a:r>
              <a:rPr lang="zh-TW" altLang="en-US" sz="2800" dirty="0" smtClean="0">
                <a:latin typeface="Heiti TC Light"/>
                <a:ea typeface="Heiti TC Light"/>
                <a:cs typeface="Heiti TC Light"/>
              </a:rPr>
              <a:t>漫畫大師手塚治虫</a:t>
            </a:r>
            <a:r>
              <a:rPr lang="zh-TW" altLang="en-US" sz="2800" dirty="0">
                <a:latin typeface="Heiti TC Light"/>
                <a:ea typeface="Heiti TC Light"/>
                <a:cs typeface="Heiti TC Light"/>
              </a:rPr>
              <a:t>創作的漫畫作品</a:t>
            </a:r>
            <a:r>
              <a:rPr lang="en-US" altLang="zh-TW" sz="2800" dirty="0" smtClean="0">
                <a:latin typeface="Heiti TC Light"/>
                <a:ea typeface="Heiti TC Light"/>
                <a:cs typeface="Heiti TC Light"/>
              </a:rPr>
              <a:t>《</a:t>
            </a:r>
            <a:r>
              <a:rPr lang="zh-TW" altLang="en-US" sz="2800" dirty="0" smtClean="0">
                <a:latin typeface="Heiti TC Light"/>
                <a:ea typeface="Heiti TC Light"/>
                <a:cs typeface="Heiti TC Light"/>
              </a:rPr>
              <a:t>原子小金剛</a:t>
            </a:r>
            <a:r>
              <a:rPr lang="en-US" altLang="zh-TW" sz="2800" dirty="0" smtClean="0"/>
              <a:t>》</a:t>
            </a:r>
            <a:r>
              <a:rPr lang="zh-TW" altLang="en-US" sz="2800" dirty="0" smtClean="0"/>
              <a:t>，</a:t>
            </a:r>
            <a:r>
              <a:rPr lang="zh-TW" altLang="en-US" sz="2800" dirty="0" smtClean="0">
                <a:latin typeface="Heiti TC Light"/>
                <a:ea typeface="Heiti TC Light"/>
                <a:cs typeface="Heiti TC Light"/>
              </a:rPr>
              <a:t>由於當時正處二戰後泡沫經濟下的日本，人民過著貧困的日子，手塚利用低成本的制作方式，製作每集約</a:t>
            </a:r>
            <a:r>
              <a:rPr lang="en-US" altLang="zh-TW" sz="2800" dirty="0" smtClean="0">
                <a:latin typeface="Heiti TC Light"/>
                <a:ea typeface="Heiti TC Light"/>
                <a:cs typeface="Heiti TC Light"/>
              </a:rPr>
              <a:t>24</a:t>
            </a:r>
            <a:r>
              <a:rPr lang="zh-TW" altLang="en-US" sz="2800" dirty="0" smtClean="0">
                <a:latin typeface="Heiti TC Light"/>
                <a:ea typeface="Heiti TC Light"/>
                <a:cs typeface="Heiti TC Light"/>
              </a:rPr>
              <a:t>分鐘，每日於電視台播放，在當時頗受好評。</a:t>
            </a:r>
            <a:endParaRPr kumimoji="1" lang="zh-TW" altLang="en-US" sz="2800" dirty="0">
              <a:solidFill>
                <a:schemeClr val="bg1"/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>
              <a:lnSpc>
                <a:spcPct val="110000"/>
              </a:lnSpc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日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本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源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起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演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進</a:t>
            </a:r>
            <a:endParaRPr kumimoji="1"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圖片 4" descr="f4d1199dada59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779" y="4582393"/>
            <a:ext cx="2791912" cy="2093934"/>
          </a:xfrm>
          <a:prstGeom prst="rect">
            <a:avLst/>
          </a:prstGeom>
        </p:spPr>
      </p:pic>
      <p:pic>
        <p:nvPicPr>
          <p:cNvPr id="6" name="圖片 5" descr="225231tcoit3cmzz8i9cm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702" y="4045082"/>
            <a:ext cx="2285286" cy="263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098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漫畫的盛行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61248" y="1425825"/>
            <a:ext cx="7982752" cy="5432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手塚治虫不僅是日本的漫畫之父，對日本動畫的發展也影響深遠。手塚治虫受到迪士尼動畫的影響，從小抱持著製作動畫的夢想。為了完成這個夢想，他將創作漫畫的所得，設立「虫製作」公司，堅持拍攝有日本特色的動畫</a:t>
            </a:r>
            <a:r>
              <a:rPr lang="zh-TW" altLang="zh-TW" sz="2800" dirty="0" smtClean="0">
                <a:latin typeface="Heiti TC Light"/>
                <a:ea typeface="Heiti TC Light"/>
                <a:cs typeface="Heiti TC Light"/>
              </a:rPr>
              <a:t>。</a:t>
            </a:r>
            <a:endParaRPr lang="en-US" altLang="zh-TW" sz="2800" dirty="0" smtClean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動畫「原子小金剛」成功，為剛起步的日本動畫奠定了日後蓬勃發展的基礎。特別是，手塚治虫為了降低成本，所採用的動畫製作方法，不僅成為日本動畫製作的</a:t>
            </a:r>
            <a:r>
              <a:rPr lang="zh-TW" altLang="zh-TW" sz="2800" dirty="0" smtClean="0">
                <a:latin typeface="Heiti TC Light"/>
                <a:ea typeface="Heiti TC Light"/>
                <a:cs typeface="Heiti TC Light"/>
              </a:rPr>
              <a:t>通則，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也成了日本動畫的特色。</a:t>
            </a:r>
            <a:r>
              <a:rPr lang="zh-TW" altLang="zh-TW" sz="2800" dirty="0" smtClean="0">
                <a:effectLst/>
                <a:latin typeface="Heiti TC Light"/>
                <a:ea typeface="Heiti TC Light"/>
                <a:cs typeface="Heiti TC Light"/>
              </a:rPr>
              <a:t> </a:t>
            </a:r>
            <a:endParaRPr kumimoji="1" lang="zh-TW" altLang="en-US" sz="2800" dirty="0">
              <a:solidFill>
                <a:schemeClr val="bg1"/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>
              <a:lnSpc>
                <a:spcPct val="110000"/>
              </a:lnSpc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日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本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源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起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演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進</a:t>
            </a:r>
            <a:endParaRPr kumimoji="1"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圖片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60" y="5536101"/>
            <a:ext cx="2559318" cy="944256"/>
          </a:xfrm>
          <a:prstGeom prst="rect">
            <a:avLst/>
          </a:prstGeom>
        </p:spPr>
      </p:pic>
      <p:pic>
        <p:nvPicPr>
          <p:cNvPr id="6" name="圖片 5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878" y="5536101"/>
            <a:ext cx="2559318" cy="944256"/>
          </a:xfrm>
          <a:prstGeom prst="rect">
            <a:avLst/>
          </a:prstGeom>
        </p:spPr>
      </p:pic>
      <p:pic>
        <p:nvPicPr>
          <p:cNvPr id="7" name="圖片 6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196" y="5536101"/>
            <a:ext cx="2559318" cy="94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42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原子小金剛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>
              <a:lnSpc>
                <a:spcPct val="110000"/>
              </a:lnSpc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日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本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源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起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演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進</a:t>
            </a:r>
            <a:endParaRPr kumimoji="1"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644419" y="18210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kumimoji="1" lang="zh-TW" altLang="en-US" dirty="0" smtClean="0">
                <a:latin typeface="Heiti TC Light"/>
                <a:ea typeface="Heiti TC Light"/>
                <a:cs typeface="Heiti TC Light"/>
              </a:rPr>
              <a:t>播放影片</a:t>
            </a:r>
            <a:endParaRPr kumimoji="1" lang="en-US" altLang="zh-TW" dirty="0" smtClean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r>
              <a:rPr kumimoji="1" lang="en-US" altLang="zh-TW" dirty="0" smtClean="0">
                <a:latin typeface="Heiti TC Light"/>
                <a:ea typeface="Heiti TC Light"/>
                <a:cs typeface="Heiti TC Light"/>
              </a:rPr>
              <a:t>【</a:t>
            </a:r>
            <a:r>
              <a:rPr lang="zh-TW" altLang="en-US" dirty="0" smtClean="0">
                <a:latin typeface="Heiti TC Light"/>
                <a:ea typeface="Heiti TC Light"/>
                <a:cs typeface="Heiti TC Light"/>
              </a:rPr>
              <a:t>童</a:t>
            </a:r>
            <a:r>
              <a:rPr lang="zh-TW" altLang="en-US" dirty="0">
                <a:latin typeface="Heiti TC Light"/>
                <a:ea typeface="Heiti TC Light"/>
                <a:cs typeface="Heiti TC Light"/>
              </a:rPr>
              <a:t>年回憶</a:t>
            </a:r>
            <a:r>
              <a:rPr lang="en-US" altLang="zh-TW" dirty="0">
                <a:latin typeface="Heiti TC Light"/>
                <a:ea typeface="Heiti TC Light"/>
                <a:cs typeface="Heiti TC Light"/>
              </a:rPr>
              <a:t>】</a:t>
            </a:r>
            <a:r>
              <a:rPr lang="zh-TW" altLang="en-US" dirty="0">
                <a:latin typeface="Heiti TC Light"/>
                <a:ea typeface="Heiti TC Light"/>
                <a:cs typeface="Heiti TC Light"/>
              </a:rPr>
              <a:t>原子小金剛（鉄腕アトム）</a:t>
            </a:r>
            <a:r>
              <a:rPr lang="en-US" altLang="zh-TW" dirty="0">
                <a:latin typeface="Heiti TC Light"/>
                <a:ea typeface="Heiti TC Light"/>
                <a:cs typeface="Heiti TC Light"/>
              </a:rPr>
              <a:t>1963~2009</a:t>
            </a:r>
            <a:endParaRPr kumimoji="1" lang="en-US" altLang="zh-TW" dirty="0" smtClean="0">
              <a:latin typeface="Heiti TC Light"/>
              <a:ea typeface="Heiti TC Light"/>
              <a:cs typeface="Heiti TC Light"/>
            </a:endParaRPr>
          </a:p>
          <a:p>
            <a:pPr marL="0" indent="0">
              <a:buNone/>
            </a:pPr>
            <a:r>
              <a:rPr kumimoji="1" lang="en-US" altLang="zh-TW" dirty="0" smtClean="0">
                <a:latin typeface="Heiti TC Light"/>
                <a:ea typeface="Heiti TC Light"/>
                <a:cs typeface="Heiti TC Light"/>
              </a:rPr>
              <a:t>https://</a:t>
            </a:r>
            <a:r>
              <a:rPr kumimoji="1" lang="en-US" altLang="zh-TW" dirty="0" err="1" smtClean="0">
                <a:latin typeface="Heiti TC Light"/>
                <a:ea typeface="Heiti TC Light"/>
                <a:cs typeface="Heiti TC Light"/>
              </a:rPr>
              <a:t>www.youtube.com</a:t>
            </a:r>
            <a:r>
              <a:rPr kumimoji="1" lang="en-US" altLang="zh-TW" dirty="0" smtClean="0">
                <a:latin typeface="Heiti TC Light"/>
                <a:ea typeface="Heiti TC Light"/>
                <a:cs typeface="Heiti TC Light"/>
              </a:rPr>
              <a:t>/</a:t>
            </a:r>
            <a:r>
              <a:rPr kumimoji="1" lang="en-US" altLang="zh-TW" dirty="0" err="1" smtClean="0">
                <a:latin typeface="Heiti TC Light"/>
                <a:ea typeface="Heiti TC Light"/>
                <a:cs typeface="Heiti TC Light"/>
              </a:rPr>
              <a:t>watch?v</a:t>
            </a:r>
            <a:r>
              <a:rPr kumimoji="1" lang="en-US" altLang="zh-TW" dirty="0" smtClean="0">
                <a:latin typeface="Heiti TC Light"/>
                <a:ea typeface="Heiti TC Light"/>
                <a:cs typeface="Heiti TC Light"/>
              </a:rPr>
              <a:t>=mFLe40PIcnk</a:t>
            </a:r>
            <a:endParaRPr kumimoji="1" lang="zh-TW" altLang="en-US" dirty="0">
              <a:latin typeface="Heiti TC Light"/>
              <a:ea typeface="Heiti TC Light"/>
              <a:cs typeface="Heiti TC Light"/>
            </a:endParaRPr>
          </a:p>
        </p:txBody>
      </p:sp>
    </p:spTree>
    <p:extLst>
      <p:ext uri="{BB962C8B-B14F-4D97-AF65-F5344CB8AC3E}">
        <p14:creationId xmlns:p14="http://schemas.microsoft.com/office/powerpoint/2010/main" val="1594228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Heiti TC Light"/>
                <a:ea typeface="Heiti TC Light"/>
                <a:cs typeface="Heiti TC Light"/>
              </a:rPr>
              <a:t>漫畫的盛行</a:t>
            </a:r>
            <a:endParaRPr kumimoji="1" lang="zh-TW" altLang="en-US" sz="3600" dirty="0"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61248" y="1425825"/>
            <a:ext cx="7982752" cy="5432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2800" dirty="0" smtClean="0">
                <a:latin typeface="Heiti TC Light"/>
                <a:ea typeface="Heiti TC Light"/>
                <a:cs typeface="Heiti TC Light"/>
              </a:rPr>
              <a:t>日本漫畫在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手塚治虫的帶領下，進入了蓬勃發展的時期。特別是</a:t>
            </a:r>
            <a:r>
              <a:rPr lang="en-US" altLang="zh-TW" sz="2800" b="1" dirty="0">
                <a:latin typeface="Heiti TC Light"/>
                <a:ea typeface="Heiti TC Light"/>
                <a:cs typeface="Heiti TC Light"/>
              </a:rPr>
              <a:t>1960</a:t>
            </a:r>
            <a:r>
              <a:rPr lang="zh-TW" altLang="zh-TW" sz="2800" b="1" dirty="0">
                <a:latin typeface="Heiti TC Light"/>
                <a:ea typeface="Heiti TC Light"/>
                <a:cs typeface="Heiti TC Light"/>
              </a:rPr>
              <a:t>年代漫畫週刊的誕生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，改變了日本讀者閱讀漫畫的習慣。漫畫週刊採用中國傳統說書的「</a:t>
            </a:r>
            <a:r>
              <a:rPr lang="zh-TW" altLang="zh-TW" sz="2800" b="1" dirty="0">
                <a:latin typeface="Heiti TC Light"/>
                <a:ea typeface="Heiti TC Light"/>
                <a:cs typeface="Heiti TC Light"/>
              </a:rPr>
              <a:t>欲知結果如何，請看下回分解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」手法，引發讀者期待下週漫畫連載的欲望，不但形成了讀者的共同體驗，也藉由讀者的共同討論，將閱讀漫畫的喜悅經驗得以傳達至周遭的人們。這種週刊漫畫形式，結合</a:t>
            </a:r>
            <a:r>
              <a:rPr lang="zh-TW" altLang="zh-TW" sz="2800" b="1" dirty="0">
                <a:latin typeface="Heiti TC Light"/>
                <a:ea typeface="Heiti TC Light"/>
                <a:cs typeface="Heiti TC Light"/>
              </a:rPr>
              <a:t>商業手法</a:t>
            </a:r>
            <a:r>
              <a:rPr lang="zh-TW" altLang="zh-TW" sz="2800" dirty="0">
                <a:latin typeface="Heiti TC Light"/>
                <a:ea typeface="Heiti TC Light"/>
                <a:cs typeface="Heiti TC Light"/>
              </a:rPr>
              <a:t>的操作，一方面使得漫畫週刊的每週的銷售量節節上升；另一方面，共同的閱讀經驗，也使同一世代讀者群產生連帶感，形塑了這個世代特有的價值觀念。</a:t>
            </a:r>
          </a:p>
          <a:p>
            <a:pPr marL="0" indent="0">
              <a:buNone/>
            </a:pPr>
            <a:endParaRPr kumimoji="1" lang="zh-TW" altLang="en-US" sz="2800" dirty="0">
              <a:solidFill>
                <a:schemeClr val="bg1"/>
              </a:solidFill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208563"/>
            <a:ext cx="1021560" cy="75117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>
              <a:lnSpc>
                <a:spcPct val="110000"/>
              </a:lnSpc>
            </a:pPr>
            <a:r>
              <a:rPr kumimoji="1" lang="en-US" altLang="zh-TW" sz="2800" dirty="0" smtClean="0">
                <a:latin typeface="Heiti TC Light"/>
                <a:ea typeface="Heiti TC Light"/>
                <a:cs typeface="Heiti TC Light"/>
              </a:rPr>
              <a:t>           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日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本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動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漫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的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源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起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及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演</a:t>
            </a:r>
            <a:r>
              <a:rPr kumimoji="1" lang="en-US" altLang="zh-TW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 </a:t>
            </a:r>
            <a:r>
              <a:rPr kumimoji="1" lang="zh-TW" altLang="en-US" sz="3200" dirty="0" smtClean="0">
                <a:solidFill>
                  <a:schemeClr val="tx2">
                    <a:lumMod val="75000"/>
                  </a:schemeClr>
                </a:solidFill>
                <a:latin typeface="Heiti TC Light"/>
                <a:ea typeface="Heiti TC Light"/>
                <a:cs typeface="Heiti TC Light"/>
              </a:rPr>
              <a:t>進</a:t>
            </a:r>
            <a:endParaRPr kumimoji="1" lang="zh-TW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953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2190</Words>
  <Application>Microsoft Macintosh PowerPoint</Application>
  <PresentationFormat>如螢幕大小 (4:3)</PresentationFormat>
  <Paragraphs>190</Paragraphs>
  <Slides>32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Office 佈景主題</vt:lpstr>
      <vt:lpstr>日本動漫</vt:lpstr>
      <vt:lpstr>目錄</vt:lpstr>
      <vt:lpstr>漫畫的源起</vt:lpstr>
      <vt:lpstr>漫畫的源起</vt:lpstr>
      <vt:lpstr>   </vt:lpstr>
      <vt:lpstr>漫畫的盛行</vt:lpstr>
      <vt:lpstr>漫畫的盛行</vt:lpstr>
      <vt:lpstr>原子小金剛</vt:lpstr>
      <vt:lpstr>漫畫的盛行</vt:lpstr>
      <vt:lpstr>漫畫的盛行</vt:lpstr>
      <vt:lpstr>日本的漫畫之父</vt:lpstr>
      <vt:lpstr>日本的漫畫之父</vt:lpstr>
      <vt:lpstr>1980年代後的動漫產業</vt:lpstr>
      <vt:lpstr>1960年代</vt:lpstr>
      <vt:lpstr>1970年代</vt:lpstr>
      <vt:lpstr>1980年代</vt:lpstr>
      <vt:lpstr>1990年代</vt:lpstr>
      <vt:lpstr>手塚治虫</vt:lpstr>
      <vt:lpstr>手塚治虫</vt:lpstr>
      <vt:lpstr>手塚治虫</vt:lpstr>
      <vt:lpstr>宮崎駿</vt:lpstr>
      <vt:lpstr>宮崎駿</vt:lpstr>
      <vt:lpstr>宮崎駿對於動畫工作所堅持的信念</vt:lpstr>
      <vt:lpstr>宮崎駿</vt:lpstr>
      <vt:lpstr>正面影響 </vt:lpstr>
      <vt:lpstr>負面影響 </vt:lpstr>
      <vt:lpstr>不知是好壞的影響 </vt:lpstr>
      <vt:lpstr>總結</vt:lpstr>
      <vt:lpstr>電影動畫v.s電視動畫</vt:lpstr>
      <vt:lpstr>專有名詞</vt:lpstr>
      <vt:lpstr>專有名詞</vt:lpstr>
      <vt:lpstr>參考文獻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日本動漫</dc:title>
  <dc:creator>湘潁 費</dc:creator>
  <cp:lastModifiedBy>湘潁 費</cp:lastModifiedBy>
  <cp:revision>18</cp:revision>
  <dcterms:created xsi:type="dcterms:W3CDTF">2014-12-28T07:06:46Z</dcterms:created>
  <dcterms:modified xsi:type="dcterms:W3CDTF">2014-12-28T17:04:35Z</dcterms:modified>
</cp:coreProperties>
</file>