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41"/>
  </p:notesMasterIdLst>
  <p:sldIdLst>
    <p:sldId id="256" r:id="rId2"/>
    <p:sldId id="309" r:id="rId3"/>
    <p:sldId id="29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290" r:id="rId15"/>
    <p:sldId id="293" r:id="rId16"/>
    <p:sldId id="289" r:id="rId17"/>
    <p:sldId id="288" r:id="rId18"/>
    <p:sldId id="292" r:id="rId19"/>
    <p:sldId id="294" r:id="rId20"/>
    <p:sldId id="295" r:id="rId21"/>
    <p:sldId id="291" r:id="rId22"/>
    <p:sldId id="268" r:id="rId23"/>
    <p:sldId id="261" r:id="rId24"/>
    <p:sldId id="262" r:id="rId25"/>
    <p:sldId id="264" r:id="rId26"/>
    <p:sldId id="265" r:id="rId27"/>
    <p:sldId id="270" r:id="rId28"/>
    <p:sldId id="310" r:id="rId29"/>
    <p:sldId id="271" r:id="rId30"/>
    <p:sldId id="274" r:id="rId31"/>
    <p:sldId id="275" r:id="rId32"/>
    <p:sldId id="273" r:id="rId33"/>
    <p:sldId id="276" r:id="rId34"/>
    <p:sldId id="281" r:id="rId35"/>
    <p:sldId id="283" r:id="rId36"/>
    <p:sldId id="286" r:id="rId37"/>
    <p:sldId id="284" r:id="rId38"/>
    <p:sldId id="285" r:id="rId39"/>
    <p:sldId id="297" r:id="rId4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CB24B-A12B-4292-B6BA-13838FE7D3B5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3C02E-FAF1-436B-91AE-1AE707F0C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2384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用六年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3C02E-FAF1-436B-91AE-1AE707F0C336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4908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風的孩子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3C02E-FAF1-436B-91AE-1AE707F0C336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4418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516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2828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788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0012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5162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0537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06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889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786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2517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8691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2976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165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500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1869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3068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74163-142A-46C0-B2FA-3F83B42AC674}" type="datetimeFigureOut">
              <a:rPr lang="zh-TW" altLang="en-US" smtClean="0"/>
              <a:t>2014/12/15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7E4BCED-3C92-4E38-A174-C0E0DAAE18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302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  <p:sldLayoutId id="2147483936" r:id="rId12"/>
    <p:sldLayoutId id="2147483937" r:id="rId13"/>
    <p:sldLayoutId id="2147483938" r:id="rId14"/>
    <p:sldLayoutId id="2147483939" r:id="rId15"/>
    <p:sldLayoutId id="21474839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://epaper.naer.edu.tw/index.php?edm_no=21&amp;content_no=485" TargetMode="External"/><Relationship Id="rId13" Type="http://schemas.openxmlformats.org/officeDocument/2006/relationships/hyperlink" Target="http://translate.google.com.tw/translate?hl=zh-TW&amp;sl=zh-CN&amp;u=http://www.gakkouseisaku.tokushima-ec.ed.jp/homepage/Chinese/C.nihonnnokyoiku/kyoikuseido.html&amp;prev=search" TargetMode="External"/><Relationship Id="rId3" Type="http://schemas.openxmlformats.org/officeDocument/2006/relationships/hyperlink" Target="http://kodomonet.sakura.ne.jp/tw/index.html" TargetMode="External"/><Relationship Id="rId7" Type="http://schemas.openxmlformats.org/officeDocument/2006/relationships/hyperlink" Target="http://mkyc90.blogspot.tw/2012/10/blog-post.html" TargetMode="External"/><Relationship Id="rId12" Type="http://schemas.openxmlformats.org/officeDocument/2006/relationships/hyperlink" Target="http://www.biduying.com.tw/guide/%E6%97%A5%E6%9C%AC%E7%9A%84%E5%AD%B8%E5%88%B6/" TargetMode="External"/><Relationship Id="rId2" Type="http://schemas.openxmlformats.org/officeDocument/2006/relationships/hyperlink" Target="https://tw.knowledge.yahoo.com/question/question?qid=1009080308082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studyinjpn.com/zh_TW/column/overview" TargetMode="External"/><Relationship Id="rId11" Type="http://schemas.openxmlformats.org/officeDocument/2006/relationships/hyperlink" Target="http://epaper.edu.tw/windows.aspx?windows_sn=15951" TargetMode="External"/><Relationship Id="rId5" Type="http://schemas.openxmlformats.org/officeDocument/2006/relationships/hyperlink" Target="http://www.taiwan-panorama.com/tw/show_issue.php?id=201340204018C.TXT&amp;table=0&amp;h1=&amp;h2" TargetMode="External"/><Relationship Id="rId10" Type="http://schemas.openxmlformats.org/officeDocument/2006/relationships/hyperlink" Target="http://visit-japan.jp/edu/t01e.html" TargetMode="External"/><Relationship Id="rId4" Type="http://schemas.openxmlformats.org/officeDocument/2006/relationships/hyperlink" Target="http://www.thenewslens.com/post/2758/" TargetMode="External"/><Relationship Id="rId9" Type="http://schemas.openxmlformats.org/officeDocument/2006/relationships/hyperlink" Target="http://b5.secretchina.com/news/13/07/10/504062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日本教育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-108520" y="4078312"/>
            <a:ext cx="6825781" cy="1898446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sz="2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陳彥廷 </a:t>
            </a:r>
            <a:r>
              <a:rPr lang="en-US" altLang="zh-TW" sz="2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B005610001</a:t>
            </a:r>
          </a:p>
          <a:p>
            <a:r>
              <a:rPr lang="zh-TW" altLang="en-US" sz="2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唐譽庭 </a:t>
            </a:r>
            <a:r>
              <a:rPr lang="en-US" altLang="zh-TW" sz="2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B021010026</a:t>
            </a:r>
          </a:p>
          <a:p>
            <a:r>
              <a:rPr lang="zh-TW" altLang="en-US" sz="2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曾</a:t>
            </a:r>
            <a:r>
              <a:rPr lang="zh-TW" altLang="en-US" sz="2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梓</a:t>
            </a:r>
            <a:r>
              <a:rPr lang="zh-TW" altLang="en-US" sz="2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婷 </a:t>
            </a:r>
            <a:r>
              <a:rPr lang="en-US" altLang="zh-TW" sz="2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B021010052</a:t>
            </a:r>
          </a:p>
          <a:p>
            <a:r>
              <a:rPr lang="zh-TW" altLang="en-US" sz="2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李田福 </a:t>
            </a:r>
            <a:r>
              <a:rPr lang="en-US" altLang="zh-TW" sz="2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B021010025</a:t>
            </a:r>
          </a:p>
          <a:p>
            <a:r>
              <a:rPr lang="zh-TW" altLang="en-US" sz="2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</a:t>
            </a:r>
            <a:r>
              <a:rPr lang="zh-TW" altLang="en-US" sz="2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羿</a:t>
            </a:r>
            <a:r>
              <a:rPr lang="zh-TW" altLang="en-US" sz="2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維 </a:t>
            </a:r>
            <a:r>
              <a:rPr lang="en-US" altLang="zh-TW" sz="2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B002020001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043608" y="571996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三、大學入學及分類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043608" y="1340768"/>
            <a:ext cx="78488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大學院：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綜合大學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或是單科大學都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一律稱之，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修業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年限為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年，而醫學、齒學、藥學、獸醫學部為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，畢業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後取得學士學位。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和台灣相同，大致分為人文科學系（文學院、外國語學院等）、社會科學系（法學院、經濟學院、商學院等）、自然科學系（理學院、工學院、農學院等），而學院又有學科（英文學科、法學科、經濟學 科等）之分。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4519" y="4077072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短期大學：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以學習實用性技能為主之大學，一般為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制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，而部分看護醫療科為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年制，全部約有三分之一為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女子短期大學，於畢業後取得準學士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學位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分類以學科為主，多分為社會系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（商務科、秘書科等）、教養系（教養科、國際文化科等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）、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醫療系（看護科、臨床工學科等）、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教育系、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家政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系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食物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營養科、服裝設計科等）、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藝術系等。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0331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971600" y="908720"/>
            <a:ext cx="76328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專修學校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分有三種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類型、報考資格依學校而有所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不同：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専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門學校：實行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職業教育，報考資格為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高中畢業或３年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制高等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専修學校畢業者，分為二年制及四年制，前者學生畢業可得專門士學位，後者學生畢業則獲得高度專門士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學位，就專業區分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為工業、商業實務、醫療、衛生、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文化教養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教育社會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福祉、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服飾家政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、農業領域等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種領域。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高等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専修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學校：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報考資格為國中畢業生，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為五年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一貫制學校，以培養能夠應對科學技術發展的技術師為主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的「工業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高等專門學校」占大部分，其他也有「商船高等專門學校」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一般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課程：任何人都可以報考。</a:t>
            </a:r>
          </a:p>
        </p:txBody>
      </p:sp>
    </p:spTree>
    <p:extLst>
      <p:ext uri="{BB962C8B-B14F-4D97-AF65-F5344CB8AC3E}">
        <p14:creationId xmlns:p14="http://schemas.microsoft.com/office/powerpoint/2010/main" val="282787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81929" y="26064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四、大學入學考試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09983" y="980728"/>
            <a:ext cx="85197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類似台灣升大學之個人申請制度，經過一次統一入學測驗後，各大學舉辦筆試或面試等進行招生，而也有大學只看入學測驗成績決定是否通過。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0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1259632" y="1844824"/>
            <a:ext cx="702935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關於各大學內部考試，每間大學採用入考方式、科目數都不同，而類型大致分為以下三種：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推薦入試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①指定校推薦：由高中向大學推薦，接受面試後決定入學考試合格與否。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②一般推薦：指定校推薦外的推薦入試。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一般入試：筆試、申論作文、面試等。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3.AO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入試：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AO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admissions office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（入學事務局）之簡稱，</a:t>
            </a: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類似台灣體資生或專長入學，透過資料審查、面試及小論文的組合來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決定。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左大括弧 5"/>
          <p:cNvSpPr/>
          <p:nvPr/>
        </p:nvSpPr>
        <p:spPr>
          <a:xfrm>
            <a:off x="804774" y="3212976"/>
            <a:ext cx="390897" cy="101247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167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0336" y="5301208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大學入學流程圖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874" y="-57151"/>
            <a:ext cx="7091606" cy="6858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325" y="90540"/>
            <a:ext cx="6336704" cy="6562619"/>
          </a:xfrm>
          <a:prstGeom prst="rect">
            <a:avLst/>
          </a:prstGeom>
        </p:spPr>
      </p:pic>
      <p:cxnSp>
        <p:nvCxnSpPr>
          <p:cNvPr id="10" name="肘形接點 9"/>
          <p:cNvCxnSpPr/>
          <p:nvPr/>
        </p:nvCxnSpPr>
        <p:spPr>
          <a:xfrm>
            <a:off x="971600" y="5877272"/>
            <a:ext cx="714920" cy="504056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14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日本學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制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353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教育行政制度</a:t>
            </a:r>
          </a:p>
        </p:txBody>
      </p:sp>
      <p:pic>
        <p:nvPicPr>
          <p:cNvPr id="4" name="Picture 4" descr="image30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42960"/>
            <a:ext cx="7980528" cy="400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30904" y="4941168"/>
            <a:ext cx="2592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國家</a:t>
            </a:r>
            <a:r>
              <a:rPr lang="zh-CN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</a:t>
            </a:r>
            <a:r>
              <a:rPr lang="zh-CN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部科學省對教育委員會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707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2622061"/>
            <a:ext cx="4320480" cy="40864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60648"/>
            <a:ext cx="4616022" cy="433404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09599" y="4665267"/>
            <a:ext cx="22342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義務教育期間，學費、教科書均免費，可根據就入學原則在公立學校就讀，確保教育機會的均等和保持教育水準。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71312" y="1001733"/>
            <a:ext cx="2420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高中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的升學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率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98%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800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大學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包括短期大學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的升學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率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57%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518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規劃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小學、中學、高中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5" descr="form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8800"/>
            <a:ext cx="4392488" cy="5045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05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學期規劃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小學、中學、高中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兩個學期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-&gt;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增加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上課時數</a:t>
            </a: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兩個學期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-&gt;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成績單寄送次數過少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家長認為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三個學期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制可以在短期間內實施課業評估，將有更多的挽回成績的機會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pic>
        <p:nvPicPr>
          <p:cNvPr id="5" name="Picture 5" descr="image4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93350"/>
            <a:ext cx="8100392" cy="2059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課表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4" descr="form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90526"/>
            <a:ext cx="4094061" cy="39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539552" y="154355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東京某高中，高中生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二年級的文科課程課表</a:t>
            </a:r>
          </a:p>
        </p:txBody>
      </p:sp>
      <p:pic>
        <p:nvPicPr>
          <p:cNvPr id="7" name="Picture 6" descr="image2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703" y="908720"/>
            <a:ext cx="3240360" cy="5515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621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日本升學制度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108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小學校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二學年的課程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計畫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除了算術及自然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科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一周上課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時間是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小時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兩天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小時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三天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道德課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培養學生的道德觀、明辨是非及基本禮儀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特別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活動課則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包括班級活動、學生會活動、社團活動及學校例行活動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187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服裝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1556792"/>
            <a:ext cx="409411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2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台灣與日本小學教育比較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414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68344" y="101311"/>
            <a:ext cx="1296143" cy="735401"/>
          </a:xfrm>
          <a:prstGeom prst="rect">
            <a:avLst/>
          </a:prstGeom>
          <a:solidFill>
            <a:schemeClr val="bg1">
              <a:lumMod val="95000"/>
              <a:alpha val="71000"/>
            </a:schemeClr>
          </a:solidFill>
        </p:spPr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書包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臺灣書包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花色很多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價格相對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便宜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電子書包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台灣地區陸續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選定一些中小學進行特定科目及型式的實驗計畫，平心而論，過去絕大多數的實驗計畫都不太成功，不是成效不明顯，就是無法建立一個可以普及使用的模式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日本書包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主要有紅、藍、黑三色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保護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小朋友正在發育中的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脊椎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硬式的皮革設計，背起來服貼背部，才可以把書包的重量平均分散在身體的中心點，不會造成肩部與背部的壓力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價格偏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pic>
        <p:nvPicPr>
          <p:cNvPr id="7" name="Picture 4" descr="http://www.hellotw.com/twdxs/kxit/201010/W020101028582805621456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95536" y="101311"/>
            <a:ext cx="3090863" cy="2136129"/>
          </a:xfrm>
          <a:prstGeom prst="rect">
            <a:avLst/>
          </a:prstGeom>
          <a:noFill/>
        </p:spPr>
      </p:pic>
      <p:pic>
        <p:nvPicPr>
          <p:cNvPr id="8" name="Picture 2" descr="http://btu.tw.rakuten-static.com/kr1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707904" y="0"/>
            <a:ext cx="3090863" cy="2338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營養午餐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23528" y="1382464"/>
            <a:ext cx="3090672" cy="57626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臺灣營養午餐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410489" y="1417723"/>
            <a:ext cx="3090672" cy="57626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日本營養午餐　公立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476055" y="2078910"/>
            <a:ext cx="3090863" cy="2310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055" y="4581128"/>
            <a:ext cx="3384376" cy="2195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http://static.ettoday.net/images/92/d927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3347" y="2057570"/>
            <a:ext cx="4217142" cy="3162857"/>
          </a:xfrm>
          <a:prstGeom prst="rect">
            <a:avLst/>
          </a:prstGeom>
          <a:noFill/>
        </p:spPr>
      </p:pic>
      <p:sp>
        <p:nvSpPr>
          <p:cNvPr id="10" name="文字版面配置區 4"/>
          <p:cNvSpPr txBox="1">
            <a:spLocks/>
          </p:cNvSpPr>
          <p:nvPr/>
        </p:nvSpPr>
        <p:spPr>
          <a:xfrm>
            <a:off x="1043608" y="5481204"/>
            <a:ext cx="4041775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rPr>
              <a:t>日本營養午餐　私立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營養午餐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小學的午餐收費便宜，學生用餐時間都使自己的鋼碗盛菜，自己清理廚餘，環保概念落實在每日生活裡。立法院公佈實施《學校衛生法》，明文規定40班以上的學校，就得設置一名營養師為午餐品質把關。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日本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日本政府正式制定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學校給食法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，並先後頒定各項施行細則，嚴格要求學校供餐的衛生管理及午餐食材的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多樣性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他們以米飯為主食，但每日配菜的食物至少多達一、二十種，不但豆肉蛋魚及時令蔬菜樣樣不缺，還會使用一定比例的在地食材或地方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特產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學生每天都有牛奶喝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6347713" cy="13208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運動會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66524" y="836712"/>
            <a:ext cx="3090672" cy="57626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台灣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058829" y="764704"/>
            <a:ext cx="3090672" cy="57626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日本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1506" name="Picture 2" descr="日本小學運動會妙趣橫生的傳大球比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6024" y="1460137"/>
            <a:ext cx="4493636" cy="2995757"/>
          </a:xfrm>
          <a:prstGeom prst="rect">
            <a:avLst/>
          </a:prstGeom>
          <a:noFill/>
        </p:spPr>
      </p:pic>
      <p:pic>
        <p:nvPicPr>
          <p:cNvPr id="21508" name="Picture 4" descr="http://3.blog.xuite.net/3/6/0/9/11912716/blog_642448/txt/68011580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768" y="1460137"/>
            <a:ext cx="3610184" cy="2398194"/>
          </a:xfrm>
          <a:prstGeom prst="rect">
            <a:avLst/>
          </a:prstGeom>
          <a:noFill/>
        </p:spPr>
      </p:pic>
      <p:pic>
        <p:nvPicPr>
          <p:cNvPr id="21510" name="Picture 6" descr="http://2.bp.blogspot.com/-9M-z3iPFlAo/UHlytEqN9HI/AAAAAAAAANY/vWZ5BsVJTAQ/s320/IMG_00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3858331"/>
            <a:ext cx="2286000" cy="3048001"/>
          </a:xfrm>
          <a:prstGeom prst="rect">
            <a:avLst/>
          </a:prstGeom>
          <a:noFill/>
        </p:spPr>
      </p:pic>
      <p:pic>
        <p:nvPicPr>
          <p:cNvPr id="21512" name="Picture 8" descr="http://1.bp.blogspot.com/-E87lEwlEa0I/UHlub_8unrI/AAAAAAAAAL0/fbc5THxUx-s/s320/IMGP017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1644821"/>
            <a:ext cx="3048000" cy="2028826"/>
          </a:xfrm>
          <a:prstGeom prst="rect">
            <a:avLst/>
          </a:prstGeom>
          <a:noFill/>
        </p:spPr>
      </p:pic>
      <p:pic>
        <p:nvPicPr>
          <p:cNvPr id="21514" name="Picture 10" descr="http://1.bp.blogspot.com/-IJtdGDfdRgg/UHlzzj1ODvI/AAAAAAAAANg/6dq16kJ9sM0/s320/IMGP057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26024" y="1428428"/>
            <a:ext cx="3048000" cy="2028826"/>
          </a:xfrm>
          <a:prstGeom prst="rect">
            <a:avLst/>
          </a:prstGeom>
          <a:noFill/>
        </p:spPr>
      </p:pic>
      <p:sp>
        <p:nvSpPr>
          <p:cNvPr id="12" name="內容版面配置區 3"/>
          <p:cNvSpPr txBox="1">
            <a:spLocks/>
          </p:cNvSpPr>
          <p:nvPr/>
        </p:nvSpPr>
        <p:spPr>
          <a:xfrm>
            <a:off x="462083" y="4005064"/>
            <a:ext cx="3090672" cy="3304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通常以班級為單位。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個人賽制為主，如田徑類趣味競賽較少，大隊接力象徵班級的團結力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內容版面配置區 5"/>
          <p:cNvSpPr>
            <a:spLocks noGrp="1"/>
          </p:cNvSpPr>
          <p:nvPr>
            <p:ph sz="quarter" idx="4"/>
          </p:nvPr>
        </p:nvSpPr>
        <p:spPr>
          <a:xfrm>
            <a:off x="3913823" y="3553883"/>
            <a:ext cx="3090672" cy="3304117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打破年級、打破班級，組成紅白兩大組，或是組成紅白藍三大組，團結一心，組對組集體對抗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疊羅漢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跳馬鞍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推球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日本社團教育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193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49" y="659680"/>
            <a:ext cx="6995667" cy="524675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014346"/>
            <a:ext cx="6723529" cy="5042647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81" y="1327043"/>
            <a:ext cx="6688634" cy="477850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23" y="683110"/>
            <a:ext cx="4248497" cy="520384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54" y="659680"/>
            <a:ext cx="7079312" cy="499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3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0" y="1340768"/>
            <a:ext cx="6583222" cy="504056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3173"/>
            <a:ext cx="4981575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76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043608" y="764704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一、高校入學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547664" y="1500753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主要分為下列兩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403648" y="2276872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公立高中入學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制度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因都道府縣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的不同而有所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差異，現以山梨縣作例子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分作「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前期招考」和「後期招考」。如果前期招考不及格，仍可申請後期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招考，而合格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學生人數過少的高中，將舉行「再招考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384796" y="4365104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私立高中入學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提交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志願有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分作單一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志願及雙志願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384796" y="5733256"/>
            <a:ext cx="5419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以下對公私立入學作細部描述。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6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55" y="1412776"/>
            <a:ext cx="5617999" cy="459327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3173"/>
            <a:ext cx="4981575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5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39" y="1772816"/>
            <a:ext cx="5688632" cy="435509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3173"/>
            <a:ext cx="4981575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4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54" y="1700808"/>
            <a:ext cx="6481601" cy="3960440"/>
          </a:xfrm>
        </p:spPr>
      </p:pic>
    </p:spTree>
    <p:extLst>
      <p:ext uri="{BB962C8B-B14F-4D97-AF65-F5344CB8AC3E}">
        <p14:creationId xmlns:p14="http://schemas.microsoft.com/office/powerpoint/2010/main" val="332962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育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222" y="1412776"/>
            <a:ext cx="5950361" cy="496855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623173"/>
            <a:ext cx="4981575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0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育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69" y="1412776"/>
            <a:ext cx="7096772" cy="289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50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89" y="1340768"/>
            <a:ext cx="5513331" cy="508922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育</a:t>
            </a:r>
          </a:p>
        </p:txBody>
      </p:sp>
    </p:spTree>
    <p:extLst>
      <p:ext uri="{BB962C8B-B14F-4D97-AF65-F5344CB8AC3E}">
        <p14:creationId xmlns:p14="http://schemas.microsoft.com/office/powerpoint/2010/main" val="111816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育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57" y="1270000"/>
            <a:ext cx="5850289" cy="525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32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育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91" y="1412776"/>
            <a:ext cx="6654528" cy="359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7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育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291720"/>
            <a:ext cx="6547264" cy="524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13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6347714" cy="13208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參考資料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27584" y="764704"/>
            <a:ext cx="6696744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https://tw.knowledge.yahoo.com/question/question?qid=1009080308082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kodomonet.sakura.ne.jp/tw/index.html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http://www.thenewslens.com/post/2758/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http://www.taiwan-panorama.com/tw/show_issue.php?id=201340204018C.TXT&amp;table=0&amp;h1=&amp;h2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studyinjpn.com/zh_TW/column/overview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http://mkyc90.blogspot.tw/2012/10/blog-post.html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epaper.naer.edu.tw/index.php?edm_no=21&amp;content_no=485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http://b5.secretchina.com/news/13/07/10/504062.html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>
                <a:hlinkClick r:id="rId10"/>
              </a:rPr>
              <a:t>http://</a:t>
            </a:r>
            <a:r>
              <a:rPr lang="en-US" altLang="zh-TW" dirty="0" smtClean="0">
                <a:hlinkClick r:id="rId10"/>
              </a:rPr>
              <a:t>visit-japan.jp/edu/t01e.html</a:t>
            </a:r>
            <a:endParaRPr lang="en-US" altLang="zh-TW" dirty="0"/>
          </a:p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http://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epaper.edu.tw/windows.aspx?windows_sn=15951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http://www.biduying.com.tw/guide/%E6%97%A5%E6%9C%AC%E7%9A%84%E5%AD%B8%E5%88%B6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/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dirty="0">
                <a:hlinkClick r:id="rId13"/>
              </a:rPr>
              <a:t>http://</a:t>
            </a:r>
            <a:r>
              <a:rPr lang="en-US" altLang="zh-TW" dirty="0" smtClean="0">
                <a:hlinkClick r:id="rId13"/>
              </a:rPr>
              <a:t>translate.google.com.tw/translate?hl=zh-TW&amp;sl=zh-CN&amp;u=http%3A%2F%2Fwww.gakkouseisaku.tokushima-ec.ed.jp%2Fhomepage%2FChinese%2FC.nihonnnokyoiku%2Fkyoikuseido.html&amp;prev=search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2460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547664" y="764704"/>
            <a:ext cx="61206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前期招考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定時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制高中無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招考，而全日制於招生時不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實施學力測驗，而是面試、作文等各種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考試作為替代方案。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國中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三年間的學力及運動等方面有好成績者較易合格錄取。若不清楚是否該申請報考的話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，會與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導師詳談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後期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招考</a:t>
            </a: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定時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制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高中同全日制也舉行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招考，實施學力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測驗（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國文、社會、數學、理化、英文）及面試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招考</a:t>
            </a: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實施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學力測驗等考試。</a:t>
            </a:r>
          </a:p>
        </p:txBody>
      </p:sp>
    </p:spTree>
    <p:extLst>
      <p:ext uri="{BB962C8B-B14F-4D97-AF65-F5344CB8AC3E}">
        <p14:creationId xmlns:p14="http://schemas.microsoft.com/office/powerpoint/2010/main" val="342227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99592" y="620688"/>
            <a:ext cx="77768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單一志願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欲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報考私立高中之考生，只可報考一所私立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高中，而在入學考試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前，與國中及高中的老師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詳談，相較以下之雙志願較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易合格錄取。 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雙志願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欲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報考公立高中之考生，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可予報考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公立高中及私立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高中，同上單一志願方式，於入學考試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前，與國中及高中的老師詳談。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908720" y="4437112"/>
            <a:ext cx="73448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通常私立高校一般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入學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幾乎不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採用學校推薦調查書及學校學習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記錄，而是先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在正式考試前與學生進行面談而直接決定合格與否，因此常被批評入學過程透明度不明，而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衍生出不公平評斷之流言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38579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187624" y="1149350"/>
            <a:ext cx="68407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合格與否之確知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在國中有名為「調查書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」之文件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資料。在入學考試前，須從國中送往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高中，其中記載國中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年間之出席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率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出席、遲到、缺席等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，同時也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記載有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年間的成績、是否按時交作業、是否有遺忘東西、上課態度是否認真等事項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錄取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合格、不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合格是根據調查書及入學考試的分數而定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欲報考定時制高中之考生、欲報考特別入學考試之考生也包括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面試時之分數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，例如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即使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考試的分數很高，但調查書不盡理想的話，也可能不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合格，所以，自國一開始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不遲到、不缺席、不要忘記應帶的物品、認真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上課便成相當重要之事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72434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99592" y="1149350"/>
            <a:ext cx="784887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　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除公私立之分別外，也有全日制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、定時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制之時制細分，定時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制的上課時間較短，通常只在早上或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晚上，由此可列以下幾種：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（１）公私立全日制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高中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又可分縣立高中或市立高中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公立全日制高中除了普通科、綜合科以外還有其他各式各樣的學科。由於根據學校性質不同，設立的學科也不同，所以請參照各高中的官方網站或洽詢國中的老師。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公立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定時制高中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在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校學習時間短。分別有上午部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上課時間為早上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、下午部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上課時間為下午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及夜間部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上課時間為晚上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。上課所需年數大部分約至四年、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但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亦有些於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三年即可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畢業，具有夜間部供晚餐，教科書免費，學費較低等特色。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719572" y="579656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二、高校分類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43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99592" y="1124744"/>
            <a:ext cx="748883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空中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高中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通常學習時間至三年以上，且大多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在家自修，有時仍須去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學校，將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自己寫的報告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提交，如以下山梨縣之例：「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衛生看護科」是為了訓練成為護士而設立的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學科，甲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府看護專門學校的準看護學科的合格者、或學生可提交志願。</a:t>
            </a: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其中中央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高校為公立學校，其他高中為私立學校。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專科學校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各種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學校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非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高中，有專科學校及各種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學校，國中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畢業方可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入學，各種學校所學習部分多同於專科學校，只在學制上有所不同。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346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88639"/>
            <a:ext cx="5904656" cy="6251989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55056" y="764704"/>
            <a:ext cx="1728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公私立高中入學考試日程簡圖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7" name="肘形接點 6"/>
          <p:cNvCxnSpPr/>
          <p:nvPr/>
        </p:nvCxnSpPr>
        <p:spPr>
          <a:xfrm>
            <a:off x="1215084" y="1564342"/>
            <a:ext cx="1340692" cy="1288594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40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多面向">
  <a:themeElements>
    <a:clrScheme name="紅色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多面向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209</TotalTime>
  <Words>1108</Words>
  <Application>Microsoft Office PowerPoint</Application>
  <PresentationFormat>如螢幕大小 (4:3)</PresentationFormat>
  <Paragraphs>175</Paragraphs>
  <Slides>39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39</vt:i4>
      </vt:variant>
    </vt:vector>
  </HeadingPairs>
  <TitlesOfParts>
    <vt:vector size="48" baseType="lpstr">
      <vt:lpstr>微軟正黑體</vt:lpstr>
      <vt:lpstr>新細明體</vt:lpstr>
      <vt:lpstr>標楷體</vt:lpstr>
      <vt:lpstr>Arial</vt:lpstr>
      <vt:lpstr>Calibri</vt:lpstr>
      <vt:lpstr>Times New Roman</vt:lpstr>
      <vt:lpstr>Trebuchet MS</vt:lpstr>
      <vt:lpstr>Wingdings 3</vt:lpstr>
      <vt:lpstr>多面向</vt:lpstr>
      <vt:lpstr>日本教育</vt:lpstr>
      <vt:lpstr>日本升學制度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日本學制</vt:lpstr>
      <vt:lpstr>教育行政制度</vt:lpstr>
      <vt:lpstr>PowerPoint 簡報</vt:lpstr>
      <vt:lpstr>學期規劃(小學、中學、高中)</vt:lpstr>
      <vt:lpstr>學期規劃(小學、中學、高中)</vt:lpstr>
      <vt:lpstr>課表</vt:lpstr>
      <vt:lpstr>小學校</vt:lpstr>
      <vt:lpstr>服裝</vt:lpstr>
      <vt:lpstr>台灣與日本小學教育比較</vt:lpstr>
      <vt:lpstr>書包</vt:lpstr>
      <vt:lpstr>營養午餐</vt:lpstr>
      <vt:lpstr>營養午餐</vt:lpstr>
      <vt:lpstr>運動會</vt:lpstr>
      <vt:lpstr>日本社團教育</vt:lpstr>
      <vt:lpstr>PowerPoint 簡報</vt:lpstr>
      <vt:lpstr>文化</vt:lpstr>
      <vt:lpstr>文化</vt:lpstr>
      <vt:lpstr>文化</vt:lpstr>
      <vt:lpstr>文化</vt:lpstr>
      <vt:lpstr>體育</vt:lpstr>
      <vt:lpstr>體育</vt:lpstr>
      <vt:lpstr>體育</vt:lpstr>
      <vt:lpstr>體育</vt:lpstr>
      <vt:lpstr>體育</vt:lpstr>
      <vt:lpstr>體育</vt:lpstr>
      <vt:lpstr>參考資料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台灣與日本小學的教育比較</dc:title>
  <dc:creator>USER</dc:creator>
  <cp:lastModifiedBy>陳羿維</cp:lastModifiedBy>
  <cp:revision>32</cp:revision>
  <dcterms:created xsi:type="dcterms:W3CDTF">2014-12-08T15:44:40Z</dcterms:created>
  <dcterms:modified xsi:type="dcterms:W3CDTF">2014-12-15T02:17:49Z</dcterms:modified>
</cp:coreProperties>
</file>