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72" r:id="rId3"/>
    <p:sldId id="285" r:id="rId4"/>
    <p:sldId id="286" r:id="rId5"/>
    <p:sldId id="273" r:id="rId6"/>
    <p:sldId id="275" r:id="rId7"/>
    <p:sldId id="274" r:id="rId8"/>
    <p:sldId id="276" r:id="rId9"/>
    <p:sldId id="277" r:id="rId10"/>
    <p:sldId id="278" r:id="rId11"/>
    <p:sldId id="284" r:id="rId12"/>
    <p:sldId id="281" r:id="rId13"/>
    <p:sldId id="282" r:id="rId14"/>
    <p:sldId id="283" r:id="rId15"/>
    <p:sldId id="287" r:id="rId16"/>
    <p:sldId id="288" r:id="rId17"/>
    <p:sldId id="289" r:id="rId18"/>
    <p:sldId id="279" r:id="rId19"/>
    <p:sldId id="291" r:id="rId20"/>
    <p:sldId id="257" r:id="rId21"/>
    <p:sldId id="290" r:id="rId22"/>
    <p:sldId id="280" r:id="rId23"/>
    <p:sldId id="292" r:id="rId24"/>
    <p:sldId id="294" r:id="rId25"/>
    <p:sldId id="293" r:id="rId26"/>
    <p:sldId id="295" r:id="rId2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4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8D3851-9274-4795-9B22-D9FA7EEE3ECB}" type="doc">
      <dgm:prSet loTypeId="urn:microsoft.com/office/officeart/2009/3/layout/HorizontalOrganizationChart" loCatId="hierarchy" qsTypeId="urn:microsoft.com/office/officeart/2005/8/quickstyle/3d4" qsCatId="3D" csTypeId="urn:microsoft.com/office/officeart/2005/8/colors/colorful2" csCatId="colorful" phldr="1"/>
      <dgm:spPr/>
      <dgm:t>
        <a:bodyPr/>
        <a:lstStyle/>
        <a:p>
          <a:endParaRPr lang="zh-TW" altLang="en-US"/>
        </a:p>
      </dgm:t>
    </dgm:pt>
    <dgm:pt modelId="{B25FEA56-3A51-49FD-911A-1B5ACC9FE066}">
      <dgm:prSet phldrT="[文字]"/>
      <dgm:spPr/>
      <dgm:t>
        <a:bodyPr/>
        <a:lstStyle/>
        <a:p>
          <a:r>
            <a:rPr lang="zh-TW" altLang="en-US" dirty="0" smtClean="0"/>
            <a:t>交通</a:t>
          </a:r>
          <a:endParaRPr lang="zh-TW" altLang="en-US" dirty="0"/>
        </a:p>
      </dgm:t>
    </dgm:pt>
    <dgm:pt modelId="{271470EE-5ACE-45F9-BC77-BE90734A9881}" type="parTrans" cxnId="{EB7F78F9-DAD5-4754-A743-46F073969251}">
      <dgm:prSet/>
      <dgm:spPr/>
      <dgm:t>
        <a:bodyPr/>
        <a:lstStyle/>
        <a:p>
          <a:endParaRPr lang="zh-TW" altLang="en-US"/>
        </a:p>
      </dgm:t>
    </dgm:pt>
    <dgm:pt modelId="{D4A55310-BCA5-4D4C-AC8B-E843B7A3A8FB}" type="sibTrans" cxnId="{EB7F78F9-DAD5-4754-A743-46F073969251}">
      <dgm:prSet/>
      <dgm:spPr/>
      <dgm:t>
        <a:bodyPr/>
        <a:lstStyle/>
        <a:p>
          <a:endParaRPr lang="zh-TW" altLang="en-US"/>
        </a:p>
      </dgm:t>
    </dgm:pt>
    <dgm:pt modelId="{6A76D230-C101-4B34-995E-0D002ECB1F46}">
      <dgm:prSet phldrT="[文字]"/>
      <dgm:spPr/>
      <dgm:t>
        <a:bodyPr/>
        <a:lstStyle/>
        <a:p>
          <a:r>
            <a:rPr lang="zh-TW" altLang="en-US" dirty="0" smtClean="0"/>
            <a:t>鐵路</a:t>
          </a:r>
          <a:endParaRPr lang="zh-TW" altLang="en-US" dirty="0"/>
        </a:p>
      </dgm:t>
    </dgm:pt>
    <dgm:pt modelId="{009EC7F5-1CED-4CEB-8295-5B282EFFBC7E}" type="sibTrans" cxnId="{8238D029-75F2-49CE-8F16-EA0AFE3C5B30}">
      <dgm:prSet/>
      <dgm:spPr/>
      <dgm:t>
        <a:bodyPr/>
        <a:lstStyle/>
        <a:p>
          <a:endParaRPr lang="zh-TW" altLang="en-US"/>
        </a:p>
      </dgm:t>
    </dgm:pt>
    <dgm:pt modelId="{03EA330C-BBC1-4C24-8EA8-42ED044A577B}" type="parTrans" cxnId="{8238D029-75F2-49CE-8F16-EA0AFE3C5B30}">
      <dgm:prSet/>
      <dgm:spPr>
        <a:ln w="76200">
          <a:solidFill>
            <a:srgbClr val="FFFF00"/>
          </a:solidFill>
        </a:ln>
      </dgm:spPr>
      <dgm:t>
        <a:bodyPr/>
        <a:lstStyle/>
        <a:p>
          <a:endParaRPr lang="zh-TW" altLang="en-US"/>
        </a:p>
      </dgm:t>
    </dgm:pt>
    <dgm:pt modelId="{ED94D12F-CD74-40C4-88B1-D48D80340E9F}">
      <dgm:prSet phldrT="[文字]"/>
      <dgm:spPr/>
      <dgm:t>
        <a:bodyPr/>
        <a:lstStyle/>
        <a:p>
          <a:r>
            <a:rPr lang="zh-TW" altLang="en-US" dirty="0" smtClean="0"/>
            <a:t>道路</a:t>
          </a:r>
          <a:endParaRPr lang="zh-TW" altLang="en-US" dirty="0"/>
        </a:p>
      </dgm:t>
    </dgm:pt>
    <dgm:pt modelId="{847B6FEC-1442-4CD3-BED2-54E5D20237D6}" type="sibTrans" cxnId="{1EC887E9-999B-44B4-A29C-8489C9C2F742}">
      <dgm:prSet/>
      <dgm:spPr/>
      <dgm:t>
        <a:bodyPr/>
        <a:lstStyle/>
        <a:p>
          <a:endParaRPr lang="zh-TW" altLang="en-US"/>
        </a:p>
      </dgm:t>
    </dgm:pt>
    <dgm:pt modelId="{B8D784E6-3BCF-4494-BE13-4D2DF0C0F8B3}" type="parTrans" cxnId="{1EC887E9-999B-44B4-A29C-8489C9C2F742}">
      <dgm:prSet/>
      <dgm:spPr>
        <a:ln w="76200">
          <a:solidFill>
            <a:srgbClr val="FFFF00"/>
          </a:solidFill>
        </a:ln>
      </dgm:spPr>
      <dgm:t>
        <a:bodyPr/>
        <a:lstStyle/>
        <a:p>
          <a:endParaRPr lang="zh-TW" altLang="en-US"/>
        </a:p>
      </dgm:t>
    </dgm:pt>
    <dgm:pt modelId="{AD94849D-2C51-4222-B96E-D234A9184D9C}">
      <dgm:prSet phldrT="[文字]"/>
      <dgm:spPr/>
      <dgm:t>
        <a:bodyPr/>
        <a:lstStyle/>
        <a:p>
          <a:r>
            <a:rPr lang="zh-TW" altLang="en-US" dirty="0" smtClean="0"/>
            <a:t>航空</a:t>
          </a:r>
          <a:endParaRPr lang="zh-TW" altLang="en-US" dirty="0"/>
        </a:p>
      </dgm:t>
    </dgm:pt>
    <dgm:pt modelId="{D464E35B-84E0-4528-958E-98542F284CCF}" type="parTrans" cxnId="{B39DD9DB-2E08-4549-873D-DB37E34ACB3C}">
      <dgm:prSet/>
      <dgm:spPr>
        <a:ln w="76200">
          <a:solidFill>
            <a:srgbClr val="FFFF00"/>
          </a:solidFill>
        </a:ln>
      </dgm:spPr>
      <dgm:t>
        <a:bodyPr/>
        <a:lstStyle/>
        <a:p>
          <a:endParaRPr lang="zh-TW" altLang="en-US"/>
        </a:p>
      </dgm:t>
    </dgm:pt>
    <dgm:pt modelId="{579AB36D-09B8-4255-8983-268B37A0C705}" type="sibTrans" cxnId="{B39DD9DB-2E08-4549-873D-DB37E34ACB3C}">
      <dgm:prSet/>
      <dgm:spPr/>
      <dgm:t>
        <a:bodyPr/>
        <a:lstStyle/>
        <a:p>
          <a:endParaRPr lang="zh-TW" altLang="en-US"/>
        </a:p>
      </dgm:t>
    </dgm:pt>
    <dgm:pt modelId="{2F4525AC-9140-4F71-9A00-6096E8330C30}" type="pres">
      <dgm:prSet presAssocID="{4B8D3851-9274-4795-9B22-D9FA7EEE3ECB}" presName="hierChild1" presStyleCnt="0">
        <dgm:presLayoutVars>
          <dgm:orgChart val="1"/>
          <dgm:chPref val="1"/>
          <dgm:dir/>
          <dgm:animOne val="branch"/>
          <dgm:animLvl val="lvl"/>
          <dgm:resizeHandles/>
        </dgm:presLayoutVars>
      </dgm:prSet>
      <dgm:spPr/>
      <dgm:t>
        <a:bodyPr/>
        <a:lstStyle/>
        <a:p>
          <a:endParaRPr lang="zh-TW" altLang="en-US"/>
        </a:p>
      </dgm:t>
    </dgm:pt>
    <dgm:pt modelId="{CF4BE7B6-C78D-415B-A0C8-576F28F069D7}" type="pres">
      <dgm:prSet presAssocID="{B25FEA56-3A51-49FD-911A-1B5ACC9FE066}" presName="hierRoot1" presStyleCnt="0">
        <dgm:presLayoutVars>
          <dgm:hierBranch val="init"/>
        </dgm:presLayoutVars>
      </dgm:prSet>
      <dgm:spPr/>
    </dgm:pt>
    <dgm:pt modelId="{19313B0C-799D-4C60-832C-E5E91ED90591}" type="pres">
      <dgm:prSet presAssocID="{B25FEA56-3A51-49FD-911A-1B5ACC9FE066}" presName="rootComposite1" presStyleCnt="0"/>
      <dgm:spPr/>
    </dgm:pt>
    <dgm:pt modelId="{847E5834-67F2-4215-B904-AE84E15A8BD1}" type="pres">
      <dgm:prSet presAssocID="{B25FEA56-3A51-49FD-911A-1B5ACC9FE066}" presName="rootText1" presStyleLbl="node0" presStyleIdx="0" presStyleCnt="1">
        <dgm:presLayoutVars>
          <dgm:chPref val="3"/>
        </dgm:presLayoutVars>
      </dgm:prSet>
      <dgm:spPr/>
      <dgm:t>
        <a:bodyPr/>
        <a:lstStyle/>
        <a:p>
          <a:endParaRPr lang="zh-TW" altLang="en-US"/>
        </a:p>
      </dgm:t>
    </dgm:pt>
    <dgm:pt modelId="{D3174414-3BB1-4C93-9095-6DC47F29FA9C}" type="pres">
      <dgm:prSet presAssocID="{B25FEA56-3A51-49FD-911A-1B5ACC9FE066}" presName="rootConnector1" presStyleLbl="node1" presStyleIdx="0" presStyleCnt="0"/>
      <dgm:spPr/>
      <dgm:t>
        <a:bodyPr/>
        <a:lstStyle/>
        <a:p>
          <a:endParaRPr lang="zh-TW" altLang="en-US"/>
        </a:p>
      </dgm:t>
    </dgm:pt>
    <dgm:pt modelId="{7A9A27A3-F762-49D4-BAEB-C7AEA02137A8}" type="pres">
      <dgm:prSet presAssocID="{B25FEA56-3A51-49FD-911A-1B5ACC9FE066}" presName="hierChild2" presStyleCnt="0"/>
      <dgm:spPr/>
    </dgm:pt>
    <dgm:pt modelId="{8D32966E-9009-49C8-9EEE-2AE837319F90}" type="pres">
      <dgm:prSet presAssocID="{B8D784E6-3BCF-4494-BE13-4D2DF0C0F8B3}" presName="Name64" presStyleLbl="parChTrans1D2" presStyleIdx="0" presStyleCnt="3"/>
      <dgm:spPr/>
      <dgm:t>
        <a:bodyPr/>
        <a:lstStyle/>
        <a:p>
          <a:endParaRPr lang="zh-TW" altLang="en-US"/>
        </a:p>
      </dgm:t>
    </dgm:pt>
    <dgm:pt modelId="{367DE2CC-29AE-4843-9ED8-FF47302FD637}" type="pres">
      <dgm:prSet presAssocID="{ED94D12F-CD74-40C4-88B1-D48D80340E9F}" presName="hierRoot2" presStyleCnt="0">
        <dgm:presLayoutVars>
          <dgm:hierBranch val="init"/>
        </dgm:presLayoutVars>
      </dgm:prSet>
      <dgm:spPr/>
    </dgm:pt>
    <dgm:pt modelId="{F48F34DB-AE49-4BCA-ABDD-DC2BFB88C1F9}" type="pres">
      <dgm:prSet presAssocID="{ED94D12F-CD74-40C4-88B1-D48D80340E9F}" presName="rootComposite" presStyleCnt="0"/>
      <dgm:spPr/>
    </dgm:pt>
    <dgm:pt modelId="{B50C99DB-1180-4681-96ED-E58DD3F63747}" type="pres">
      <dgm:prSet presAssocID="{ED94D12F-CD74-40C4-88B1-D48D80340E9F}" presName="rootText" presStyleLbl="node2" presStyleIdx="0" presStyleCnt="3">
        <dgm:presLayoutVars>
          <dgm:chPref val="3"/>
        </dgm:presLayoutVars>
      </dgm:prSet>
      <dgm:spPr/>
      <dgm:t>
        <a:bodyPr/>
        <a:lstStyle/>
        <a:p>
          <a:endParaRPr lang="zh-TW" altLang="en-US"/>
        </a:p>
      </dgm:t>
    </dgm:pt>
    <dgm:pt modelId="{732CA2EB-90E6-4F9B-AA44-97901DB73958}" type="pres">
      <dgm:prSet presAssocID="{ED94D12F-CD74-40C4-88B1-D48D80340E9F}" presName="rootConnector" presStyleLbl="node2" presStyleIdx="0" presStyleCnt="3"/>
      <dgm:spPr/>
      <dgm:t>
        <a:bodyPr/>
        <a:lstStyle/>
        <a:p>
          <a:endParaRPr lang="zh-TW" altLang="en-US"/>
        </a:p>
      </dgm:t>
    </dgm:pt>
    <dgm:pt modelId="{8746A2B9-17A9-4435-A9C5-26E456BA1CD6}" type="pres">
      <dgm:prSet presAssocID="{ED94D12F-CD74-40C4-88B1-D48D80340E9F}" presName="hierChild4" presStyleCnt="0"/>
      <dgm:spPr/>
    </dgm:pt>
    <dgm:pt modelId="{9D15D244-73A9-43CD-861F-0EC9EAD6546B}" type="pres">
      <dgm:prSet presAssocID="{ED94D12F-CD74-40C4-88B1-D48D80340E9F}" presName="hierChild5" presStyleCnt="0"/>
      <dgm:spPr/>
    </dgm:pt>
    <dgm:pt modelId="{71A1D99E-9B12-490D-92B7-7C65A5196F1E}" type="pres">
      <dgm:prSet presAssocID="{03EA330C-BBC1-4C24-8EA8-42ED044A577B}" presName="Name64" presStyleLbl="parChTrans1D2" presStyleIdx="1" presStyleCnt="3"/>
      <dgm:spPr/>
      <dgm:t>
        <a:bodyPr/>
        <a:lstStyle/>
        <a:p>
          <a:endParaRPr lang="zh-TW" altLang="en-US"/>
        </a:p>
      </dgm:t>
    </dgm:pt>
    <dgm:pt modelId="{5EB233A8-52E7-45D4-A7E4-0FC4B9E127FF}" type="pres">
      <dgm:prSet presAssocID="{6A76D230-C101-4B34-995E-0D002ECB1F46}" presName="hierRoot2" presStyleCnt="0">
        <dgm:presLayoutVars>
          <dgm:hierBranch val="init"/>
        </dgm:presLayoutVars>
      </dgm:prSet>
      <dgm:spPr/>
    </dgm:pt>
    <dgm:pt modelId="{03B44E9B-7CFF-444E-A3B8-AECC4B39D130}" type="pres">
      <dgm:prSet presAssocID="{6A76D230-C101-4B34-995E-0D002ECB1F46}" presName="rootComposite" presStyleCnt="0"/>
      <dgm:spPr/>
    </dgm:pt>
    <dgm:pt modelId="{C5A3072E-E4A2-4EF4-B163-493E53A6F226}" type="pres">
      <dgm:prSet presAssocID="{6A76D230-C101-4B34-995E-0D002ECB1F46}" presName="rootText" presStyleLbl="node2" presStyleIdx="1" presStyleCnt="3">
        <dgm:presLayoutVars>
          <dgm:chPref val="3"/>
        </dgm:presLayoutVars>
      </dgm:prSet>
      <dgm:spPr/>
      <dgm:t>
        <a:bodyPr/>
        <a:lstStyle/>
        <a:p>
          <a:endParaRPr lang="zh-TW" altLang="en-US"/>
        </a:p>
      </dgm:t>
    </dgm:pt>
    <dgm:pt modelId="{D86D4F2A-A2D0-45BB-9E56-6581577B40EC}" type="pres">
      <dgm:prSet presAssocID="{6A76D230-C101-4B34-995E-0D002ECB1F46}" presName="rootConnector" presStyleLbl="node2" presStyleIdx="1" presStyleCnt="3"/>
      <dgm:spPr/>
      <dgm:t>
        <a:bodyPr/>
        <a:lstStyle/>
        <a:p>
          <a:endParaRPr lang="zh-TW" altLang="en-US"/>
        </a:p>
      </dgm:t>
    </dgm:pt>
    <dgm:pt modelId="{B1B0E7E6-29FF-4DCE-A594-2C5358915913}" type="pres">
      <dgm:prSet presAssocID="{6A76D230-C101-4B34-995E-0D002ECB1F46}" presName="hierChild4" presStyleCnt="0"/>
      <dgm:spPr/>
    </dgm:pt>
    <dgm:pt modelId="{851EB96B-D96B-4267-853B-B69829DB76EF}" type="pres">
      <dgm:prSet presAssocID="{6A76D230-C101-4B34-995E-0D002ECB1F46}" presName="hierChild5" presStyleCnt="0"/>
      <dgm:spPr/>
    </dgm:pt>
    <dgm:pt modelId="{7C1D3F53-D05D-4F01-AEF0-B4BA238AD523}" type="pres">
      <dgm:prSet presAssocID="{D464E35B-84E0-4528-958E-98542F284CCF}" presName="Name64" presStyleLbl="parChTrans1D2" presStyleIdx="2" presStyleCnt="3"/>
      <dgm:spPr/>
      <dgm:t>
        <a:bodyPr/>
        <a:lstStyle/>
        <a:p>
          <a:endParaRPr lang="zh-TW" altLang="en-US"/>
        </a:p>
      </dgm:t>
    </dgm:pt>
    <dgm:pt modelId="{974DB808-E3AC-4F6D-A1C1-9FE003AF466E}" type="pres">
      <dgm:prSet presAssocID="{AD94849D-2C51-4222-B96E-D234A9184D9C}" presName="hierRoot2" presStyleCnt="0">
        <dgm:presLayoutVars>
          <dgm:hierBranch val="init"/>
        </dgm:presLayoutVars>
      </dgm:prSet>
      <dgm:spPr/>
    </dgm:pt>
    <dgm:pt modelId="{5C8ACC79-CF4C-485B-8974-87AC66DB74B9}" type="pres">
      <dgm:prSet presAssocID="{AD94849D-2C51-4222-B96E-D234A9184D9C}" presName="rootComposite" presStyleCnt="0"/>
      <dgm:spPr/>
    </dgm:pt>
    <dgm:pt modelId="{23940C82-C4BD-48E0-AF3C-28F3AD962FF2}" type="pres">
      <dgm:prSet presAssocID="{AD94849D-2C51-4222-B96E-D234A9184D9C}" presName="rootText" presStyleLbl="node2" presStyleIdx="2" presStyleCnt="3">
        <dgm:presLayoutVars>
          <dgm:chPref val="3"/>
        </dgm:presLayoutVars>
      </dgm:prSet>
      <dgm:spPr/>
      <dgm:t>
        <a:bodyPr/>
        <a:lstStyle/>
        <a:p>
          <a:endParaRPr lang="zh-TW" altLang="en-US"/>
        </a:p>
      </dgm:t>
    </dgm:pt>
    <dgm:pt modelId="{175F6BAC-1F1B-41E2-9392-01AA4A6D5FF2}" type="pres">
      <dgm:prSet presAssocID="{AD94849D-2C51-4222-B96E-D234A9184D9C}" presName="rootConnector" presStyleLbl="node2" presStyleIdx="2" presStyleCnt="3"/>
      <dgm:spPr/>
      <dgm:t>
        <a:bodyPr/>
        <a:lstStyle/>
        <a:p>
          <a:endParaRPr lang="zh-TW" altLang="en-US"/>
        </a:p>
      </dgm:t>
    </dgm:pt>
    <dgm:pt modelId="{12B4030F-E3F7-455A-8018-8431CBF32B30}" type="pres">
      <dgm:prSet presAssocID="{AD94849D-2C51-4222-B96E-D234A9184D9C}" presName="hierChild4" presStyleCnt="0"/>
      <dgm:spPr/>
    </dgm:pt>
    <dgm:pt modelId="{D7F6D9FA-F9FD-402E-B276-BEAA1C443F6A}" type="pres">
      <dgm:prSet presAssocID="{AD94849D-2C51-4222-B96E-D234A9184D9C}" presName="hierChild5" presStyleCnt="0"/>
      <dgm:spPr/>
    </dgm:pt>
    <dgm:pt modelId="{6068B4AA-EF16-44DE-A89B-B2BDBA8084C2}" type="pres">
      <dgm:prSet presAssocID="{B25FEA56-3A51-49FD-911A-1B5ACC9FE066}" presName="hierChild3" presStyleCnt="0"/>
      <dgm:spPr/>
    </dgm:pt>
  </dgm:ptLst>
  <dgm:cxnLst>
    <dgm:cxn modelId="{1EC887E9-999B-44B4-A29C-8489C9C2F742}" srcId="{B25FEA56-3A51-49FD-911A-1B5ACC9FE066}" destId="{ED94D12F-CD74-40C4-88B1-D48D80340E9F}" srcOrd="0" destOrd="0" parTransId="{B8D784E6-3BCF-4494-BE13-4D2DF0C0F8B3}" sibTransId="{847B6FEC-1442-4CD3-BED2-54E5D20237D6}"/>
    <dgm:cxn modelId="{CB632AB5-E29A-4BB1-AF63-2C8A5C1F882A}" type="presOf" srcId="{03EA330C-BBC1-4C24-8EA8-42ED044A577B}" destId="{71A1D99E-9B12-490D-92B7-7C65A5196F1E}" srcOrd="0" destOrd="0" presId="urn:microsoft.com/office/officeart/2009/3/layout/HorizontalOrganizationChart"/>
    <dgm:cxn modelId="{3C8CB5B0-35A1-4570-81A5-FEDE2A5479B2}" type="presOf" srcId="{AD94849D-2C51-4222-B96E-D234A9184D9C}" destId="{23940C82-C4BD-48E0-AF3C-28F3AD962FF2}" srcOrd="0" destOrd="0" presId="urn:microsoft.com/office/officeart/2009/3/layout/HorizontalOrganizationChart"/>
    <dgm:cxn modelId="{02574EF7-E24D-4998-89B1-4D1161911CA6}" type="presOf" srcId="{AD94849D-2C51-4222-B96E-D234A9184D9C}" destId="{175F6BAC-1F1B-41E2-9392-01AA4A6D5FF2}" srcOrd="1" destOrd="0" presId="urn:microsoft.com/office/officeart/2009/3/layout/HorizontalOrganizationChart"/>
    <dgm:cxn modelId="{8238D029-75F2-49CE-8F16-EA0AFE3C5B30}" srcId="{B25FEA56-3A51-49FD-911A-1B5ACC9FE066}" destId="{6A76D230-C101-4B34-995E-0D002ECB1F46}" srcOrd="1" destOrd="0" parTransId="{03EA330C-BBC1-4C24-8EA8-42ED044A577B}" sibTransId="{009EC7F5-1CED-4CEB-8295-5B282EFFBC7E}"/>
    <dgm:cxn modelId="{4D140715-488C-47FF-AB9A-19C793BEACED}" type="presOf" srcId="{6A76D230-C101-4B34-995E-0D002ECB1F46}" destId="{C5A3072E-E4A2-4EF4-B163-493E53A6F226}" srcOrd="0" destOrd="0" presId="urn:microsoft.com/office/officeart/2009/3/layout/HorizontalOrganizationChart"/>
    <dgm:cxn modelId="{B39DD9DB-2E08-4549-873D-DB37E34ACB3C}" srcId="{B25FEA56-3A51-49FD-911A-1B5ACC9FE066}" destId="{AD94849D-2C51-4222-B96E-D234A9184D9C}" srcOrd="2" destOrd="0" parTransId="{D464E35B-84E0-4528-958E-98542F284CCF}" sibTransId="{579AB36D-09B8-4255-8983-268B37A0C705}"/>
    <dgm:cxn modelId="{87F88437-8E32-4C30-B2B6-CC34399BF2DF}" type="presOf" srcId="{B25FEA56-3A51-49FD-911A-1B5ACC9FE066}" destId="{847E5834-67F2-4215-B904-AE84E15A8BD1}" srcOrd="0" destOrd="0" presId="urn:microsoft.com/office/officeart/2009/3/layout/HorizontalOrganizationChart"/>
    <dgm:cxn modelId="{EB7F78F9-DAD5-4754-A743-46F073969251}" srcId="{4B8D3851-9274-4795-9B22-D9FA7EEE3ECB}" destId="{B25FEA56-3A51-49FD-911A-1B5ACC9FE066}" srcOrd="0" destOrd="0" parTransId="{271470EE-5ACE-45F9-BC77-BE90734A9881}" sibTransId="{D4A55310-BCA5-4D4C-AC8B-E843B7A3A8FB}"/>
    <dgm:cxn modelId="{1B92DAB2-6C89-47F6-B9EE-9B238F8642D5}" type="presOf" srcId="{4B8D3851-9274-4795-9B22-D9FA7EEE3ECB}" destId="{2F4525AC-9140-4F71-9A00-6096E8330C30}" srcOrd="0" destOrd="0" presId="urn:microsoft.com/office/officeart/2009/3/layout/HorizontalOrganizationChart"/>
    <dgm:cxn modelId="{5DC80489-E883-4921-8542-FBACBA6B2942}" type="presOf" srcId="{B25FEA56-3A51-49FD-911A-1B5ACC9FE066}" destId="{D3174414-3BB1-4C93-9095-6DC47F29FA9C}" srcOrd="1" destOrd="0" presId="urn:microsoft.com/office/officeart/2009/3/layout/HorizontalOrganizationChart"/>
    <dgm:cxn modelId="{CAE97F03-C04C-47C5-8C2A-37A7F01E6CF0}" type="presOf" srcId="{B8D784E6-3BCF-4494-BE13-4D2DF0C0F8B3}" destId="{8D32966E-9009-49C8-9EEE-2AE837319F90}" srcOrd="0" destOrd="0" presId="urn:microsoft.com/office/officeart/2009/3/layout/HorizontalOrganizationChart"/>
    <dgm:cxn modelId="{BBFDAC55-6EFB-4CD8-B1B3-CEA0662E3C16}" type="presOf" srcId="{ED94D12F-CD74-40C4-88B1-D48D80340E9F}" destId="{B50C99DB-1180-4681-96ED-E58DD3F63747}" srcOrd="0" destOrd="0" presId="urn:microsoft.com/office/officeart/2009/3/layout/HorizontalOrganizationChart"/>
    <dgm:cxn modelId="{96220CFE-2078-4031-B4C1-30F03BD70114}" type="presOf" srcId="{D464E35B-84E0-4528-958E-98542F284CCF}" destId="{7C1D3F53-D05D-4F01-AEF0-B4BA238AD523}" srcOrd="0" destOrd="0" presId="urn:microsoft.com/office/officeart/2009/3/layout/HorizontalOrganizationChart"/>
    <dgm:cxn modelId="{76DEF9EA-8B3D-4E0E-A719-809042287326}" type="presOf" srcId="{6A76D230-C101-4B34-995E-0D002ECB1F46}" destId="{D86D4F2A-A2D0-45BB-9E56-6581577B40EC}" srcOrd="1" destOrd="0" presId="urn:microsoft.com/office/officeart/2009/3/layout/HorizontalOrganizationChart"/>
    <dgm:cxn modelId="{C5AE37EA-6242-4D2E-B11A-12D992C3791E}" type="presOf" srcId="{ED94D12F-CD74-40C4-88B1-D48D80340E9F}" destId="{732CA2EB-90E6-4F9B-AA44-97901DB73958}" srcOrd="1" destOrd="0" presId="urn:microsoft.com/office/officeart/2009/3/layout/HorizontalOrganizationChart"/>
    <dgm:cxn modelId="{182EAAF3-AAE4-4CEF-9747-06D6100C7014}" type="presParOf" srcId="{2F4525AC-9140-4F71-9A00-6096E8330C30}" destId="{CF4BE7B6-C78D-415B-A0C8-576F28F069D7}" srcOrd="0" destOrd="0" presId="urn:microsoft.com/office/officeart/2009/3/layout/HorizontalOrganizationChart"/>
    <dgm:cxn modelId="{4C9C416C-793B-4F32-8D59-4628CEF61706}" type="presParOf" srcId="{CF4BE7B6-C78D-415B-A0C8-576F28F069D7}" destId="{19313B0C-799D-4C60-832C-E5E91ED90591}" srcOrd="0" destOrd="0" presId="urn:microsoft.com/office/officeart/2009/3/layout/HorizontalOrganizationChart"/>
    <dgm:cxn modelId="{E073D691-0EED-42F0-BDE4-E49B83968EEE}" type="presParOf" srcId="{19313B0C-799D-4C60-832C-E5E91ED90591}" destId="{847E5834-67F2-4215-B904-AE84E15A8BD1}" srcOrd="0" destOrd="0" presId="urn:microsoft.com/office/officeart/2009/3/layout/HorizontalOrganizationChart"/>
    <dgm:cxn modelId="{C57F6501-1918-4E9A-BC1A-08A05E278E43}" type="presParOf" srcId="{19313B0C-799D-4C60-832C-E5E91ED90591}" destId="{D3174414-3BB1-4C93-9095-6DC47F29FA9C}" srcOrd="1" destOrd="0" presId="urn:microsoft.com/office/officeart/2009/3/layout/HorizontalOrganizationChart"/>
    <dgm:cxn modelId="{611D2322-2024-4C5C-B361-D35B6A97FB88}" type="presParOf" srcId="{CF4BE7B6-C78D-415B-A0C8-576F28F069D7}" destId="{7A9A27A3-F762-49D4-BAEB-C7AEA02137A8}" srcOrd="1" destOrd="0" presId="urn:microsoft.com/office/officeart/2009/3/layout/HorizontalOrganizationChart"/>
    <dgm:cxn modelId="{9826F253-5530-47A9-A539-FEEECA2BFC67}" type="presParOf" srcId="{7A9A27A3-F762-49D4-BAEB-C7AEA02137A8}" destId="{8D32966E-9009-49C8-9EEE-2AE837319F90}" srcOrd="0" destOrd="0" presId="urn:microsoft.com/office/officeart/2009/3/layout/HorizontalOrganizationChart"/>
    <dgm:cxn modelId="{0F642A60-9346-4877-A619-F9440D9BBFCB}" type="presParOf" srcId="{7A9A27A3-F762-49D4-BAEB-C7AEA02137A8}" destId="{367DE2CC-29AE-4843-9ED8-FF47302FD637}" srcOrd="1" destOrd="0" presId="urn:microsoft.com/office/officeart/2009/3/layout/HorizontalOrganizationChart"/>
    <dgm:cxn modelId="{2DE78826-CF41-4838-B0A6-072A5CC01E27}" type="presParOf" srcId="{367DE2CC-29AE-4843-9ED8-FF47302FD637}" destId="{F48F34DB-AE49-4BCA-ABDD-DC2BFB88C1F9}" srcOrd="0" destOrd="0" presId="urn:microsoft.com/office/officeart/2009/3/layout/HorizontalOrganizationChart"/>
    <dgm:cxn modelId="{39FD4322-33A8-4A2A-B2A5-91E9F86E1B96}" type="presParOf" srcId="{F48F34DB-AE49-4BCA-ABDD-DC2BFB88C1F9}" destId="{B50C99DB-1180-4681-96ED-E58DD3F63747}" srcOrd="0" destOrd="0" presId="urn:microsoft.com/office/officeart/2009/3/layout/HorizontalOrganizationChart"/>
    <dgm:cxn modelId="{F984F7C0-BCC0-4887-AC52-351E518B835B}" type="presParOf" srcId="{F48F34DB-AE49-4BCA-ABDD-DC2BFB88C1F9}" destId="{732CA2EB-90E6-4F9B-AA44-97901DB73958}" srcOrd="1" destOrd="0" presId="urn:microsoft.com/office/officeart/2009/3/layout/HorizontalOrganizationChart"/>
    <dgm:cxn modelId="{FA705DCC-5775-4330-A978-27D6BACF11FA}" type="presParOf" srcId="{367DE2CC-29AE-4843-9ED8-FF47302FD637}" destId="{8746A2B9-17A9-4435-A9C5-26E456BA1CD6}" srcOrd="1" destOrd="0" presId="urn:microsoft.com/office/officeart/2009/3/layout/HorizontalOrganizationChart"/>
    <dgm:cxn modelId="{A61849B0-A0D2-4F36-89E6-1A737B3F6DDC}" type="presParOf" srcId="{367DE2CC-29AE-4843-9ED8-FF47302FD637}" destId="{9D15D244-73A9-43CD-861F-0EC9EAD6546B}" srcOrd="2" destOrd="0" presId="urn:microsoft.com/office/officeart/2009/3/layout/HorizontalOrganizationChart"/>
    <dgm:cxn modelId="{CBDCBBEA-048C-4B83-96CB-79D5C7C3C4CB}" type="presParOf" srcId="{7A9A27A3-F762-49D4-BAEB-C7AEA02137A8}" destId="{71A1D99E-9B12-490D-92B7-7C65A5196F1E}" srcOrd="2" destOrd="0" presId="urn:microsoft.com/office/officeart/2009/3/layout/HorizontalOrganizationChart"/>
    <dgm:cxn modelId="{6DDE40E3-EE19-4E4F-AF28-226039800B17}" type="presParOf" srcId="{7A9A27A3-F762-49D4-BAEB-C7AEA02137A8}" destId="{5EB233A8-52E7-45D4-A7E4-0FC4B9E127FF}" srcOrd="3" destOrd="0" presId="urn:microsoft.com/office/officeart/2009/3/layout/HorizontalOrganizationChart"/>
    <dgm:cxn modelId="{77496DB6-0D6D-4C64-A6AE-F57B0D8E04EA}" type="presParOf" srcId="{5EB233A8-52E7-45D4-A7E4-0FC4B9E127FF}" destId="{03B44E9B-7CFF-444E-A3B8-AECC4B39D130}" srcOrd="0" destOrd="0" presId="urn:microsoft.com/office/officeart/2009/3/layout/HorizontalOrganizationChart"/>
    <dgm:cxn modelId="{86D9A5BD-DF17-40E5-9868-75D57FE5D252}" type="presParOf" srcId="{03B44E9B-7CFF-444E-A3B8-AECC4B39D130}" destId="{C5A3072E-E4A2-4EF4-B163-493E53A6F226}" srcOrd="0" destOrd="0" presId="urn:microsoft.com/office/officeart/2009/3/layout/HorizontalOrganizationChart"/>
    <dgm:cxn modelId="{5784BED8-0236-4181-B836-E4A8F467691F}" type="presParOf" srcId="{03B44E9B-7CFF-444E-A3B8-AECC4B39D130}" destId="{D86D4F2A-A2D0-45BB-9E56-6581577B40EC}" srcOrd="1" destOrd="0" presId="urn:microsoft.com/office/officeart/2009/3/layout/HorizontalOrganizationChart"/>
    <dgm:cxn modelId="{E6B6DE94-1808-4C62-93A2-A9596C9463E3}" type="presParOf" srcId="{5EB233A8-52E7-45D4-A7E4-0FC4B9E127FF}" destId="{B1B0E7E6-29FF-4DCE-A594-2C5358915913}" srcOrd="1" destOrd="0" presId="urn:microsoft.com/office/officeart/2009/3/layout/HorizontalOrganizationChart"/>
    <dgm:cxn modelId="{0D2A6841-60B3-490A-AE7D-750DDA219C76}" type="presParOf" srcId="{5EB233A8-52E7-45D4-A7E4-0FC4B9E127FF}" destId="{851EB96B-D96B-4267-853B-B69829DB76EF}" srcOrd="2" destOrd="0" presId="urn:microsoft.com/office/officeart/2009/3/layout/HorizontalOrganizationChart"/>
    <dgm:cxn modelId="{0CE8EA44-7B2C-4025-A697-B376387DC942}" type="presParOf" srcId="{7A9A27A3-F762-49D4-BAEB-C7AEA02137A8}" destId="{7C1D3F53-D05D-4F01-AEF0-B4BA238AD523}" srcOrd="4" destOrd="0" presId="urn:microsoft.com/office/officeart/2009/3/layout/HorizontalOrganizationChart"/>
    <dgm:cxn modelId="{F78C495B-0FE5-4730-9224-3861D035A87B}" type="presParOf" srcId="{7A9A27A3-F762-49D4-BAEB-C7AEA02137A8}" destId="{974DB808-E3AC-4F6D-A1C1-9FE003AF466E}" srcOrd="5" destOrd="0" presId="urn:microsoft.com/office/officeart/2009/3/layout/HorizontalOrganizationChart"/>
    <dgm:cxn modelId="{C0E85CAA-4EE7-4577-95CE-5DB7005DEA78}" type="presParOf" srcId="{974DB808-E3AC-4F6D-A1C1-9FE003AF466E}" destId="{5C8ACC79-CF4C-485B-8974-87AC66DB74B9}" srcOrd="0" destOrd="0" presId="urn:microsoft.com/office/officeart/2009/3/layout/HorizontalOrganizationChart"/>
    <dgm:cxn modelId="{C33291D9-FFB2-40FA-8A04-C6672356AD79}" type="presParOf" srcId="{5C8ACC79-CF4C-485B-8974-87AC66DB74B9}" destId="{23940C82-C4BD-48E0-AF3C-28F3AD962FF2}" srcOrd="0" destOrd="0" presId="urn:microsoft.com/office/officeart/2009/3/layout/HorizontalOrganizationChart"/>
    <dgm:cxn modelId="{1F0A20F9-75F5-4CDF-9CCE-77E35B96A7D2}" type="presParOf" srcId="{5C8ACC79-CF4C-485B-8974-87AC66DB74B9}" destId="{175F6BAC-1F1B-41E2-9392-01AA4A6D5FF2}" srcOrd="1" destOrd="0" presId="urn:microsoft.com/office/officeart/2009/3/layout/HorizontalOrganizationChart"/>
    <dgm:cxn modelId="{899C5CC7-F9BF-4435-AF0B-395E24A66DBD}" type="presParOf" srcId="{974DB808-E3AC-4F6D-A1C1-9FE003AF466E}" destId="{12B4030F-E3F7-455A-8018-8431CBF32B30}" srcOrd="1" destOrd="0" presId="urn:microsoft.com/office/officeart/2009/3/layout/HorizontalOrganizationChart"/>
    <dgm:cxn modelId="{122C2DC3-B968-4E04-81AF-FE55E25C7117}" type="presParOf" srcId="{974DB808-E3AC-4F6D-A1C1-9FE003AF466E}" destId="{D7F6D9FA-F9FD-402E-B276-BEAA1C443F6A}" srcOrd="2" destOrd="0" presId="urn:microsoft.com/office/officeart/2009/3/layout/HorizontalOrganizationChart"/>
    <dgm:cxn modelId="{8057B057-15D5-4F05-BCA2-A87EF386851A}" type="presParOf" srcId="{CF4BE7B6-C78D-415B-A0C8-576F28F069D7}" destId="{6068B4AA-EF16-44DE-A89B-B2BDBA8084C2}"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BEA5C-8BD2-48D9-A1DF-8972715B0C42}" type="datetimeFigureOut">
              <a:rPr lang="zh-TW" altLang="en-US" smtClean="0"/>
              <a:t>2015/1/6</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57402-DB17-4A66-8B3F-FE12D977094C}" type="slidenum">
              <a:rPr lang="zh-TW" altLang="en-US" smtClean="0"/>
              <a:t>‹#›</a:t>
            </a:fld>
            <a:endParaRPr lang="zh-TW" altLang="en-US"/>
          </a:p>
        </p:txBody>
      </p:sp>
    </p:spTree>
    <p:extLst>
      <p:ext uri="{BB962C8B-B14F-4D97-AF65-F5344CB8AC3E}">
        <p14:creationId xmlns:p14="http://schemas.microsoft.com/office/powerpoint/2010/main" val="2263335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D857402-DB17-4A66-8B3F-FE12D977094C}" type="slidenum">
              <a:rPr lang="zh-TW" altLang="en-US" smtClean="0"/>
              <a:t>3</a:t>
            </a:fld>
            <a:endParaRPr lang="zh-TW" altLang="en-US"/>
          </a:p>
        </p:txBody>
      </p:sp>
    </p:spTree>
    <p:extLst>
      <p:ext uri="{BB962C8B-B14F-4D97-AF65-F5344CB8AC3E}">
        <p14:creationId xmlns:p14="http://schemas.microsoft.com/office/powerpoint/2010/main" val="426452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D857402-DB17-4A66-8B3F-FE12D977094C}" type="slidenum">
              <a:rPr lang="zh-TW" altLang="en-US" smtClean="0"/>
              <a:t>8</a:t>
            </a:fld>
            <a:endParaRPr lang="zh-TW" altLang="en-US"/>
          </a:p>
        </p:txBody>
      </p:sp>
    </p:spTree>
    <p:extLst>
      <p:ext uri="{BB962C8B-B14F-4D97-AF65-F5344CB8AC3E}">
        <p14:creationId xmlns:p14="http://schemas.microsoft.com/office/powerpoint/2010/main" val="3757261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D857402-DB17-4A66-8B3F-FE12D977094C}" type="slidenum">
              <a:rPr lang="zh-TW" altLang="en-US" smtClean="0"/>
              <a:t>22</a:t>
            </a:fld>
            <a:endParaRPr lang="zh-TW" altLang="en-US"/>
          </a:p>
        </p:txBody>
      </p:sp>
    </p:spTree>
    <p:extLst>
      <p:ext uri="{BB962C8B-B14F-4D97-AF65-F5344CB8AC3E}">
        <p14:creationId xmlns:p14="http://schemas.microsoft.com/office/powerpoint/2010/main" val="3878663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D857402-DB17-4A66-8B3F-FE12D977094C}" type="slidenum">
              <a:rPr lang="zh-TW" altLang="en-US" smtClean="0"/>
              <a:t>23</a:t>
            </a:fld>
            <a:endParaRPr lang="zh-TW" altLang="en-US"/>
          </a:p>
        </p:txBody>
      </p:sp>
    </p:spTree>
    <p:extLst>
      <p:ext uri="{BB962C8B-B14F-4D97-AF65-F5344CB8AC3E}">
        <p14:creationId xmlns:p14="http://schemas.microsoft.com/office/powerpoint/2010/main" val="4200708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396132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274889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938696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3132724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3916714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4025266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423226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1456141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4206582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840780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7831A4D6-F81D-452B-B169-D58344A9BEA1}" type="datetimeFigureOut">
              <a:rPr lang="zh-TW" altLang="en-US" smtClean="0"/>
              <a:t>2015/1/6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329208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31A4D6-F81D-452B-B169-D58344A9BEA1}" type="datetimeFigureOut">
              <a:rPr lang="zh-TW" altLang="en-US" smtClean="0"/>
              <a:t>2015/1/6</a:t>
            </a:fld>
            <a:endParaRPr lang="zh-TW"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BD72D5-F2CB-4C5C-9069-E6CC108F496A}" type="slidenum">
              <a:rPr lang="zh-TW" altLang="en-US" smtClean="0"/>
              <a:t>‹#›</a:t>
            </a:fld>
            <a:endParaRPr lang="zh-TW" altLang="en-US"/>
          </a:p>
        </p:txBody>
      </p:sp>
    </p:spTree>
    <p:extLst>
      <p:ext uri="{BB962C8B-B14F-4D97-AF65-F5344CB8AC3E}">
        <p14:creationId xmlns:p14="http://schemas.microsoft.com/office/powerpoint/2010/main" val="22205877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miraikioku.com/streetview/en/buildin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sci.hokudai.ac.jp/isv/ev-news-flash/#a-06" TargetMode="External"/><Relationship Id="rId2" Type="http://schemas.openxmlformats.org/officeDocument/2006/relationships/hyperlink" Target="http://outreach.eri.u-tokyo.ac.jp/eqvolc/201103_tohoku/#Inversion" TargetMode="External"/><Relationship Id="rId1" Type="http://schemas.openxmlformats.org/officeDocument/2006/relationships/slideLayout" Target="../slideLayouts/slideLayout2.xml"/><Relationship Id="rId5" Type="http://schemas.openxmlformats.org/officeDocument/2006/relationships/hyperlink" Target="http://ciche.ncree.org/wordpress/download_sor/214-P001.pdf" TargetMode="External"/><Relationship Id="rId4" Type="http://schemas.openxmlformats.org/officeDocument/2006/relationships/hyperlink" Target="http://140.115.23.170/tsunami/2011Japan.ht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dreamyeh.pixnet.net/blog/post/28665131-%5b%E6%83%85%E5%A0%B1%5d-%E6%97%A5%E6%9C%AC%E5%9C%B0%E9%9C%87%E6%B5%B7%E5%98%AF%E9%80%A0%E6%88%90%E7%9A%84%E7%A6%8F%E5%B3%B6%E6%A0%B8%E7%81%BD%E5%9C%96%E8%A7%A3" TargetMode="External"/><Relationship Id="rId2" Type="http://schemas.openxmlformats.org/officeDocument/2006/relationships/hyperlink" Target="http://www.go100.com.tw/pages/review/02es2.pdf" TargetMode="External"/><Relationship Id="rId1" Type="http://schemas.openxmlformats.org/officeDocument/2006/relationships/slideLayout" Target="../slideLayouts/slideLayout2.xml"/><Relationship Id="rId6" Type="http://schemas.openxmlformats.org/officeDocument/2006/relationships/hyperlink" Target="http://www.bousai.go.jp/kyoiku/pdf/saigaipanf_c.pdf" TargetMode="External"/><Relationship Id="rId5" Type="http://schemas.openxmlformats.org/officeDocument/2006/relationships/hyperlink" Target="http://www.jma.go.jp/jma/kishou/books/saigaiji/saigaiji_201101/saigaiji_201101.pdf" TargetMode="External"/><Relationship Id="rId4" Type="http://schemas.openxmlformats.org/officeDocument/2006/relationships/hyperlink" Target="http://www.jma.go.jp/jma/kishou/books/saigaiji/saigaiji_201101/saigaiji_201101.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youtube.com/watch?v=F0AVzsxjSM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pic>
        <p:nvPicPr>
          <p:cNvPr id="1028" name="Picture 4" descr="... からの評判ではなく日本が世界で何をしたいのかだ"/>
          <p:cNvPicPr>
            <a:picLocks noChangeAspect="1" noChangeArrowheads="1"/>
          </p:cNvPicPr>
          <p:nvPr/>
        </p:nvPicPr>
        <p:blipFill rotWithShape="1">
          <a:blip r:embed="rId2">
            <a:extLst>
              <a:ext uri="{28A0092B-C50C-407E-A947-70E740481C1C}">
                <a14:useLocalDpi xmlns:a14="http://schemas.microsoft.com/office/drawing/2010/main" val="0"/>
              </a:ext>
            </a:extLst>
          </a:blip>
          <a:srcRect t="10132"/>
          <a:stretch/>
        </p:blipFill>
        <p:spPr bwMode="auto">
          <a:xfrm>
            <a:off x="6918961" y="60961"/>
            <a:ext cx="5212080" cy="276747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142240" y="375921"/>
            <a:ext cx="11897361" cy="4213430"/>
          </a:xfrm>
        </p:spPr>
        <p:txBody>
          <a:bodyPr>
            <a:noAutofit/>
          </a:bodyPr>
          <a:lstStyle/>
          <a:p>
            <a:pPr algn="l"/>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3</a:t>
            </a:r>
            <a:r>
              <a:rPr lang="zh-TW" altLang="en-US"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a:t>
            </a:r>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a:t>
            </a:r>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大 地 震</a:t>
            </a:r>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a:r>
            <a:b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br>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a:r>
            <a:b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br>
            <a:r>
              <a:rPr lang="zh-TW" altLang="en-US"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與</a:t>
            </a:r>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a:r>
            <a:b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br>
            <a: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a:r>
            <a:br>
              <a:rPr lang="en-US" altLang="zh-TW"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br>
            <a:r>
              <a:rPr lang="zh-TW" altLang="en-US" b="1"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福 島 核 災</a:t>
            </a:r>
            <a:endParaRPr lang="zh-TW" altLang="en-US" b="1" dirty="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
        <p:nvSpPr>
          <p:cNvPr id="3" name="副標題 2"/>
          <p:cNvSpPr>
            <a:spLocks noGrp="1"/>
          </p:cNvSpPr>
          <p:nvPr>
            <p:ph type="subTitle" idx="1"/>
          </p:nvPr>
        </p:nvSpPr>
        <p:spPr>
          <a:xfrm>
            <a:off x="6918961" y="5085701"/>
            <a:ext cx="5120640" cy="1655762"/>
          </a:xfrm>
        </p:spPr>
        <p:txBody>
          <a:bodyPr>
            <a:normAutofit/>
          </a:bodyPr>
          <a:lstStyle/>
          <a:p>
            <a:pPr algn="l"/>
            <a:r>
              <a:rPr lang="zh-TW" altLang="en-US" dirty="0" smtClean="0">
                <a:latin typeface="標楷體" panose="03000509000000000000" pitchFamily="65" charset="-120"/>
                <a:ea typeface="標楷體" panose="03000509000000000000" pitchFamily="65" charset="-120"/>
              </a:rPr>
              <a:t>組員</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機電系</a:t>
            </a:r>
            <a:r>
              <a:rPr lang="en-US" altLang="zh-TW" dirty="0" smtClean="0">
                <a:latin typeface="標楷體" panose="03000509000000000000" pitchFamily="65" charset="-120"/>
                <a:ea typeface="標楷體" panose="03000509000000000000" pitchFamily="65" charset="-120"/>
              </a:rPr>
              <a:t>104</a:t>
            </a:r>
            <a:r>
              <a:rPr lang="zh-TW" altLang="en-US" dirty="0" smtClean="0">
                <a:latin typeface="標楷體" panose="03000509000000000000" pitchFamily="65" charset="-120"/>
                <a:ea typeface="標楷體" panose="03000509000000000000" pitchFamily="65" charset="-120"/>
              </a:rPr>
              <a:t>級</a:t>
            </a:r>
            <a:r>
              <a:rPr lang="en-US" altLang="zh-TW" dirty="0" smtClean="0">
                <a:latin typeface="標楷體" panose="03000509000000000000" pitchFamily="65" charset="-120"/>
                <a:ea typeface="標楷體" panose="03000509000000000000" pitchFamily="65" charset="-120"/>
              </a:rPr>
              <a:t>B003021012</a:t>
            </a:r>
            <a:r>
              <a:rPr lang="zh-TW" altLang="en-US" dirty="0" smtClean="0">
                <a:latin typeface="標楷體" panose="03000509000000000000" pitchFamily="65" charset="-120"/>
                <a:ea typeface="標楷體" panose="03000509000000000000" pitchFamily="65" charset="-120"/>
              </a:rPr>
              <a:t>陳介群</a:t>
            </a:r>
            <a:endParaRPr lang="en-US" altLang="zh-TW" dirty="0" smtClean="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    光電系</a:t>
            </a:r>
            <a:r>
              <a:rPr lang="en-US" altLang="zh-TW" dirty="0" smtClean="0">
                <a:latin typeface="標楷體" panose="03000509000000000000" pitchFamily="65" charset="-120"/>
                <a:ea typeface="標楷體" panose="03000509000000000000" pitchFamily="65" charset="-120"/>
              </a:rPr>
              <a:t>106</a:t>
            </a:r>
            <a:r>
              <a:rPr lang="zh-TW" altLang="en-US" dirty="0" smtClean="0">
                <a:latin typeface="標楷體" panose="03000509000000000000" pitchFamily="65" charset="-120"/>
                <a:ea typeface="標楷體" panose="03000509000000000000" pitchFamily="65" charset="-120"/>
              </a:rPr>
              <a:t>級</a:t>
            </a:r>
            <a:r>
              <a:rPr lang="en-US" altLang="zh-TW" dirty="0" smtClean="0">
                <a:latin typeface="標楷體" panose="03000509000000000000" pitchFamily="65" charset="-120"/>
                <a:ea typeface="標楷體" panose="03000509000000000000" pitchFamily="65" charset="-120"/>
              </a:rPr>
              <a:t>B023090043</a:t>
            </a:r>
            <a:r>
              <a:rPr lang="zh-TW" altLang="en-US" dirty="0" smtClean="0">
                <a:latin typeface="標楷體" panose="03000509000000000000" pitchFamily="65" charset="-120"/>
                <a:ea typeface="標楷體" panose="03000509000000000000" pitchFamily="65" charset="-120"/>
              </a:rPr>
              <a:t>林哲緯</a:t>
            </a:r>
            <a:endParaRPr lang="en-US" altLang="zh-TW" dirty="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     生科系</a:t>
            </a:r>
            <a:r>
              <a:rPr lang="en-US" altLang="zh-TW" dirty="0" smtClean="0">
                <a:latin typeface="標楷體" panose="03000509000000000000" pitchFamily="65" charset="-120"/>
                <a:ea typeface="標楷體" panose="03000509000000000000" pitchFamily="65" charset="-120"/>
              </a:rPr>
              <a:t>106</a:t>
            </a:r>
            <a:r>
              <a:rPr lang="zh-TW" altLang="en-US" dirty="0" smtClean="0">
                <a:latin typeface="標楷體" panose="03000509000000000000" pitchFamily="65" charset="-120"/>
                <a:ea typeface="標楷體" panose="03000509000000000000" pitchFamily="65" charset="-120"/>
              </a:rPr>
              <a:t>級</a:t>
            </a:r>
            <a:r>
              <a:rPr lang="en-US" altLang="zh-TW" dirty="0" smtClean="0">
                <a:latin typeface="標楷體" panose="03000509000000000000" pitchFamily="65" charset="-120"/>
                <a:ea typeface="標楷體" panose="03000509000000000000" pitchFamily="65" charset="-120"/>
              </a:rPr>
              <a:t>B025040004</a:t>
            </a:r>
            <a:r>
              <a:rPr lang="zh-TW" altLang="en-US" dirty="0" smtClean="0">
                <a:latin typeface="標楷體" panose="03000509000000000000" pitchFamily="65" charset="-120"/>
                <a:ea typeface="標楷體" panose="03000509000000000000" pitchFamily="65" charset="-120"/>
              </a:rPr>
              <a:t>潘文雄</a:t>
            </a:r>
            <a:endParaRPr lang="zh-TW" altLang="en-US" dirty="0">
              <a:latin typeface="標楷體" panose="03000509000000000000" pitchFamily="65" charset="-120"/>
              <a:ea typeface="標楷體" panose="03000509000000000000" pitchFamily="65" charset="-120"/>
            </a:endParaRPr>
          </a:p>
        </p:txBody>
      </p:sp>
      <p:pic>
        <p:nvPicPr>
          <p:cNvPr id="1026" name="Picture 2" descr="總統馬英九日前談話指出，在未有定論前，核四仍 ..."/>
          <p:cNvPicPr>
            <a:picLocks noChangeAspect="1" noChangeArrowheads="1"/>
          </p:cNvPicPr>
          <p:nvPr/>
        </p:nvPicPr>
        <p:blipFill rotWithShape="1">
          <a:blip r:embed="rId3">
            <a:extLst>
              <a:ext uri="{28A0092B-C50C-407E-A947-70E740481C1C}">
                <a14:useLocalDpi xmlns:a14="http://schemas.microsoft.com/office/drawing/2010/main" val="0"/>
              </a:ext>
            </a:extLst>
          </a:blip>
          <a:srcRect l="26556" r="21993" b="26961"/>
          <a:stretch/>
        </p:blipFill>
        <p:spPr bwMode="auto">
          <a:xfrm>
            <a:off x="325120" y="2845788"/>
            <a:ext cx="4017384" cy="36590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991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87400" y="860425"/>
            <a:ext cx="10515600" cy="4351338"/>
          </a:xfrm>
        </p:spPr>
        <p:txBody>
          <a:bodyPr>
            <a:normAutofit/>
          </a:bodyPr>
          <a:lstStyle/>
          <a:p>
            <a:pPr marL="0" indent="0">
              <a:buNone/>
            </a:pPr>
            <a:r>
              <a:rPr lang="en-US" altLang="zh-TW" sz="3200" dirty="0">
                <a:latin typeface="標楷體" panose="03000509000000000000" pitchFamily="65" charset="-120"/>
                <a:ea typeface="標楷體" panose="03000509000000000000" pitchFamily="65" charset="-120"/>
              </a:rPr>
              <a:t>4. </a:t>
            </a:r>
            <a:r>
              <a:rPr lang="zh-TW" altLang="zh-TW" sz="3200" dirty="0">
                <a:latin typeface="標楷體" panose="03000509000000000000" pitchFamily="65" charset="-120"/>
                <a:ea typeface="標楷體" panose="03000509000000000000" pitchFamily="65" charset="-120"/>
              </a:rPr>
              <a:t>水深要夠深。夠深才有足夠的水體來蘊藏能量。福</a:t>
            </a:r>
            <a:r>
              <a:rPr lang="zh-TW" altLang="zh-TW" sz="3200" dirty="0" smtClean="0">
                <a:latin typeface="標楷體" panose="03000509000000000000" pitchFamily="65" charset="-120"/>
                <a:ea typeface="標楷體" panose="03000509000000000000" pitchFamily="65" charset="-120"/>
              </a:rPr>
              <a:t>島</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海嘯</a:t>
            </a:r>
            <a:r>
              <a:rPr lang="zh-TW" altLang="zh-TW" sz="3200" dirty="0">
                <a:latin typeface="標楷體" panose="03000509000000000000" pitchFamily="65" charset="-120"/>
                <a:ea typeface="標楷體" panose="03000509000000000000" pitchFamily="65" charset="-120"/>
              </a:rPr>
              <a:t>大約發生在水深</a:t>
            </a:r>
            <a:r>
              <a:rPr lang="en-US" altLang="zh-TW" sz="3200" dirty="0">
                <a:latin typeface="標楷體" panose="03000509000000000000" pitchFamily="65" charset="-120"/>
                <a:ea typeface="標楷體" panose="03000509000000000000" pitchFamily="65" charset="-120"/>
              </a:rPr>
              <a:t>3</a:t>
            </a:r>
            <a:r>
              <a:rPr lang="zh-TW" altLang="zh-TW" sz="3200" dirty="0">
                <a:latin typeface="標楷體" panose="03000509000000000000" pitchFamily="65" charset="-120"/>
                <a:ea typeface="標楷體" panose="03000509000000000000" pitchFamily="65" charset="-120"/>
              </a:rPr>
              <a:t>公里處，有足夠的深度來</a:t>
            </a:r>
            <a:r>
              <a:rPr lang="zh-TW" altLang="zh-TW" sz="3200" dirty="0" smtClean="0">
                <a:latin typeface="標楷體" panose="03000509000000000000" pitchFamily="65" charset="-120"/>
                <a:ea typeface="標楷體" panose="03000509000000000000" pitchFamily="65" charset="-120"/>
              </a:rPr>
              <a:t>儲藏</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地震</a:t>
            </a:r>
            <a:r>
              <a:rPr lang="zh-TW" altLang="zh-TW" sz="3200" dirty="0">
                <a:latin typeface="標楷體" panose="03000509000000000000" pitchFamily="65" charset="-120"/>
                <a:ea typeface="標楷體" panose="03000509000000000000" pitchFamily="65" charset="-120"/>
              </a:rPr>
              <a:t>能量，進而轉換為海嘯波。</a:t>
            </a:r>
          </a:p>
          <a:p>
            <a:pPr marL="0" indent="0">
              <a:buNone/>
            </a:pPr>
            <a:r>
              <a:rPr lang="en-US" altLang="zh-TW" sz="3200" dirty="0">
                <a:latin typeface="標楷體" panose="03000509000000000000" pitchFamily="65" charset="-120"/>
                <a:ea typeface="標楷體" panose="03000509000000000000" pitchFamily="65" charset="-120"/>
              </a:rPr>
              <a:t>5. </a:t>
            </a:r>
            <a:r>
              <a:rPr lang="zh-TW" altLang="zh-TW" sz="3200" dirty="0">
                <a:latin typeface="標楷體" panose="03000509000000000000" pitchFamily="65" charset="-120"/>
                <a:ea typeface="標楷體" panose="03000509000000000000" pitchFamily="65" charset="-120"/>
              </a:rPr>
              <a:t>有平整的斜坡。斜坡可以使海嘯放大，並產生邊緣</a:t>
            </a:r>
            <a:r>
              <a:rPr lang="zh-TW" altLang="zh-TW" sz="3200" dirty="0" smtClean="0">
                <a:latin typeface="標楷體" panose="03000509000000000000" pitchFamily="65" charset="-120"/>
                <a:ea typeface="標楷體" panose="03000509000000000000" pitchFamily="65" charset="-120"/>
              </a:rPr>
              <a:t>波</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效應</a:t>
            </a:r>
            <a:r>
              <a:rPr lang="zh-TW" altLang="zh-TW" sz="3200" dirty="0">
                <a:latin typeface="標楷體" panose="03000509000000000000" pitchFamily="65" charset="-120"/>
                <a:ea typeface="標楷體" panose="03000509000000000000" pitchFamily="65" charset="-120"/>
              </a:rPr>
              <a:t>，而福島外海則有漂亮的斜坡。</a:t>
            </a:r>
            <a:endParaRPr lang="zh-TW" altLang="en-US" sz="3200" dirty="0">
              <a:latin typeface="標楷體" panose="03000509000000000000" pitchFamily="65" charset="-120"/>
              <a:ea typeface="標楷體" panose="03000509000000000000" pitchFamily="65" charset="-120"/>
            </a:endParaRPr>
          </a:p>
        </p:txBody>
      </p:sp>
      <p:pic>
        <p:nvPicPr>
          <p:cNvPr id="4" name="Picture 2" descr="http://tsunami.ihs.ncu.edu.tw/tsunami/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 y="3281359"/>
            <a:ext cx="3801979" cy="3478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1412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600" b="1" dirty="0" smtClean="0">
                <a:latin typeface="標楷體" panose="03000509000000000000" pitchFamily="65" charset="-120"/>
                <a:ea typeface="標楷體" panose="03000509000000000000" pitchFamily="65" charset="-120"/>
              </a:rPr>
              <a:t>影響</a:t>
            </a:r>
            <a:endParaRPr lang="zh-TW" altLang="en-US" sz="6600"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675640" y="1830553"/>
            <a:ext cx="5227320" cy="4351338"/>
          </a:xfrm>
        </p:spPr>
        <p:txBody>
          <a:bodyPr/>
          <a:lstStyle/>
          <a:p>
            <a:pPr marL="0" indent="0">
              <a:buNone/>
            </a:pPr>
            <a:r>
              <a:rPr lang="zh-TW" altLang="en-US" sz="4400" b="1" dirty="0">
                <a:latin typeface="標楷體" panose="03000509000000000000" pitchFamily="65" charset="-120"/>
                <a:ea typeface="標楷體" panose="03000509000000000000" pitchFamily="65" charset="-120"/>
              </a:rPr>
              <a:t>「</a:t>
            </a:r>
            <a:r>
              <a:rPr lang="zh-TW" altLang="en-US" sz="4400" b="1" dirty="0" smtClean="0">
                <a:latin typeface="標楷體" panose="03000509000000000000" pitchFamily="65" charset="-120"/>
                <a:ea typeface="標楷體" panose="03000509000000000000" pitchFamily="65" charset="-120"/>
              </a:rPr>
              <a:t>交通」</a:t>
            </a:r>
            <a:r>
              <a:rPr lang="en-US" altLang="zh-TW" sz="3600" b="1" dirty="0" smtClean="0">
                <a:latin typeface="標楷體" panose="03000509000000000000" pitchFamily="65" charset="-120"/>
                <a:ea typeface="標楷體" panose="03000509000000000000" pitchFamily="65" charset="-120"/>
              </a:rPr>
              <a:t>	</a:t>
            </a:r>
          </a:p>
          <a:p>
            <a:pPr marL="0" indent="0">
              <a:buNone/>
            </a:pPr>
            <a:r>
              <a:rPr lang="en-US" altLang="zh-TW" sz="3600" b="1" dirty="0">
                <a:latin typeface="標楷體" panose="03000509000000000000" pitchFamily="65" charset="-120"/>
                <a:ea typeface="標楷體" panose="03000509000000000000" pitchFamily="65" charset="-120"/>
              </a:rPr>
              <a:t>	</a:t>
            </a:r>
            <a:r>
              <a:rPr lang="zh-TW" altLang="en-US" sz="3600" b="1" dirty="0" smtClean="0">
                <a:latin typeface="標楷體" panose="03000509000000000000" pitchFamily="65" charset="-120"/>
                <a:ea typeface="標楷體" panose="03000509000000000000" pitchFamily="65" charset="-120"/>
              </a:rPr>
              <a:t>受</a:t>
            </a:r>
            <a:r>
              <a:rPr lang="zh-TW" altLang="en-US" sz="3600" b="1" dirty="0">
                <a:latin typeface="標楷體" panose="03000509000000000000" pitchFamily="65" charset="-120"/>
                <a:ea typeface="標楷體" panose="03000509000000000000" pitchFamily="65" charset="-120"/>
              </a:rPr>
              <a:t>海嘯、地震影響，東北地區、關東地區北部的基礎交通設施遭到嚴重破壞，不少地區交通癱瘓。</a:t>
            </a:r>
            <a:endParaRPr lang="en-US" altLang="zh-TW" sz="3600" b="1" dirty="0" smtClean="0">
              <a:latin typeface="標楷體" panose="03000509000000000000" pitchFamily="65" charset="-120"/>
              <a:ea typeface="標楷體" panose="03000509000000000000" pitchFamily="65" charset="-120"/>
            </a:endParaRPr>
          </a:p>
          <a:p>
            <a:endParaRPr lang="en-US" altLang="zh-TW" dirty="0"/>
          </a:p>
          <a:p>
            <a:endParaRPr lang="zh-TW" altLang="en-US" dirty="0"/>
          </a:p>
        </p:txBody>
      </p:sp>
      <p:sp>
        <p:nvSpPr>
          <p:cNvPr id="7" name="文字方塊 6"/>
          <p:cNvSpPr txBox="1"/>
          <p:nvPr/>
        </p:nvSpPr>
        <p:spPr>
          <a:xfrm>
            <a:off x="4236720" y="5889504"/>
            <a:ext cx="184731" cy="584775"/>
          </a:xfrm>
          <a:prstGeom prst="rect">
            <a:avLst/>
          </a:prstGeom>
          <a:noFill/>
        </p:spPr>
        <p:txBody>
          <a:bodyPr wrap="none" rtlCol="0">
            <a:spAutoFit/>
          </a:bodyPr>
          <a:lstStyle/>
          <a:p>
            <a:endParaRPr lang="zh-TW" altLang="en-US" sz="3200" dirty="0">
              <a:latin typeface="標楷體" panose="03000509000000000000" pitchFamily="65" charset="-120"/>
              <a:ea typeface="標楷體" panose="03000509000000000000" pitchFamily="65" charset="-120"/>
            </a:endParaRPr>
          </a:p>
        </p:txBody>
      </p:sp>
      <p:graphicFrame>
        <p:nvGraphicFramePr>
          <p:cNvPr id="13" name="資料庫圖表 12"/>
          <p:cNvGraphicFramePr/>
          <p:nvPr>
            <p:extLst>
              <p:ext uri="{D42A27DB-BD31-4B8C-83A1-F6EECF244321}">
                <p14:modId xmlns:p14="http://schemas.microsoft.com/office/powerpoint/2010/main" val="2190562777"/>
              </p:ext>
            </p:extLst>
          </p:nvPr>
        </p:nvGraphicFramePr>
        <p:xfrm>
          <a:off x="6268720" y="1940560"/>
          <a:ext cx="5547360" cy="3948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7037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23686" y="1992539"/>
            <a:ext cx="10515600" cy="4351338"/>
          </a:xfrm>
        </p:spPr>
        <p:txBody>
          <a:bodyPr>
            <a:noAutofit/>
          </a:bodyPr>
          <a:lstStyle/>
          <a:p>
            <a:pPr marL="0" indent="0">
              <a:buNone/>
            </a:pPr>
            <a:r>
              <a:rPr lang="zh-TW" altLang="en-US" sz="3200" dirty="0" smtClean="0">
                <a:latin typeface="標楷體" panose="03000509000000000000" pitchFamily="65" charset="-120"/>
                <a:ea typeface="標楷體" panose="03000509000000000000" pitchFamily="65" charset="-120"/>
              </a:rPr>
              <a:t>地震</a:t>
            </a:r>
            <a:r>
              <a:rPr lang="zh-TW" altLang="en-US" sz="3200" dirty="0">
                <a:latin typeface="標楷體" panose="03000509000000000000" pitchFamily="65" charset="-120"/>
                <a:ea typeface="標楷體" panose="03000509000000000000" pitchFamily="65" charset="-120"/>
              </a:rPr>
              <a:t>發生之後，許多高速道路被禁止通行</a:t>
            </a:r>
            <a:r>
              <a:rPr lang="zh-TW" altLang="en-US"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許多</a:t>
            </a:r>
            <a:r>
              <a:rPr lang="zh-TW" altLang="en-US" sz="3200" dirty="0">
                <a:latin typeface="標楷體" panose="03000509000000000000" pitchFamily="65" charset="-120"/>
                <a:ea typeface="標楷體" panose="03000509000000000000" pitchFamily="65" charset="-120"/>
              </a:rPr>
              <a:t>鐵路遭到破壞，東北地區整備局決定採用齒梳策略幫助沿海地區緩解交通壓力</a:t>
            </a:r>
            <a:r>
              <a:rPr lang="zh-TW" altLang="en-US"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p:txBody>
      </p:sp>
      <p:sp>
        <p:nvSpPr>
          <p:cNvPr id="2" name="文字方塊 1"/>
          <p:cNvSpPr txBox="1"/>
          <p:nvPr/>
        </p:nvSpPr>
        <p:spPr>
          <a:xfrm>
            <a:off x="3987074" y="409303"/>
            <a:ext cx="4066903" cy="984885"/>
          </a:xfrm>
          <a:prstGeom prst="rect">
            <a:avLst/>
          </a:prstGeom>
          <a:noFill/>
        </p:spPr>
        <p:txBody>
          <a:bodyPr wrap="square" rtlCol="0">
            <a:spAutoFit/>
          </a:bodyPr>
          <a:lstStyle/>
          <a:p>
            <a:pPr algn="ctr"/>
            <a:r>
              <a:rPr lang="zh-TW" altLang="en-US" sz="4000" b="1" dirty="0">
                <a:latin typeface="標楷體" panose="03000509000000000000" pitchFamily="65" charset="-120"/>
                <a:ea typeface="標楷體" panose="03000509000000000000" pitchFamily="65" charset="-120"/>
              </a:rPr>
              <a:t>道路</a:t>
            </a:r>
            <a:endParaRPr lang="en-US" altLang="zh-TW" sz="4000" b="1"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238193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07126" y="1627051"/>
            <a:ext cx="10515600" cy="5801360"/>
          </a:xfrm>
        </p:spPr>
        <p:txBody>
          <a:bodyPr>
            <a:noAutofit/>
          </a:bodyPr>
          <a:lstStyle/>
          <a:p>
            <a:pPr marL="0" indent="0">
              <a:buNone/>
            </a:pPr>
            <a:r>
              <a:rPr lang="zh-TW" altLang="en-US" sz="2400" dirty="0" smtClean="0">
                <a:latin typeface="標楷體" panose="03000509000000000000" pitchFamily="65" charset="-120"/>
                <a:ea typeface="標楷體" panose="03000509000000000000" pitchFamily="65" charset="-120"/>
              </a:rPr>
              <a:t>仙</a:t>
            </a:r>
            <a:r>
              <a:rPr lang="zh-TW" altLang="en-US" sz="2400" dirty="0">
                <a:latin typeface="標楷體" panose="03000509000000000000" pitchFamily="65" charset="-120"/>
                <a:ea typeface="標楷體" panose="03000509000000000000" pitchFamily="65" charset="-120"/>
              </a:rPr>
              <a:t>台空港的跑道、滑行道、停機坪受海嘯影響而導致水浸，航站樓遭到嚴重破壞</a:t>
            </a:r>
          </a:p>
          <a:p>
            <a:pPr marL="0" indent="0">
              <a:buNone/>
            </a:pPr>
            <a:r>
              <a:rPr lang="zh-TW" altLang="en-US" sz="2400" dirty="0" smtClean="0">
                <a:latin typeface="標楷體" panose="03000509000000000000" pitchFamily="65" charset="-120"/>
                <a:ea typeface="標楷體" panose="03000509000000000000" pitchFamily="65" charset="-120"/>
              </a:rPr>
              <a:t>仙</a:t>
            </a:r>
            <a:r>
              <a:rPr lang="zh-TW" altLang="en-US" sz="2400" dirty="0">
                <a:latin typeface="標楷體" panose="03000509000000000000" pitchFamily="65" charset="-120"/>
                <a:ea typeface="標楷體" panose="03000509000000000000" pitchFamily="65" charset="-120"/>
              </a:rPr>
              <a:t>台機場從地震發生當日</a:t>
            </a:r>
            <a:r>
              <a:rPr lang="en-US" altLang="zh-TW" sz="2400" dirty="0">
                <a:latin typeface="標楷體" panose="03000509000000000000" pitchFamily="65" charset="-120"/>
                <a:ea typeface="標楷體" panose="03000509000000000000" pitchFamily="65" charset="-120"/>
              </a:rPr>
              <a:t>15:06</a:t>
            </a:r>
            <a:r>
              <a:rPr lang="zh-TW" altLang="en-US" sz="2400" dirty="0">
                <a:latin typeface="標楷體" panose="03000509000000000000" pitchFamily="65" charset="-120"/>
                <a:ea typeface="標楷體" panose="03000509000000000000" pitchFamily="65" charset="-120"/>
              </a:rPr>
              <a:t>分停止飛機起著陸。海嘯導致航站樓</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層被完全淹沒，約有</a:t>
            </a:r>
            <a:r>
              <a:rPr lang="en-US" altLang="zh-TW" sz="2400" dirty="0">
                <a:latin typeface="標楷體" panose="03000509000000000000" pitchFamily="65" charset="-120"/>
                <a:ea typeface="標楷體" panose="03000509000000000000" pitchFamily="65" charset="-120"/>
              </a:rPr>
              <a:t>1200</a:t>
            </a:r>
            <a:r>
              <a:rPr lang="zh-TW" altLang="en-US" sz="2400" dirty="0">
                <a:latin typeface="標楷體" panose="03000509000000000000" pitchFamily="65" charset="-120"/>
                <a:ea typeface="標楷體" panose="03000509000000000000" pitchFamily="65" charset="-120"/>
              </a:rPr>
              <a:t>人在機場等待救援，他們基本上都在</a:t>
            </a:r>
            <a:r>
              <a:rPr lang="en-US" altLang="zh-TW" sz="2400" dirty="0">
                <a:latin typeface="標楷體" panose="03000509000000000000" pitchFamily="65" charset="-120"/>
                <a:ea typeface="標楷體" panose="03000509000000000000" pitchFamily="65" charset="-120"/>
              </a:rPr>
              <a:t>13</a:t>
            </a:r>
            <a:r>
              <a:rPr lang="zh-TW" altLang="en-US" sz="2400" dirty="0">
                <a:latin typeface="標楷體" panose="03000509000000000000" pitchFamily="65" charset="-120"/>
                <a:ea typeface="標楷體" panose="03000509000000000000" pitchFamily="65" charset="-120"/>
              </a:rPr>
              <a:t>日被自衛隊救出。</a:t>
            </a:r>
          </a:p>
          <a:p>
            <a:pPr marL="0" indent="0">
              <a:buNone/>
            </a:pPr>
            <a:r>
              <a:rPr lang="zh-TW" altLang="en-US" sz="2400" dirty="0" smtClean="0">
                <a:latin typeface="標楷體" panose="03000509000000000000" pitchFamily="65" charset="-120"/>
                <a:ea typeface="標楷體" panose="03000509000000000000" pitchFamily="65" charset="-120"/>
              </a:rPr>
              <a:t>大量</a:t>
            </a:r>
            <a:r>
              <a:rPr lang="zh-TW" altLang="en-US" sz="2400" dirty="0">
                <a:latin typeface="標楷體" panose="03000509000000000000" pitchFamily="65" charset="-120"/>
                <a:ea typeface="標楷體" panose="03000509000000000000" pitchFamily="65" charset="-120"/>
              </a:rPr>
              <a:t>機場設備以及工作車輛幾乎被完全摧毀，約有</a:t>
            </a:r>
            <a:r>
              <a:rPr lang="en-US" altLang="zh-TW" sz="2400" dirty="0">
                <a:latin typeface="標楷體" panose="03000509000000000000" pitchFamily="65" charset="-120"/>
                <a:ea typeface="標楷體" panose="03000509000000000000" pitchFamily="65" charset="-120"/>
              </a:rPr>
              <a:t>200</a:t>
            </a:r>
            <a:r>
              <a:rPr lang="zh-TW" altLang="en-US" sz="2400" dirty="0">
                <a:latin typeface="標楷體" panose="03000509000000000000" pitchFamily="65" charset="-120"/>
                <a:ea typeface="標楷體" panose="03000509000000000000" pitchFamily="65" charset="-120"/>
              </a:rPr>
              <a:t>輛工作車輛漂浮在停機坪的積水。滑行道，停機坪上或是地面的設施內的飛機基本上都被海嘯捲走或摧毀、航站樓和大量電子設備被水浸。在遭到破壞的飛機中，有海上保安廳第二管區的飛機。</a:t>
            </a:r>
          </a:p>
          <a:p>
            <a:pPr marL="0" indent="0">
              <a:buNone/>
            </a:pPr>
            <a:r>
              <a:rPr lang="en-US" altLang="zh-TW" sz="2400" dirty="0" smtClean="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13</a:t>
            </a:r>
            <a:r>
              <a:rPr lang="zh-TW" altLang="en-US" sz="2400" dirty="0">
                <a:latin typeface="標楷體" panose="03000509000000000000" pitchFamily="65" charset="-120"/>
                <a:ea typeface="標楷體" panose="03000509000000000000" pitchFamily="65" charset="-120"/>
              </a:rPr>
              <a:t>日國內航線部分重啟，</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25</a:t>
            </a:r>
            <a:r>
              <a:rPr lang="zh-TW" altLang="en-US" sz="2400" dirty="0">
                <a:latin typeface="標楷體" panose="03000509000000000000" pitchFamily="65" charset="-120"/>
                <a:ea typeface="標楷體" panose="03000509000000000000" pitchFamily="65" charset="-120"/>
              </a:rPr>
              <a:t>日全部國內航班重開。</a:t>
            </a:r>
            <a:r>
              <a:rPr lang="en-US" altLang="zh-TW" sz="2400" dirty="0">
                <a:latin typeface="標楷體" panose="03000509000000000000" pitchFamily="65" charset="-120"/>
                <a:ea typeface="標楷體" panose="03000509000000000000" pitchFamily="65" charset="-120"/>
              </a:rPr>
              <a:t>9</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25</a:t>
            </a:r>
            <a:r>
              <a:rPr lang="zh-TW" altLang="en-US" sz="2400" dirty="0">
                <a:latin typeface="標楷體" panose="03000509000000000000" pitchFamily="65" charset="-120"/>
                <a:ea typeface="標楷體" panose="03000509000000000000" pitchFamily="65" charset="-120"/>
              </a:rPr>
              <a:t>日機場完全復原，國際航班起降重啟。 </a:t>
            </a:r>
          </a:p>
          <a:p>
            <a:pPr marL="0" indent="0">
              <a:buNone/>
            </a:pPr>
            <a:r>
              <a:rPr lang="zh-TW" altLang="en-US" sz="2400" dirty="0" smtClean="0">
                <a:latin typeface="標楷體" panose="03000509000000000000" pitchFamily="65" charset="-120"/>
                <a:ea typeface="標楷體" panose="03000509000000000000" pitchFamily="65" charset="-120"/>
              </a:rPr>
              <a:t>日本</a:t>
            </a:r>
            <a:r>
              <a:rPr lang="zh-TW" altLang="en-US" sz="2400" dirty="0">
                <a:latin typeface="標楷體" panose="03000509000000000000" pitchFamily="65" charset="-120"/>
                <a:ea typeface="標楷體" panose="03000509000000000000" pitchFamily="65" charset="-120"/>
              </a:rPr>
              <a:t>國土交通省為了幫助仙台機場復原，將障礙或有害物質除去以促進自然排水的進行，國土交通省從全國抽調了</a:t>
            </a:r>
            <a:r>
              <a:rPr lang="en-US" altLang="zh-TW" sz="2400" dirty="0">
                <a:latin typeface="標楷體" panose="03000509000000000000" pitchFamily="65" charset="-120"/>
                <a:ea typeface="標楷體" panose="03000509000000000000" pitchFamily="65" charset="-120"/>
              </a:rPr>
              <a:t>25</a:t>
            </a:r>
            <a:r>
              <a:rPr lang="zh-TW" altLang="en-US" sz="2400" dirty="0">
                <a:latin typeface="標楷體" panose="03000509000000000000" pitchFamily="65" charset="-120"/>
                <a:ea typeface="標楷體" panose="03000509000000000000" pitchFamily="65" charset="-120"/>
              </a:rPr>
              <a:t>台排水泵車，在</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20</a:t>
            </a:r>
            <a:r>
              <a:rPr lang="zh-TW" altLang="en-US" sz="2400" dirty="0">
                <a:latin typeface="標楷體" panose="03000509000000000000" pitchFamily="65" charset="-120"/>
                <a:ea typeface="標楷體" panose="03000509000000000000" pitchFamily="65" charset="-120"/>
              </a:rPr>
              <a:t>日進行了集中，靈活地大範圍的消除浸水、砂石。</a:t>
            </a:r>
          </a:p>
          <a:p>
            <a:endParaRPr lang="zh-TW" altLang="en-US" sz="2400" dirty="0"/>
          </a:p>
        </p:txBody>
      </p:sp>
      <p:sp>
        <p:nvSpPr>
          <p:cNvPr id="2" name="文字方塊 1"/>
          <p:cNvSpPr txBox="1"/>
          <p:nvPr/>
        </p:nvSpPr>
        <p:spPr>
          <a:xfrm>
            <a:off x="3779520" y="304801"/>
            <a:ext cx="3901440" cy="984885"/>
          </a:xfrm>
          <a:prstGeom prst="rect">
            <a:avLst/>
          </a:prstGeom>
          <a:noFill/>
        </p:spPr>
        <p:txBody>
          <a:bodyPr wrap="square" rtlCol="0">
            <a:spAutoFit/>
          </a:bodyPr>
          <a:lstStyle/>
          <a:p>
            <a:pPr algn="ctr"/>
            <a:r>
              <a:rPr lang="zh-TW" altLang="en-US" sz="4000" b="1" dirty="0">
                <a:latin typeface="標楷體" panose="03000509000000000000" pitchFamily="65" charset="-120"/>
                <a:ea typeface="標楷體" panose="03000509000000000000" pitchFamily="65" charset="-120"/>
              </a:rPr>
              <a:t>航空</a:t>
            </a:r>
            <a:endParaRPr lang="en-US" altLang="zh-TW" sz="4000" b="1"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9169784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19034" y="1010194"/>
            <a:ext cx="10515600" cy="4351338"/>
          </a:xfrm>
        </p:spPr>
        <p:txBody>
          <a:bodyPr>
            <a:noAutofit/>
          </a:bodyPr>
          <a:lstStyle/>
          <a:p>
            <a:pPr marL="0" indent="0">
              <a:buNone/>
            </a:pPr>
            <a:r>
              <a:rPr lang="zh-TW" altLang="en-US" sz="2400" dirty="0" smtClean="0">
                <a:latin typeface="標楷體" panose="03000509000000000000" pitchFamily="65" charset="-120"/>
                <a:ea typeface="標楷體" panose="03000509000000000000" pitchFamily="65" charset="-120"/>
              </a:rPr>
              <a:t>東</a:t>
            </a:r>
            <a:r>
              <a:rPr lang="zh-TW" altLang="en-US" sz="2400" dirty="0">
                <a:latin typeface="標楷體" panose="03000509000000000000" pitchFamily="65" charset="-120"/>
                <a:ea typeface="標楷體" panose="03000509000000000000" pitchFamily="65" charset="-120"/>
              </a:rPr>
              <a:t>日本旅客鐵道（</a:t>
            </a:r>
            <a:r>
              <a:rPr lang="en-US" altLang="zh-TW" sz="2400" dirty="0">
                <a:latin typeface="標楷體" panose="03000509000000000000" pitchFamily="65" charset="-120"/>
                <a:ea typeface="標楷體" panose="03000509000000000000" pitchFamily="65" charset="-120"/>
              </a:rPr>
              <a:t>JR</a:t>
            </a:r>
            <a:r>
              <a:rPr lang="zh-TW" altLang="en-US" sz="2400" dirty="0">
                <a:latin typeface="標楷體" panose="03000509000000000000" pitchFamily="65" charset="-120"/>
                <a:ea typeface="標楷體" panose="03000509000000000000" pitchFamily="65" charset="-120"/>
              </a:rPr>
              <a:t>東日本）管轄範圍內的東北新幹線包括仙台站之內的</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個鐵路車站遭到破壞。</a:t>
            </a:r>
          </a:p>
          <a:p>
            <a:pPr marL="0" indent="0">
              <a:buNone/>
            </a:pPr>
            <a:r>
              <a:rPr lang="zh-TW" altLang="en-US" sz="2400" dirty="0" smtClean="0">
                <a:latin typeface="標楷體" panose="03000509000000000000" pitchFamily="65" charset="-120"/>
                <a:ea typeface="標楷體" panose="03000509000000000000" pitchFamily="65" charset="-120"/>
              </a:rPr>
              <a:t>在</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日，強烈的餘震導致鐵路產生了新的約</a:t>
            </a:r>
            <a:r>
              <a:rPr lang="en-US" altLang="zh-TW" sz="2400" dirty="0">
                <a:latin typeface="標楷體" panose="03000509000000000000" pitchFamily="65" charset="-120"/>
                <a:ea typeface="標楷體" panose="03000509000000000000" pitchFamily="65" charset="-120"/>
              </a:rPr>
              <a:t>450</a:t>
            </a:r>
            <a:r>
              <a:rPr lang="zh-TW" altLang="en-US" sz="2400" dirty="0">
                <a:latin typeface="標楷體" panose="03000509000000000000" pitchFamily="65" charset="-120"/>
                <a:ea typeface="標楷體" panose="03000509000000000000" pitchFamily="65" charset="-120"/>
              </a:rPr>
              <a:t>處損壞。導致原本已經開通的路段再次被封閉。</a:t>
            </a:r>
          </a:p>
          <a:p>
            <a:pPr marL="0" indent="0">
              <a:buNone/>
            </a:pPr>
            <a:r>
              <a:rPr lang="zh-TW" altLang="en-US" sz="2400" dirty="0" smtClean="0">
                <a:latin typeface="標楷體" panose="03000509000000000000" pitchFamily="65" charset="-120"/>
                <a:ea typeface="標楷體" panose="03000509000000000000" pitchFamily="65" charset="-120"/>
              </a:rPr>
              <a:t>部分</a:t>
            </a:r>
            <a:r>
              <a:rPr lang="zh-TW" altLang="en-US" sz="2400" dirty="0">
                <a:latin typeface="標楷體" panose="03000509000000000000" pitchFamily="65" charset="-120"/>
                <a:ea typeface="標楷體" panose="03000509000000000000" pitchFamily="65" charset="-120"/>
              </a:rPr>
              <a:t>路段減速運行。該措施一直實施到</a:t>
            </a:r>
            <a:r>
              <a:rPr lang="en-US" altLang="zh-TW" sz="2400" dirty="0">
                <a:latin typeface="標楷體" panose="03000509000000000000" pitchFamily="65" charset="-120"/>
                <a:ea typeface="標楷體" panose="03000509000000000000" pitchFamily="65" charset="-120"/>
              </a:rPr>
              <a:t>9</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23</a:t>
            </a:r>
            <a:r>
              <a:rPr lang="zh-TW" altLang="en-US" sz="2400" dirty="0">
                <a:latin typeface="標楷體" panose="03000509000000000000" pitchFamily="65" charset="-120"/>
                <a:ea typeface="標楷體" panose="03000509000000000000" pitchFamily="65" charset="-120"/>
              </a:rPr>
              <a:t>日，減速運行被終止，速度回歸到震災前水平。</a:t>
            </a:r>
          </a:p>
          <a:p>
            <a:pPr marL="0" indent="0">
              <a:buNone/>
            </a:pPr>
            <a:r>
              <a:rPr lang="zh-TW" altLang="en-US" sz="2400" dirty="0" smtClean="0">
                <a:latin typeface="標楷體" panose="03000509000000000000" pitchFamily="65" charset="-120"/>
                <a:ea typeface="標楷體" panose="03000509000000000000" pitchFamily="65" charset="-120"/>
              </a:rPr>
              <a:t>三</a:t>
            </a:r>
            <a:r>
              <a:rPr lang="zh-TW" altLang="en-US" sz="2400" dirty="0">
                <a:latin typeface="標楷體" panose="03000509000000000000" pitchFamily="65" charset="-120"/>
                <a:ea typeface="標楷體" panose="03000509000000000000" pitchFamily="65" charset="-120"/>
              </a:rPr>
              <a:t>陸鐵道的北谷灣線、南谷灣線的鐵路軌道和高架橋被破壞，一時間全線無法通行。隨後開始進行修復工事，依次重開線</a:t>
            </a:r>
            <a:r>
              <a:rPr lang="zh-TW" altLang="en-US" sz="2400" dirty="0" smtClean="0">
                <a:latin typeface="標楷體" panose="03000509000000000000" pitchFamily="65" charset="-120"/>
                <a:ea typeface="標楷體" panose="03000509000000000000" pitchFamily="65" charset="-120"/>
              </a:rPr>
              <a:t>路</a:t>
            </a:r>
            <a:r>
              <a:rPr lang="zh-TW" altLang="en-US" sz="2400" dirty="0">
                <a:latin typeface="標楷體" panose="03000509000000000000" pitchFamily="65" charset="-120"/>
                <a:ea typeface="標楷體" panose="03000509000000000000" pitchFamily="65" charset="-120"/>
              </a:rPr>
              <a:t>，</a:t>
            </a:r>
            <a:r>
              <a:rPr lang="en-US" altLang="zh-TW" sz="2400" dirty="0" smtClean="0">
                <a:latin typeface="標楷體" panose="03000509000000000000" pitchFamily="65" charset="-120"/>
                <a:ea typeface="標楷體" panose="03000509000000000000" pitchFamily="65" charset="-120"/>
              </a:rPr>
              <a:t>2014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日南古灣線全部開通，</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日後北谷灣線全部</a:t>
            </a:r>
            <a:r>
              <a:rPr lang="zh-TW" altLang="en-US" sz="2400" dirty="0" smtClean="0">
                <a:latin typeface="標楷體" panose="03000509000000000000" pitchFamily="65" charset="-120"/>
                <a:ea typeface="標楷體" panose="03000509000000000000" pitchFamily="65" charset="-120"/>
              </a:rPr>
              <a:t>開通。</a:t>
            </a:r>
            <a:r>
              <a:rPr lang="zh-TW" altLang="en-US" sz="2400" dirty="0">
                <a:latin typeface="標楷體" panose="03000509000000000000" pitchFamily="65" charset="-120"/>
                <a:ea typeface="標楷體" panose="03000509000000000000" pitchFamily="65" charset="-120"/>
              </a:rPr>
              <a:t>此外，除了仙台機場遭到嚴重海嘯襲擊以外，仙台機場直達鐵路的仙台機場站亦遭到嚴重破壞。</a:t>
            </a:r>
          </a:p>
          <a:p>
            <a:pPr marL="0" indent="0">
              <a:buNone/>
            </a:pPr>
            <a:r>
              <a:rPr lang="zh-TW" altLang="en-US" sz="2400" dirty="0" smtClean="0">
                <a:latin typeface="標楷體" panose="03000509000000000000" pitchFamily="65" charset="-120"/>
                <a:ea typeface="標楷體" panose="03000509000000000000" pitchFamily="65" charset="-120"/>
              </a:rPr>
              <a:t>地震</a:t>
            </a:r>
            <a:r>
              <a:rPr lang="zh-TW" altLang="en-US" sz="2400" dirty="0">
                <a:latin typeface="標楷體" panose="03000509000000000000" pitchFamily="65" charset="-120"/>
                <a:ea typeface="標楷體" panose="03000509000000000000" pitchFamily="65" charset="-120"/>
              </a:rPr>
              <a:t>發生以後，</a:t>
            </a:r>
            <a:r>
              <a:rPr lang="en-US" altLang="zh-TW" sz="2400" dirty="0">
                <a:latin typeface="標楷體" panose="03000509000000000000" pitchFamily="65" charset="-120"/>
                <a:ea typeface="標楷體" panose="03000509000000000000" pitchFamily="65" charset="-120"/>
              </a:rPr>
              <a:t>JR</a:t>
            </a:r>
            <a:r>
              <a:rPr lang="zh-TW" altLang="en-US" sz="2400" dirty="0">
                <a:latin typeface="標楷體" panose="03000509000000000000" pitchFamily="65" charset="-120"/>
                <a:ea typeface="標楷體" panose="03000509000000000000" pitchFamily="65" charset="-120"/>
              </a:rPr>
              <a:t>東日本的新幹線常規線路全部暫停運作，關東地區以及首都圏的私有鐵路和地鐵全部停止運行。因此，無法從工作場所回家的滯留乘客估計有</a:t>
            </a:r>
            <a:r>
              <a:rPr lang="en-US" altLang="zh-TW" sz="2400" dirty="0">
                <a:latin typeface="標楷體" panose="03000509000000000000" pitchFamily="65" charset="-120"/>
                <a:ea typeface="標楷體" panose="03000509000000000000" pitchFamily="65" charset="-120"/>
              </a:rPr>
              <a:t>515</a:t>
            </a:r>
            <a:r>
              <a:rPr lang="zh-TW" altLang="en-US" sz="2400" dirty="0">
                <a:latin typeface="標楷體" panose="03000509000000000000" pitchFamily="65" charset="-120"/>
                <a:ea typeface="標楷體" panose="03000509000000000000" pitchFamily="65" charset="-120"/>
              </a:rPr>
              <a:t>萬人，各個政府機構接納滯留者</a:t>
            </a:r>
            <a:r>
              <a:rPr lang="en-US" altLang="zh-TW" sz="2400" dirty="0">
                <a:latin typeface="標楷體" panose="03000509000000000000" pitchFamily="65" charset="-120"/>
                <a:ea typeface="標楷體" panose="03000509000000000000" pitchFamily="65" charset="-120"/>
              </a:rPr>
              <a:t>11</a:t>
            </a:r>
            <a:r>
              <a:rPr lang="zh-TW" altLang="en-US" sz="2400" dirty="0">
                <a:latin typeface="標楷體" panose="03000509000000000000" pitchFamily="65" charset="-120"/>
                <a:ea typeface="標楷體" panose="03000509000000000000" pitchFamily="65" charset="-120"/>
              </a:rPr>
              <a:t>萬人。不少人滯留直至交通恢復。此外，受</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14</a:t>
            </a:r>
            <a:r>
              <a:rPr lang="zh-TW" altLang="en-US" sz="2400" dirty="0">
                <a:latin typeface="標楷體" panose="03000509000000000000" pitchFamily="65" charset="-120"/>
                <a:ea typeface="標楷體" panose="03000509000000000000" pitchFamily="65" charset="-120"/>
              </a:rPr>
              <a:t>日起輪流停電計劃的影響，各線路的列車實施運轉整理，減少列車列數。</a:t>
            </a:r>
          </a:p>
          <a:p>
            <a:endParaRPr lang="zh-TW" altLang="en-US" sz="2400" dirty="0"/>
          </a:p>
        </p:txBody>
      </p:sp>
      <p:sp>
        <p:nvSpPr>
          <p:cNvPr id="2" name="文字方塊 1"/>
          <p:cNvSpPr txBox="1"/>
          <p:nvPr/>
        </p:nvSpPr>
        <p:spPr>
          <a:xfrm>
            <a:off x="4470399" y="121921"/>
            <a:ext cx="2812869" cy="984885"/>
          </a:xfrm>
          <a:prstGeom prst="rect">
            <a:avLst/>
          </a:prstGeom>
          <a:noFill/>
        </p:spPr>
        <p:txBody>
          <a:bodyPr wrap="square" rtlCol="0">
            <a:spAutoFit/>
          </a:bodyPr>
          <a:lstStyle/>
          <a:p>
            <a:pPr algn="ctr"/>
            <a:r>
              <a:rPr lang="zh-TW" altLang="en-US" sz="4000" b="1" dirty="0">
                <a:latin typeface="標楷體" panose="03000509000000000000" pitchFamily="65" charset="-120"/>
                <a:ea typeface="標楷體" panose="03000509000000000000" pitchFamily="65" charset="-120"/>
              </a:rPr>
              <a:t>鐵路</a:t>
            </a:r>
            <a:endParaRPr lang="en-US" altLang="zh-TW" sz="4000" b="1"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23339536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72720" y="661850"/>
            <a:ext cx="11856720" cy="5901509"/>
          </a:xfrm>
        </p:spPr>
        <p:txBody>
          <a:bodyPr>
            <a:noAutofit/>
          </a:bodyPr>
          <a:lstStyle/>
          <a:p>
            <a:pPr marL="0" indent="0">
              <a:buNone/>
            </a:pPr>
            <a:endParaRPr lang="zh-TW" altLang="en-US" sz="2000" dirty="0">
              <a:latin typeface="標楷體" panose="03000509000000000000" pitchFamily="65" charset="-120"/>
              <a:ea typeface="標楷體" panose="03000509000000000000" pitchFamily="65" charset="-120"/>
            </a:endParaRPr>
          </a:p>
          <a:p>
            <a:pPr marL="0" indent="0">
              <a:buNone/>
            </a:pPr>
            <a:r>
              <a:rPr lang="zh-TW" altLang="en-US" sz="2000" dirty="0" smtClean="0">
                <a:latin typeface="標楷體" panose="03000509000000000000" pitchFamily="65" charset="-120"/>
                <a:ea typeface="標楷體" panose="03000509000000000000" pitchFamily="65" charset="-120"/>
              </a:rPr>
              <a:t>公路</a:t>
            </a:r>
            <a:r>
              <a:rPr lang="zh-TW" altLang="en-US" sz="2000" dirty="0">
                <a:latin typeface="標楷體" panose="03000509000000000000" pitchFamily="65" charset="-120"/>
                <a:ea typeface="標楷體" panose="03000509000000000000" pitchFamily="65" charset="-120"/>
              </a:rPr>
              <a:t>、鐵路等交通中斷，部分機場、港口被損壞或摧毀，交通網受到嚴重</a:t>
            </a:r>
            <a:r>
              <a:rPr lang="zh-TW" altLang="en-US" sz="2000" dirty="0" smtClean="0">
                <a:latin typeface="標楷體" panose="03000509000000000000" pitchFamily="65" charset="-120"/>
                <a:ea typeface="標楷體" panose="03000509000000000000" pitchFamily="65" charset="-120"/>
              </a:rPr>
              <a:t>影響，</a:t>
            </a:r>
            <a:r>
              <a:rPr lang="zh-TW" altLang="en-US" sz="2000" dirty="0">
                <a:latin typeface="標楷體" panose="03000509000000000000" pitchFamily="65" charset="-120"/>
                <a:ea typeface="標楷體" panose="03000509000000000000" pitchFamily="65" charset="-120"/>
              </a:rPr>
              <a:t>使</a:t>
            </a:r>
            <a:r>
              <a:rPr lang="zh-TW" altLang="en-US" sz="2000" dirty="0" smtClean="0">
                <a:latin typeface="標楷體" panose="03000509000000000000" pitchFamily="65" charset="-120"/>
                <a:ea typeface="標楷體" panose="03000509000000000000" pitchFamily="65" charset="-120"/>
              </a:rPr>
              <a:t>郵遞</a:t>
            </a:r>
            <a:r>
              <a:rPr lang="zh-TW" altLang="en-US" sz="2000" dirty="0">
                <a:latin typeface="標楷體" panose="03000509000000000000" pitchFamily="65" charset="-120"/>
                <a:ea typeface="標楷體" panose="03000509000000000000" pitchFamily="65" charset="-120"/>
              </a:rPr>
              <a:t>和運輸遭到巨大影響。</a:t>
            </a:r>
          </a:p>
          <a:p>
            <a:pPr marL="0" indent="0">
              <a:buNone/>
            </a:pPr>
            <a:r>
              <a:rPr lang="zh-TW" altLang="en-US" sz="2000" dirty="0" smtClean="0">
                <a:latin typeface="標楷體" panose="03000509000000000000" pitchFamily="65" charset="-120"/>
                <a:ea typeface="標楷體" panose="03000509000000000000" pitchFamily="65" charset="-120"/>
              </a:rPr>
              <a:t>災區</a:t>
            </a:r>
            <a:r>
              <a:rPr lang="zh-TW" altLang="en-US" sz="2000" dirty="0">
                <a:latin typeface="標楷體" panose="03000509000000000000" pitchFamily="65" charset="-120"/>
                <a:ea typeface="標楷體" panose="03000509000000000000" pitchFamily="65" charset="-120"/>
              </a:rPr>
              <a:t>一些必要的</a:t>
            </a:r>
            <a:r>
              <a:rPr lang="zh-TW" altLang="en-US" sz="2000" dirty="0" smtClean="0">
                <a:latin typeface="標楷體" panose="03000509000000000000" pitchFamily="65" charset="-120"/>
                <a:ea typeface="標楷體" panose="03000509000000000000" pitchFamily="65" charset="-120"/>
              </a:rPr>
              <a:t>物資日本</a:t>
            </a:r>
            <a:r>
              <a:rPr lang="zh-TW" altLang="en-US" sz="2000" dirty="0">
                <a:latin typeface="標楷體" panose="03000509000000000000" pitchFamily="65" charset="-120"/>
                <a:ea typeface="標楷體" panose="03000509000000000000" pitchFamily="65" charset="-120"/>
              </a:rPr>
              <a:t>航空</a:t>
            </a:r>
            <a:r>
              <a:rPr lang="zh-TW" altLang="en-US" sz="2000" dirty="0" smtClean="0">
                <a:latin typeface="標楷體" panose="03000509000000000000" pitchFamily="65" charset="-120"/>
                <a:ea typeface="標楷體" panose="03000509000000000000" pitchFamily="65" charset="-120"/>
              </a:rPr>
              <a:t>自衛隊運</a:t>
            </a:r>
            <a:r>
              <a:rPr lang="zh-TW" altLang="en-US" sz="2000" dirty="0">
                <a:latin typeface="標楷體" panose="03000509000000000000" pitchFamily="65" charset="-120"/>
                <a:ea typeface="標楷體" panose="03000509000000000000" pitchFamily="65" charset="-120"/>
              </a:rPr>
              <a:t>抵災區。</a:t>
            </a:r>
          </a:p>
          <a:p>
            <a:pPr marL="0" indent="0">
              <a:buNone/>
            </a:pPr>
            <a:r>
              <a:rPr lang="zh-TW" altLang="en-US" sz="2000" dirty="0" smtClean="0">
                <a:latin typeface="標楷體" panose="03000509000000000000" pitchFamily="65" charset="-120"/>
                <a:ea typeface="標楷體" panose="03000509000000000000" pitchFamily="65" charset="-120"/>
              </a:rPr>
              <a:t>除</a:t>
            </a:r>
            <a:r>
              <a:rPr lang="zh-TW" altLang="en-US" sz="2000" dirty="0">
                <a:latin typeface="標楷體" panose="03000509000000000000" pitchFamily="65" charset="-120"/>
                <a:ea typeface="標楷體" panose="03000509000000000000" pitchFamily="65" charset="-120"/>
              </a:rPr>
              <a:t>自衛隊以外，海上保安廳利用巡邏艇對災區進行物資運輸。</a:t>
            </a:r>
          </a:p>
          <a:p>
            <a:pPr marL="0" indent="0">
              <a:buNone/>
            </a:pPr>
            <a:r>
              <a:rPr lang="zh-TW" altLang="en-US" sz="2000" dirty="0" smtClean="0">
                <a:latin typeface="標楷體" panose="03000509000000000000" pitchFamily="65" charset="-120"/>
                <a:ea typeface="標楷體" panose="03000509000000000000" pitchFamily="65" charset="-120"/>
              </a:rPr>
              <a:t>航海</a:t>
            </a:r>
            <a:r>
              <a:rPr lang="zh-TW" altLang="en-US" sz="2000" dirty="0">
                <a:latin typeface="標楷體" panose="03000509000000000000" pitchFamily="65" charset="-120"/>
                <a:ea typeface="標楷體" panose="03000509000000000000" pitchFamily="65" charset="-120"/>
              </a:rPr>
              <a:t>訓練所下屬的航海練習船銀河丸號和海王丸號向災區運輸醫藥品等緊急物資。</a:t>
            </a:r>
          </a:p>
          <a:p>
            <a:pPr marL="0" indent="0">
              <a:buNone/>
            </a:pPr>
            <a:r>
              <a:rPr lang="zh-TW" altLang="en-US" sz="2000" dirty="0" smtClean="0">
                <a:latin typeface="標楷體" panose="03000509000000000000" pitchFamily="65" charset="-120"/>
                <a:ea typeface="標楷體" panose="03000509000000000000" pitchFamily="65" charset="-120"/>
              </a:rPr>
              <a:t>日本</a:t>
            </a:r>
            <a:r>
              <a:rPr lang="zh-TW" altLang="en-US" sz="2000" dirty="0">
                <a:latin typeface="標楷體" panose="03000509000000000000" pitchFamily="65" charset="-120"/>
                <a:ea typeface="標楷體" panose="03000509000000000000" pitchFamily="65" charset="-120"/>
              </a:rPr>
              <a:t>水產廳的調査捕鯨船日新丸號和水産廳下屬的漁業巡邏船、水產綜合研究中心的調査船對災區進行物資供應</a:t>
            </a:r>
          </a:p>
          <a:p>
            <a:pPr marL="0" indent="0">
              <a:buNone/>
            </a:pPr>
            <a:r>
              <a:rPr lang="zh-TW" altLang="en-US" sz="2000" dirty="0" smtClean="0">
                <a:latin typeface="標楷體" panose="03000509000000000000" pitchFamily="65" charset="-120"/>
                <a:ea typeface="標楷體" panose="03000509000000000000" pitchFamily="65" charset="-120"/>
              </a:rPr>
              <a:t>此外</a:t>
            </a:r>
            <a:r>
              <a:rPr lang="zh-TW" altLang="en-US" sz="2000" dirty="0">
                <a:latin typeface="標楷體" panose="03000509000000000000" pitchFamily="65" charset="-120"/>
                <a:ea typeface="標楷體" panose="03000509000000000000" pitchFamily="65" charset="-120"/>
              </a:rPr>
              <a:t>，全日本海員工會通過包下民間漁船的方式從函館港、宮古港、氣仙沼港、石卷港對災區進行物資運輸。</a:t>
            </a:r>
          </a:p>
          <a:p>
            <a:pPr marL="0" indent="0">
              <a:buNone/>
            </a:pPr>
            <a:r>
              <a:rPr lang="zh-TW" altLang="en-US" sz="2000" dirty="0" smtClean="0">
                <a:latin typeface="標楷體" panose="03000509000000000000" pitchFamily="65" charset="-120"/>
                <a:ea typeface="標楷體" panose="03000509000000000000" pitchFamily="65" charset="-120"/>
              </a:rPr>
              <a:t>震災</a:t>
            </a:r>
            <a:r>
              <a:rPr lang="zh-TW" altLang="en-US" sz="2000" dirty="0">
                <a:latin typeface="標楷體" panose="03000509000000000000" pitchFamily="65" charset="-120"/>
                <a:ea typeface="標楷體" panose="03000509000000000000" pitchFamily="65" charset="-120"/>
              </a:rPr>
              <a:t>過後，宮城、岩手、福島、茨城縣等</a:t>
            </a:r>
            <a:r>
              <a:rPr lang="en-US" altLang="zh-TW" sz="2000" dirty="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県的中心與北海道和愛知縣在廣範圍內出現停水現象。</a:t>
            </a:r>
            <a:r>
              <a:rPr lang="en-US" altLang="zh-TW" sz="2000" dirty="0">
                <a:latin typeface="標楷體" panose="03000509000000000000" pitchFamily="65" charset="-120"/>
                <a:ea typeface="標楷體" panose="03000509000000000000" pitchFamily="65" charset="-120"/>
              </a:rPr>
              <a:t>17</a:t>
            </a:r>
            <a:r>
              <a:rPr lang="zh-TW" altLang="en-US" sz="2000" dirty="0">
                <a:latin typeface="標楷體" panose="03000509000000000000" pitchFamily="65" charset="-120"/>
                <a:ea typeface="標楷體" panose="03000509000000000000" pitchFamily="65" charset="-120"/>
              </a:rPr>
              <a:t>個道縣內至少有</a:t>
            </a:r>
            <a:r>
              <a:rPr lang="en-US" altLang="zh-TW" sz="2000" dirty="0">
                <a:latin typeface="標楷體" panose="03000509000000000000" pitchFamily="65" charset="-120"/>
                <a:ea typeface="標楷體" panose="03000509000000000000" pitchFamily="65" charset="-120"/>
              </a:rPr>
              <a:t>140</a:t>
            </a:r>
            <a:r>
              <a:rPr lang="zh-TW" altLang="en-US" sz="2000" dirty="0">
                <a:latin typeface="標楷體" panose="03000509000000000000" pitchFamily="65" charset="-120"/>
                <a:ea typeface="標楷體" panose="03000509000000000000" pitchFamily="65" charset="-120"/>
              </a:rPr>
              <a:t>萬戶停水。各地的水供應商代表日本水道協會向全國派遣應急輸水車約</a:t>
            </a:r>
            <a:r>
              <a:rPr lang="en-US" altLang="zh-TW" sz="2000" dirty="0">
                <a:latin typeface="標楷體" panose="03000509000000000000" pitchFamily="65" charset="-120"/>
                <a:ea typeface="標楷體" panose="03000509000000000000" pitchFamily="65" charset="-120"/>
              </a:rPr>
              <a:t>210</a:t>
            </a:r>
            <a:r>
              <a:rPr lang="zh-TW" altLang="en-US" sz="2000" dirty="0">
                <a:latin typeface="標楷體" panose="03000509000000000000" pitchFamily="65" charset="-120"/>
                <a:ea typeface="標楷體" panose="03000509000000000000" pitchFamily="65" charset="-120"/>
              </a:rPr>
              <a:t>台向東北、關東兩地區域受災地送水。中部、近畿、中國、四國、九州等主要在西日本一側的縣已經有輸水車向受災地派遣</a:t>
            </a:r>
            <a:r>
              <a:rPr lang="zh-TW" altLang="en-US" sz="2000" dirty="0" smtClean="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p:txBody>
      </p:sp>
      <p:sp>
        <p:nvSpPr>
          <p:cNvPr id="2" name="文字方塊 1"/>
          <p:cNvSpPr txBox="1"/>
          <p:nvPr/>
        </p:nvSpPr>
        <p:spPr>
          <a:xfrm>
            <a:off x="4197530" y="139225"/>
            <a:ext cx="3448595" cy="707886"/>
          </a:xfrm>
          <a:prstGeom prst="rect">
            <a:avLst/>
          </a:prstGeom>
          <a:noFill/>
        </p:spPr>
        <p:txBody>
          <a:bodyPr wrap="square" rtlCol="0">
            <a:spAutoFit/>
          </a:bodyPr>
          <a:lstStyle/>
          <a:p>
            <a:pPr algn="ctr"/>
            <a:r>
              <a:rPr lang="zh-TW" altLang="en-US" sz="4000" b="1" dirty="0" smtClean="0">
                <a:latin typeface="標楷體" panose="03000509000000000000" pitchFamily="65" charset="-120"/>
                <a:ea typeface="標楷體" panose="03000509000000000000" pitchFamily="65" charset="-120"/>
              </a:rPr>
              <a:t>運輸</a:t>
            </a:r>
            <a:endParaRPr lang="zh-TW" altLang="en-US" dirty="0"/>
          </a:p>
        </p:txBody>
      </p:sp>
    </p:spTree>
    <p:extLst>
      <p:ext uri="{BB962C8B-B14F-4D97-AF65-F5344CB8AC3E}">
        <p14:creationId xmlns:p14="http://schemas.microsoft.com/office/powerpoint/2010/main" val="973160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2120" y="113982"/>
            <a:ext cx="10515600" cy="1325563"/>
          </a:xfrm>
        </p:spPr>
        <p:txBody>
          <a:bodyPr/>
          <a:lstStyle/>
          <a:p>
            <a:pPr algn="ctr"/>
            <a:r>
              <a:rPr lang="zh-TW" altLang="en-US" b="1" dirty="0" smtClean="0">
                <a:latin typeface="標楷體" panose="03000509000000000000" pitchFamily="65" charset="-120"/>
                <a:ea typeface="標楷體" panose="03000509000000000000" pitchFamily="65" charset="-120"/>
              </a:rPr>
              <a:t>電力</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645160" y="1297305"/>
            <a:ext cx="10515600" cy="4351338"/>
          </a:xfrm>
        </p:spPr>
        <p:txBody>
          <a:bodyPr>
            <a:noAutofit/>
          </a:bodyPr>
          <a:lstStyle/>
          <a:p>
            <a:pPr marL="0" indent="0">
              <a:buNone/>
            </a:pPr>
            <a:r>
              <a:rPr lang="zh-TW" altLang="en-US" dirty="0" smtClean="0">
                <a:latin typeface="標楷體" panose="03000509000000000000" pitchFamily="65" charset="-120"/>
                <a:ea typeface="標楷體" panose="03000509000000000000" pitchFamily="65" charset="-120"/>
              </a:rPr>
              <a:t>地震</a:t>
            </a:r>
            <a:r>
              <a:rPr lang="zh-TW" altLang="en-US" dirty="0">
                <a:latin typeface="標楷體" panose="03000509000000000000" pitchFamily="65" charset="-120"/>
                <a:ea typeface="標楷體" panose="03000509000000000000" pitchFamily="65" charset="-120"/>
              </a:rPr>
              <a:t>之後、東北電力管內的青森縣、岩手縣、秋田縣全部區域、山形縣・宮城縣的大部分區域、福島縣的一部分合計</a:t>
            </a:r>
            <a:r>
              <a:rPr lang="en-US" altLang="zh-TW" dirty="0">
                <a:latin typeface="標楷體" panose="03000509000000000000" pitchFamily="65" charset="-120"/>
                <a:ea typeface="標楷體" panose="03000509000000000000" pitchFamily="65" charset="-120"/>
              </a:rPr>
              <a:t>440</a:t>
            </a:r>
            <a:r>
              <a:rPr lang="zh-TW" altLang="en-US" dirty="0">
                <a:latin typeface="標楷體" panose="03000509000000000000" pitchFamily="65" charset="-120"/>
                <a:ea typeface="標楷體" panose="03000509000000000000" pitchFamily="65" charset="-120"/>
              </a:rPr>
              <a:t>萬戶、東京電力管內的茨城縣全境約</a:t>
            </a:r>
            <a:r>
              <a:rPr lang="en-US" altLang="zh-TW" dirty="0">
                <a:latin typeface="標楷體" panose="03000509000000000000" pitchFamily="65" charset="-120"/>
                <a:ea typeface="標楷體" panose="03000509000000000000" pitchFamily="65" charset="-120"/>
              </a:rPr>
              <a:t>405</a:t>
            </a:r>
            <a:r>
              <a:rPr lang="zh-TW" altLang="en-US" dirty="0">
                <a:latin typeface="標楷體" panose="03000509000000000000" pitchFamily="65" charset="-120"/>
                <a:ea typeface="標楷體" panose="03000509000000000000" pitchFamily="65" charset="-120"/>
              </a:rPr>
              <a:t>萬戶停電。</a:t>
            </a:r>
          </a:p>
          <a:p>
            <a:pPr marL="0" indent="0">
              <a:buNone/>
            </a:pPr>
            <a:r>
              <a:rPr lang="zh-TW" altLang="en-US" dirty="0" smtClean="0">
                <a:latin typeface="標楷體" panose="03000509000000000000" pitchFamily="65" charset="-120"/>
                <a:ea typeface="標楷體" panose="03000509000000000000" pitchFamily="65" charset="-120"/>
              </a:rPr>
              <a:t>東京</a:t>
            </a:r>
            <a:r>
              <a:rPr lang="zh-TW" altLang="en-US" dirty="0">
                <a:latin typeface="標楷體" panose="03000509000000000000" pitchFamily="65" charset="-120"/>
                <a:ea typeface="標楷體" panose="03000509000000000000" pitchFamily="65" charset="-120"/>
              </a:rPr>
              <a:t>電力在</a:t>
            </a:r>
            <a:r>
              <a:rPr lang="en-US" altLang="zh-TW" dirty="0">
                <a:latin typeface="標楷體" panose="03000509000000000000" pitchFamily="65" charset="-120"/>
                <a:ea typeface="標楷體" panose="03000509000000000000" pitchFamily="65" charset="-120"/>
              </a:rPr>
              <a:t>19</a:t>
            </a:r>
            <a:r>
              <a:rPr lang="zh-TW" altLang="en-US" dirty="0">
                <a:latin typeface="標楷體" panose="03000509000000000000" pitchFamily="65" charset="-120"/>
                <a:ea typeface="標楷體" panose="03000509000000000000" pitchFamily="65" charset="-120"/>
              </a:rPr>
              <a:t>日</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時恢復一切供電，而東北電力在</a:t>
            </a:r>
            <a:r>
              <a:rPr lang="en-US" altLang="zh-TW" dirty="0">
                <a:latin typeface="標楷體" panose="03000509000000000000" pitchFamily="65" charset="-120"/>
                <a:ea typeface="標楷體" panose="03000509000000000000" pitchFamily="65" charset="-120"/>
              </a:rPr>
              <a:t>4</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7</a:t>
            </a:r>
            <a:r>
              <a:rPr lang="zh-TW" altLang="en-US" dirty="0">
                <a:latin typeface="標楷體" panose="03000509000000000000" pitchFamily="65" charset="-120"/>
                <a:ea typeface="標楷體" panose="03000509000000000000" pitchFamily="65" charset="-120"/>
              </a:rPr>
              <a:t>日將停電戶數減少到</a:t>
            </a:r>
            <a:r>
              <a:rPr lang="en-US" altLang="zh-TW" dirty="0">
                <a:latin typeface="標楷體" panose="03000509000000000000" pitchFamily="65" charset="-120"/>
                <a:ea typeface="標楷體" panose="03000509000000000000" pitchFamily="65" charset="-120"/>
              </a:rPr>
              <a:t>16</a:t>
            </a:r>
            <a:r>
              <a:rPr lang="zh-TW" altLang="en-US" dirty="0">
                <a:latin typeface="標楷體" panose="03000509000000000000" pitchFamily="65" charset="-120"/>
                <a:ea typeface="標楷體" panose="03000509000000000000" pitchFamily="65" charset="-120"/>
              </a:rPr>
              <a:t>萬戶後，由於</a:t>
            </a:r>
            <a:r>
              <a:rPr lang="en-US" altLang="zh-TW" dirty="0">
                <a:latin typeface="標楷體" panose="03000509000000000000" pitchFamily="65" charset="-120"/>
                <a:ea typeface="標楷體" panose="03000509000000000000" pitchFamily="65" charset="-120"/>
              </a:rPr>
              <a:t>7</a:t>
            </a:r>
            <a:r>
              <a:rPr lang="zh-TW" altLang="en-US" dirty="0">
                <a:latin typeface="標楷體" panose="03000509000000000000" pitchFamily="65" charset="-120"/>
                <a:ea typeface="標楷體" panose="03000509000000000000" pitchFamily="65" charset="-120"/>
              </a:rPr>
              <a:t>日晚牡鹿半島再次發生裏氏</a:t>
            </a:r>
            <a:r>
              <a:rPr lang="en-US" altLang="zh-TW" dirty="0">
                <a:latin typeface="標楷體" panose="03000509000000000000" pitchFamily="65" charset="-120"/>
                <a:ea typeface="標楷體" panose="03000509000000000000" pitchFamily="65" charset="-120"/>
              </a:rPr>
              <a:t>7.2</a:t>
            </a:r>
            <a:r>
              <a:rPr lang="zh-TW" altLang="en-US" dirty="0">
                <a:latin typeface="標楷體" panose="03000509000000000000" pitchFamily="65" charset="-120"/>
                <a:ea typeface="標楷體" panose="03000509000000000000" pitchFamily="65" charset="-120"/>
              </a:rPr>
              <a:t>級的餘震，</a:t>
            </a:r>
            <a:r>
              <a:rPr lang="en-US" altLang="zh-TW" dirty="0">
                <a:latin typeface="標楷體" panose="03000509000000000000" pitchFamily="65" charset="-120"/>
                <a:ea typeface="標楷體" panose="03000509000000000000" pitchFamily="65" charset="-120"/>
              </a:rPr>
              <a:t>401</a:t>
            </a:r>
            <a:r>
              <a:rPr lang="zh-TW" altLang="en-US" dirty="0">
                <a:latin typeface="標楷體" panose="03000509000000000000" pitchFamily="65" charset="-120"/>
                <a:ea typeface="標楷體" panose="03000509000000000000" pitchFamily="65" charset="-120"/>
              </a:rPr>
              <a:t>萬戶再次停電。</a:t>
            </a:r>
          </a:p>
          <a:p>
            <a:pPr marL="0" indent="0">
              <a:buNone/>
            </a:pPr>
            <a:r>
              <a:rPr lang="zh-TW" altLang="en-US" dirty="0" smtClean="0">
                <a:latin typeface="標楷體" panose="03000509000000000000" pitchFamily="65" charset="-120"/>
                <a:ea typeface="標楷體" panose="03000509000000000000" pitchFamily="65" charset="-120"/>
              </a:rPr>
              <a:t>因為</a:t>
            </a:r>
            <a:r>
              <a:rPr lang="zh-TW" altLang="en-US" dirty="0">
                <a:latin typeface="標楷體" panose="03000509000000000000" pitchFamily="65" charset="-120"/>
                <a:ea typeface="標楷體" panose="03000509000000000000" pitchFamily="65" charset="-120"/>
              </a:rPr>
              <a:t>電力不足，超過十數發電廠被迫停止運轉，東京電力管內的區域從</a:t>
            </a:r>
            <a:r>
              <a:rPr lang="en-US" altLang="zh-TW" dirty="0">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28</a:t>
            </a:r>
            <a:r>
              <a:rPr lang="zh-TW" altLang="en-US" dirty="0">
                <a:latin typeface="標楷體" panose="03000509000000000000" pitchFamily="65" charset="-120"/>
                <a:ea typeface="標楷體" panose="03000509000000000000" pitchFamily="65" charset="-120"/>
              </a:rPr>
              <a:t>日起開始實施輪番停電計劃。由於夏天開始導致耗電量開始增加、東京電力和東北電力開始對超出使用量</a:t>
            </a:r>
            <a:r>
              <a:rPr lang="en-US" altLang="zh-TW" dirty="0">
                <a:latin typeface="標楷體" panose="03000509000000000000" pitchFamily="65" charset="-120"/>
                <a:ea typeface="標楷體" panose="03000509000000000000" pitchFamily="65" charset="-120"/>
              </a:rPr>
              <a:t>15%</a:t>
            </a:r>
            <a:r>
              <a:rPr lang="zh-TW" altLang="en-US" dirty="0">
                <a:latin typeface="標楷體" panose="03000509000000000000" pitchFamily="65" charset="-120"/>
                <a:ea typeface="標楷體" panose="03000509000000000000" pitchFamily="65" charset="-120"/>
              </a:rPr>
              <a:t>的家庭強制節電，並且開始啟動電力使用限制令以避免進行輪流停電。受事故的影響，定期檢査各地的核電站，並對一些核電站暫停運行。關西電力、九州電力、北海道電力也因電力短缺的緣故繼續使用節電計劃。</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707428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685800" y="222885"/>
            <a:ext cx="10515600" cy="1325563"/>
          </a:xfrm>
        </p:spPr>
        <p:txBody>
          <a:bodyPr>
            <a:normAutofit/>
          </a:bodyPr>
          <a:lstStyle/>
          <a:p>
            <a:pPr algn="ctr"/>
            <a:r>
              <a:rPr lang="zh-TW" altLang="en-US" b="1" dirty="0" smtClean="0">
                <a:latin typeface="標楷體" panose="03000509000000000000" pitchFamily="65" charset="-120"/>
                <a:ea typeface="標楷體" panose="03000509000000000000" pitchFamily="65" charset="-120"/>
              </a:rPr>
              <a:t>通信</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70840" y="1459865"/>
            <a:ext cx="11516360" cy="4351338"/>
          </a:xfrm>
        </p:spPr>
        <p:txBody>
          <a:bodyPr>
            <a:noAutofit/>
          </a:bodyPr>
          <a:lstStyle/>
          <a:p>
            <a:pPr marL="0" indent="0">
              <a:buNone/>
            </a:pPr>
            <a:r>
              <a:rPr lang="zh-TW" altLang="en-US" dirty="0" smtClean="0">
                <a:latin typeface="標楷體" panose="03000509000000000000" pitchFamily="65" charset="-120"/>
                <a:ea typeface="標楷體" panose="03000509000000000000" pitchFamily="65" charset="-120"/>
              </a:rPr>
              <a:t>亞洲</a:t>
            </a:r>
            <a:r>
              <a:rPr lang="zh-TW" altLang="en-US" dirty="0">
                <a:latin typeface="標楷體" panose="03000509000000000000" pitchFamily="65" charset="-120"/>
                <a:ea typeface="標楷體" panose="03000509000000000000" pitchFamily="65" charset="-120"/>
              </a:rPr>
              <a:t>的各個通訊公司、網路與電話使用的海纜的一部分受到損傷。東日本電信電話（</a:t>
            </a:r>
            <a:r>
              <a:rPr lang="en-US" altLang="zh-TW" dirty="0">
                <a:latin typeface="標楷體" panose="03000509000000000000" pitchFamily="65" charset="-120"/>
                <a:ea typeface="標楷體" panose="03000509000000000000" pitchFamily="65" charset="-120"/>
              </a:rPr>
              <a:t>NTT</a:t>
            </a:r>
            <a:r>
              <a:rPr lang="zh-TW" altLang="en-US" dirty="0">
                <a:latin typeface="標楷體" panose="03000509000000000000" pitchFamily="65" charset="-120"/>
                <a:ea typeface="標楷體" panose="03000509000000000000" pitchFamily="65" charset="-120"/>
              </a:rPr>
              <a:t>東日本）的管區內，受地震影響通話非常密集，公司以防通話數超過交換機的處理能力，實施了最大</a:t>
            </a:r>
            <a:r>
              <a:rPr lang="en-US" altLang="zh-TW" dirty="0">
                <a:latin typeface="標楷體" panose="03000509000000000000" pitchFamily="65" charset="-120"/>
                <a:ea typeface="標楷體" panose="03000509000000000000" pitchFamily="65" charset="-120"/>
              </a:rPr>
              <a:t>90%</a:t>
            </a:r>
            <a:r>
              <a:rPr lang="zh-TW" altLang="en-US" dirty="0">
                <a:latin typeface="標楷體" panose="03000509000000000000" pitchFamily="65" charset="-120"/>
                <a:ea typeface="標楷體" panose="03000509000000000000" pitchFamily="65" charset="-120"/>
              </a:rPr>
              <a:t>的通話規制。</a:t>
            </a:r>
          </a:p>
          <a:p>
            <a:pPr marL="0" indent="0">
              <a:buNone/>
            </a:pPr>
            <a:r>
              <a:rPr lang="zh-TW" altLang="en-US" dirty="0" smtClean="0">
                <a:latin typeface="標楷體" panose="03000509000000000000" pitchFamily="65" charset="-120"/>
                <a:ea typeface="標楷體" panose="03000509000000000000" pitchFamily="65" charset="-120"/>
              </a:rPr>
              <a:t>使用</a:t>
            </a:r>
            <a:r>
              <a:rPr lang="zh-TW" altLang="en-US" dirty="0">
                <a:latin typeface="標楷體" panose="03000509000000000000" pitchFamily="65" charset="-120"/>
                <a:ea typeface="標楷體" panose="03000509000000000000" pitchFamily="65" charset="-120"/>
              </a:rPr>
              <a:t>在受災地周圍的公用電話的收費被取消。</a:t>
            </a:r>
          </a:p>
          <a:p>
            <a:pPr marL="0" indent="0">
              <a:buNone/>
            </a:pPr>
            <a:r>
              <a:rPr lang="en-US" altLang="zh-TW" dirty="0" smtClean="0">
                <a:latin typeface="標楷體" panose="03000509000000000000" pitchFamily="65" charset="-120"/>
                <a:ea typeface="標楷體" panose="03000509000000000000" pitchFamily="65" charset="-120"/>
              </a:rPr>
              <a:t>NTT </a:t>
            </a:r>
            <a:r>
              <a:rPr lang="en-US" altLang="zh-TW" dirty="0">
                <a:latin typeface="標楷體" panose="03000509000000000000" pitchFamily="65" charset="-120"/>
                <a:ea typeface="標楷體" panose="03000509000000000000" pitchFamily="65" charset="-120"/>
              </a:rPr>
              <a:t>DOCOMO</a:t>
            </a:r>
            <a:r>
              <a:rPr lang="zh-TW" altLang="en-US" dirty="0">
                <a:latin typeface="標楷體" panose="03000509000000000000" pitchFamily="65" charset="-120"/>
                <a:ea typeface="標楷體" panose="03000509000000000000" pitchFamily="65" charset="-120"/>
              </a:rPr>
              <a:t>東北分公司為人們提供手機免費充電和免費使用衛星可攜帶電話。</a:t>
            </a:r>
          </a:p>
          <a:p>
            <a:pPr marL="0" indent="0">
              <a:buNone/>
            </a:pPr>
            <a:r>
              <a:rPr lang="zh-TW" altLang="en-US" dirty="0" smtClean="0">
                <a:latin typeface="標楷體" panose="03000509000000000000" pitchFamily="65" charset="-120"/>
                <a:ea typeface="標楷體" panose="03000509000000000000" pitchFamily="65" charset="-120"/>
              </a:rPr>
              <a:t>網際網路</a:t>
            </a:r>
            <a:r>
              <a:rPr lang="zh-TW" altLang="en-US" dirty="0">
                <a:latin typeface="標楷體" panose="03000509000000000000" pitchFamily="65" charset="-120"/>
                <a:ea typeface="標楷體" panose="03000509000000000000" pitchFamily="65" charset="-120"/>
              </a:rPr>
              <a:t>通訊和交換信息又開始變得頻繁。在推特和其他社交網路服務上，受災者在上發出呼叫或消息、志願者呼籲人道援助、或向醫生尋求健康諮詢等。</a:t>
            </a:r>
          </a:p>
          <a:p>
            <a:pPr marL="0" indent="0">
              <a:buNone/>
            </a:pPr>
            <a:r>
              <a:rPr lang="zh-TW" altLang="en-US" dirty="0" smtClean="0">
                <a:latin typeface="標楷體" panose="03000509000000000000" pitchFamily="65" charset="-120"/>
                <a:ea typeface="標楷體" panose="03000509000000000000" pitchFamily="65" charset="-120"/>
              </a:rPr>
              <a:t>此外</a:t>
            </a:r>
            <a:r>
              <a:rPr lang="zh-TW" altLang="en-US" dirty="0">
                <a:latin typeface="標楷體" panose="03000509000000000000" pitchFamily="65" charset="-120"/>
                <a:ea typeface="標楷體" panose="03000509000000000000" pitchFamily="65" charset="-120"/>
              </a:rPr>
              <a:t>，為了便於信息交流，在網際網路上的流言也開始增多，這成為了一個問題。</a:t>
            </a:r>
          </a:p>
        </p:txBody>
      </p:sp>
    </p:spTree>
    <p:extLst>
      <p:ext uri="{BB962C8B-B14F-4D97-AF65-F5344CB8AC3E}">
        <p14:creationId xmlns:p14="http://schemas.microsoft.com/office/powerpoint/2010/main" val="42291529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617220" y="365125"/>
            <a:ext cx="10957560" cy="1240155"/>
          </a:xfrm>
        </p:spPr>
        <p:txBody>
          <a:bodyPr>
            <a:normAutofit/>
          </a:bodyPr>
          <a:lstStyle/>
          <a:p>
            <a:pPr algn="ctr"/>
            <a:r>
              <a:rPr lang="zh-TW" altLang="en-US" sz="4800" dirty="0">
                <a:latin typeface="標楷體" panose="03000509000000000000" pitchFamily="65" charset="-120"/>
                <a:ea typeface="標楷體" panose="03000509000000000000" pitchFamily="65" charset="-120"/>
              </a:rPr>
              <a:t>福島第一、第二核電站</a:t>
            </a:r>
            <a:r>
              <a:rPr lang="zh-TW" altLang="en-US" sz="4800" dirty="0" smtClean="0">
                <a:latin typeface="標楷體" panose="03000509000000000000" pitchFamily="65" charset="-120"/>
                <a:ea typeface="標楷體" panose="03000509000000000000" pitchFamily="65" charset="-120"/>
              </a:rPr>
              <a:t>事故</a:t>
            </a:r>
            <a:endParaRPr lang="zh-TW" altLang="en-US" sz="48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34753" y="1605280"/>
            <a:ext cx="11247922" cy="4911725"/>
          </a:xfrm>
        </p:spPr>
        <p:txBody>
          <a:bodyPr>
            <a:noAutofit/>
          </a:bodyPr>
          <a:lstStyle/>
          <a:p>
            <a:r>
              <a:rPr lang="zh-TW" altLang="en-US" sz="2000" dirty="0" smtClean="0">
                <a:latin typeface="標楷體" panose="03000509000000000000" pitchFamily="65" charset="-120"/>
                <a:ea typeface="標楷體" panose="03000509000000000000" pitchFamily="65" charset="-120"/>
              </a:rPr>
              <a:t>福</a:t>
            </a:r>
            <a:r>
              <a:rPr lang="zh-TW" altLang="en-US" sz="2000" dirty="0">
                <a:latin typeface="標楷體" panose="03000509000000000000" pitchFamily="65" charset="-120"/>
                <a:ea typeface="標楷體" panose="03000509000000000000" pitchFamily="65" charset="-120"/>
              </a:rPr>
              <a:t>島第一核電遭受巨型海嘯</a:t>
            </a:r>
            <a:r>
              <a:rPr lang="zh-TW" altLang="en-US" sz="2000" dirty="0" smtClean="0">
                <a:latin typeface="標楷體" panose="03000509000000000000" pitchFamily="65" charset="-120"/>
                <a:ea typeface="標楷體" panose="03000509000000000000" pitchFamily="65" charset="-120"/>
              </a:rPr>
              <a:t>襲擊</a:t>
            </a:r>
            <a:endParaRPr lang="en-US" altLang="zh-TW" sz="2000" dirty="0" smtClean="0">
              <a:latin typeface="標楷體" panose="03000509000000000000" pitchFamily="65" charset="-120"/>
              <a:ea typeface="標楷體" panose="03000509000000000000" pitchFamily="65" charset="-120"/>
            </a:endParaRPr>
          </a:p>
          <a:p>
            <a:pPr>
              <a:spcBef>
                <a:spcPts val="2400"/>
              </a:spcBef>
            </a:pPr>
            <a:r>
              <a:rPr lang="zh-TW" altLang="en-US" sz="2000" dirty="0" smtClean="0">
                <a:latin typeface="標楷體" panose="03000509000000000000" pitchFamily="65" charset="-120"/>
                <a:ea typeface="標楷體" panose="03000509000000000000" pitchFamily="65" charset="-120"/>
              </a:rPr>
              <a:t>運行</a:t>
            </a:r>
            <a:r>
              <a:rPr lang="zh-TW" altLang="en-US" sz="2000" dirty="0">
                <a:latin typeface="標楷體" panose="03000509000000000000" pitchFamily="65" charset="-120"/>
                <a:ea typeface="標楷體" panose="03000509000000000000" pitchFamily="65" charset="-120"/>
              </a:rPr>
              <a:t>緊急停機程序，但是之後的海嘯損毀了緊急柴油發電機，導致反應爐過熱，致使</a:t>
            </a:r>
            <a:r>
              <a:rPr lang="en-US" altLang="zh-TW" sz="2000" dirty="0">
                <a:latin typeface="標楷體" panose="03000509000000000000" pitchFamily="65" charset="-120"/>
                <a:ea typeface="標楷體" panose="03000509000000000000" pitchFamily="65" charset="-120"/>
              </a:rPr>
              <a:t>1,2,3</a:t>
            </a:r>
            <a:r>
              <a:rPr lang="zh-TW" altLang="en-US" sz="2000" dirty="0">
                <a:latin typeface="標楷體" panose="03000509000000000000" pitchFamily="65" charset="-120"/>
                <a:ea typeface="標楷體" panose="03000509000000000000" pitchFamily="65" charset="-120"/>
              </a:rPr>
              <a:t>號機出現堆芯熔毀的情況</a:t>
            </a:r>
            <a:r>
              <a:rPr lang="zh-TW" altLang="en-US" sz="2000" dirty="0" smtClean="0">
                <a:latin typeface="標楷體" panose="03000509000000000000" pitchFamily="65" charset="-120"/>
                <a:ea typeface="標楷體" panose="03000509000000000000" pitchFamily="65" charset="-120"/>
              </a:rPr>
              <a:t>，隨後</a:t>
            </a:r>
            <a:r>
              <a:rPr lang="zh-TW" altLang="en-US" sz="2000" dirty="0">
                <a:latin typeface="標楷體" panose="03000509000000000000" pitchFamily="65" charset="-120"/>
                <a:ea typeface="標楷體" panose="03000509000000000000" pitchFamily="65" charset="-120"/>
              </a:rPr>
              <a:t>發生的氫氣爆炸事件令日本</a:t>
            </a:r>
            <a:r>
              <a:rPr lang="zh-TW" altLang="en-US" sz="2000" dirty="0" smtClean="0">
                <a:latin typeface="標楷體" panose="03000509000000000000" pitchFamily="65" charset="-120"/>
                <a:ea typeface="標楷體" panose="03000509000000000000" pitchFamily="65" charset="-120"/>
              </a:rPr>
              <a:t>政府下令</a:t>
            </a:r>
            <a:r>
              <a:rPr lang="zh-TW" altLang="en-US" sz="2000" dirty="0">
                <a:latin typeface="標楷體" panose="03000509000000000000" pitchFamily="65" charset="-120"/>
                <a:ea typeface="標楷體" panose="03000509000000000000" pitchFamily="65" charset="-120"/>
              </a:rPr>
              <a:t>使用海水來冷卻</a:t>
            </a:r>
            <a:r>
              <a:rPr lang="zh-TW" altLang="en-US" sz="2000" dirty="0" smtClean="0">
                <a:latin typeface="標楷體" panose="03000509000000000000" pitchFamily="65" charset="-120"/>
                <a:ea typeface="標楷體" panose="03000509000000000000" pitchFamily="65" charset="-120"/>
              </a:rPr>
              <a:t>反應爐。</a:t>
            </a:r>
            <a:endParaRPr lang="en-US" altLang="zh-TW" sz="2000" dirty="0" smtClean="0">
              <a:latin typeface="標楷體" panose="03000509000000000000" pitchFamily="65" charset="-120"/>
              <a:ea typeface="標楷體" panose="03000509000000000000" pitchFamily="65" charset="-120"/>
            </a:endParaRPr>
          </a:p>
          <a:p>
            <a:pPr>
              <a:spcBef>
                <a:spcPts val="2400"/>
              </a:spcBef>
            </a:pPr>
            <a:r>
              <a:rPr lang="en-US" altLang="zh-TW" sz="2000" dirty="0" smtClean="0">
                <a:latin typeface="標楷體" panose="03000509000000000000" pitchFamily="65" charset="-120"/>
                <a:ea typeface="標楷體" panose="03000509000000000000" pitchFamily="65" charset="-120"/>
              </a:rPr>
              <a:t>3</a:t>
            </a:r>
            <a:r>
              <a:rPr lang="zh-TW" altLang="en-US" sz="2000" dirty="0">
                <a:latin typeface="標楷體" panose="03000509000000000000" pitchFamily="65" charset="-120"/>
                <a:ea typeface="標楷體" panose="03000509000000000000" pitchFamily="65" charset="-120"/>
              </a:rPr>
              <a:t>月</a:t>
            </a:r>
            <a:r>
              <a:rPr lang="en-US" altLang="zh-TW" sz="2000" dirty="0">
                <a:latin typeface="標楷體" panose="03000509000000000000" pitchFamily="65" charset="-120"/>
                <a:ea typeface="標楷體" panose="03000509000000000000" pitchFamily="65" charset="-120"/>
              </a:rPr>
              <a:t>12</a:t>
            </a:r>
            <a:r>
              <a:rPr lang="zh-TW" altLang="en-US" sz="2000" dirty="0">
                <a:latin typeface="標楷體" panose="03000509000000000000" pitchFamily="65" charset="-120"/>
                <a:ea typeface="標楷體" panose="03000509000000000000" pitchFamily="65" charset="-120"/>
              </a:rPr>
              <a:t>日</a:t>
            </a:r>
            <a:r>
              <a:rPr lang="zh-TW" altLang="en-US" sz="2000" dirty="0" smtClean="0">
                <a:latin typeface="標楷體" panose="03000509000000000000" pitchFamily="65" charset="-120"/>
                <a:ea typeface="標楷體" panose="03000509000000000000" pitchFamily="65" charset="-120"/>
              </a:rPr>
              <a:t>，發布</a:t>
            </a:r>
            <a:r>
              <a:rPr lang="zh-TW" altLang="en-US" sz="2000" dirty="0">
                <a:latin typeface="標楷體" panose="03000509000000000000" pitchFamily="65" charset="-120"/>
                <a:ea typeface="標楷體" panose="03000509000000000000" pitchFamily="65" charset="-120"/>
              </a:rPr>
              <a:t>緊急避難指示，要求福島核電站周邊</a:t>
            </a:r>
            <a:r>
              <a:rPr lang="en-US" altLang="zh-TW" sz="2000" dirty="0">
                <a:latin typeface="標楷體" panose="03000509000000000000" pitchFamily="65" charset="-120"/>
                <a:ea typeface="標楷體" panose="03000509000000000000" pitchFamily="65" charset="-120"/>
              </a:rPr>
              <a:t>10</a:t>
            </a:r>
            <a:r>
              <a:rPr lang="zh-TW" altLang="en-US" sz="2000" dirty="0">
                <a:latin typeface="標楷體" panose="03000509000000000000" pitchFamily="65" charset="-120"/>
                <a:ea typeface="標楷體" panose="03000509000000000000" pitchFamily="65" charset="-120"/>
              </a:rPr>
              <a:t>公里內的居民立刻</a:t>
            </a:r>
            <a:r>
              <a:rPr lang="zh-TW" altLang="en-US" sz="2000" dirty="0" smtClean="0">
                <a:latin typeface="標楷體" panose="03000509000000000000" pitchFamily="65" charset="-120"/>
                <a:ea typeface="標楷體" panose="03000509000000000000" pitchFamily="65" charset="-120"/>
              </a:rPr>
              <a:t>疏散，之後又</a:t>
            </a:r>
            <a:r>
              <a:rPr lang="zh-TW" altLang="en-US" sz="2000" dirty="0">
                <a:latin typeface="標楷體" panose="03000509000000000000" pitchFamily="65" charset="-120"/>
                <a:ea typeface="標楷體" panose="03000509000000000000" pitchFamily="65" charset="-120"/>
              </a:rPr>
              <a:t>宣布避難半徑擴大為</a:t>
            </a:r>
            <a:r>
              <a:rPr lang="en-US" altLang="zh-TW" sz="2000" dirty="0">
                <a:latin typeface="標楷體" panose="03000509000000000000" pitchFamily="65" charset="-120"/>
                <a:ea typeface="標楷體" panose="03000509000000000000" pitchFamily="65" charset="-120"/>
              </a:rPr>
              <a:t>20</a:t>
            </a:r>
            <a:r>
              <a:rPr lang="zh-TW" altLang="en-US" sz="2000" dirty="0">
                <a:latin typeface="標楷體" panose="03000509000000000000" pitchFamily="65" charset="-120"/>
                <a:ea typeface="標楷體" panose="03000509000000000000" pitchFamily="65" charset="-120"/>
              </a:rPr>
              <a:t>公里</a:t>
            </a:r>
            <a:r>
              <a:rPr lang="zh-TW" altLang="en-US" sz="2000" dirty="0" smtClean="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a:p>
            <a:pPr>
              <a:spcBef>
                <a:spcPts val="2400"/>
              </a:spcBef>
            </a:pPr>
            <a:r>
              <a:rPr lang="zh-TW" altLang="en-US" sz="2000" dirty="0" smtClean="0">
                <a:latin typeface="標楷體" panose="03000509000000000000" pitchFamily="65" charset="-120"/>
                <a:ea typeface="標楷體" panose="03000509000000000000" pitchFamily="65" charset="-120"/>
              </a:rPr>
              <a:t>福</a:t>
            </a:r>
            <a:r>
              <a:rPr lang="zh-TW" altLang="en-US" sz="2000" dirty="0">
                <a:latin typeface="標楷體" panose="03000509000000000000" pitchFamily="65" charset="-120"/>
                <a:ea typeface="標楷體" panose="03000509000000000000" pitchFamily="65" charset="-120"/>
              </a:rPr>
              <a:t>島第一核電站</a:t>
            </a:r>
            <a:r>
              <a:rPr lang="en-US" altLang="zh-TW" sz="2000" dirty="0">
                <a:latin typeface="標楷體" panose="03000509000000000000" pitchFamily="65" charset="-120"/>
                <a:ea typeface="標楷體" panose="03000509000000000000" pitchFamily="65" charset="-120"/>
              </a:rPr>
              <a:t>6</a:t>
            </a:r>
            <a:r>
              <a:rPr lang="zh-TW" altLang="en-US" sz="2000" dirty="0">
                <a:latin typeface="標楷體" panose="03000509000000000000" pitchFamily="65" charset="-120"/>
                <a:ea typeface="標楷體" panose="03000509000000000000" pitchFamily="65" charset="-120"/>
              </a:rPr>
              <a:t>個沸水反應爐機組全部報廢，導致該地區出現嚴重的電力缺口</a:t>
            </a:r>
            <a:r>
              <a:rPr lang="zh-TW" altLang="en-US" sz="2000" dirty="0" smtClean="0">
                <a:latin typeface="標楷體" panose="03000509000000000000" pitchFamily="65" charset="-120"/>
                <a:ea typeface="標楷體" panose="03000509000000000000" pitchFamily="65" charset="-120"/>
              </a:rPr>
              <a:t>，日本</a:t>
            </a:r>
            <a:r>
              <a:rPr lang="zh-TW" altLang="en-US" sz="2000" dirty="0">
                <a:latin typeface="標楷體" panose="03000509000000000000" pitchFamily="65" charset="-120"/>
                <a:ea typeface="標楷體" panose="03000509000000000000" pitchFamily="65" charset="-120"/>
              </a:rPr>
              <a:t>政府開始將輪番停電措施延長</a:t>
            </a:r>
            <a:r>
              <a:rPr lang="zh-TW" altLang="en-US" sz="2000" dirty="0" smtClean="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a:p>
            <a:pPr>
              <a:spcBef>
                <a:spcPts val="2400"/>
              </a:spcBef>
            </a:pPr>
            <a:r>
              <a:rPr lang="en-US" altLang="zh-TW" sz="2000" dirty="0" smtClean="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月</a:t>
            </a:r>
            <a:r>
              <a:rPr lang="en-US" altLang="zh-TW" sz="2000" dirty="0">
                <a:latin typeface="標楷體" panose="03000509000000000000" pitchFamily="65" charset="-120"/>
                <a:ea typeface="標楷體" panose="03000509000000000000" pitchFamily="65" charset="-120"/>
              </a:rPr>
              <a:t>12</a:t>
            </a:r>
            <a:r>
              <a:rPr lang="zh-TW" altLang="en-US" sz="2000" dirty="0">
                <a:latin typeface="標楷體" panose="03000509000000000000" pitchFamily="65" charset="-120"/>
                <a:ea typeface="標楷體" panose="03000509000000000000" pitchFamily="65" charset="-120"/>
              </a:rPr>
              <a:t>日，這次事故被日本原子力安全保安院定性為國際核事件分級表的第</a:t>
            </a:r>
            <a:r>
              <a:rPr lang="en-US" altLang="zh-TW" sz="2000" dirty="0">
                <a:latin typeface="標楷體" panose="03000509000000000000" pitchFamily="65" charset="-120"/>
                <a:ea typeface="標楷體" panose="03000509000000000000" pitchFamily="65" charset="-120"/>
              </a:rPr>
              <a:t>7</a:t>
            </a:r>
            <a:r>
              <a:rPr lang="zh-TW" altLang="en-US" sz="2000" dirty="0">
                <a:latin typeface="標楷體" panose="03000509000000000000" pitchFamily="65" charset="-120"/>
                <a:ea typeface="標楷體" panose="03000509000000000000" pitchFamily="65" charset="-120"/>
              </a:rPr>
              <a:t>級，亦是最高等級，指本次事故為「可能會造成嚴重的健康影響及環境後果」的特大事故</a:t>
            </a:r>
            <a:r>
              <a:rPr lang="zh-TW" altLang="en-US" sz="2000" dirty="0" smtClean="0">
                <a:latin typeface="標楷體" panose="03000509000000000000" pitchFamily="65" charset="-120"/>
                <a:ea typeface="標楷體" panose="03000509000000000000" pitchFamily="65" charset="-120"/>
              </a:rPr>
              <a:t>。</a:t>
            </a:r>
            <a:endParaRPr lang="en-US" altLang="zh-TW" sz="20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71793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133840" y="1250948"/>
            <a:ext cx="1198880" cy="4834891"/>
          </a:xfrm>
        </p:spPr>
        <p:txBody>
          <a:bodyPr vert="eaVert">
            <a:normAutofit/>
          </a:bodyPr>
          <a:lstStyle/>
          <a:p>
            <a:pPr marL="0" indent="0">
              <a:buNone/>
            </a:pPr>
            <a:r>
              <a:rPr lang="zh-TW" altLang="en-US" sz="6600" b="1" dirty="0" smtClean="0">
                <a:latin typeface="標楷體" panose="03000509000000000000" pitchFamily="65" charset="-120"/>
                <a:ea typeface="標楷體" panose="03000509000000000000" pitchFamily="65" charset="-120"/>
              </a:rPr>
              <a:t>核電廠位置</a:t>
            </a:r>
            <a:endParaRPr lang="zh-TW" altLang="en-US" sz="6600" b="1" dirty="0">
              <a:latin typeface="標楷體" panose="03000509000000000000" pitchFamily="65" charset="-120"/>
              <a:ea typeface="標楷體" panose="03000509000000000000" pitchFamily="65" charset="-12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606542"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1314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838200" y="172085"/>
            <a:ext cx="10515600" cy="1460500"/>
          </a:xfrm>
        </p:spPr>
        <p:txBody>
          <a:bodyPr>
            <a:noAutofit/>
          </a:bodyPr>
          <a:lstStyle/>
          <a:p>
            <a:pPr algn="ctr"/>
            <a:r>
              <a:rPr lang="ja-JP" altLang="en-US" sz="6600" dirty="0" smtClean="0">
                <a:latin typeface="標楷體" panose="03000509000000000000" pitchFamily="65" charset="-120"/>
                <a:ea typeface="標楷體" panose="03000509000000000000" pitchFamily="65" charset="-120"/>
              </a:rPr>
              <a:t>發生</a:t>
            </a:r>
            <a:endParaRPr lang="zh-TW" altLang="en-US" sz="6600" dirty="0"/>
          </a:p>
        </p:txBody>
      </p:sp>
      <p:sp>
        <p:nvSpPr>
          <p:cNvPr id="3" name="內容版面配置區 2"/>
          <p:cNvSpPr>
            <a:spLocks noGrp="1"/>
          </p:cNvSpPr>
          <p:nvPr>
            <p:ph idx="1"/>
          </p:nvPr>
        </p:nvSpPr>
        <p:spPr>
          <a:xfrm>
            <a:off x="838200" y="1541144"/>
            <a:ext cx="10515600" cy="5113655"/>
          </a:xfrm>
        </p:spPr>
        <p:txBody>
          <a:bodyPr>
            <a:noAutofit/>
          </a:bodyPr>
          <a:lstStyle/>
          <a:p>
            <a:pPr marL="0" indent="0">
              <a:buNone/>
            </a:pPr>
            <a:r>
              <a:rPr lang="en-US" altLang="ja-JP" sz="3200" dirty="0" smtClean="0">
                <a:latin typeface="標楷體" panose="03000509000000000000" pitchFamily="65" charset="-120"/>
                <a:ea typeface="標楷體" panose="03000509000000000000" pitchFamily="65" charset="-120"/>
              </a:rPr>
              <a:t>	2011</a:t>
            </a:r>
            <a:r>
              <a:rPr lang="ja-JP" altLang="en-US" sz="3200" dirty="0">
                <a:latin typeface="標楷體" panose="03000509000000000000" pitchFamily="65" charset="-120"/>
                <a:ea typeface="標楷體" panose="03000509000000000000" pitchFamily="65" charset="-120"/>
              </a:rPr>
              <a:t>年</a:t>
            </a:r>
            <a:r>
              <a:rPr lang="en-US" altLang="ja-JP" sz="3200" dirty="0">
                <a:latin typeface="標楷體" panose="03000509000000000000" pitchFamily="65" charset="-120"/>
                <a:ea typeface="標楷體" panose="03000509000000000000" pitchFamily="65" charset="-120"/>
              </a:rPr>
              <a:t>03</a:t>
            </a:r>
            <a:r>
              <a:rPr lang="ja-JP" altLang="en-US" sz="3200" dirty="0">
                <a:latin typeface="標楷體" panose="03000509000000000000" pitchFamily="65" charset="-120"/>
                <a:ea typeface="標楷體" panose="03000509000000000000" pitchFamily="65" charset="-120"/>
              </a:rPr>
              <a:t>月</a:t>
            </a:r>
            <a:r>
              <a:rPr lang="en-US" altLang="ja-JP" sz="3200" dirty="0">
                <a:latin typeface="標楷體" panose="03000509000000000000" pitchFamily="65" charset="-120"/>
                <a:ea typeface="標楷體" panose="03000509000000000000" pitchFamily="65" charset="-120"/>
              </a:rPr>
              <a:t>11</a:t>
            </a:r>
            <a:r>
              <a:rPr lang="ja-JP" altLang="en-US" sz="3200" dirty="0">
                <a:latin typeface="標楷體" panose="03000509000000000000" pitchFamily="65" charset="-120"/>
                <a:ea typeface="標楷體" panose="03000509000000000000" pitchFamily="65" charset="-120"/>
              </a:rPr>
              <a:t>日臺北時間</a:t>
            </a:r>
            <a:r>
              <a:rPr lang="en-US" altLang="ja-JP" sz="3200" dirty="0">
                <a:latin typeface="標楷體" panose="03000509000000000000" pitchFamily="65" charset="-120"/>
                <a:ea typeface="標楷體" panose="03000509000000000000" pitchFamily="65" charset="-120"/>
              </a:rPr>
              <a:t>13</a:t>
            </a:r>
            <a:r>
              <a:rPr lang="ja-JP" altLang="en-US" sz="3200" dirty="0">
                <a:latin typeface="標楷體" panose="03000509000000000000" pitchFamily="65" charset="-120"/>
                <a:ea typeface="標楷體" panose="03000509000000000000" pitchFamily="65" charset="-120"/>
              </a:rPr>
              <a:t>點</a:t>
            </a:r>
            <a:r>
              <a:rPr lang="en-US" altLang="ja-JP" sz="3200" dirty="0">
                <a:latin typeface="標楷體" panose="03000509000000000000" pitchFamily="65" charset="-120"/>
                <a:ea typeface="標楷體" panose="03000509000000000000" pitchFamily="65" charset="-120"/>
              </a:rPr>
              <a:t>47</a:t>
            </a:r>
            <a:r>
              <a:rPr lang="ja-JP" altLang="en-US" sz="3200" dirty="0">
                <a:latin typeface="標楷體" panose="03000509000000000000" pitchFamily="65" charset="-120"/>
                <a:ea typeface="標楷體" panose="03000509000000000000" pitchFamily="65" charset="-120"/>
              </a:rPr>
              <a:t>分，日本外海發生芮氏規模</a:t>
            </a:r>
            <a:r>
              <a:rPr lang="en-US" altLang="ja-JP" sz="3200" dirty="0">
                <a:latin typeface="標楷體" panose="03000509000000000000" pitchFamily="65" charset="-120"/>
                <a:ea typeface="標楷體" panose="03000509000000000000" pitchFamily="65" charset="-120"/>
              </a:rPr>
              <a:t>9.0</a:t>
            </a:r>
            <a:r>
              <a:rPr lang="ja-JP" altLang="en-US" sz="3200" dirty="0">
                <a:latin typeface="標楷體" panose="03000509000000000000" pitchFamily="65" charset="-120"/>
                <a:ea typeface="標楷體" panose="03000509000000000000" pitchFamily="65" charset="-120"/>
              </a:rPr>
              <a:t>的大型海並隨即引發海嘯，震央位於宮城縣</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みやぎけん</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首府仙台市</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せんだいし</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以東的太平洋海域，於</a:t>
            </a:r>
            <a:r>
              <a:rPr lang="en-US" altLang="ja-JP" sz="3200" dirty="0">
                <a:latin typeface="標楷體" panose="03000509000000000000" pitchFamily="65" charset="-120"/>
                <a:ea typeface="標楷體" panose="03000509000000000000" pitchFamily="65" charset="-120"/>
              </a:rPr>
              <a:t>10</a:t>
            </a:r>
            <a:r>
              <a:rPr lang="ja-JP" altLang="en-US" sz="3200" dirty="0">
                <a:latin typeface="標楷體" panose="03000509000000000000" pitchFamily="65" charset="-120"/>
                <a:ea typeface="標楷體" panose="03000509000000000000" pitchFamily="65" charset="-120"/>
              </a:rPr>
              <a:t>分鐘左右即抵達日本福島縣</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ふくしまけん</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，在仙台、岩手</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いわて</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引起約</a:t>
            </a:r>
            <a:r>
              <a:rPr lang="en-US" altLang="ja-JP" sz="3200" dirty="0">
                <a:latin typeface="標楷體" panose="03000509000000000000" pitchFamily="65" charset="-120"/>
                <a:ea typeface="標楷體" panose="03000509000000000000" pitchFamily="65" charset="-120"/>
              </a:rPr>
              <a:t>10</a:t>
            </a:r>
            <a:r>
              <a:rPr lang="ja-JP" altLang="en-US" sz="3200" dirty="0">
                <a:latin typeface="標楷體" panose="03000509000000000000" pitchFamily="65" charset="-120"/>
                <a:ea typeface="標楷體" panose="03000509000000000000" pitchFamily="65" charset="-120"/>
              </a:rPr>
              <a:t>公尺高之巨浪。福島第一核電廠受強震海嘯侵襲，導致接連的爆炸事件發生。</a:t>
            </a:r>
          </a:p>
          <a:p>
            <a:pPr marL="0" indent="0">
              <a:buNone/>
            </a:pPr>
            <a:r>
              <a:rPr lang="en-US" altLang="ja-JP" sz="3200" dirty="0" smtClean="0">
                <a:latin typeface="標楷體" panose="03000509000000000000" pitchFamily="65" charset="-120"/>
                <a:ea typeface="標楷體" panose="03000509000000000000" pitchFamily="65" charset="-120"/>
              </a:rPr>
              <a:t>	</a:t>
            </a:r>
            <a:r>
              <a:rPr lang="ja-JP" altLang="en-US" sz="3200" dirty="0" smtClean="0">
                <a:latin typeface="標楷體" panose="03000509000000000000" pitchFamily="65" charset="-120"/>
                <a:ea typeface="標楷體" panose="03000509000000000000" pitchFamily="65" charset="-120"/>
              </a:rPr>
              <a:t>海嘯</a:t>
            </a:r>
            <a:r>
              <a:rPr lang="ja-JP" altLang="en-US" sz="3200" dirty="0">
                <a:latin typeface="標楷體" panose="03000509000000000000" pitchFamily="65" charset="-120"/>
                <a:ea typeface="標楷體" panose="03000509000000000000" pitchFamily="65" charset="-120"/>
              </a:rPr>
              <a:t>波甚至往南傳遞到東京市</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とうきょうし</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，並在御台場</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おだいば</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、池袋</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いけぶくろ</a:t>
            </a:r>
            <a:r>
              <a:rPr lang="en-US" altLang="ja-JP" sz="3200" dirty="0">
                <a:latin typeface="標楷體" panose="03000509000000000000" pitchFamily="65" charset="-120"/>
                <a:ea typeface="標楷體" panose="03000509000000000000" pitchFamily="65" charset="-120"/>
              </a:rPr>
              <a:t>)</a:t>
            </a:r>
            <a:r>
              <a:rPr lang="ja-JP" altLang="en-US" sz="3200" dirty="0">
                <a:latin typeface="標楷體" panose="03000509000000000000" pitchFamily="65" charset="-120"/>
                <a:ea typeface="標楷體" panose="03000509000000000000" pitchFamily="65" charset="-120"/>
              </a:rPr>
              <a:t>等人潮眾多之購物區造成多處失火，以及幼童眾多之東京迪士尼樂園與海洋世界造成土壤液化等嚴重問題。交通方面新幹線與捷運系統皆停駛，使交通中斷。</a:t>
            </a:r>
          </a:p>
          <a:p>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657915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904514" y="221796"/>
            <a:ext cx="2463800" cy="6160135"/>
          </a:xfrm>
        </p:spPr>
        <p:txBody>
          <a:bodyPr vert="eaVert">
            <a:normAutofit/>
          </a:bodyPr>
          <a:lstStyle/>
          <a:p>
            <a:pPr marL="0" indent="0">
              <a:buNone/>
            </a:pPr>
            <a:r>
              <a:rPr lang="zh-TW" altLang="en-US" sz="4400" dirty="0" smtClean="0">
                <a:latin typeface="標楷體" panose="03000509000000000000" pitchFamily="65" charset="-120"/>
                <a:ea typeface="標楷體" panose="03000509000000000000" pitchFamily="65" charset="-120"/>
              </a:rPr>
              <a:t>損害統計</a:t>
            </a:r>
            <a:endParaRPr lang="en-US" altLang="zh-TW" sz="4400" dirty="0" smtClean="0">
              <a:latin typeface="標楷體" panose="03000509000000000000" pitchFamily="65" charset="-120"/>
              <a:ea typeface="標楷體" panose="03000509000000000000" pitchFamily="65" charset="-120"/>
            </a:endParaRPr>
          </a:p>
          <a:p>
            <a:pPr marL="0" indent="0">
              <a:buNone/>
            </a:pPr>
            <a:endParaRPr lang="zh-TW" altLang="en-US" sz="4400" dirty="0">
              <a:latin typeface="標楷體" panose="03000509000000000000" pitchFamily="65" charset="-120"/>
              <a:ea typeface="標楷體" panose="03000509000000000000" pitchFamily="65" charset="-120"/>
            </a:endParaRP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26" t="2223" r="7926" b="17153"/>
          <a:stretch/>
        </p:blipFill>
        <p:spPr bwMode="auto">
          <a:xfrm>
            <a:off x="2621279" y="-1042"/>
            <a:ext cx="7023463" cy="6859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6026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600" dirty="0">
                <a:latin typeface="標楷體" panose="03000509000000000000" pitchFamily="65" charset="-120"/>
                <a:ea typeface="標楷體" panose="03000509000000000000" pitchFamily="65" charset="-120"/>
              </a:rPr>
              <a:t>救助和支援活動</a:t>
            </a:r>
          </a:p>
        </p:txBody>
      </p:sp>
      <p:sp>
        <p:nvSpPr>
          <p:cNvPr id="3" name="內容版面配置區 2"/>
          <p:cNvSpPr>
            <a:spLocks noGrp="1"/>
          </p:cNvSpPr>
          <p:nvPr>
            <p:ph idx="1"/>
          </p:nvPr>
        </p:nvSpPr>
        <p:spPr>
          <a:xfrm>
            <a:off x="436880" y="1805304"/>
            <a:ext cx="11318240" cy="4849495"/>
          </a:xfrm>
        </p:spPr>
        <p:txBody>
          <a:bodyPr>
            <a:noAutofit/>
          </a:bodyPr>
          <a:lstStyle/>
          <a:p>
            <a:pPr marL="0" indent="0">
              <a:buNone/>
            </a:pPr>
            <a:r>
              <a:rPr lang="zh-TW" altLang="en-US" dirty="0" smtClean="0">
                <a:latin typeface="標楷體" panose="03000509000000000000" pitchFamily="65" charset="-120"/>
                <a:ea typeface="標楷體" panose="03000509000000000000" pitchFamily="65" charset="-120"/>
              </a:rPr>
              <a:t>警察</a:t>
            </a:r>
            <a:r>
              <a:rPr lang="zh-TW" altLang="en-US" dirty="0">
                <a:latin typeface="標楷體" panose="03000509000000000000" pitchFamily="65" charset="-120"/>
                <a:ea typeface="標楷體" panose="03000509000000000000" pitchFamily="65" charset="-120"/>
              </a:rPr>
              <a:t>廳、消防廳、海上保安廳、日本自衛隊宣布，派遣部隊從震災發生當日的</a:t>
            </a:r>
            <a:r>
              <a:rPr lang="en-US" altLang="zh-TW" dirty="0">
                <a:latin typeface="標楷體" panose="03000509000000000000" pitchFamily="65" charset="-120"/>
                <a:ea typeface="標楷體" panose="03000509000000000000" pitchFamily="65" charset="-120"/>
              </a:rPr>
              <a:t>15</a:t>
            </a:r>
            <a:r>
              <a:rPr lang="zh-TW" altLang="en-US" dirty="0">
                <a:latin typeface="標楷體" panose="03000509000000000000" pitchFamily="65" charset="-120"/>
                <a:ea typeface="標楷體" panose="03000509000000000000" pitchFamily="65" charset="-120"/>
              </a:rPr>
              <a:t>時</a:t>
            </a:r>
            <a:r>
              <a:rPr lang="en-US" altLang="zh-TW" dirty="0">
                <a:latin typeface="標楷體" panose="03000509000000000000" pitchFamily="65" charset="-120"/>
                <a:ea typeface="標楷體" panose="03000509000000000000" pitchFamily="65" charset="-120"/>
              </a:rPr>
              <a:t>14</a:t>
            </a:r>
            <a:r>
              <a:rPr lang="zh-TW" altLang="en-US" dirty="0">
                <a:latin typeface="標楷體" panose="03000509000000000000" pitchFamily="65" charset="-120"/>
                <a:ea typeface="標楷體" panose="03000509000000000000" pitchFamily="65" charset="-120"/>
              </a:rPr>
              <a:t>分內閣府設置緊急災害対策本部起，直至</a:t>
            </a:r>
            <a:r>
              <a:rPr lang="en-US" altLang="zh-TW" dirty="0">
                <a:latin typeface="標楷體" panose="03000509000000000000" pitchFamily="65" charset="-120"/>
                <a:ea typeface="標楷體" panose="03000509000000000000" pitchFamily="65" charset="-120"/>
              </a:rPr>
              <a:t>2011</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17</a:t>
            </a:r>
            <a:r>
              <a:rPr lang="zh-TW" altLang="en-US" dirty="0">
                <a:latin typeface="標楷體" panose="03000509000000000000" pitchFamily="65" charset="-120"/>
                <a:ea typeface="標楷體" panose="03000509000000000000" pitchFamily="65" charset="-120"/>
              </a:rPr>
              <a:t>日，共救出</a:t>
            </a:r>
            <a:r>
              <a:rPr lang="en-US" altLang="zh-TW" dirty="0">
                <a:latin typeface="標楷體" panose="03000509000000000000" pitchFamily="65" charset="-120"/>
                <a:ea typeface="標楷體" panose="03000509000000000000" pitchFamily="65" charset="-120"/>
              </a:rPr>
              <a:t>26,078</a:t>
            </a:r>
            <a:r>
              <a:rPr lang="zh-TW" altLang="en-US" dirty="0">
                <a:latin typeface="標楷體" panose="03000509000000000000" pitchFamily="65" charset="-120"/>
                <a:ea typeface="標楷體" panose="03000509000000000000" pitchFamily="65" charset="-120"/>
              </a:rPr>
              <a:t>人。</a:t>
            </a:r>
          </a:p>
          <a:p>
            <a:pPr marL="0" indent="0">
              <a:buNone/>
            </a:pPr>
            <a:r>
              <a:rPr lang="zh-TW" altLang="en-US" dirty="0" smtClean="0">
                <a:latin typeface="標楷體" panose="03000509000000000000" pitchFamily="65" charset="-120"/>
                <a:ea typeface="標楷體" panose="03000509000000000000" pitchFamily="65" charset="-120"/>
              </a:rPr>
              <a:t>日本</a:t>
            </a:r>
            <a:r>
              <a:rPr lang="zh-TW" altLang="en-US" dirty="0">
                <a:latin typeface="標楷體" panose="03000509000000000000" pitchFamily="65" charset="-120"/>
                <a:ea typeface="標楷體" panose="03000509000000000000" pitchFamily="65" charset="-120"/>
              </a:rPr>
              <a:t>國外的</a:t>
            </a:r>
            <a:r>
              <a:rPr lang="en-US" altLang="zh-TW" dirty="0">
                <a:latin typeface="標楷體" panose="03000509000000000000" pitchFamily="65" charset="-120"/>
                <a:ea typeface="標楷體" panose="03000509000000000000" pitchFamily="65" charset="-120"/>
              </a:rPr>
              <a:t>156</a:t>
            </a:r>
            <a:r>
              <a:rPr lang="zh-TW" altLang="en-US" dirty="0">
                <a:latin typeface="標楷體" panose="03000509000000000000" pitchFamily="65" charset="-120"/>
                <a:ea typeface="標楷體" panose="03000509000000000000" pitchFamily="65" charset="-120"/>
              </a:rPr>
              <a:t>個國家和</a:t>
            </a:r>
            <a:r>
              <a:rPr lang="en-US" altLang="zh-TW" dirty="0">
                <a:latin typeface="標楷體" panose="03000509000000000000" pitchFamily="65" charset="-120"/>
                <a:ea typeface="標楷體" panose="03000509000000000000" pitchFamily="65" charset="-120"/>
              </a:rPr>
              <a:t>41</a:t>
            </a:r>
            <a:r>
              <a:rPr lang="zh-TW" altLang="en-US" dirty="0">
                <a:latin typeface="標楷體" panose="03000509000000000000" pitchFamily="65" charset="-120"/>
                <a:ea typeface="標楷體" panose="03000509000000000000" pitchFamily="65" charset="-120"/>
              </a:rPr>
              <a:t>個地區對本次救援表示支持，還有</a:t>
            </a:r>
            <a:r>
              <a:rPr lang="en-US" altLang="zh-TW" dirty="0">
                <a:latin typeface="標楷體" panose="03000509000000000000" pitchFamily="65" charset="-120"/>
                <a:ea typeface="標楷體" panose="03000509000000000000" pitchFamily="65" charset="-120"/>
              </a:rPr>
              <a:t>28</a:t>
            </a:r>
            <a:r>
              <a:rPr lang="zh-TW" altLang="en-US" dirty="0">
                <a:latin typeface="標楷體" panose="03000509000000000000" pitchFamily="65" charset="-120"/>
                <a:ea typeface="標楷體" panose="03000509000000000000" pitchFamily="65" charset="-120"/>
              </a:rPr>
              <a:t>個國家或地區機關派出救援隊，還有</a:t>
            </a:r>
            <a:r>
              <a:rPr lang="en-US" altLang="zh-TW" dirty="0">
                <a:latin typeface="標楷體" panose="03000509000000000000" pitchFamily="65" charset="-120"/>
                <a:ea typeface="標楷體" panose="03000509000000000000" pitchFamily="65" charset="-120"/>
              </a:rPr>
              <a:t>53</a:t>
            </a:r>
            <a:r>
              <a:rPr lang="zh-TW" altLang="en-US" dirty="0">
                <a:latin typeface="標楷體" panose="03000509000000000000" pitchFamily="65" charset="-120"/>
                <a:ea typeface="標楷體" panose="03000509000000000000" pitchFamily="65" charset="-120"/>
              </a:rPr>
              <a:t>個國家或地區向日本送出了救援物資。</a:t>
            </a:r>
          </a:p>
          <a:p>
            <a:pPr marL="0" indent="0">
              <a:buNone/>
            </a:pPr>
            <a:r>
              <a:rPr lang="zh-TW" altLang="en-US" dirty="0" smtClean="0">
                <a:latin typeface="標楷體" panose="03000509000000000000" pitchFamily="65" charset="-120"/>
                <a:ea typeface="標楷體" panose="03000509000000000000" pitchFamily="65" charset="-120"/>
              </a:rPr>
              <a:t>在</a:t>
            </a:r>
            <a:r>
              <a:rPr lang="zh-TW" altLang="en-US" dirty="0">
                <a:latin typeface="標楷體" panose="03000509000000000000" pitchFamily="65" charset="-120"/>
                <a:ea typeface="標楷體" panose="03000509000000000000" pitchFamily="65" charset="-120"/>
              </a:rPr>
              <a:t>受災地區，諸如食品、燃料、飲用水和藥品被送到各自的中轉處。</a:t>
            </a:r>
          </a:p>
          <a:p>
            <a:pPr marL="0" indent="0">
              <a:buNone/>
            </a:pPr>
            <a:r>
              <a:rPr lang="zh-TW" altLang="en-US" dirty="0" smtClean="0">
                <a:latin typeface="標楷體" panose="03000509000000000000" pitchFamily="65" charset="-120"/>
                <a:ea typeface="標楷體" panose="03000509000000000000" pitchFamily="65" charset="-120"/>
              </a:rPr>
              <a:t>救災</a:t>
            </a:r>
            <a:r>
              <a:rPr lang="zh-TW" altLang="en-US" dirty="0">
                <a:latin typeface="標楷體" panose="03000509000000000000" pitchFamily="65" charset="-120"/>
                <a:ea typeface="標楷體" panose="03000509000000000000" pitchFamily="65" charset="-120"/>
              </a:rPr>
              <a:t>物資較阪神大地震大幅減少，這是因為港口，道路網被海嘯或地震摧毀、市或町的職員多數死亡，受災區域的瓦礫沒有清空、輸送車輛所需要的汽油等不足、受災範圍非常廣、除了在避難所以外的避難者所在的區域大多分散。特別是燃料不足、車輛在被破壞的道路或被雜物堵塞的道路上難以行駛的問題。</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211087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6600" dirty="0">
                <a:latin typeface="標楷體" panose="03000509000000000000" pitchFamily="65" charset="-120"/>
                <a:ea typeface="標楷體" panose="03000509000000000000" pitchFamily="65" charset="-120"/>
              </a:rPr>
              <a:t>政府救災</a:t>
            </a:r>
            <a:r>
              <a:rPr lang="zh-TW" altLang="en-US" sz="6600" dirty="0" smtClean="0">
                <a:latin typeface="標楷體" panose="03000509000000000000" pitchFamily="65" charset="-120"/>
                <a:ea typeface="標楷體" panose="03000509000000000000" pitchFamily="65" charset="-120"/>
              </a:rPr>
              <a:t>對策</a:t>
            </a:r>
            <a:endParaRPr lang="zh-TW" altLang="en-US" sz="66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39416" y="1520792"/>
            <a:ext cx="11113168" cy="4656171"/>
          </a:xfrm>
        </p:spPr>
        <p:txBody>
          <a:bodyPr>
            <a:noAutofit/>
          </a:bodyPr>
          <a:lstStyle/>
          <a:p>
            <a:pPr marL="0" indent="0">
              <a:buNone/>
            </a:pPr>
            <a:r>
              <a:rPr lang="zh-TW" altLang="en-US" sz="3200" dirty="0" smtClean="0">
                <a:latin typeface="標楷體" panose="03000509000000000000" pitchFamily="65" charset="-120"/>
                <a:ea typeface="標楷體" panose="03000509000000000000" pitchFamily="65" charset="-120"/>
              </a:rPr>
              <a:t>地震</a:t>
            </a:r>
            <a:r>
              <a:rPr lang="zh-TW" altLang="en-US" sz="3200" dirty="0">
                <a:latin typeface="標楷體" panose="03000509000000000000" pitchFamily="65" charset="-120"/>
                <a:ea typeface="標楷體" panose="03000509000000000000" pitchFamily="65" charset="-120"/>
              </a:rPr>
              <a:t>發生後</a:t>
            </a:r>
            <a:r>
              <a:rPr lang="en-US" altLang="zh-TW" sz="3200" dirty="0">
                <a:latin typeface="標楷體" panose="03000509000000000000" pitchFamily="65" charset="-120"/>
                <a:ea typeface="標楷體" panose="03000509000000000000" pitchFamily="65" charset="-120"/>
              </a:rPr>
              <a:t>7</a:t>
            </a:r>
            <a:r>
              <a:rPr lang="zh-TW" altLang="en-US" sz="3200" dirty="0">
                <a:latin typeface="標楷體" panose="03000509000000000000" pitchFamily="65" charset="-120"/>
                <a:ea typeface="標楷體" panose="03000509000000000000" pitchFamily="65" charset="-120"/>
              </a:rPr>
              <a:t>分鐘</a:t>
            </a:r>
            <a:r>
              <a:rPr lang="zh-TW" altLang="en-US" sz="3200" dirty="0" smtClean="0">
                <a:latin typeface="標楷體" panose="03000509000000000000" pitchFamily="65" charset="-120"/>
                <a:ea typeface="標楷體" panose="03000509000000000000" pitchFamily="65" charset="-120"/>
              </a:rPr>
              <a:t>，</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日本</a:t>
            </a:r>
            <a:r>
              <a:rPr lang="zh-TW" altLang="en-US" sz="3200" dirty="0">
                <a:latin typeface="標楷體" panose="03000509000000000000" pitchFamily="65" charset="-120"/>
                <a:ea typeface="標楷體" panose="03000509000000000000" pitchFamily="65" charset="-120"/>
              </a:rPr>
              <a:t>政府緊急成立了</a:t>
            </a:r>
            <a:r>
              <a:rPr lang="zh-TW" altLang="en-US" sz="3200" u="sng" dirty="0">
                <a:latin typeface="標楷體" panose="03000509000000000000" pitchFamily="65" charset="-120"/>
                <a:ea typeface="標楷體" panose="03000509000000000000" pitchFamily="65" charset="-120"/>
              </a:rPr>
              <a:t>官邸對策</a:t>
            </a:r>
            <a:r>
              <a:rPr lang="zh-TW" altLang="en-US" sz="3200" u="sng" dirty="0" smtClean="0">
                <a:latin typeface="標楷體" panose="03000509000000000000" pitchFamily="65" charset="-120"/>
                <a:ea typeface="標楷體" panose="03000509000000000000" pitchFamily="65" charset="-120"/>
              </a:rPr>
              <a:t>室</a:t>
            </a:r>
            <a:endParaRPr lang="en-US" altLang="zh-TW" sz="3200" u="sng" dirty="0" smtClean="0">
              <a:latin typeface="標楷體" panose="03000509000000000000" pitchFamily="65" charset="-120"/>
              <a:ea typeface="標楷體" panose="03000509000000000000" pitchFamily="65" charset="-120"/>
            </a:endParaRPr>
          </a:p>
          <a:p>
            <a:pPr marL="0" indent="0">
              <a:buNone/>
            </a:pPr>
            <a:r>
              <a:rPr lang="en-US" altLang="zh-TW" sz="3200" dirty="0" smtClean="0">
                <a:latin typeface="標楷體" panose="03000509000000000000" pitchFamily="65" charset="-120"/>
                <a:ea typeface="標楷體" panose="03000509000000000000" pitchFamily="65" charset="-120"/>
              </a:rPr>
              <a:t>4</a:t>
            </a:r>
            <a:r>
              <a:rPr lang="zh-TW" altLang="en-US" sz="3200" dirty="0" smtClean="0">
                <a:latin typeface="標楷體" panose="03000509000000000000" pitchFamily="65" charset="-120"/>
                <a:ea typeface="標楷體" panose="03000509000000000000" pitchFamily="65" charset="-120"/>
              </a:rPr>
              <a:t>點，</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確認</a:t>
            </a:r>
            <a:r>
              <a:rPr lang="zh-TW" altLang="en-US" sz="3200" dirty="0">
                <a:latin typeface="標楷體" panose="03000509000000000000" pitchFamily="65" charset="-120"/>
                <a:ea typeface="標楷體" panose="03000509000000000000" pitchFamily="65" charset="-120"/>
              </a:rPr>
              <a:t>災情、確保居民安全、保證交通和及時提供準確信息</a:t>
            </a:r>
            <a:r>
              <a:rPr lang="zh-TW" altLang="en-US"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a:p>
            <a:pPr marL="0" indent="0">
              <a:buNone/>
            </a:pPr>
            <a:r>
              <a:rPr lang="en-US" altLang="zh-TW" sz="3200" dirty="0" smtClean="0">
                <a:latin typeface="標楷體" panose="03000509000000000000" pitchFamily="65" charset="-120"/>
                <a:ea typeface="標楷體" panose="03000509000000000000" pitchFamily="65" charset="-120"/>
              </a:rPr>
              <a:t>31</a:t>
            </a:r>
            <a:r>
              <a:rPr lang="zh-TW" altLang="en-US" sz="3200" dirty="0" smtClean="0">
                <a:latin typeface="標楷體" panose="03000509000000000000" pitchFamily="65" charset="-120"/>
                <a:ea typeface="標楷體" panose="03000509000000000000" pitchFamily="65" charset="-120"/>
              </a:rPr>
              <a:t>分鐘，</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日本</a:t>
            </a:r>
            <a:r>
              <a:rPr lang="zh-TW" altLang="en-US" sz="3200" dirty="0">
                <a:latin typeface="標楷體" panose="03000509000000000000" pitchFamily="65" charset="-120"/>
                <a:ea typeface="標楷體" panose="03000509000000000000" pitchFamily="65" charset="-120"/>
              </a:rPr>
              <a:t>政府首次成立了緊急災害</a:t>
            </a:r>
            <a:r>
              <a:rPr lang="zh-TW" altLang="en-US" sz="3200" dirty="0" smtClean="0">
                <a:latin typeface="標楷體" panose="03000509000000000000" pitchFamily="65" charset="-120"/>
                <a:ea typeface="標楷體" panose="03000509000000000000" pitchFamily="65" charset="-120"/>
              </a:rPr>
              <a:t>指揮部。</a:t>
            </a:r>
            <a:endParaRPr lang="zh-TW" altLang="en-US" sz="3200" dirty="0">
              <a:latin typeface="標楷體" panose="03000509000000000000" pitchFamily="65" charset="-120"/>
              <a:ea typeface="標楷體" panose="03000509000000000000" pitchFamily="65" charset="-120"/>
            </a:endParaRPr>
          </a:p>
          <a:p>
            <a:pPr marL="0" indent="0">
              <a:buNone/>
            </a:pPr>
            <a:r>
              <a:rPr lang="en-US" altLang="zh-TW" sz="3200" dirty="0" smtClean="0">
                <a:latin typeface="標楷體" panose="03000509000000000000" pitchFamily="65" charset="-120"/>
                <a:ea typeface="標楷體" panose="03000509000000000000" pitchFamily="65" charset="-120"/>
              </a:rPr>
              <a:t>3</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12</a:t>
            </a:r>
            <a:r>
              <a:rPr lang="zh-TW" altLang="en-US" sz="3200" dirty="0" smtClean="0">
                <a:latin typeface="標楷體" panose="03000509000000000000" pitchFamily="65" charset="-120"/>
                <a:ea typeface="標楷體" panose="03000509000000000000" pitchFamily="65" charset="-120"/>
              </a:rPr>
              <a:t>日，</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緊急</a:t>
            </a:r>
            <a:r>
              <a:rPr lang="zh-TW" altLang="en-US" sz="3200" dirty="0">
                <a:latin typeface="標楷體" panose="03000509000000000000" pitchFamily="65" charset="-120"/>
                <a:ea typeface="標楷體" panose="03000509000000000000" pitchFamily="65" charset="-120"/>
              </a:rPr>
              <a:t>災害處置</a:t>
            </a:r>
            <a:r>
              <a:rPr lang="zh-TW" altLang="en-US" sz="3200" dirty="0" smtClean="0">
                <a:latin typeface="標楷體" panose="03000509000000000000" pitchFamily="65" charset="-120"/>
                <a:ea typeface="標楷體" panose="03000509000000000000" pitchFamily="65" charset="-120"/>
              </a:rPr>
              <a:t>法</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為</a:t>
            </a:r>
            <a:r>
              <a:rPr lang="zh-TW" altLang="en-US" sz="3200" dirty="0">
                <a:latin typeface="標楷體" panose="03000509000000000000" pitchFamily="65" charset="-120"/>
                <a:ea typeface="標楷體" panose="03000509000000000000" pitchFamily="65" charset="-120"/>
              </a:rPr>
              <a:t>災區提供專項資金支持</a:t>
            </a:r>
            <a:r>
              <a:rPr lang="zh-TW" altLang="en-US"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a:p>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665371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0" y="5532437"/>
            <a:ext cx="12192000" cy="1325563"/>
          </a:xfrm>
        </p:spPr>
        <p:txBody>
          <a:bodyPr>
            <a:normAutofit/>
          </a:bodyPr>
          <a:lstStyle/>
          <a:p>
            <a:r>
              <a:rPr lang="zh-TW" altLang="zh-TW" dirty="0">
                <a:latin typeface="標楷體" panose="03000509000000000000" pitchFamily="65" charset="-120"/>
                <a:ea typeface="標楷體" panose="03000509000000000000" pitchFamily="65" charset="-120"/>
              </a:rPr>
              <a:t>日本之所以能將地震的災害降低</a:t>
            </a:r>
            <a:br>
              <a:rPr lang="zh-TW" altLang="zh-TW" dirty="0">
                <a:latin typeface="標楷體" panose="03000509000000000000" pitchFamily="65" charset="-120"/>
                <a:ea typeface="標楷體" panose="03000509000000000000" pitchFamily="65" charset="-120"/>
              </a:rPr>
            </a:br>
            <a:r>
              <a:rPr lang="zh-TW" altLang="zh-TW" dirty="0">
                <a:latin typeface="標楷體" panose="03000509000000000000" pitchFamily="65" charset="-120"/>
                <a:ea typeface="標楷體" panose="03000509000000000000" pitchFamily="65" charset="-120"/>
              </a:rPr>
              <a:t>很大的原因</a:t>
            </a:r>
            <a:r>
              <a:rPr lang="zh-TW" altLang="zh-TW" dirty="0" smtClean="0">
                <a:latin typeface="標楷體" panose="03000509000000000000" pitchFamily="65" charset="-120"/>
                <a:ea typeface="標楷體" panose="03000509000000000000" pitchFamily="65" charset="-120"/>
              </a:rPr>
              <a:t>歸功於日本的</a:t>
            </a:r>
            <a:r>
              <a:rPr lang="en-US" altLang="zh-TW" dirty="0">
                <a:latin typeface="標楷體" panose="03000509000000000000" pitchFamily="65" charset="-120"/>
                <a:ea typeface="標楷體" panose="03000509000000000000" pitchFamily="65" charset="-120"/>
              </a:rPr>
              <a:t>―</a:t>
            </a:r>
            <a:r>
              <a:rPr lang="zh-TW" altLang="zh-TW" b="1" dirty="0" smtClean="0">
                <a:latin typeface="標楷體" panose="03000509000000000000" pitchFamily="65" charset="-120"/>
                <a:ea typeface="標楷體" panose="03000509000000000000" pitchFamily="65" charset="-120"/>
              </a:rPr>
              <a:t>緊急</a:t>
            </a:r>
            <a:r>
              <a:rPr lang="zh-TW" altLang="zh-TW" b="1" dirty="0">
                <a:latin typeface="標楷體" panose="03000509000000000000" pitchFamily="65" charset="-120"/>
                <a:ea typeface="標楷體" panose="03000509000000000000" pitchFamily="65" charset="-120"/>
              </a:rPr>
              <a:t>地震速</a:t>
            </a:r>
            <a:r>
              <a:rPr lang="zh-TW" altLang="zh-TW" b="1" dirty="0" smtClean="0">
                <a:latin typeface="標楷體" panose="03000509000000000000" pitchFamily="65" charset="-120"/>
                <a:ea typeface="標楷體" panose="03000509000000000000" pitchFamily="65" charset="-120"/>
              </a:rPr>
              <a:t>報</a:t>
            </a:r>
            <a:endParaRPr lang="zh-TW" altLang="en-US" dirty="0">
              <a:latin typeface="標楷體" panose="03000509000000000000" pitchFamily="65" charset="-120"/>
              <a:ea typeface="標楷體" panose="03000509000000000000" pitchFamily="65" charset="-12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551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451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marL="0" indent="0">
              <a:buNone/>
            </a:pPr>
            <a:r>
              <a:rPr lang="en-US" altLang="zh-TW" sz="3600" dirty="0">
                <a:latin typeface="標楷體" panose="03000509000000000000" pitchFamily="65" charset="-120"/>
                <a:ea typeface="標楷體" panose="03000509000000000000" pitchFamily="65" charset="-120"/>
              </a:rPr>
              <a:t>Google </a:t>
            </a:r>
            <a:r>
              <a:rPr lang="zh-TW" altLang="zh-TW" sz="3600" dirty="0">
                <a:latin typeface="標楷體" panose="03000509000000000000" pitchFamily="65" charset="-120"/>
                <a:ea typeface="標楷體" panose="03000509000000000000" pitchFamily="65" charset="-120"/>
              </a:rPr>
              <a:t>日前也跟日本東北地方四個城市的政府機構合作，</a:t>
            </a:r>
            <a:r>
              <a:rPr lang="zh-TW" altLang="zh-TW" sz="3600" dirty="0" smtClean="0">
                <a:latin typeface="標楷體" panose="03000509000000000000" pitchFamily="65" charset="-120"/>
                <a:ea typeface="標楷體" panose="03000509000000000000" pitchFamily="65" charset="-120"/>
              </a:rPr>
              <a:t>建立</a:t>
            </a:r>
            <a:r>
              <a:rPr lang="en-US" altLang="zh-TW" sz="3600" u="sng" dirty="0" smtClean="0">
                <a:latin typeface="標楷體" panose="03000509000000000000" pitchFamily="65" charset="-120"/>
                <a:ea typeface="標楷體" panose="03000509000000000000" pitchFamily="65" charset="-120"/>
                <a:hlinkClick r:id="rId2"/>
              </a:rPr>
              <a:t>Memories </a:t>
            </a:r>
            <a:r>
              <a:rPr lang="en-US" altLang="zh-TW" sz="3600" u="sng" dirty="0">
                <a:latin typeface="標楷體" panose="03000509000000000000" pitchFamily="65" charset="-120"/>
                <a:ea typeface="標楷體" panose="03000509000000000000" pitchFamily="65" charset="-120"/>
                <a:hlinkClick r:id="rId2"/>
              </a:rPr>
              <a:t>for the Future </a:t>
            </a:r>
            <a:r>
              <a:rPr lang="en-US" altLang="zh-TW" sz="3600" u="sng" dirty="0" err="1">
                <a:latin typeface="標楷體" panose="03000509000000000000" pitchFamily="65" charset="-120"/>
                <a:ea typeface="標楷體" panose="03000509000000000000" pitchFamily="65" charset="-120"/>
                <a:hlinkClick r:id="rId2"/>
              </a:rPr>
              <a:t>網站</a:t>
            </a:r>
            <a:r>
              <a:rPr lang="zh-TW" altLang="zh-TW" sz="3600" dirty="0">
                <a:latin typeface="標楷體" panose="03000509000000000000" pitchFamily="65" charset="-120"/>
                <a:ea typeface="標楷體" panose="03000509000000000000" pitchFamily="65" charset="-120"/>
              </a:rPr>
              <a:t>，在</a:t>
            </a:r>
            <a:r>
              <a:rPr lang="en-US" altLang="zh-TW" sz="3600" dirty="0">
                <a:latin typeface="標楷體" panose="03000509000000000000" pitchFamily="65" charset="-120"/>
                <a:ea typeface="標楷體" panose="03000509000000000000" pitchFamily="65" charset="-120"/>
              </a:rPr>
              <a:t> 30 </a:t>
            </a:r>
            <a:r>
              <a:rPr lang="zh-TW" altLang="zh-TW" sz="3600" dirty="0">
                <a:latin typeface="標楷體" panose="03000509000000000000" pitchFamily="65" charset="-120"/>
                <a:ea typeface="標楷體" panose="03000509000000000000" pitchFamily="65" charset="-120"/>
              </a:rPr>
              <a:t>幾棟受損的建築物內部拍照，記錄強震、海嘯災情，提醒世人災害的無情。</a:t>
            </a:r>
          </a:p>
        </p:txBody>
      </p:sp>
    </p:spTree>
    <p:extLst>
      <p:ext uri="{BB962C8B-B14F-4D97-AF65-F5344CB8AC3E}">
        <p14:creationId xmlns:p14="http://schemas.microsoft.com/office/powerpoint/2010/main" val="1770501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614680" y="124141"/>
            <a:ext cx="10515600" cy="1325563"/>
          </a:xfrm>
        </p:spPr>
        <p:txBody>
          <a:bodyPr>
            <a:normAutofit/>
          </a:bodyPr>
          <a:lstStyle/>
          <a:p>
            <a:pPr algn="ctr"/>
            <a:r>
              <a:rPr lang="zh-TW" altLang="en-US" sz="6600" dirty="0" smtClean="0">
                <a:latin typeface="標楷體" panose="03000509000000000000" pitchFamily="65" charset="-120"/>
                <a:ea typeface="標楷體" panose="03000509000000000000" pitchFamily="65" charset="-120"/>
              </a:rPr>
              <a:t>參考資料</a:t>
            </a:r>
            <a:endParaRPr lang="zh-TW" altLang="en-US" sz="66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82880" y="1449705"/>
            <a:ext cx="11714480" cy="5093336"/>
          </a:xfrm>
        </p:spPr>
        <p:txBody>
          <a:bodyPr>
            <a:noAutofit/>
          </a:bodyPr>
          <a:lstStyle/>
          <a:p>
            <a:pPr marL="0" indent="0">
              <a:buNone/>
            </a:pPr>
            <a:r>
              <a:rPr lang="en-US" altLang="zh-TW" dirty="0" smtClean="0">
                <a:latin typeface="標楷體" panose="03000509000000000000" pitchFamily="65" charset="-120"/>
                <a:ea typeface="標楷體" panose="03000509000000000000" pitchFamily="65" charset="-120"/>
              </a:rPr>
              <a:t>1.</a:t>
            </a:r>
            <a:r>
              <a:rPr lang="en-US" altLang="ja-JP" dirty="0" smtClean="0">
                <a:latin typeface="標楷體" panose="03000509000000000000" pitchFamily="65" charset="-120"/>
                <a:ea typeface="標楷體" panose="03000509000000000000" pitchFamily="65" charset="-120"/>
              </a:rPr>
              <a:t>2011</a:t>
            </a:r>
            <a:r>
              <a:rPr lang="ja-JP" altLang="en-US" dirty="0">
                <a:latin typeface="標楷體" panose="03000509000000000000" pitchFamily="65" charset="-120"/>
                <a:ea typeface="標楷體" panose="03000509000000000000" pitchFamily="65" charset="-120"/>
              </a:rPr>
              <a:t>年</a:t>
            </a:r>
            <a:r>
              <a:rPr lang="en-US" altLang="ja-JP" dirty="0">
                <a:latin typeface="標楷體" panose="03000509000000000000" pitchFamily="65" charset="-120"/>
                <a:ea typeface="標楷體" panose="03000509000000000000" pitchFamily="65" charset="-120"/>
              </a:rPr>
              <a:t>3</a:t>
            </a:r>
            <a:r>
              <a:rPr lang="ja-JP" altLang="en-US" dirty="0">
                <a:latin typeface="標楷體" panose="03000509000000000000" pitchFamily="65" charset="-120"/>
                <a:ea typeface="標楷體" panose="03000509000000000000" pitchFamily="65" charset="-120"/>
              </a:rPr>
              <a:t>月 東北地方太平洋沖地震 </a:t>
            </a:r>
            <a:r>
              <a:rPr lang="en-US" altLang="ja-JP" dirty="0">
                <a:latin typeface="標楷體" panose="03000509000000000000" pitchFamily="65" charset="-120"/>
                <a:ea typeface="標楷體" panose="03000509000000000000" pitchFamily="65" charset="-120"/>
              </a:rPr>
              <a:t>| </a:t>
            </a:r>
            <a:r>
              <a:rPr lang="ja-JP" altLang="en-US" dirty="0">
                <a:latin typeface="標楷體" panose="03000509000000000000" pitchFamily="65" charset="-120"/>
                <a:ea typeface="標楷體" panose="03000509000000000000" pitchFamily="65" charset="-120"/>
              </a:rPr>
              <a:t>東大地震研 広報アウトリーチ</a:t>
            </a:r>
            <a:r>
              <a:rPr lang="ja-JP" altLang="en-US" dirty="0" smtClean="0">
                <a:latin typeface="標楷體" panose="03000509000000000000" pitchFamily="65" charset="-120"/>
                <a:ea typeface="標楷體" panose="03000509000000000000" pitchFamily="65" charset="-120"/>
              </a:rPr>
              <a:t>室</a:t>
            </a:r>
            <a:endParaRPr lang="en-US" altLang="zh-TW" u="sng" dirty="0" smtClean="0">
              <a:latin typeface="標楷體" panose="03000509000000000000" pitchFamily="65" charset="-120"/>
              <a:ea typeface="標楷體" panose="03000509000000000000" pitchFamily="65" charset="-120"/>
              <a:hlinkClick r:id="rId2"/>
            </a:endParaRPr>
          </a:p>
          <a:p>
            <a:pPr marL="0" indent="0">
              <a:buNone/>
            </a:pPr>
            <a:r>
              <a:rPr lang="en-US" altLang="zh-TW" u="sng" dirty="0" smtClean="0">
                <a:latin typeface="標楷體" panose="03000509000000000000" pitchFamily="65" charset="-120"/>
                <a:ea typeface="標楷體" panose="03000509000000000000" pitchFamily="65" charset="-120"/>
                <a:hlinkClick r:id="rId2"/>
              </a:rPr>
              <a:t>http</a:t>
            </a:r>
            <a:r>
              <a:rPr lang="en-US" altLang="zh-TW" u="sng" dirty="0">
                <a:latin typeface="標楷體" panose="03000509000000000000" pitchFamily="65" charset="-120"/>
                <a:ea typeface="標楷體" panose="03000509000000000000" pitchFamily="65" charset="-120"/>
                <a:hlinkClick r:id="rId2"/>
              </a:rPr>
              <a:t>://outreach.eri.u-tokyo.ac.jp/eqvolc/201103_tohoku/#</a:t>
            </a:r>
            <a:r>
              <a:rPr lang="en-US" altLang="zh-TW" u="sng" dirty="0" smtClean="0">
                <a:latin typeface="標楷體" panose="03000509000000000000" pitchFamily="65" charset="-120"/>
                <a:ea typeface="標楷體" panose="03000509000000000000" pitchFamily="65" charset="-120"/>
                <a:hlinkClick r:id="rId2"/>
              </a:rPr>
              <a:t>Inversion</a:t>
            </a:r>
            <a:endParaRPr lang="en-US" altLang="zh-TW" u="sng" dirty="0" smtClean="0">
              <a:latin typeface="標楷體" panose="03000509000000000000" pitchFamily="65" charset="-120"/>
              <a:ea typeface="標楷體" panose="03000509000000000000" pitchFamily="65" charset="-120"/>
            </a:endParaRPr>
          </a:p>
          <a:p>
            <a:pPr marL="0" indent="0">
              <a:buNone/>
            </a:pPr>
            <a:r>
              <a:rPr lang="en-US" altLang="zh-TW" dirty="0" smtClean="0">
                <a:latin typeface="標楷體" panose="03000509000000000000" pitchFamily="65" charset="-120"/>
                <a:ea typeface="標楷體" panose="03000509000000000000" pitchFamily="65" charset="-120"/>
              </a:rPr>
              <a:t>2.</a:t>
            </a:r>
            <a:r>
              <a:rPr lang="ja-JP" altLang="en-US" dirty="0" smtClean="0">
                <a:latin typeface="標楷體" panose="03000509000000000000" pitchFamily="65" charset="-120"/>
                <a:ea typeface="標楷體" panose="03000509000000000000" pitchFamily="65" charset="-120"/>
              </a:rPr>
              <a:t>地震</a:t>
            </a:r>
            <a:r>
              <a:rPr lang="ja-JP" altLang="en-US" dirty="0">
                <a:latin typeface="標楷體" panose="03000509000000000000" pitchFamily="65" charset="-120"/>
                <a:ea typeface="標楷體" panose="03000509000000000000" pitchFamily="65" charset="-120"/>
              </a:rPr>
              <a:t>火山研究観測センター</a:t>
            </a:r>
            <a:r>
              <a:rPr lang="en-US" altLang="ja-JP" dirty="0">
                <a:latin typeface="標楷體" panose="03000509000000000000" pitchFamily="65" charset="-120"/>
                <a:ea typeface="標楷體" panose="03000509000000000000" pitchFamily="65" charset="-120"/>
              </a:rPr>
              <a:t>: </a:t>
            </a:r>
            <a:r>
              <a:rPr lang="ja-JP" altLang="en-US" dirty="0">
                <a:latin typeface="標楷體" panose="03000509000000000000" pitchFamily="65" charset="-120"/>
                <a:ea typeface="標楷體" panose="03000509000000000000" pitchFamily="65" charset="-120"/>
              </a:rPr>
              <a:t>地震・火山イベント速報アーカイ</a:t>
            </a:r>
            <a:r>
              <a:rPr lang="ja-JP" altLang="en-US" dirty="0" smtClean="0">
                <a:latin typeface="標楷體" panose="03000509000000000000" pitchFamily="65" charset="-120"/>
                <a:ea typeface="標楷體" panose="03000509000000000000" pitchFamily="65" charset="-120"/>
              </a:rPr>
              <a:t>ブ</a:t>
            </a:r>
            <a:endParaRPr lang="en-US" altLang="ja-JP" dirty="0">
              <a:latin typeface="標楷體" panose="03000509000000000000" pitchFamily="65" charset="-120"/>
              <a:ea typeface="標楷體" panose="03000509000000000000" pitchFamily="65" charset="-120"/>
            </a:endParaRPr>
          </a:p>
          <a:p>
            <a:pPr marL="0" indent="0">
              <a:buNone/>
            </a:pPr>
            <a:r>
              <a:rPr lang="en-US" altLang="zh-TW" u="sng" dirty="0">
                <a:latin typeface="標楷體" panose="03000509000000000000" pitchFamily="65" charset="-120"/>
                <a:ea typeface="標楷體" panose="03000509000000000000" pitchFamily="65" charset="-120"/>
                <a:hlinkClick r:id="rId3"/>
              </a:rPr>
              <a:t>http://www.sci.hokudai.ac.jp/isv/ev-news-flash/#</a:t>
            </a:r>
            <a:r>
              <a:rPr lang="en-US" altLang="zh-TW" u="sng" dirty="0" smtClean="0">
                <a:latin typeface="標楷體" panose="03000509000000000000" pitchFamily="65" charset="-120"/>
                <a:ea typeface="標楷體" panose="03000509000000000000" pitchFamily="65" charset="-120"/>
                <a:hlinkClick r:id="rId3"/>
              </a:rPr>
              <a:t>a-06</a:t>
            </a:r>
            <a:endParaRPr lang="en-US" altLang="zh-TW" dirty="0" smtClean="0">
              <a:latin typeface="標楷體" panose="03000509000000000000" pitchFamily="65" charset="-120"/>
              <a:ea typeface="標楷體" panose="03000509000000000000" pitchFamily="65" charset="-120"/>
            </a:endParaRPr>
          </a:p>
          <a:p>
            <a:pPr marL="0" indent="0">
              <a:buNone/>
            </a:pPr>
            <a:r>
              <a:rPr lang="en-US" altLang="zh-TW" dirty="0" smtClean="0">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 </a:t>
            </a:r>
            <a:r>
              <a:rPr lang="en-US" altLang="zh-TW" dirty="0" smtClean="0">
                <a:latin typeface="標楷體" panose="03000509000000000000" pitchFamily="65" charset="-120"/>
                <a:ea typeface="標楷體" panose="03000509000000000000" pitchFamily="65" charset="-120"/>
              </a:rPr>
              <a:t>2011</a:t>
            </a:r>
            <a:r>
              <a:rPr lang="zh-TW" altLang="en-US" dirty="0">
                <a:latin typeface="標楷體" panose="03000509000000000000" pitchFamily="65" charset="-120"/>
                <a:ea typeface="標楷體" panose="03000509000000000000" pitchFamily="65" charset="-120"/>
              </a:rPr>
              <a:t>日本大海嘯之初探與省</a:t>
            </a:r>
            <a:r>
              <a:rPr lang="zh-TW" altLang="en-US" dirty="0" smtClean="0">
                <a:latin typeface="標楷體" panose="03000509000000000000" pitchFamily="65" charset="-120"/>
                <a:ea typeface="標楷體" panose="03000509000000000000" pitchFamily="65" charset="-120"/>
              </a:rPr>
              <a:t>思</a:t>
            </a:r>
            <a:endParaRPr lang="en-US" altLang="zh-TW" dirty="0" smtClean="0">
              <a:latin typeface="標楷體" panose="03000509000000000000" pitchFamily="65" charset="-120"/>
              <a:ea typeface="標楷體" panose="03000509000000000000" pitchFamily="65" charset="-120"/>
            </a:endParaRPr>
          </a:p>
          <a:p>
            <a:pPr marL="0" indent="0">
              <a:buNone/>
            </a:pPr>
            <a:r>
              <a:rPr lang="en-US" altLang="zh-TW" u="sng" dirty="0">
                <a:latin typeface="標楷體" panose="03000509000000000000" pitchFamily="65" charset="-120"/>
                <a:ea typeface="標楷體" panose="03000509000000000000" pitchFamily="65" charset="-120"/>
                <a:hlinkClick r:id="rId4"/>
              </a:rPr>
              <a:t>http://140.115.23.170/tsunami/2011Japan.htm</a:t>
            </a:r>
            <a:endParaRPr lang="en-US" altLang="zh-TW" dirty="0" smtClean="0">
              <a:latin typeface="標楷體" panose="03000509000000000000" pitchFamily="65" charset="-120"/>
              <a:ea typeface="標楷體" panose="03000509000000000000" pitchFamily="65" charset="-120"/>
            </a:endParaRPr>
          </a:p>
          <a:p>
            <a:pPr marL="0" indent="0">
              <a:buNone/>
            </a:pPr>
            <a:r>
              <a:rPr lang="en-US" altLang="zh-TW" dirty="0" smtClean="0">
                <a:latin typeface="標楷體" panose="03000509000000000000" pitchFamily="65" charset="-120"/>
                <a:ea typeface="標楷體" panose="03000509000000000000" pitchFamily="65" charset="-120"/>
              </a:rPr>
              <a:t>4.</a:t>
            </a:r>
            <a:r>
              <a:rPr lang="en-US" altLang="ja-JP" dirty="0" smtClean="0">
                <a:latin typeface="標楷體" panose="03000509000000000000" pitchFamily="65" charset="-120"/>
                <a:ea typeface="標楷體" panose="03000509000000000000" pitchFamily="65" charset="-120"/>
              </a:rPr>
              <a:t>2011</a:t>
            </a:r>
            <a:r>
              <a:rPr lang="zh-TW" altLang="en-US" dirty="0">
                <a:latin typeface="標楷體" panose="03000509000000000000" pitchFamily="65" charset="-120"/>
                <a:ea typeface="標楷體" panose="03000509000000000000" pitchFamily="65" charset="-120"/>
              </a:rPr>
              <a:t>日本福島海嘯之研究與省</a:t>
            </a:r>
            <a:r>
              <a:rPr lang="zh-TW" altLang="en-US" dirty="0" smtClean="0">
                <a:latin typeface="標楷體" panose="03000509000000000000" pitchFamily="65" charset="-120"/>
                <a:ea typeface="標楷體" panose="03000509000000000000" pitchFamily="65" charset="-120"/>
              </a:rPr>
              <a:t>思</a:t>
            </a:r>
            <a:r>
              <a:rPr lang="ja-JP" altLang="en-US" dirty="0" smtClean="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若發生馬尼拉海溝地震</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預測海嘯將於</a:t>
            </a:r>
            <a:r>
              <a:rPr lang="en-US" altLang="zh-TW" dirty="0">
                <a:latin typeface="標楷體" panose="03000509000000000000" pitchFamily="65" charset="-120"/>
                <a:ea typeface="標楷體" panose="03000509000000000000" pitchFamily="65" charset="-120"/>
              </a:rPr>
              <a:t>13</a:t>
            </a:r>
            <a:r>
              <a:rPr lang="zh-TW" altLang="en-US" dirty="0">
                <a:latin typeface="標楷體" panose="03000509000000000000" pitchFamily="65" charset="-120"/>
                <a:ea typeface="標楷體" panose="03000509000000000000" pitchFamily="65" charset="-120"/>
              </a:rPr>
              <a:t>分鐘達我核三廠</a:t>
            </a:r>
            <a:endParaRPr lang="en-US" altLang="zh-TW" dirty="0" smtClean="0">
              <a:latin typeface="標楷體" panose="03000509000000000000" pitchFamily="65" charset="-120"/>
              <a:ea typeface="標楷體" panose="03000509000000000000" pitchFamily="65" charset="-120"/>
            </a:endParaRPr>
          </a:p>
          <a:p>
            <a:pPr marL="0" indent="0">
              <a:buNone/>
            </a:pPr>
            <a:r>
              <a:rPr lang="en-US" altLang="zh-TW" dirty="0" smtClean="0">
                <a:latin typeface="標楷體" panose="03000509000000000000" pitchFamily="65" charset="-120"/>
                <a:ea typeface="標楷體" panose="03000509000000000000" pitchFamily="65" charset="-120"/>
                <a:hlinkClick r:id="rId5"/>
              </a:rPr>
              <a:t>http://ciche.ncree.org/wordpress/download_sor/214-P001.pdf</a:t>
            </a:r>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825637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72720" y="406400"/>
            <a:ext cx="11866880" cy="6177280"/>
          </a:xfrm>
        </p:spPr>
        <p:txBody>
          <a:bodyPr>
            <a:noAutofit/>
          </a:bodyPr>
          <a:lstStyle/>
          <a:p>
            <a:pPr marL="0" indent="0">
              <a:buNone/>
            </a:pPr>
            <a:r>
              <a:rPr lang="en-US" altLang="zh-TW" sz="2400" dirty="0">
                <a:latin typeface="標楷體" panose="03000509000000000000" pitchFamily="65" charset="-120"/>
                <a:ea typeface="標楷體" panose="03000509000000000000" pitchFamily="65" charset="-120"/>
              </a:rPr>
              <a:t>5</a:t>
            </a:r>
            <a:r>
              <a:rPr lang="en-US" altLang="zh-TW" sz="2400" dirty="0" smtClean="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 </a:t>
            </a:r>
            <a:r>
              <a:rPr lang="en-US" altLang="zh-TW" sz="2400" dirty="0">
                <a:latin typeface="標楷體" panose="03000509000000000000" pitchFamily="65" charset="-120"/>
                <a:ea typeface="標楷體" panose="03000509000000000000" pitchFamily="65" charset="-120"/>
              </a:rPr>
              <a:t>311 </a:t>
            </a:r>
            <a:r>
              <a:rPr lang="zh-TW" altLang="en-US" sz="2400" dirty="0">
                <a:latin typeface="標楷體" panose="03000509000000000000" pitchFamily="65" charset="-120"/>
                <a:ea typeface="標楷體" panose="03000509000000000000" pitchFamily="65" charset="-120"/>
              </a:rPr>
              <a:t>日本宮城外海地震</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海嘯、福島核能電廠爆炸事件</a:t>
            </a:r>
            <a:r>
              <a:rPr lang="en-US" altLang="zh-TW" sz="2400" dirty="0">
                <a:latin typeface="標楷體" panose="03000509000000000000" pitchFamily="65" charset="-120"/>
                <a:ea typeface="標楷體" panose="03000509000000000000" pitchFamily="65" charset="-120"/>
              </a:rPr>
              <a:t>) </a:t>
            </a:r>
          </a:p>
          <a:p>
            <a:pPr marL="0" indent="0">
              <a:buNone/>
            </a:pPr>
            <a:r>
              <a:rPr lang="en-US" altLang="zh-TW" sz="2400" dirty="0">
                <a:latin typeface="標楷體" panose="03000509000000000000" pitchFamily="65" charset="-120"/>
                <a:ea typeface="標楷體" panose="03000509000000000000" pitchFamily="65" charset="-120"/>
                <a:hlinkClick r:id="rId2"/>
              </a:rPr>
              <a:t>http://</a:t>
            </a:r>
            <a:r>
              <a:rPr lang="en-US" altLang="zh-TW" sz="2400" dirty="0" smtClean="0">
                <a:latin typeface="標楷體" panose="03000509000000000000" pitchFamily="65" charset="-120"/>
                <a:ea typeface="標楷體" panose="03000509000000000000" pitchFamily="65" charset="-120"/>
                <a:hlinkClick r:id="rId2"/>
              </a:rPr>
              <a:t>www.go100.com.tw/pages/review/02es2.pdf</a:t>
            </a:r>
            <a:endParaRPr lang="en-US" altLang="zh-TW" sz="2400" dirty="0">
              <a:latin typeface="標楷體" panose="03000509000000000000" pitchFamily="65" charset="-120"/>
              <a:ea typeface="標楷體" panose="03000509000000000000" pitchFamily="65" charset="-120"/>
            </a:endParaRPr>
          </a:p>
          <a:p>
            <a:pPr marL="0" indent="0">
              <a:buNone/>
            </a:pPr>
            <a:r>
              <a:rPr lang="en-US" altLang="zh-TW" sz="2400" dirty="0">
                <a:latin typeface="標楷體" panose="03000509000000000000" pitchFamily="65" charset="-120"/>
                <a:ea typeface="標楷體" panose="03000509000000000000" pitchFamily="65" charset="-120"/>
              </a:rPr>
              <a:t>6. [</a:t>
            </a:r>
            <a:r>
              <a:rPr lang="zh-TW" altLang="zh-TW" sz="2400" dirty="0">
                <a:latin typeface="標楷體" panose="03000509000000000000" pitchFamily="65" charset="-120"/>
                <a:ea typeface="標楷體" panose="03000509000000000000" pitchFamily="65" charset="-120"/>
              </a:rPr>
              <a:t>情報</a:t>
            </a:r>
            <a:r>
              <a:rPr lang="en-US" altLang="zh-TW" sz="2400" dirty="0">
                <a:latin typeface="標楷體" panose="03000509000000000000" pitchFamily="65" charset="-120"/>
                <a:ea typeface="標楷體" panose="03000509000000000000" pitchFamily="65" charset="-120"/>
              </a:rPr>
              <a:t>] </a:t>
            </a:r>
            <a:r>
              <a:rPr lang="zh-TW" altLang="zh-TW" sz="2400" dirty="0">
                <a:latin typeface="標楷體" panose="03000509000000000000" pitchFamily="65" charset="-120"/>
                <a:ea typeface="標楷體" panose="03000509000000000000" pitchFamily="65" charset="-120"/>
              </a:rPr>
              <a:t>日本地震海嘯造成的福島核災圖解</a:t>
            </a:r>
            <a:r>
              <a:rPr lang="en-US" altLang="zh-TW" sz="2400" dirty="0">
                <a:latin typeface="標楷體" panose="03000509000000000000" pitchFamily="65" charset="-120"/>
                <a:ea typeface="標楷體" panose="03000509000000000000" pitchFamily="65" charset="-120"/>
              </a:rPr>
              <a:t> @ </a:t>
            </a:r>
            <a:r>
              <a:rPr lang="zh-TW" altLang="zh-TW" sz="2400" dirty="0">
                <a:latin typeface="標楷體" panose="03000509000000000000" pitchFamily="65" charset="-120"/>
                <a:ea typeface="標楷體" panose="03000509000000000000" pitchFamily="65" charset="-120"/>
              </a:rPr>
              <a:t>天使的咖啡屋</a:t>
            </a:r>
            <a:r>
              <a:rPr lang="en-US" altLang="zh-TW" sz="2400" dirty="0">
                <a:latin typeface="標楷體" panose="03000509000000000000" pitchFamily="65" charset="-120"/>
                <a:ea typeface="標楷體" panose="03000509000000000000" pitchFamily="65" charset="-120"/>
              </a:rPr>
              <a:t> :: </a:t>
            </a:r>
            <a:r>
              <a:rPr lang="zh-TW" altLang="zh-TW" sz="2400" dirty="0">
                <a:latin typeface="標楷體" panose="03000509000000000000" pitchFamily="65" charset="-120"/>
                <a:ea typeface="標楷體" panose="03000509000000000000" pitchFamily="65" charset="-120"/>
              </a:rPr>
              <a:t>痞客邦</a:t>
            </a:r>
            <a:r>
              <a:rPr lang="en-US" altLang="zh-TW" sz="2400" dirty="0">
                <a:latin typeface="標楷體" panose="03000509000000000000" pitchFamily="65" charset="-120"/>
                <a:ea typeface="標楷體" panose="03000509000000000000" pitchFamily="65" charset="-120"/>
              </a:rPr>
              <a:t> PIXNET ::</a:t>
            </a:r>
            <a:endParaRPr lang="zh-TW" altLang="zh-TW" sz="2400" dirty="0">
              <a:latin typeface="標楷體" panose="03000509000000000000" pitchFamily="65" charset="-120"/>
              <a:ea typeface="標楷體" panose="03000509000000000000" pitchFamily="65" charset="-120"/>
            </a:endParaRPr>
          </a:p>
          <a:p>
            <a:pPr marL="0" indent="0">
              <a:buNone/>
            </a:pPr>
            <a:r>
              <a:rPr lang="en-US" altLang="zh-TW" sz="2400" u="sng" dirty="0">
                <a:latin typeface="標楷體" panose="03000509000000000000" pitchFamily="65" charset="-120"/>
                <a:ea typeface="標楷體" panose="03000509000000000000" pitchFamily="65" charset="-120"/>
                <a:hlinkClick r:id="rId3"/>
              </a:rPr>
              <a:t>http://dreamyeh.pixnet.net/blog/post/28665131-%5b%E6%83%85%E5%A0%B1%5d-%E6%97%A5%E6%9C%AC%E5%9C%B0%E9%9C%87%E6%B5%B7%E5%98%AF%E9%80%A0%E6%88%90%E7%9A%84%E7%A6%8F%E5%B3%B6%E6%A0%B8%E7%81%BD%E5%9C%96%E8%A7%A3</a:t>
            </a:r>
            <a:endParaRPr lang="en-US" altLang="zh-TW" sz="2400" dirty="0">
              <a:latin typeface="標楷體" panose="03000509000000000000" pitchFamily="65" charset="-120"/>
              <a:ea typeface="標楷體" panose="03000509000000000000" pitchFamily="65" charset="-120"/>
            </a:endParaRPr>
          </a:p>
          <a:p>
            <a:pPr marL="0" indent="0">
              <a:buNone/>
            </a:pPr>
            <a:r>
              <a:rPr lang="en-US" altLang="zh-TW" sz="2400" dirty="0">
                <a:latin typeface="標楷體" panose="03000509000000000000" pitchFamily="65" charset="-120"/>
                <a:ea typeface="標楷體" panose="03000509000000000000" pitchFamily="65" charset="-120"/>
              </a:rPr>
              <a:t>7.</a:t>
            </a:r>
            <a:r>
              <a:rPr lang="ja-JP" altLang="en-US" sz="2400" dirty="0">
                <a:latin typeface="標楷體" panose="03000509000000000000" pitchFamily="65" charset="-120"/>
                <a:ea typeface="標楷體" panose="03000509000000000000" pitchFamily="65" charset="-120"/>
              </a:rPr>
              <a:t>気象庁 </a:t>
            </a:r>
            <a:r>
              <a:rPr lang="en-US" altLang="ja-JP" sz="2400" dirty="0">
                <a:latin typeface="標楷體" panose="03000509000000000000" pitchFamily="65" charset="-120"/>
                <a:ea typeface="標楷體" panose="03000509000000000000" pitchFamily="65" charset="-120"/>
              </a:rPr>
              <a:t>| </a:t>
            </a:r>
            <a:r>
              <a:rPr lang="ja-JP" altLang="en-US" sz="2400" dirty="0">
                <a:latin typeface="標楷體" panose="03000509000000000000" pitchFamily="65" charset="-120"/>
                <a:ea typeface="標楷體" panose="03000509000000000000" pitchFamily="65" charset="-120"/>
              </a:rPr>
              <a:t>災害時地震・津波速報 平成</a:t>
            </a:r>
            <a:r>
              <a:rPr lang="en-US" altLang="ja-JP" sz="2400" dirty="0">
                <a:latin typeface="標楷體" panose="03000509000000000000" pitchFamily="65" charset="-120"/>
                <a:ea typeface="標楷體" panose="03000509000000000000" pitchFamily="65" charset="-120"/>
              </a:rPr>
              <a:t>23</a:t>
            </a:r>
            <a:r>
              <a:rPr lang="ja-JP" altLang="en-US" sz="2400" dirty="0">
                <a:latin typeface="標楷體" panose="03000509000000000000" pitchFamily="65" charset="-120"/>
                <a:ea typeface="標楷體" panose="03000509000000000000" pitchFamily="65" charset="-120"/>
              </a:rPr>
              <a:t>年（</a:t>
            </a:r>
            <a:r>
              <a:rPr lang="en-US" altLang="ja-JP" sz="2400" dirty="0">
                <a:latin typeface="標楷體" panose="03000509000000000000" pitchFamily="65" charset="-120"/>
                <a:ea typeface="標楷體" panose="03000509000000000000" pitchFamily="65" charset="-120"/>
              </a:rPr>
              <a:t>2011</a:t>
            </a:r>
            <a:r>
              <a:rPr lang="ja-JP" altLang="en-US" sz="2400" dirty="0">
                <a:latin typeface="標楷體" panose="03000509000000000000" pitchFamily="65" charset="-120"/>
                <a:ea typeface="標楷體" panose="03000509000000000000" pitchFamily="65" charset="-120"/>
              </a:rPr>
              <a:t>年）東北地方太平洋沖地震</a:t>
            </a:r>
            <a:endParaRPr lang="en-US" altLang="zh-TW" sz="2400" dirty="0">
              <a:latin typeface="標楷體" panose="03000509000000000000" pitchFamily="65" charset="-120"/>
              <a:ea typeface="標楷體" panose="03000509000000000000" pitchFamily="65" charset="-120"/>
            </a:endParaRPr>
          </a:p>
          <a:p>
            <a:pPr marL="0" indent="0">
              <a:buNone/>
            </a:pPr>
            <a:r>
              <a:rPr lang="en-US" altLang="zh-TW" sz="2400" u="sng" dirty="0">
                <a:latin typeface="標楷體" panose="03000509000000000000" pitchFamily="65" charset="-120"/>
                <a:ea typeface="標楷體" panose="03000509000000000000" pitchFamily="65" charset="-120"/>
                <a:hlinkClick r:id="rId4"/>
              </a:rPr>
              <a:t>http://www.jma.go.jp/jma/kishou/books/saigaiji/saigaiji_201101/saigaiji_201101.html</a:t>
            </a:r>
            <a:r>
              <a:rPr lang="en-US" altLang="zh-TW" sz="2400" dirty="0">
                <a:latin typeface="標楷體" panose="03000509000000000000" pitchFamily="65" charset="-120"/>
                <a:ea typeface="標楷體" panose="03000509000000000000" pitchFamily="65" charset="-120"/>
              </a:rPr>
              <a:t> </a:t>
            </a:r>
          </a:p>
          <a:p>
            <a:pPr marL="0" indent="0">
              <a:buNone/>
            </a:pPr>
            <a:r>
              <a:rPr lang="en-US" altLang="zh-TW" sz="2400" dirty="0">
                <a:latin typeface="標楷體" panose="03000509000000000000" pitchFamily="65" charset="-120"/>
                <a:ea typeface="標楷體" panose="03000509000000000000" pitchFamily="65" charset="-120"/>
              </a:rPr>
              <a:t>8.</a:t>
            </a:r>
            <a:r>
              <a:rPr lang="ja-JP" altLang="en-US" sz="2400" dirty="0">
                <a:latin typeface="標楷體" panose="03000509000000000000" pitchFamily="65" charset="-120"/>
                <a:ea typeface="標楷體" panose="03000509000000000000" pitchFamily="65" charset="-120"/>
              </a:rPr>
              <a:t>災害時地震・津波速報</a:t>
            </a:r>
            <a:r>
              <a:rPr lang="zh-TW" altLang="en-US" sz="2400" dirty="0">
                <a:latin typeface="標楷體" panose="03000509000000000000" pitchFamily="65" charset="-120"/>
                <a:ea typeface="標楷體" panose="03000509000000000000" pitchFamily="65" charset="-120"/>
              </a:rPr>
              <a:t>    </a:t>
            </a:r>
            <a:r>
              <a:rPr lang="ja-JP" altLang="en-US" sz="2400" dirty="0">
                <a:latin typeface="標楷體" panose="03000509000000000000" pitchFamily="65" charset="-120"/>
                <a:ea typeface="標楷體" panose="03000509000000000000" pitchFamily="65" charset="-120"/>
              </a:rPr>
              <a:t>平成 </a:t>
            </a:r>
            <a:r>
              <a:rPr lang="en-US" altLang="ja-JP" sz="2400" dirty="0">
                <a:latin typeface="標楷體" panose="03000509000000000000" pitchFamily="65" charset="-120"/>
                <a:ea typeface="標楷體" panose="03000509000000000000" pitchFamily="65" charset="-120"/>
              </a:rPr>
              <a:t>23 </a:t>
            </a:r>
            <a:r>
              <a:rPr lang="ja-JP" altLang="en-US" sz="2400" dirty="0">
                <a:latin typeface="標楷體" panose="03000509000000000000" pitchFamily="65" charset="-120"/>
                <a:ea typeface="標楷體" panose="03000509000000000000" pitchFamily="65" charset="-120"/>
              </a:rPr>
              <a:t>年（</a:t>
            </a:r>
            <a:r>
              <a:rPr lang="en-US" altLang="ja-JP" sz="2400" dirty="0">
                <a:latin typeface="標楷體" panose="03000509000000000000" pitchFamily="65" charset="-120"/>
                <a:ea typeface="標楷體" panose="03000509000000000000" pitchFamily="65" charset="-120"/>
              </a:rPr>
              <a:t>2011 </a:t>
            </a:r>
            <a:r>
              <a:rPr lang="ja-JP" altLang="en-US" sz="2400" dirty="0">
                <a:latin typeface="標楷體" panose="03000509000000000000" pitchFamily="65" charset="-120"/>
                <a:ea typeface="標楷體" panose="03000509000000000000" pitchFamily="65" charset="-120"/>
              </a:rPr>
              <a:t>年）東北地方太平洋沖地震</a:t>
            </a:r>
            <a:endParaRPr lang="en-US" altLang="zh-TW" sz="2400" dirty="0">
              <a:latin typeface="標楷體" panose="03000509000000000000" pitchFamily="65" charset="-120"/>
              <a:ea typeface="標楷體" panose="03000509000000000000" pitchFamily="65" charset="-120"/>
            </a:endParaRPr>
          </a:p>
          <a:p>
            <a:pPr marL="0" indent="0">
              <a:buNone/>
            </a:pPr>
            <a:r>
              <a:rPr lang="en-US" altLang="zh-TW" sz="2400" dirty="0">
                <a:latin typeface="標楷體" panose="03000509000000000000" pitchFamily="65" charset="-120"/>
                <a:ea typeface="標楷體" panose="03000509000000000000" pitchFamily="65" charset="-120"/>
                <a:hlinkClick r:id="rId5"/>
              </a:rPr>
              <a:t>http://</a:t>
            </a:r>
            <a:r>
              <a:rPr lang="en-US" altLang="zh-TW" sz="2400" dirty="0" smtClean="0">
                <a:latin typeface="標楷體" panose="03000509000000000000" pitchFamily="65" charset="-120"/>
                <a:ea typeface="標楷體" panose="03000509000000000000" pitchFamily="65" charset="-120"/>
                <a:hlinkClick r:id="rId5"/>
              </a:rPr>
              <a:t>www.jma.go.jp/jma/kishou/books/saigaiji/saigaiji_201101/saigaiji_201101.pdf</a:t>
            </a:r>
            <a:endParaRPr lang="en-US" altLang="zh-TW" sz="2400" dirty="0" smtClean="0">
              <a:latin typeface="標楷體" panose="03000509000000000000" pitchFamily="65" charset="-120"/>
              <a:ea typeface="標楷體" panose="03000509000000000000" pitchFamily="65" charset="-120"/>
            </a:endParaRPr>
          </a:p>
          <a:p>
            <a:pPr marL="0" indent="0">
              <a:buNone/>
            </a:pPr>
            <a:r>
              <a:rPr lang="en-US" altLang="zh-TW" sz="2400" dirty="0" smtClean="0">
                <a:latin typeface="標楷體" panose="03000509000000000000" pitchFamily="65" charset="-120"/>
                <a:ea typeface="標楷體" panose="03000509000000000000" pitchFamily="65" charset="-120"/>
              </a:rPr>
              <a:t>9.</a:t>
            </a:r>
            <a:r>
              <a:rPr lang="ja-JP" altLang="en-US" sz="2400" dirty="0" smtClean="0">
                <a:latin typeface="標楷體" panose="03000509000000000000" pitchFamily="65" charset="-120"/>
                <a:ea typeface="標楷體" panose="03000509000000000000" pitchFamily="65" charset="-120"/>
              </a:rPr>
              <a:t>日本の災害対策（</a:t>
            </a:r>
            <a:r>
              <a:rPr lang="zh-CN" altLang="en-US" sz="2400" dirty="0" smtClean="0">
                <a:latin typeface="標楷體" panose="03000509000000000000" pitchFamily="65" charset="-120"/>
                <a:ea typeface="標楷體" panose="03000509000000000000" pitchFamily="65" charset="-120"/>
              </a:rPr>
              <a:t>日本</a:t>
            </a:r>
            <a:r>
              <a:rPr lang="zh-CN" altLang="en-US" sz="2400" dirty="0">
                <a:latin typeface="標楷體" panose="03000509000000000000" pitchFamily="65" charset="-120"/>
                <a:ea typeface="標楷體" panose="03000509000000000000" pitchFamily="65" charset="-120"/>
              </a:rPr>
              <a:t>的灾害对</a:t>
            </a:r>
            <a:r>
              <a:rPr lang="zh-CN" altLang="en-US" sz="2400" dirty="0" smtClean="0">
                <a:latin typeface="標楷體" panose="03000509000000000000" pitchFamily="65" charset="-120"/>
                <a:ea typeface="標楷體" panose="03000509000000000000" pitchFamily="65" charset="-120"/>
              </a:rPr>
              <a:t>策</a:t>
            </a:r>
            <a:r>
              <a:rPr lang="ja-JP" altLang="en-US" sz="2400" dirty="0" smtClean="0">
                <a:latin typeface="標楷體" panose="03000509000000000000" pitchFamily="65" charset="-120"/>
                <a:ea typeface="標楷體" panose="03000509000000000000" pitchFamily="65" charset="-120"/>
              </a:rPr>
              <a:t>）</a:t>
            </a:r>
            <a:endParaRPr lang="en-US" altLang="ja-JP" sz="2400" dirty="0" smtClean="0">
              <a:latin typeface="標楷體" panose="03000509000000000000" pitchFamily="65" charset="-120"/>
              <a:ea typeface="標楷體" panose="03000509000000000000" pitchFamily="65" charset="-120"/>
            </a:endParaRPr>
          </a:p>
          <a:p>
            <a:pPr marL="0" indent="0">
              <a:buNone/>
            </a:pPr>
            <a:r>
              <a:rPr lang="en-US" altLang="zh-TW" sz="2400" dirty="0">
                <a:latin typeface="標楷體" panose="03000509000000000000" pitchFamily="65" charset="-120"/>
                <a:ea typeface="標楷體" panose="03000509000000000000" pitchFamily="65" charset="-120"/>
                <a:hlinkClick r:id="rId6"/>
              </a:rPr>
              <a:t>http://</a:t>
            </a:r>
            <a:r>
              <a:rPr lang="en-US" altLang="zh-TW" sz="2400" dirty="0" smtClean="0">
                <a:latin typeface="標楷體" panose="03000509000000000000" pitchFamily="65" charset="-120"/>
                <a:ea typeface="標楷體" panose="03000509000000000000" pitchFamily="65" charset="-120"/>
                <a:hlinkClick r:id="rId6"/>
              </a:rPr>
              <a:t>www.bousai.go.jp/kyoiku/pdf/saigaipanf_c.pdf</a:t>
            </a:r>
            <a:endParaRPr lang="zh-TW" altLang="zh-TW"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52379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07194" y="1180732"/>
            <a:ext cx="10515600" cy="4351338"/>
          </a:xfrm>
        </p:spPr>
        <p:txBody>
          <a:bodyPr>
            <a:normAutofit/>
          </a:bodyPr>
          <a:lstStyle/>
          <a:p>
            <a:r>
              <a:rPr lang="ja-JP" altLang="zh-TW" sz="3200" dirty="0">
                <a:latin typeface="標楷體" panose="03000509000000000000" pitchFamily="65" charset="-120"/>
                <a:ea typeface="標楷體" panose="03000509000000000000" pitchFamily="65" charset="-120"/>
              </a:rPr>
              <a:t>日本氣象廳將本地震命名</a:t>
            </a:r>
            <a:r>
              <a:rPr lang="ja-JP" altLang="zh-TW" sz="3200" dirty="0" smtClean="0">
                <a:latin typeface="標楷體" panose="03000509000000000000" pitchFamily="65" charset="-120"/>
                <a:ea typeface="標楷體" panose="03000509000000000000" pitchFamily="65" charset="-120"/>
              </a:rPr>
              <a:t>為</a:t>
            </a:r>
            <a:r>
              <a:rPr lang="en-US" altLang="zh-TW" sz="3200" dirty="0" smtClean="0">
                <a:latin typeface="標楷體" panose="03000509000000000000" pitchFamily="65" charset="-120"/>
                <a:ea typeface="標楷體" panose="03000509000000000000" pitchFamily="65" charset="-120"/>
              </a:rPr>
              <a:t>:</a:t>
            </a:r>
            <a:endParaRPr lang="en-US" altLang="ja-JP" sz="3200" dirty="0" smtClean="0">
              <a:latin typeface="標楷體" panose="03000509000000000000" pitchFamily="65" charset="-120"/>
              <a:ea typeface="標楷體" panose="03000509000000000000" pitchFamily="65" charset="-120"/>
            </a:endParaRPr>
          </a:p>
          <a:p>
            <a:pPr marL="0" indent="0">
              <a:buNone/>
            </a:pPr>
            <a:endParaRPr lang="en-US" altLang="ja-JP" sz="3200" dirty="0" smtClean="0">
              <a:latin typeface="標楷體" panose="03000509000000000000" pitchFamily="65" charset="-120"/>
              <a:ea typeface="標楷體" panose="03000509000000000000" pitchFamily="65" charset="-120"/>
            </a:endParaRPr>
          </a:p>
          <a:p>
            <a:pPr marL="0" indent="0">
              <a:buNone/>
            </a:pPr>
            <a:r>
              <a:rPr lang="ja-JP" altLang="zh-TW" sz="3200" dirty="0" smtClean="0">
                <a:latin typeface="標楷體" panose="03000509000000000000" pitchFamily="65" charset="-120"/>
                <a:ea typeface="標楷體" panose="03000509000000000000" pitchFamily="65" charset="-120"/>
              </a:rPr>
              <a:t>平</a:t>
            </a:r>
            <a:r>
              <a:rPr lang="ja-JP" altLang="zh-TW" sz="3200" dirty="0">
                <a:latin typeface="標楷體" panose="03000509000000000000" pitchFamily="65" charset="-120"/>
                <a:ea typeface="標楷體" panose="03000509000000000000" pitchFamily="65" charset="-120"/>
              </a:rPr>
              <a:t>成</a:t>
            </a:r>
            <a:r>
              <a:rPr lang="en-US" altLang="zh-TW" sz="3200" dirty="0">
                <a:latin typeface="標楷體" panose="03000509000000000000" pitchFamily="65" charset="-120"/>
                <a:ea typeface="標楷體" panose="03000509000000000000" pitchFamily="65" charset="-120"/>
              </a:rPr>
              <a:t>23</a:t>
            </a:r>
            <a:r>
              <a:rPr lang="ja-JP" altLang="zh-TW" sz="3200" dirty="0">
                <a:latin typeface="標楷體" panose="03000509000000000000" pitchFamily="65" charset="-120"/>
                <a:ea typeface="標楷體" panose="03000509000000000000" pitchFamily="65" charset="-120"/>
              </a:rPr>
              <a:t>年（</a:t>
            </a:r>
            <a:r>
              <a:rPr lang="en-US" altLang="zh-TW" sz="3200" dirty="0">
                <a:latin typeface="標楷體" panose="03000509000000000000" pitchFamily="65" charset="-120"/>
                <a:ea typeface="標楷體" panose="03000509000000000000" pitchFamily="65" charset="-120"/>
              </a:rPr>
              <a:t>2011</a:t>
            </a:r>
            <a:r>
              <a:rPr lang="ja-JP" altLang="zh-TW" sz="3200" dirty="0">
                <a:latin typeface="標楷體" panose="03000509000000000000" pitchFamily="65" charset="-120"/>
                <a:ea typeface="標楷體" panose="03000509000000000000" pitchFamily="65" charset="-120"/>
              </a:rPr>
              <a:t>年）東北地方太平洋近海</a:t>
            </a:r>
            <a:r>
              <a:rPr lang="ja-JP" altLang="zh-TW" sz="3200" dirty="0" smtClean="0">
                <a:latin typeface="標楷體" panose="03000509000000000000" pitchFamily="65" charset="-120"/>
                <a:ea typeface="標楷體" panose="03000509000000000000" pitchFamily="65" charset="-120"/>
              </a:rPr>
              <a:t>地震</a:t>
            </a:r>
            <a:endParaRPr lang="en-US" altLang="ja-JP" sz="3200" dirty="0" smtClean="0">
              <a:latin typeface="標楷體" panose="03000509000000000000" pitchFamily="65" charset="-120"/>
              <a:ea typeface="標楷體" panose="03000509000000000000" pitchFamily="65" charset="-120"/>
            </a:endParaRPr>
          </a:p>
          <a:p>
            <a:pPr marL="0" indent="0">
              <a:buNone/>
            </a:pPr>
            <a:r>
              <a:rPr lang="ja-JP" altLang="zh-TW" sz="3200" dirty="0" smtClean="0">
                <a:latin typeface="標楷體" panose="03000509000000000000" pitchFamily="65" charset="-120"/>
                <a:ea typeface="標楷體" panose="03000509000000000000" pitchFamily="65" charset="-120"/>
              </a:rPr>
              <a:t>へ</a:t>
            </a:r>
            <a:r>
              <a:rPr lang="ja-JP" altLang="zh-TW" sz="3200" dirty="0">
                <a:latin typeface="標楷體" panose="03000509000000000000" pitchFamily="65" charset="-120"/>
                <a:ea typeface="標楷體" panose="03000509000000000000" pitchFamily="65" charset="-120"/>
              </a:rPr>
              <a:t>いせいにじゅさんねんとうほくちほうたいへいようおきじし</a:t>
            </a:r>
            <a:r>
              <a:rPr lang="ja-JP" altLang="zh-TW" sz="3200" dirty="0" smtClean="0">
                <a:latin typeface="標楷體" panose="03000509000000000000" pitchFamily="65" charset="-120"/>
                <a:ea typeface="標楷體" panose="03000509000000000000" pitchFamily="65" charset="-120"/>
              </a:rPr>
              <a:t>ん</a:t>
            </a:r>
            <a:endParaRPr lang="zh-TW" altLang="zh-TW" sz="3200" dirty="0">
              <a:latin typeface="標楷體" panose="03000509000000000000" pitchFamily="65" charset="-120"/>
              <a:ea typeface="標楷體" panose="03000509000000000000" pitchFamily="65" charset="-120"/>
            </a:endParaRPr>
          </a:p>
          <a:p>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665882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pic>
        <p:nvPicPr>
          <p:cNvPr id="5123" name="圖片 6" descr="http://upload.wikimedia.org/wikipedia/commons/thumb/9/98/Japan_location_map_with_side_map_of_the_Ryukyu_Islands.svg/413px-Japan_location_map_with_side_map_of_the_Ryukyu_Island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882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9021700" y="1328286"/>
            <a:ext cx="1200329" cy="4677878"/>
          </a:xfrm>
          <a:prstGeom prst="rect">
            <a:avLst/>
          </a:prstGeom>
          <a:noFill/>
        </p:spPr>
        <p:txBody>
          <a:bodyPr vert="eaVert" wrap="square" rtlCol="0">
            <a:spAutoFit/>
          </a:bodyPr>
          <a:lstStyle/>
          <a:p>
            <a:r>
              <a:rPr lang="zh-TW" altLang="en-US" sz="6600" b="1" dirty="0" smtClean="0">
                <a:latin typeface="標楷體" panose="03000509000000000000" pitchFamily="65" charset="-120"/>
                <a:ea typeface="標楷體" panose="03000509000000000000" pitchFamily="65" charset="-120"/>
              </a:rPr>
              <a:t>發生位置</a:t>
            </a:r>
            <a:endParaRPr lang="zh-TW" altLang="en-US" sz="6600" b="1" dirty="0">
              <a:latin typeface="標楷體" panose="03000509000000000000" pitchFamily="65" charset="-120"/>
              <a:ea typeface="標楷體" panose="03000509000000000000" pitchFamily="65" charset="-120"/>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976" y="2180797"/>
            <a:ext cx="5051082" cy="2660711"/>
          </a:xfrm>
          <a:prstGeom prst="rect">
            <a:avLst/>
          </a:prstGeom>
        </p:spPr>
      </p:pic>
    </p:spTree>
    <p:extLst>
      <p:ext uri="{BB962C8B-B14F-4D97-AF65-F5344CB8AC3E}">
        <p14:creationId xmlns:p14="http://schemas.microsoft.com/office/powerpoint/2010/main" val="3110032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10941" y="251795"/>
            <a:ext cx="10515600" cy="1325563"/>
          </a:xfrm>
        </p:spPr>
        <p:txBody>
          <a:bodyPr>
            <a:normAutofit/>
          </a:bodyPr>
          <a:lstStyle/>
          <a:p>
            <a:pPr algn="ctr"/>
            <a:r>
              <a:rPr lang="zh-TW" altLang="zh-TW" sz="6600" dirty="0" smtClean="0">
                <a:latin typeface="標楷體" panose="03000509000000000000" pitchFamily="65" charset="-120"/>
                <a:ea typeface="標楷體" panose="03000509000000000000" pitchFamily="65" charset="-120"/>
              </a:rPr>
              <a:t>原因</a:t>
            </a:r>
            <a:endParaRPr lang="zh-TW" altLang="zh-TW" sz="66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10941" y="1496009"/>
            <a:ext cx="10515600" cy="4351338"/>
          </a:xfrm>
        </p:spPr>
        <p:txBody>
          <a:bodyPr>
            <a:normAutofit lnSpcReduction="10000"/>
          </a:bodyPr>
          <a:lstStyle/>
          <a:p>
            <a:pPr marL="0" indent="0">
              <a:buNone/>
            </a:pP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聚合</a:t>
            </a:r>
            <a:r>
              <a:rPr lang="zh-TW" altLang="zh-TW" sz="3200" dirty="0">
                <a:latin typeface="標楷體" panose="03000509000000000000" pitchFamily="65" charset="-120"/>
                <a:ea typeface="標楷體" panose="03000509000000000000" pitchFamily="65" charset="-120"/>
              </a:rPr>
              <a:t>性板塊交界錯動。太平洋板塊向西隱沒入大陸板塊之下，形成隱沒帶，斷層錯動而形成地震</a:t>
            </a:r>
            <a:r>
              <a:rPr lang="zh-TW" altLang="zh-TW" sz="3200" dirty="0" smtClean="0">
                <a:latin typeface="標楷體" panose="03000509000000000000" pitchFamily="65" charset="-120"/>
                <a:ea typeface="標楷體" panose="03000509000000000000" pitchFamily="65" charset="-120"/>
              </a:rPr>
              <a:t>。</a:t>
            </a:r>
            <a:endParaRPr lang="en-US" altLang="zh-TW" sz="3200" dirty="0" smtClean="0">
              <a:latin typeface="標楷體" panose="03000509000000000000" pitchFamily="65" charset="-120"/>
              <a:ea typeface="標楷體" panose="03000509000000000000" pitchFamily="65" charset="-120"/>
            </a:endParaRPr>
          </a:p>
          <a:p>
            <a:pPr marL="0" indent="0">
              <a:buNone/>
            </a:pP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影片參考</a:t>
            </a:r>
            <a:r>
              <a:rPr lang="en-US" altLang="zh-TW" sz="3200" dirty="0" smtClean="0">
                <a:latin typeface="標楷體" panose="03000509000000000000" pitchFamily="65" charset="-120"/>
                <a:ea typeface="標楷體" panose="03000509000000000000" pitchFamily="65" charset="-120"/>
              </a:rPr>
              <a:t>:</a:t>
            </a:r>
          </a:p>
          <a:p>
            <a:pPr marL="0" indent="0">
              <a:buNone/>
            </a:pPr>
            <a:r>
              <a:rPr lang="en-US" altLang="zh-TW" sz="3200" dirty="0" smtClean="0">
                <a:latin typeface="標楷體" panose="03000509000000000000" pitchFamily="65" charset="-120"/>
                <a:ea typeface="標楷體" panose="03000509000000000000" pitchFamily="65" charset="-120"/>
              </a:rPr>
              <a:t>2011</a:t>
            </a:r>
            <a:r>
              <a:rPr lang="zh-TW" altLang="en-US" sz="3200" dirty="0">
                <a:latin typeface="標楷體" panose="03000509000000000000" pitchFamily="65" charset="-120"/>
                <a:ea typeface="標楷體" panose="03000509000000000000" pitchFamily="65" charset="-120"/>
              </a:rPr>
              <a:t>年</a:t>
            </a:r>
            <a:r>
              <a:rPr lang="en-US" altLang="zh-TW" sz="3200" dirty="0">
                <a:latin typeface="標楷體" panose="03000509000000000000" pitchFamily="65" charset="-120"/>
                <a:ea typeface="標楷體" panose="03000509000000000000" pitchFamily="65" charset="-120"/>
              </a:rPr>
              <a:t>3</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11</a:t>
            </a:r>
            <a:r>
              <a:rPr lang="zh-TW" altLang="en-US" sz="3200" dirty="0">
                <a:latin typeface="標楷體" panose="03000509000000000000" pitchFamily="65" charset="-120"/>
                <a:ea typeface="標楷體" panose="03000509000000000000" pitchFamily="65" charset="-120"/>
              </a:rPr>
              <a:t>日</a:t>
            </a:r>
            <a:r>
              <a:rPr lang="zh-TW" altLang="en-US" sz="3200" dirty="0" smtClean="0">
                <a:latin typeface="標楷體" panose="03000509000000000000" pitchFamily="65" charset="-120"/>
                <a:ea typeface="標楷體" panose="03000509000000000000" pitchFamily="65" charset="-120"/>
              </a:rPr>
              <a:t>造成</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日本大地震</a:t>
            </a:r>
            <a:r>
              <a:rPr lang="zh-TW" altLang="en-US" sz="3200" dirty="0">
                <a:latin typeface="標楷體" panose="03000509000000000000" pitchFamily="65" charset="-120"/>
                <a:ea typeface="標楷體" panose="03000509000000000000" pitchFamily="65" charset="-120"/>
              </a:rPr>
              <a:t>板塊</a:t>
            </a:r>
            <a:r>
              <a:rPr lang="zh-TW" altLang="en-US" sz="3200" dirty="0" smtClean="0">
                <a:latin typeface="標楷體" panose="03000509000000000000" pitchFamily="65" charset="-120"/>
                <a:ea typeface="標楷體" panose="03000509000000000000" pitchFamily="65" charset="-120"/>
              </a:rPr>
              <a:t>移動</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en-US" sz="3200" dirty="0" smtClean="0">
                <a:latin typeface="標楷體" panose="03000509000000000000" pitchFamily="65" charset="-120"/>
                <a:ea typeface="標楷體" panose="03000509000000000000" pitchFamily="65" charset="-120"/>
              </a:rPr>
              <a:t>示意影片</a:t>
            </a:r>
            <a:endParaRPr lang="en-US" altLang="zh-TW" sz="3200" dirty="0" smtClean="0">
              <a:latin typeface="標楷體" panose="03000509000000000000" pitchFamily="65" charset="-120"/>
              <a:ea typeface="標楷體" panose="03000509000000000000" pitchFamily="65" charset="-120"/>
            </a:endParaRPr>
          </a:p>
          <a:p>
            <a:pPr marL="0" indent="0">
              <a:buNone/>
            </a:pPr>
            <a:r>
              <a:rPr lang="en-US" altLang="zh-TW" sz="3200" dirty="0">
                <a:latin typeface="標楷體" panose="03000509000000000000" pitchFamily="65" charset="-120"/>
                <a:ea typeface="標楷體" panose="03000509000000000000" pitchFamily="65" charset="-120"/>
                <a:hlinkClick r:id="rId2"/>
              </a:rPr>
              <a:t>https://</a:t>
            </a:r>
            <a:r>
              <a:rPr lang="en-US" altLang="zh-TW" sz="3200" dirty="0" smtClean="0">
                <a:latin typeface="標楷體" panose="03000509000000000000" pitchFamily="65" charset="-120"/>
                <a:ea typeface="標楷體" panose="03000509000000000000" pitchFamily="65" charset="-120"/>
                <a:hlinkClick r:id="rId2"/>
              </a:rPr>
              <a:t>www.youtube.com/watch?v=F0AVzsxjSMM</a:t>
            </a:r>
            <a:endParaRPr lang="zh-TW" altLang="en-US" sz="3200" dirty="0">
              <a:latin typeface="標楷體" panose="03000509000000000000" pitchFamily="65" charset="-120"/>
              <a:ea typeface="標楷體" panose="03000509000000000000" pitchFamily="65" charset="-120"/>
            </a:endParaRPr>
          </a:p>
        </p:txBody>
      </p:sp>
      <p:pic>
        <p:nvPicPr>
          <p:cNvPr id="10244" name="Picture 4" descr="圖5.日本大地震成因剖面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6172" y="2430019"/>
            <a:ext cx="6265246" cy="2483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893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74040" y="545465"/>
            <a:ext cx="10515600" cy="4351338"/>
          </a:xfrm>
        </p:spPr>
        <p:txBody>
          <a:bodyPr/>
          <a:lstStyle/>
          <a:p>
            <a:pPr marL="0" indent="0">
              <a:buNone/>
            </a:pPr>
            <a:r>
              <a:rPr lang="zh-TW" altLang="zh-TW" sz="4400" dirty="0">
                <a:latin typeface="標楷體" panose="03000509000000000000" pitchFamily="65" charset="-120"/>
                <a:ea typeface="標楷體" panose="03000509000000000000" pitchFamily="65" charset="-120"/>
              </a:rPr>
              <a:t>然而</a:t>
            </a:r>
            <a:r>
              <a:rPr lang="zh-TW" altLang="zh-TW" sz="4400" dirty="0" smtClean="0">
                <a:latin typeface="標楷體" panose="03000509000000000000" pitchFamily="65" charset="-120"/>
                <a:ea typeface="標楷體" panose="03000509000000000000" pitchFamily="65" charset="-120"/>
              </a:rPr>
              <a:t>，</a:t>
            </a:r>
            <a:endParaRPr lang="en-US" altLang="zh-TW" sz="4400" dirty="0" smtClean="0">
              <a:latin typeface="標楷體" panose="03000509000000000000" pitchFamily="65" charset="-120"/>
              <a:ea typeface="標楷體" panose="03000509000000000000" pitchFamily="65" charset="-120"/>
            </a:endParaRPr>
          </a:p>
          <a:p>
            <a:endParaRPr lang="en-US" altLang="zh-TW" sz="4400" dirty="0">
              <a:latin typeface="標楷體" panose="03000509000000000000" pitchFamily="65" charset="-120"/>
              <a:ea typeface="標楷體" panose="03000509000000000000" pitchFamily="65" charset="-120"/>
            </a:endParaRPr>
          </a:p>
          <a:p>
            <a:pPr marL="0" indent="0">
              <a:buNone/>
            </a:pPr>
            <a:r>
              <a:rPr lang="en-US" altLang="zh-TW" sz="4400" dirty="0" smtClean="0">
                <a:latin typeface="標楷體" panose="03000509000000000000" pitchFamily="65" charset="-120"/>
                <a:ea typeface="標楷體" panose="03000509000000000000" pitchFamily="65" charset="-120"/>
              </a:rPr>
              <a:t>		</a:t>
            </a:r>
            <a:r>
              <a:rPr lang="zh-TW" altLang="zh-TW" sz="4400" dirty="0" smtClean="0">
                <a:latin typeface="標楷體" panose="03000509000000000000" pitchFamily="65" charset="-120"/>
                <a:ea typeface="標楷體" panose="03000509000000000000" pitchFamily="65" charset="-120"/>
              </a:rPr>
              <a:t>為何</a:t>
            </a:r>
            <a:r>
              <a:rPr lang="zh-TW" altLang="zh-TW" sz="4400" dirty="0">
                <a:latin typeface="標楷體" panose="03000509000000000000" pitchFamily="65" charset="-120"/>
                <a:ea typeface="標楷體" panose="03000509000000000000" pitchFamily="65" charset="-120"/>
              </a:rPr>
              <a:t>這海嘯會如此強大</a:t>
            </a:r>
            <a:r>
              <a:rPr lang="zh-TW" altLang="zh-TW" sz="4400" dirty="0" smtClean="0">
                <a:latin typeface="標楷體" panose="03000509000000000000" pitchFamily="65" charset="-120"/>
                <a:ea typeface="標楷體" panose="03000509000000000000" pitchFamily="65" charset="-120"/>
              </a:rPr>
              <a:t>？</a:t>
            </a:r>
            <a:endParaRPr lang="en-US" altLang="zh-TW" sz="4400" dirty="0" smtClean="0">
              <a:latin typeface="標楷體" panose="03000509000000000000" pitchFamily="65" charset="-120"/>
              <a:ea typeface="標楷體" panose="03000509000000000000" pitchFamily="65" charset="-120"/>
            </a:endParaRPr>
          </a:p>
          <a:p>
            <a:pPr marL="0" indent="0">
              <a:buNone/>
            </a:pPr>
            <a:endParaRPr lang="en-US" altLang="zh-TW" sz="4400" dirty="0" smtClean="0">
              <a:latin typeface="標楷體" panose="03000509000000000000" pitchFamily="65" charset="-120"/>
              <a:ea typeface="標楷體" panose="03000509000000000000" pitchFamily="65" charset="-120"/>
            </a:endParaRPr>
          </a:p>
          <a:p>
            <a:pPr marL="0" indent="0">
              <a:buNone/>
            </a:pPr>
            <a:r>
              <a:rPr lang="en-US" altLang="zh-TW" sz="4400" dirty="0" smtClean="0">
                <a:latin typeface="標楷體" panose="03000509000000000000" pitchFamily="65" charset="-120"/>
                <a:ea typeface="標楷體" panose="03000509000000000000" pitchFamily="65" charset="-120"/>
              </a:rPr>
              <a:t>		</a:t>
            </a:r>
            <a:r>
              <a:rPr lang="zh-TW" altLang="zh-TW" sz="4400" dirty="0" smtClean="0">
                <a:latin typeface="標楷體" panose="03000509000000000000" pitchFamily="65" charset="-120"/>
                <a:ea typeface="標楷體" panose="03000509000000000000" pitchFamily="65" charset="-120"/>
              </a:rPr>
              <a:t>為何</a:t>
            </a:r>
            <a:r>
              <a:rPr lang="zh-TW" altLang="zh-TW" sz="4400" dirty="0">
                <a:latin typeface="標楷體" panose="03000509000000000000" pitchFamily="65" charset="-120"/>
                <a:ea typeface="標楷體" panose="03000509000000000000" pitchFamily="65" charset="-120"/>
              </a:rPr>
              <a:t>會在日本會造成重大災情？</a:t>
            </a:r>
          </a:p>
          <a:p>
            <a:endParaRPr lang="zh-TW" altLang="en-US" dirty="0"/>
          </a:p>
        </p:txBody>
      </p:sp>
    </p:spTree>
    <p:extLst>
      <p:ext uri="{BB962C8B-B14F-4D97-AF65-F5344CB8AC3E}">
        <p14:creationId xmlns:p14="http://schemas.microsoft.com/office/powerpoint/2010/main" val="3568485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675640" y="677545"/>
                <a:ext cx="10515600" cy="4351338"/>
              </a:xfrm>
            </p:spPr>
            <p:txBody>
              <a:bodyPr>
                <a:noAutofit/>
              </a:bodyPr>
              <a:lstStyle/>
              <a:p>
                <a:pPr marL="0" indent="0">
                  <a:buNone/>
                </a:pPr>
                <a:r>
                  <a:rPr lang="zh-TW" altLang="zh-TW" sz="3200" dirty="0" smtClean="0">
                    <a:latin typeface="標楷體" panose="03000509000000000000" pitchFamily="65" charset="-120"/>
                    <a:ea typeface="標楷體" panose="03000509000000000000" pitchFamily="65" charset="-120"/>
                  </a:rPr>
                  <a:t>海嘯</a:t>
                </a:r>
                <a:r>
                  <a:rPr lang="zh-TW" altLang="zh-TW" sz="3200" dirty="0">
                    <a:latin typeface="標楷體" panose="03000509000000000000" pitchFamily="65" charset="-120"/>
                    <a:ea typeface="標楷體" panose="03000509000000000000" pitchFamily="65" charset="-120"/>
                  </a:rPr>
                  <a:t>的</a:t>
                </a:r>
                <a:r>
                  <a:rPr lang="zh-TW" altLang="zh-TW" sz="3200" dirty="0" smtClean="0">
                    <a:latin typeface="標楷體" panose="03000509000000000000" pitchFamily="65" charset="-120"/>
                    <a:ea typeface="標楷體" panose="03000509000000000000" pitchFamily="65" charset="-120"/>
                  </a:rPr>
                  <a:t>特性</a:t>
                </a:r>
                <a:r>
                  <a:rPr lang="en-US" altLang="zh-TW" sz="3200" dirty="0">
                    <a:latin typeface="標楷體" panose="03000509000000000000" pitchFamily="65" charset="-120"/>
                    <a:ea typeface="標楷體" panose="03000509000000000000" pitchFamily="65" charset="-120"/>
                  </a:rPr>
                  <a:t>:</a:t>
                </a:r>
                <a:endParaRPr lang="en-US" altLang="zh-TW" sz="3200" dirty="0" smtClean="0">
                  <a:latin typeface="標楷體" panose="03000509000000000000" pitchFamily="65" charset="-120"/>
                  <a:ea typeface="標楷體" panose="03000509000000000000" pitchFamily="65" charset="-120"/>
                </a:endParaRPr>
              </a:p>
              <a:p>
                <a:pPr marL="0" indent="0">
                  <a:buNone/>
                </a:pP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海嘯</a:t>
                </a:r>
                <a:r>
                  <a:rPr lang="zh-TW" altLang="zh-TW" sz="3200" dirty="0">
                    <a:latin typeface="標楷體" panose="03000509000000000000" pitchFamily="65" charset="-120"/>
                    <a:ea typeface="標楷體" panose="03000509000000000000" pitchFamily="65" charset="-120"/>
                  </a:rPr>
                  <a:t>在傳遞過程中，波浪會朝向淺水方向前進，這是由於海嘯波傳的速度</a:t>
                </a:r>
                <a:r>
                  <a:rPr lang="en-US" altLang="zh-TW" sz="3200" dirty="0">
                    <a:latin typeface="標楷體" panose="03000509000000000000" pitchFamily="65" charset="-120"/>
                    <a:ea typeface="標楷體" panose="03000509000000000000" pitchFamily="65" charset="-120"/>
                  </a:rPr>
                  <a:t>(C)</a:t>
                </a:r>
                <a:r>
                  <a:rPr lang="zh-TW" altLang="zh-TW" sz="3200" dirty="0">
                    <a:latin typeface="標楷體" panose="03000509000000000000" pitchFamily="65" charset="-120"/>
                    <a:ea typeface="標楷體" panose="03000509000000000000" pitchFamily="65" charset="-120"/>
                  </a:rPr>
                  <a:t>正比於水深</a:t>
                </a:r>
                <a:r>
                  <a:rPr lang="en-US" altLang="zh-TW" sz="3200" dirty="0">
                    <a:latin typeface="標楷體" panose="03000509000000000000" pitchFamily="65" charset="-120"/>
                    <a:ea typeface="標楷體" panose="03000509000000000000" pitchFamily="65" charset="-120"/>
                  </a:rPr>
                  <a:t>(h)</a:t>
                </a:r>
                <a:r>
                  <a:rPr lang="zh-TW" altLang="zh-TW" sz="3200" dirty="0">
                    <a:latin typeface="標楷體" panose="03000509000000000000" pitchFamily="65" charset="-120"/>
                    <a:ea typeface="標楷體" panose="03000509000000000000" pitchFamily="65" charset="-120"/>
                  </a:rPr>
                  <a:t>開根號</a:t>
                </a:r>
                <a:r>
                  <a:rPr lang="en-US" altLang="zh-TW" sz="3200" dirty="0">
                    <a:latin typeface="標楷體" panose="03000509000000000000" pitchFamily="65" charset="-120"/>
                    <a:ea typeface="標楷體" panose="03000509000000000000" pitchFamily="65" charset="-120"/>
                  </a:rPr>
                  <a:t>(C</a:t>
                </a:r>
                <a:r>
                  <a:rPr lang="en-US" altLang="zh-TW" sz="3200" dirty="0" smtClean="0">
                    <a:latin typeface="標楷體" panose="03000509000000000000" pitchFamily="65" charset="-120"/>
                    <a:ea typeface="標楷體" panose="03000509000000000000" pitchFamily="65" charset="-120"/>
                  </a:rPr>
                  <a:t>=</a:t>
                </a:r>
                <a14:m>
                  <m:oMath xmlns:m="http://schemas.openxmlformats.org/officeDocument/2006/math">
                    <m:rad>
                      <m:radPr>
                        <m:degHide m:val="on"/>
                        <m:ctrlPr>
                          <a:rPr lang="en-US" altLang="zh-TW" sz="3200" i="1" smtClean="0">
                            <a:latin typeface="Cambria Math" panose="02040503050406030204" pitchFamily="18" charset="0"/>
                            <a:ea typeface="標楷體" panose="03000509000000000000" pitchFamily="65" charset="-120"/>
                          </a:rPr>
                        </m:ctrlPr>
                      </m:radPr>
                      <m:deg/>
                      <m:e>
                        <m:r>
                          <m:rPr>
                            <m:nor/>
                          </m:rPr>
                          <a:rPr lang="en-US" altLang="zh-TW" sz="3200" dirty="0">
                            <a:latin typeface="標楷體" panose="03000509000000000000" pitchFamily="65" charset="-120"/>
                            <a:ea typeface="標楷體" panose="03000509000000000000" pitchFamily="65" charset="-120"/>
                          </a:rPr>
                          <m:t>g</m:t>
                        </m:r>
                        <m:r>
                          <a:rPr lang="en-US" altLang="zh-TW" sz="3200" b="0" i="1" smtClean="0">
                            <a:latin typeface="Cambria Math" panose="02040503050406030204" pitchFamily="18" charset="0"/>
                            <a:ea typeface="標楷體" panose="03000509000000000000" pitchFamily="65" charset="-120"/>
                          </a:rPr>
                          <m:t>h</m:t>
                        </m:r>
                      </m:e>
                    </m:rad>
                    <m:r>
                      <a:rPr lang="zh-TW" altLang="en-US" sz="3200" i="1">
                        <a:latin typeface="Cambria Math" panose="02040503050406030204" pitchFamily="18" charset="0"/>
                        <a:ea typeface="標楷體" panose="03000509000000000000" pitchFamily="65" charset="-120"/>
                      </a:rPr>
                      <m:t>，</m:t>
                    </m:r>
                  </m:oMath>
                </a14:m>
                <a:r>
                  <a:rPr lang="en-US" altLang="zh-TW" sz="3200" dirty="0" smtClean="0">
                    <a:latin typeface="標楷體" panose="03000509000000000000" pitchFamily="65" charset="-120"/>
                    <a:ea typeface="標楷體" panose="03000509000000000000" pitchFamily="65" charset="-120"/>
                  </a:rPr>
                  <a:t>g</a:t>
                </a:r>
                <a:r>
                  <a:rPr lang="zh-TW" altLang="en-US" sz="3200" dirty="0" smtClean="0">
                    <a:latin typeface="標楷體" panose="03000509000000000000" pitchFamily="65" charset="-120"/>
                    <a:ea typeface="標楷體" panose="03000509000000000000" pitchFamily="65" charset="-120"/>
                  </a:rPr>
                  <a:t>為重力加速度</a:t>
                </a:r>
                <a:r>
                  <a:rPr lang="en-US" altLang="zh-TW" sz="3200" dirty="0" smtClean="0">
                    <a:latin typeface="標楷體" panose="03000509000000000000" pitchFamily="65" charset="-120"/>
                    <a:ea typeface="標楷體" panose="03000509000000000000" pitchFamily="65" charset="-120"/>
                  </a:rPr>
                  <a:t>)</a:t>
                </a:r>
                <a:r>
                  <a:rPr lang="zh-TW" altLang="zh-TW" sz="3200" dirty="0" smtClean="0">
                    <a:latin typeface="標楷體" panose="03000509000000000000" pitchFamily="65" charset="-120"/>
                    <a:ea typeface="標楷體" panose="03000509000000000000" pitchFamily="65" charset="-120"/>
                  </a:rPr>
                  <a:t>。</a:t>
                </a:r>
                <a:endParaRPr lang="en-US" altLang="zh-TW" sz="3200" dirty="0" smtClean="0">
                  <a:latin typeface="標楷體" panose="03000509000000000000" pitchFamily="65" charset="-120"/>
                  <a:ea typeface="標楷體" panose="03000509000000000000" pitchFamily="65" charset="-120"/>
                </a:endParaRPr>
              </a:p>
              <a:p>
                <a:pPr marL="0" indent="0">
                  <a:buNone/>
                </a:pPr>
                <a:r>
                  <a:rPr lang="zh-TW" altLang="zh-TW" sz="3200" dirty="0" smtClean="0">
                    <a:latin typeface="標楷體" panose="03000509000000000000" pitchFamily="65" charset="-120"/>
                    <a:ea typeface="標楷體" panose="03000509000000000000" pitchFamily="65" charset="-120"/>
                  </a:rPr>
                  <a:t>所以</a:t>
                </a:r>
                <a:r>
                  <a:rPr lang="zh-TW" altLang="en-US" sz="3200" dirty="0" smtClean="0">
                    <a:latin typeface="標楷體" panose="03000509000000000000" pitchFamily="65" charset="-120"/>
                    <a:ea typeface="標楷體" panose="03000509000000000000" pitchFamily="65" charset="-120"/>
                  </a:rPr>
                  <a:t>，</a:t>
                </a:r>
                <a:r>
                  <a:rPr lang="zh-TW" altLang="zh-TW" sz="3200" b="1" u="sng" dirty="0" smtClean="0">
                    <a:latin typeface="標楷體" panose="03000509000000000000" pitchFamily="65" charset="-120"/>
                    <a:ea typeface="標楷體" panose="03000509000000000000" pitchFamily="65" charset="-120"/>
                  </a:rPr>
                  <a:t>當</a:t>
                </a:r>
                <a:r>
                  <a:rPr lang="zh-TW" altLang="zh-TW" sz="3200" b="1" u="sng" dirty="0">
                    <a:latin typeface="標楷體" panose="03000509000000000000" pitchFamily="65" charset="-120"/>
                    <a:ea typeface="標楷體" panose="03000509000000000000" pitchFamily="65" charset="-120"/>
                  </a:rPr>
                  <a:t>海嘯波一端水深較深，而另一端較淺，則海嘯波即轉向淺水地區</a:t>
                </a:r>
                <a:r>
                  <a:rPr lang="zh-TW" altLang="zh-TW" sz="3200" dirty="0">
                    <a:latin typeface="標楷體" panose="03000509000000000000" pitchFamily="65" charset="-120"/>
                    <a:ea typeface="標楷體" panose="03000509000000000000" pitchFamily="65" charset="-120"/>
                  </a:rPr>
                  <a:t>的原因</a:t>
                </a:r>
                <a:r>
                  <a:rPr lang="zh-TW"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換句話說</a:t>
                </a:r>
                <a:r>
                  <a:rPr lang="zh-TW" altLang="zh-TW" sz="3200" dirty="0" smtClean="0">
                    <a:latin typeface="標楷體" panose="03000509000000000000" pitchFamily="65" charset="-120"/>
                    <a:ea typeface="標楷體" panose="03000509000000000000" pitchFamily="65" charset="-120"/>
                  </a:rPr>
                  <a:t>，</a:t>
                </a:r>
                <a:r>
                  <a:rPr lang="zh-TW" altLang="zh-TW" sz="3200" b="1" u="sng" dirty="0">
                    <a:latin typeface="標楷體" panose="03000509000000000000" pitchFamily="65" charset="-120"/>
                    <a:ea typeface="標楷體" panose="03000509000000000000" pitchFamily="65" charset="-120"/>
                  </a:rPr>
                  <a:t>當海嘯進入深海區域時，部分海嘯波又會回頭攻擊淺岸地帶</a:t>
                </a:r>
                <a:r>
                  <a:rPr lang="zh-TW" altLang="zh-TW" sz="3200" b="1" dirty="0">
                    <a:latin typeface="標楷體" panose="03000509000000000000" pitchFamily="65" charset="-120"/>
                    <a:ea typeface="標楷體" panose="03000509000000000000" pitchFamily="65" charset="-120"/>
                  </a:rPr>
                  <a:t>，</a:t>
                </a:r>
                <a:r>
                  <a:rPr lang="zh-TW" altLang="zh-TW" sz="3200" dirty="0">
                    <a:latin typeface="標楷體" panose="03000509000000000000" pitchFamily="65" charset="-120"/>
                    <a:ea typeface="標楷體" panose="03000509000000000000" pitchFamily="65" charset="-120"/>
                  </a:rPr>
                  <a:t>即是所謂的</a:t>
                </a:r>
                <a:r>
                  <a:rPr lang="zh-TW" altLang="zh-TW" sz="3200" b="1" dirty="0">
                    <a:latin typeface="標楷體" panose="03000509000000000000" pitchFamily="65" charset="-120"/>
                    <a:ea typeface="標楷體" panose="03000509000000000000" pitchFamily="65" charset="-120"/>
                  </a:rPr>
                  <a:t>『</a:t>
                </a:r>
                <a:r>
                  <a:rPr lang="zh-TW" altLang="zh-TW" sz="3200" b="1" u="sng" dirty="0">
                    <a:latin typeface="標楷體" panose="03000509000000000000" pitchFamily="65" charset="-120"/>
                    <a:ea typeface="標楷體" panose="03000509000000000000" pitchFamily="65" charset="-120"/>
                  </a:rPr>
                  <a:t>邊緣波效應</a:t>
                </a:r>
                <a:r>
                  <a:rPr lang="zh-TW" altLang="zh-TW" sz="3200" b="1" dirty="0" smtClean="0">
                    <a:latin typeface="標楷體" panose="03000509000000000000" pitchFamily="65" charset="-120"/>
                    <a:ea typeface="標楷體" panose="03000509000000000000" pitchFamily="65" charset="-120"/>
                  </a:rPr>
                  <a:t>』</a:t>
                </a:r>
                <a:endParaRPr lang="en-US" altLang="zh-TW" sz="3200" dirty="0">
                  <a:latin typeface="標楷體" panose="03000509000000000000" pitchFamily="65" charset="-120"/>
                  <a:ea typeface="標楷體" panose="03000509000000000000" pitchFamily="65" charset="-120"/>
                </a:endParaRPr>
              </a:p>
              <a:p>
                <a:pPr marL="0" indent="0">
                  <a:buNone/>
                </a:pPr>
                <a:r>
                  <a:rPr lang="en-US" altLang="zh-TW" sz="3200" dirty="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這</a:t>
                </a:r>
                <a:r>
                  <a:rPr lang="zh-TW" altLang="zh-TW" sz="3200" dirty="0">
                    <a:latin typeface="標楷體" panose="03000509000000000000" pitchFamily="65" charset="-120"/>
                    <a:ea typeface="標楷體" panose="03000509000000000000" pitchFamily="65" charset="-120"/>
                  </a:rPr>
                  <a:t>效應將會使海嘯能量盤據在沿岸或島嶼周圍，若周圍的海底地形是屬於平坦的斜坡，那麼邊緣波效應將可被完美的發揮出來。</a:t>
                </a:r>
              </a:p>
              <a:p>
                <a:pPr marL="0" indent="0">
                  <a:buNone/>
                </a:pPr>
                <a:r>
                  <a:rPr lang="en-US" altLang="zh-TW" sz="3200" dirty="0" smtClean="0">
                    <a:latin typeface="標楷體" panose="03000509000000000000" pitchFamily="65" charset="-120"/>
                    <a:ea typeface="標楷體" panose="03000509000000000000" pitchFamily="65" charset="-120"/>
                  </a:rPr>
                  <a:t>	</a:t>
                </a:r>
                <a:endParaRPr lang="zh-TW" altLang="en-US" sz="3200" dirty="0">
                  <a:latin typeface="標楷體" panose="03000509000000000000" pitchFamily="65" charset="-120"/>
                  <a:ea typeface="標楷體" panose="03000509000000000000" pitchFamily="65" charset="-12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675640" y="677545"/>
                <a:ext cx="10515600" cy="4351338"/>
              </a:xfrm>
              <a:blipFill rotWithShape="0">
                <a:blip r:embed="rId2"/>
                <a:stretch>
                  <a:fillRect l="-1507" t="-2941" r="-754" b="-2857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69757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592730" y="2353735"/>
            <a:ext cx="3312694" cy="3604303"/>
          </a:xfrm>
        </p:spPr>
        <p:txBody>
          <a:bodyPr>
            <a:noAutofit/>
          </a:bodyPr>
          <a:lstStyle/>
          <a:p>
            <a:pPr marL="0" indent="0">
              <a:buNone/>
            </a:pPr>
            <a:r>
              <a:rPr lang="zh-TW" altLang="en-US" sz="3200" dirty="0" smtClean="0">
                <a:latin typeface="標楷體" panose="03000509000000000000" pitchFamily="65" charset="-120"/>
                <a:ea typeface="標楷體" panose="03000509000000000000" pitchFamily="65" charset="-120"/>
              </a:rPr>
              <a:t>福</a:t>
            </a:r>
            <a:r>
              <a:rPr lang="zh-TW" altLang="en-US" sz="3200" dirty="0">
                <a:latin typeface="標楷體" panose="03000509000000000000" pitchFamily="65" charset="-120"/>
                <a:ea typeface="標楷體" panose="03000509000000000000" pitchFamily="65" charset="-120"/>
              </a:rPr>
              <a:t>島周圍的海底地形呈現寬廣斜坡地形（紅線圈處），適合海嘯上溯與邊緣波效應。星號表震央位置（底圖來源：</a:t>
            </a:r>
            <a:r>
              <a:rPr lang="en-US" altLang="zh-TW" sz="3200" dirty="0">
                <a:latin typeface="標楷體" panose="03000509000000000000" pitchFamily="65" charset="-120"/>
                <a:ea typeface="標楷體" panose="03000509000000000000" pitchFamily="65" charset="-120"/>
              </a:rPr>
              <a:t>Google Map</a:t>
            </a:r>
            <a:r>
              <a:rPr lang="zh-TW" altLang="en-US" sz="3200" dirty="0">
                <a:latin typeface="標楷體" panose="03000509000000000000" pitchFamily="65" charset="-120"/>
                <a:ea typeface="標楷體" panose="03000509000000000000" pitchFamily="65" charset="-120"/>
              </a:rPr>
              <a:t>）。</a:t>
            </a:r>
          </a:p>
          <a:p>
            <a:endParaRPr lang="zh-TW" altLang="en-US" sz="3200" dirty="0">
              <a:latin typeface="標楷體" panose="03000509000000000000" pitchFamily="65" charset="-120"/>
              <a:ea typeface="標楷體" panose="03000509000000000000" pitchFamily="65" charset="-120"/>
            </a:endParaRPr>
          </a:p>
        </p:txBody>
      </p:sp>
      <p:pic>
        <p:nvPicPr>
          <p:cNvPr id="3076" name="圖片 2" descr="http://140.115.23.170/tsunami/2011Japa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203" y="1927161"/>
            <a:ext cx="6102684" cy="477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p:cNvSpPr txBox="1"/>
          <p:nvPr/>
        </p:nvSpPr>
        <p:spPr>
          <a:xfrm>
            <a:off x="86360" y="291632"/>
            <a:ext cx="12187952" cy="2062103"/>
          </a:xfrm>
          <a:prstGeom prst="rect">
            <a:avLst/>
          </a:prstGeom>
          <a:noFill/>
        </p:spPr>
        <p:txBody>
          <a:bodyPr wrap="none" rtlCol="0">
            <a:spAutoFit/>
          </a:bodyPr>
          <a:lstStyle/>
          <a:p>
            <a:r>
              <a:rPr lang="en-US" altLang="zh-TW" sz="3200" dirty="0" smtClean="0">
                <a:latin typeface="標楷體" panose="03000509000000000000" pitchFamily="65" charset="-120"/>
                <a:ea typeface="標楷體" panose="03000509000000000000" pitchFamily="65" charset="-120"/>
              </a:rPr>
              <a:t>	</a:t>
            </a:r>
            <a:r>
              <a:rPr lang="zh-TW" altLang="en-US" sz="3200" dirty="0" smtClean="0">
                <a:latin typeface="標楷體" panose="03000509000000000000" pitchFamily="65" charset="-120"/>
                <a:ea typeface="標楷體" panose="03000509000000000000" pitchFamily="65" charset="-120"/>
              </a:rPr>
              <a:t>仔細觀察福島海外的海底地形，就可以發現其正好如上所述，</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屬於漂亮的斜坡地形，所以這能量不容易進入太平洋，反而容</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易不斷攻擊福島與周圍的海岸。</a:t>
            </a:r>
          </a:p>
          <a:p>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709130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94360" y="393065"/>
            <a:ext cx="10515600" cy="6139816"/>
          </a:xfrm>
        </p:spPr>
        <p:txBody>
          <a:bodyPr>
            <a:noAutofit/>
          </a:bodyPr>
          <a:lstStyle/>
          <a:p>
            <a:pPr marL="0" indent="0">
              <a:buNone/>
            </a:pP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但是</a:t>
            </a:r>
            <a:r>
              <a:rPr lang="zh-TW" altLang="zh-TW" sz="3200" dirty="0">
                <a:latin typeface="標楷體" panose="03000509000000000000" pitchFamily="65" charset="-120"/>
                <a:ea typeface="標楷體" panose="03000509000000000000" pitchFamily="65" charset="-120"/>
              </a:rPr>
              <a:t>即使有邊緣波效應，若本身海嘯強度不夠，仍舊不足以造成災害。福島海嘯之所以如此強烈，主要是該海嘯幾乎擁有所有大海嘯所需的要件：</a:t>
            </a:r>
          </a:p>
          <a:p>
            <a:pPr marL="0" indent="0">
              <a:buNone/>
            </a:pPr>
            <a:r>
              <a:rPr lang="en-US" altLang="zh-TW" sz="3200" dirty="0">
                <a:latin typeface="標楷體" panose="03000509000000000000" pitchFamily="65" charset="-120"/>
                <a:ea typeface="標楷體" panose="03000509000000000000" pitchFamily="65" charset="-120"/>
              </a:rPr>
              <a:t> </a:t>
            </a:r>
            <a:endParaRPr lang="zh-TW" altLang="zh-TW" sz="3200" dirty="0">
              <a:latin typeface="標楷體" panose="03000509000000000000" pitchFamily="65" charset="-120"/>
              <a:ea typeface="標楷體" panose="03000509000000000000" pitchFamily="65" charset="-120"/>
            </a:endParaRPr>
          </a:p>
          <a:p>
            <a:pPr marL="0" indent="0">
              <a:buNone/>
            </a:pPr>
            <a:r>
              <a:rPr lang="en-US" altLang="zh-TW" sz="3200" dirty="0" smtClean="0">
                <a:latin typeface="標楷體" panose="03000509000000000000" pitchFamily="65" charset="-120"/>
                <a:ea typeface="標楷體" panose="03000509000000000000" pitchFamily="65" charset="-120"/>
              </a:rPr>
              <a:t>1</a:t>
            </a:r>
            <a:r>
              <a:rPr lang="en-US" altLang="zh-TW" sz="3200" dirty="0">
                <a:latin typeface="標楷體" panose="03000509000000000000" pitchFamily="65" charset="-120"/>
                <a:ea typeface="標楷體" panose="03000509000000000000" pitchFamily="65" charset="-120"/>
              </a:rPr>
              <a:t>. </a:t>
            </a:r>
            <a:r>
              <a:rPr lang="zh-TW" altLang="zh-TW" sz="3200" dirty="0">
                <a:latin typeface="標楷體" panose="03000509000000000000" pitchFamily="65" charset="-120"/>
                <a:ea typeface="標楷體" panose="03000509000000000000" pitchFamily="65" charset="-120"/>
              </a:rPr>
              <a:t>要有大規模海底地震。這次地震規模</a:t>
            </a:r>
            <a:r>
              <a:rPr lang="en-US" altLang="zh-TW" sz="3200" dirty="0">
                <a:latin typeface="標楷體" panose="03000509000000000000" pitchFamily="65" charset="-120"/>
                <a:ea typeface="標楷體" panose="03000509000000000000" pitchFamily="65" charset="-120"/>
              </a:rPr>
              <a:t>9.0</a:t>
            </a:r>
            <a:r>
              <a:rPr lang="zh-TW" altLang="zh-TW" sz="3200" dirty="0">
                <a:latin typeface="標楷體" panose="03000509000000000000" pitchFamily="65" charset="-120"/>
                <a:ea typeface="標楷體" panose="03000509000000000000" pitchFamily="65" charset="-120"/>
              </a:rPr>
              <a:t>，僅次於</a:t>
            </a:r>
            <a:r>
              <a:rPr lang="zh-TW" altLang="zh-TW" sz="3200" dirty="0" smtClean="0">
                <a:latin typeface="標楷體" panose="03000509000000000000" pitchFamily="65" charset="-120"/>
                <a:ea typeface="標楷體" panose="03000509000000000000" pitchFamily="65" charset="-120"/>
              </a:rPr>
              <a:t>南亞</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大</a:t>
            </a:r>
            <a:r>
              <a:rPr lang="zh-TW" altLang="zh-TW" sz="3200" dirty="0">
                <a:latin typeface="標楷體" panose="03000509000000000000" pitchFamily="65" charset="-120"/>
                <a:ea typeface="標楷體" panose="03000509000000000000" pitchFamily="65" charset="-120"/>
              </a:rPr>
              <a:t>海嘯的</a:t>
            </a:r>
            <a:r>
              <a:rPr lang="en-US" altLang="zh-TW" sz="3200" dirty="0">
                <a:latin typeface="標楷體" panose="03000509000000000000" pitchFamily="65" charset="-120"/>
                <a:ea typeface="標楷體" panose="03000509000000000000" pitchFamily="65" charset="-120"/>
              </a:rPr>
              <a:t>9.1</a:t>
            </a:r>
            <a:r>
              <a:rPr lang="zh-TW" altLang="zh-TW" sz="3200" dirty="0">
                <a:latin typeface="標楷體" panose="03000509000000000000" pitchFamily="65" charset="-120"/>
                <a:ea typeface="標楷體" panose="03000509000000000000" pitchFamily="65" charset="-120"/>
              </a:rPr>
              <a:t>。非常強烈。</a:t>
            </a:r>
          </a:p>
          <a:p>
            <a:pPr marL="0" indent="0">
              <a:buNone/>
            </a:pPr>
            <a:r>
              <a:rPr lang="en-US" altLang="zh-TW" sz="3200" dirty="0">
                <a:latin typeface="標楷體" panose="03000509000000000000" pitchFamily="65" charset="-120"/>
                <a:ea typeface="標楷體" panose="03000509000000000000" pitchFamily="65" charset="-120"/>
              </a:rPr>
              <a:t>2. </a:t>
            </a:r>
            <a:r>
              <a:rPr lang="zh-TW" altLang="zh-TW" sz="3200" dirty="0">
                <a:latin typeface="標楷體" panose="03000509000000000000" pitchFamily="65" charset="-120"/>
                <a:ea typeface="標楷體" panose="03000509000000000000" pitchFamily="65" charset="-120"/>
              </a:rPr>
              <a:t>必須為逆斷層。這次地震為板塊隱沒所致，為標準</a:t>
            </a:r>
            <a:r>
              <a:rPr lang="zh-TW" altLang="zh-TW" sz="3200" dirty="0" smtClean="0">
                <a:latin typeface="標楷體" panose="03000509000000000000" pitchFamily="65" charset="-120"/>
                <a:ea typeface="標楷體" panose="03000509000000000000" pitchFamily="65" charset="-120"/>
              </a:rPr>
              <a:t>之</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逆</a:t>
            </a:r>
            <a:r>
              <a:rPr lang="zh-TW" altLang="zh-TW" sz="3200" dirty="0">
                <a:latin typeface="標楷體" panose="03000509000000000000" pitchFamily="65" charset="-120"/>
                <a:ea typeface="標楷體" panose="03000509000000000000" pitchFamily="65" charset="-120"/>
              </a:rPr>
              <a:t>斷層。逆斷層錯動會使海床劇烈垂直抬昇，並</a:t>
            </a:r>
            <a:r>
              <a:rPr lang="zh-TW" altLang="zh-TW" sz="3200" dirty="0" smtClean="0">
                <a:latin typeface="標楷體" panose="03000509000000000000" pitchFamily="65" charset="-120"/>
                <a:ea typeface="標楷體" panose="03000509000000000000" pitchFamily="65" charset="-120"/>
              </a:rPr>
              <a:t>抬起</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大量</a:t>
            </a:r>
            <a:r>
              <a:rPr lang="zh-TW" altLang="zh-TW" sz="3200" dirty="0">
                <a:latin typeface="標楷體" panose="03000509000000000000" pitchFamily="65" charset="-120"/>
                <a:ea typeface="標楷體" panose="03000509000000000000" pitchFamily="65" charset="-120"/>
              </a:rPr>
              <a:t>海水，進而造成海嘯。</a:t>
            </a:r>
          </a:p>
          <a:p>
            <a:pPr marL="0" indent="0">
              <a:buNone/>
            </a:pPr>
            <a:r>
              <a:rPr lang="en-US" altLang="zh-TW" sz="3200" dirty="0">
                <a:latin typeface="標楷體" panose="03000509000000000000" pitchFamily="65" charset="-120"/>
                <a:ea typeface="標楷體" panose="03000509000000000000" pitchFamily="65" charset="-120"/>
              </a:rPr>
              <a:t>3. </a:t>
            </a:r>
            <a:r>
              <a:rPr lang="zh-TW" altLang="zh-TW" sz="3200" dirty="0">
                <a:latin typeface="標楷體" panose="03000509000000000000" pitchFamily="65" charset="-120"/>
                <a:ea typeface="標楷體" panose="03000509000000000000" pitchFamily="65" charset="-120"/>
              </a:rPr>
              <a:t>震央位置必須夠淺。南亞海嘯震央深度約在地底</a:t>
            </a:r>
            <a:r>
              <a:rPr lang="en-US" altLang="zh-TW" sz="3200" dirty="0">
                <a:latin typeface="標楷體" panose="03000509000000000000" pitchFamily="65" charset="-120"/>
                <a:ea typeface="標楷體" panose="03000509000000000000" pitchFamily="65" charset="-120"/>
              </a:rPr>
              <a:t>25</a:t>
            </a:r>
            <a:r>
              <a:rPr lang="zh-TW" altLang="zh-TW" sz="3200" dirty="0" smtClean="0">
                <a:latin typeface="標楷體" panose="03000509000000000000" pitchFamily="65" charset="-120"/>
                <a:ea typeface="標楷體" panose="03000509000000000000" pitchFamily="65" charset="-120"/>
              </a:rPr>
              <a:t>公</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里</a:t>
            </a:r>
            <a:r>
              <a:rPr lang="zh-TW" altLang="zh-TW" sz="3200" dirty="0">
                <a:latin typeface="標楷體" panose="03000509000000000000" pitchFamily="65" charset="-120"/>
                <a:ea typeface="標楷體" panose="03000509000000000000" pitchFamily="65" charset="-120"/>
              </a:rPr>
              <a:t>。而福島地震則僅有</a:t>
            </a:r>
            <a:r>
              <a:rPr lang="en-US" altLang="zh-TW" sz="3200" dirty="0">
                <a:latin typeface="標楷體" panose="03000509000000000000" pitchFamily="65" charset="-120"/>
                <a:ea typeface="標楷體" panose="03000509000000000000" pitchFamily="65" charset="-120"/>
              </a:rPr>
              <a:t>10</a:t>
            </a:r>
            <a:r>
              <a:rPr lang="zh-TW" altLang="zh-TW" sz="3200" dirty="0">
                <a:latin typeface="標楷體" panose="03000509000000000000" pitchFamily="65" charset="-120"/>
                <a:ea typeface="標楷體" panose="03000509000000000000" pitchFamily="65" charset="-120"/>
              </a:rPr>
              <a:t>公里。能量能夠更完整地</a:t>
            </a:r>
            <a:r>
              <a:rPr lang="zh-TW" altLang="zh-TW" sz="3200" dirty="0" smtClean="0">
                <a:latin typeface="標楷體" panose="03000509000000000000" pitchFamily="65" charset="-120"/>
                <a:ea typeface="標楷體" panose="03000509000000000000" pitchFamily="65" charset="-120"/>
              </a:rPr>
              <a:t>轉</a:t>
            </a:r>
            <a:r>
              <a:rPr lang="en-US" altLang="zh-TW" sz="3200" dirty="0" smtClean="0">
                <a:latin typeface="標楷體" panose="03000509000000000000" pitchFamily="65" charset="-120"/>
                <a:ea typeface="標楷體" panose="03000509000000000000" pitchFamily="65" charset="-120"/>
              </a:rPr>
              <a:t>	</a:t>
            </a:r>
            <a:r>
              <a:rPr lang="zh-TW" altLang="zh-TW" sz="3200" dirty="0" smtClean="0">
                <a:latin typeface="標楷體" panose="03000509000000000000" pitchFamily="65" charset="-120"/>
                <a:ea typeface="標楷體" panose="03000509000000000000" pitchFamily="65" charset="-120"/>
              </a:rPr>
              <a:t>換</a:t>
            </a:r>
            <a:r>
              <a:rPr lang="zh-TW" altLang="zh-TW" sz="3200" dirty="0">
                <a:latin typeface="標楷體" panose="03000509000000000000" pitchFamily="65" charset="-120"/>
                <a:ea typeface="標楷體" panose="03000509000000000000" pitchFamily="65" charset="-120"/>
              </a:rPr>
              <a:t>為海嘯能量</a:t>
            </a:r>
            <a:r>
              <a:rPr lang="zh-TW" altLang="zh-TW" sz="3200" dirty="0" smtClean="0">
                <a:latin typeface="標楷體" panose="03000509000000000000" pitchFamily="65" charset="-120"/>
                <a:ea typeface="標楷體" panose="03000509000000000000" pitchFamily="65" charset="-120"/>
              </a:rPr>
              <a:t>。</a:t>
            </a:r>
            <a:endParaRPr lang="zh-TW" altLang="zh-TW"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34949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佈景主題">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TotalTime>
  <Words>2044</Words>
  <Application>Microsoft Office PowerPoint</Application>
  <PresentationFormat>寬螢幕</PresentationFormat>
  <Paragraphs>129</Paragraphs>
  <Slides>26</Slides>
  <Notes>4</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26</vt:i4>
      </vt:variant>
    </vt:vector>
  </HeadingPairs>
  <TitlesOfParts>
    <vt:vector size="33" baseType="lpstr">
      <vt:lpstr>新細明體</vt:lpstr>
      <vt:lpstr>標楷體</vt:lpstr>
      <vt:lpstr>Arial</vt:lpstr>
      <vt:lpstr>Calibri</vt:lpstr>
      <vt:lpstr>Calibri Light</vt:lpstr>
      <vt:lpstr>Cambria Math</vt:lpstr>
      <vt:lpstr>Office Theme</vt:lpstr>
      <vt:lpstr>3 1 1 大 地 震               與                 福 島 核 災</vt:lpstr>
      <vt:lpstr>發生</vt:lpstr>
      <vt:lpstr>PowerPoint 簡報</vt:lpstr>
      <vt:lpstr>PowerPoint 簡報</vt:lpstr>
      <vt:lpstr>原因</vt:lpstr>
      <vt:lpstr>PowerPoint 簡報</vt:lpstr>
      <vt:lpstr>PowerPoint 簡報</vt:lpstr>
      <vt:lpstr>PowerPoint 簡報</vt:lpstr>
      <vt:lpstr>PowerPoint 簡報</vt:lpstr>
      <vt:lpstr>PowerPoint 簡報</vt:lpstr>
      <vt:lpstr>影響</vt:lpstr>
      <vt:lpstr>PowerPoint 簡報</vt:lpstr>
      <vt:lpstr>PowerPoint 簡報</vt:lpstr>
      <vt:lpstr>PowerPoint 簡報</vt:lpstr>
      <vt:lpstr>PowerPoint 簡報</vt:lpstr>
      <vt:lpstr>電力</vt:lpstr>
      <vt:lpstr>通信</vt:lpstr>
      <vt:lpstr>福島第一、第二核電站事故</vt:lpstr>
      <vt:lpstr>PowerPoint 簡報</vt:lpstr>
      <vt:lpstr>PowerPoint 簡報</vt:lpstr>
      <vt:lpstr>救助和支援活動</vt:lpstr>
      <vt:lpstr>政府救災對策</vt:lpstr>
      <vt:lpstr>日本之所以能將地震的災害降低 很大的原因歸功於日本的―緊急地震速報</vt:lpstr>
      <vt:lpstr>PowerPoint 簡報</vt:lpstr>
      <vt:lpstr>參考資料</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1 1 大 地 震              與                福 島 核 災</dc:title>
  <dc:creator>文雄</dc:creator>
  <cp:lastModifiedBy>文雄</cp:lastModifiedBy>
  <cp:revision>29</cp:revision>
  <dcterms:created xsi:type="dcterms:W3CDTF">2015-01-04T13:14:43Z</dcterms:created>
  <dcterms:modified xsi:type="dcterms:W3CDTF">2015-01-06T00:54:37Z</dcterms:modified>
</cp:coreProperties>
</file>