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D75B17-5BDB-4B94-8C66-B5CABD917A89}" type="doc">
      <dgm:prSet loTypeId="urn:microsoft.com/office/officeart/2005/8/layout/vList5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6E5B42A0-4B4F-4EE1-B36A-56BFD9909C72}">
      <dgm:prSet phldrT="[文字]" custT="1"/>
      <dgm:spPr/>
      <dgm:t>
        <a:bodyPr/>
        <a:lstStyle/>
        <a:p>
          <a:r>
            <a:rPr lang="zh-TW" altLang="zh-TW" sz="3200" b="1" dirty="0" smtClean="0">
              <a:latin typeface="微軟正黑體" pitchFamily="34" charset="-120"/>
              <a:ea typeface="微軟正黑體" pitchFamily="34" charset="-120"/>
            </a:rPr>
            <a:t>少子化社會</a:t>
          </a:r>
          <a:endParaRPr lang="en-US" altLang="zh-TW" sz="3200" b="1" dirty="0" smtClean="0">
            <a:latin typeface="微軟正黑體" pitchFamily="34" charset="-120"/>
            <a:ea typeface="微軟正黑體" pitchFamily="34" charset="-120"/>
          </a:endParaRPr>
        </a:p>
        <a:p>
          <a:r>
            <a:rPr lang="zh-TW" altLang="zh-TW" sz="3200" b="1" dirty="0" smtClean="0">
              <a:latin typeface="微軟正黑體" pitchFamily="34" charset="-120"/>
              <a:ea typeface="微軟正黑體" pitchFamily="34" charset="-120"/>
            </a:rPr>
            <a:t>對策基本法（</a:t>
          </a:r>
          <a:r>
            <a:rPr lang="en-US" altLang="zh-TW" sz="3200" b="1" dirty="0" smtClean="0">
              <a:latin typeface="微軟正黑體" pitchFamily="34" charset="-120"/>
              <a:ea typeface="微軟正黑體" pitchFamily="34" charset="-120"/>
            </a:rPr>
            <a:t>2003</a:t>
          </a:r>
          <a:r>
            <a:rPr lang="zh-TW" altLang="zh-TW" sz="3200" b="1" dirty="0" smtClean="0">
              <a:latin typeface="微軟正黑體" pitchFamily="34" charset="-120"/>
              <a:ea typeface="微軟正黑體" pitchFamily="34" charset="-120"/>
            </a:rPr>
            <a:t>）</a:t>
          </a:r>
          <a:endParaRPr lang="zh-TW" altLang="en-US" sz="3200" b="1" dirty="0">
            <a:latin typeface="微軟正黑體" pitchFamily="34" charset="-120"/>
            <a:ea typeface="微軟正黑體" pitchFamily="34" charset="-120"/>
          </a:endParaRPr>
        </a:p>
      </dgm:t>
    </dgm:pt>
    <dgm:pt modelId="{27EC887B-3B9D-4378-9A3C-C17A244B2F9D}" type="parTrans" cxnId="{8513BD03-1B98-4CA2-9948-308F9C1C492E}">
      <dgm:prSet/>
      <dgm:spPr/>
      <dgm:t>
        <a:bodyPr/>
        <a:lstStyle/>
        <a:p>
          <a:endParaRPr lang="zh-TW" altLang="en-US"/>
        </a:p>
      </dgm:t>
    </dgm:pt>
    <dgm:pt modelId="{B1DF8A63-D982-448B-8B46-DA825AD9617D}" type="sibTrans" cxnId="{8513BD03-1B98-4CA2-9948-308F9C1C492E}">
      <dgm:prSet/>
      <dgm:spPr/>
      <dgm:t>
        <a:bodyPr/>
        <a:lstStyle/>
        <a:p>
          <a:endParaRPr lang="zh-TW" altLang="en-US"/>
        </a:p>
      </dgm:t>
    </dgm:pt>
    <dgm:pt modelId="{A21F950D-2A39-445F-8D14-6F41484E8074}">
      <dgm:prSet phldrT="[文字]" custT="1"/>
      <dgm:spPr/>
      <dgm:t>
        <a:bodyPr/>
        <a:lstStyle/>
        <a:p>
          <a:r>
            <a:rPr lang="zh-TW" altLang="en-US" sz="4000" dirty="0" smtClean="0">
              <a:latin typeface="微軟正黑體" pitchFamily="34" charset="-120"/>
              <a:ea typeface="微軟正黑體" pitchFamily="34" charset="-120"/>
            </a:rPr>
            <a:t>基本政策原則</a:t>
          </a:r>
          <a:endParaRPr lang="zh-TW" altLang="en-US" sz="4000" dirty="0">
            <a:latin typeface="微軟正黑體" pitchFamily="34" charset="-120"/>
            <a:ea typeface="微軟正黑體" pitchFamily="34" charset="-120"/>
          </a:endParaRPr>
        </a:p>
      </dgm:t>
    </dgm:pt>
    <dgm:pt modelId="{FB67D453-D5C4-4B1E-8AFA-B22A23827518}" type="parTrans" cxnId="{73D47E2F-10EF-4FFE-A659-AA57EE45229A}">
      <dgm:prSet/>
      <dgm:spPr/>
      <dgm:t>
        <a:bodyPr/>
        <a:lstStyle/>
        <a:p>
          <a:endParaRPr lang="zh-TW" altLang="en-US"/>
        </a:p>
      </dgm:t>
    </dgm:pt>
    <dgm:pt modelId="{A103BA8F-C3BB-45CC-81CC-5783BF219E36}" type="sibTrans" cxnId="{73D47E2F-10EF-4FFE-A659-AA57EE45229A}">
      <dgm:prSet/>
      <dgm:spPr/>
      <dgm:t>
        <a:bodyPr/>
        <a:lstStyle/>
        <a:p>
          <a:endParaRPr lang="zh-TW" altLang="en-US"/>
        </a:p>
      </dgm:t>
    </dgm:pt>
    <dgm:pt modelId="{F3C4EE0C-B82F-423D-B5BB-1E95628005F0}">
      <dgm:prSet phldrT="[文字]" custT="1"/>
      <dgm:spPr/>
      <dgm:t>
        <a:bodyPr/>
        <a:lstStyle/>
        <a:p>
          <a:r>
            <a:rPr lang="zh-TW" altLang="zh-TW" sz="3200" b="1" dirty="0" smtClean="0">
              <a:latin typeface="微軟正黑體" pitchFamily="34" charset="-120"/>
              <a:ea typeface="微軟正黑體" pitchFamily="34" charset="-120"/>
            </a:rPr>
            <a:t>次世代育成支援</a:t>
          </a:r>
          <a:endParaRPr lang="en-US" altLang="zh-TW" sz="3200" b="1" dirty="0" smtClean="0">
            <a:latin typeface="微軟正黑體" pitchFamily="34" charset="-120"/>
            <a:ea typeface="微軟正黑體" pitchFamily="34" charset="-120"/>
          </a:endParaRPr>
        </a:p>
        <a:p>
          <a:r>
            <a:rPr lang="zh-TW" altLang="zh-TW" sz="3200" b="1" dirty="0" smtClean="0">
              <a:latin typeface="微軟正黑體" pitchFamily="34" charset="-120"/>
              <a:ea typeface="微軟正黑體" pitchFamily="34" charset="-120"/>
            </a:rPr>
            <a:t>對策推進法（</a:t>
          </a:r>
          <a:r>
            <a:rPr lang="en-US" altLang="zh-TW" sz="3200" b="1" dirty="0" smtClean="0">
              <a:latin typeface="微軟正黑體" pitchFamily="34" charset="-120"/>
              <a:ea typeface="微軟正黑體" pitchFamily="34" charset="-120"/>
            </a:rPr>
            <a:t>2003</a:t>
          </a:r>
          <a:r>
            <a:rPr lang="zh-TW" altLang="zh-TW" sz="3200" b="1" dirty="0" smtClean="0">
              <a:latin typeface="微軟正黑體" pitchFamily="34" charset="-120"/>
              <a:ea typeface="微軟正黑體" pitchFamily="34" charset="-120"/>
            </a:rPr>
            <a:t>）</a:t>
          </a:r>
          <a:endParaRPr lang="zh-TW" altLang="en-US" sz="3200" b="1" dirty="0">
            <a:latin typeface="微軟正黑體" pitchFamily="34" charset="-120"/>
            <a:ea typeface="微軟正黑體" pitchFamily="34" charset="-120"/>
          </a:endParaRPr>
        </a:p>
      </dgm:t>
    </dgm:pt>
    <dgm:pt modelId="{A86B0EAA-58FC-4561-BBFB-A91BB22D77A9}" type="parTrans" cxnId="{F390966E-3A33-4267-B347-A700C5C782AF}">
      <dgm:prSet/>
      <dgm:spPr/>
      <dgm:t>
        <a:bodyPr/>
        <a:lstStyle/>
        <a:p>
          <a:endParaRPr lang="zh-TW" altLang="en-US"/>
        </a:p>
      </dgm:t>
    </dgm:pt>
    <dgm:pt modelId="{4A285007-ACC8-4F01-BBCB-898CBBE36D58}" type="sibTrans" cxnId="{F390966E-3A33-4267-B347-A700C5C782AF}">
      <dgm:prSet/>
      <dgm:spPr/>
      <dgm:t>
        <a:bodyPr/>
        <a:lstStyle/>
        <a:p>
          <a:endParaRPr lang="zh-TW" altLang="en-US"/>
        </a:p>
      </dgm:t>
    </dgm:pt>
    <dgm:pt modelId="{24D6E6E8-E748-4AC4-99EC-643E3311382D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次世代育成之基本措施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48D2C7AF-280B-4596-93C5-F9CE56DB96C8}" type="parTrans" cxnId="{01048603-DF17-47F0-8D8C-06845CBC0A1E}">
      <dgm:prSet/>
      <dgm:spPr/>
      <dgm:t>
        <a:bodyPr/>
        <a:lstStyle/>
        <a:p>
          <a:endParaRPr lang="zh-TW" altLang="en-US"/>
        </a:p>
      </dgm:t>
    </dgm:pt>
    <dgm:pt modelId="{E2827A20-10EA-4B44-A253-ADBF64573E6A}" type="sibTrans" cxnId="{01048603-DF17-47F0-8D8C-06845CBC0A1E}">
      <dgm:prSet/>
      <dgm:spPr/>
      <dgm:t>
        <a:bodyPr/>
        <a:lstStyle/>
        <a:p>
          <a:endParaRPr lang="zh-TW" altLang="en-US"/>
        </a:p>
      </dgm:t>
    </dgm:pt>
    <dgm:pt modelId="{64DD019C-41D8-4012-BA66-021DFB756A56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因地制宜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3F83FC2E-8DD4-4001-AFCC-B886CDF27E79}" type="parTrans" cxnId="{67EDA8FB-9CC2-4FFB-8100-7598D7C05BCC}">
      <dgm:prSet/>
      <dgm:spPr/>
      <dgm:t>
        <a:bodyPr/>
        <a:lstStyle/>
        <a:p>
          <a:endParaRPr lang="zh-TW" altLang="en-US"/>
        </a:p>
      </dgm:t>
    </dgm:pt>
    <dgm:pt modelId="{5F86E8F8-D21C-428D-BAA6-794D7D376250}" type="sibTrans" cxnId="{67EDA8FB-9CC2-4FFB-8100-7598D7C05BCC}">
      <dgm:prSet/>
      <dgm:spPr/>
      <dgm:t>
        <a:bodyPr/>
        <a:lstStyle/>
        <a:p>
          <a:endParaRPr lang="zh-TW" altLang="en-US"/>
        </a:p>
      </dgm:t>
    </dgm:pt>
    <dgm:pt modelId="{AEFAFCFC-49A4-4C06-B6EB-F9BEA33AAE9D}" type="pres">
      <dgm:prSet presAssocID="{EAD75B17-5BDB-4B94-8C66-B5CABD917A8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2FC5D15-8089-4DA2-A91D-51426E5D0E11}" type="pres">
      <dgm:prSet presAssocID="{6E5B42A0-4B4F-4EE1-B36A-56BFD9909C72}" presName="linNode" presStyleCnt="0"/>
      <dgm:spPr/>
    </dgm:pt>
    <dgm:pt modelId="{D8AFFCD1-B761-4EA7-AF52-80D38885EA4B}" type="pres">
      <dgm:prSet presAssocID="{6E5B42A0-4B4F-4EE1-B36A-56BFD9909C72}" presName="parentText" presStyleLbl="node1" presStyleIdx="0" presStyleCnt="2" custScaleX="189049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16E4FD-10D0-4279-8150-3A79A1FCBCEB}" type="pres">
      <dgm:prSet presAssocID="{6E5B42A0-4B4F-4EE1-B36A-56BFD9909C72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53760C3-DE90-4287-815C-3103C3B0E7A7}" type="pres">
      <dgm:prSet presAssocID="{B1DF8A63-D982-448B-8B46-DA825AD9617D}" presName="sp" presStyleCnt="0"/>
      <dgm:spPr/>
    </dgm:pt>
    <dgm:pt modelId="{9EAE0740-B3B0-4FC2-8145-8D9172BAE49B}" type="pres">
      <dgm:prSet presAssocID="{F3C4EE0C-B82F-423D-B5BB-1E95628005F0}" presName="linNode" presStyleCnt="0"/>
      <dgm:spPr/>
    </dgm:pt>
    <dgm:pt modelId="{C6AF019A-29D8-4B57-BA7B-6B9D65292141}" type="pres">
      <dgm:prSet presAssocID="{F3C4EE0C-B82F-423D-B5BB-1E95628005F0}" presName="parentText" presStyleLbl="node1" presStyleIdx="1" presStyleCnt="2" custScaleX="178001" custScaleY="9499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E13AAC-2B03-423A-809D-260590C048A9}" type="pres">
      <dgm:prSet presAssocID="{F3C4EE0C-B82F-423D-B5BB-1E95628005F0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1048603-DF17-47F0-8D8C-06845CBC0A1E}" srcId="{F3C4EE0C-B82F-423D-B5BB-1E95628005F0}" destId="{24D6E6E8-E748-4AC4-99EC-643E3311382D}" srcOrd="0" destOrd="0" parTransId="{48D2C7AF-280B-4596-93C5-F9CE56DB96C8}" sibTransId="{E2827A20-10EA-4B44-A253-ADBF64573E6A}"/>
    <dgm:cxn modelId="{F938E6D4-12EF-4F83-A030-504FCD6FF16A}" type="presOf" srcId="{64DD019C-41D8-4012-BA66-021DFB756A56}" destId="{6CE13AAC-2B03-423A-809D-260590C048A9}" srcOrd="0" destOrd="1" presId="urn:microsoft.com/office/officeart/2005/8/layout/vList5"/>
    <dgm:cxn modelId="{8513BD03-1B98-4CA2-9948-308F9C1C492E}" srcId="{EAD75B17-5BDB-4B94-8C66-B5CABD917A89}" destId="{6E5B42A0-4B4F-4EE1-B36A-56BFD9909C72}" srcOrd="0" destOrd="0" parTransId="{27EC887B-3B9D-4378-9A3C-C17A244B2F9D}" sibTransId="{B1DF8A63-D982-448B-8B46-DA825AD9617D}"/>
    <dgm:cxn modelId="{1C8C9618-B8BB-4AA0-B080-3510C37A5091}" type="presOf" srcId="{6E5B42A0-4B4F-4EE1-B36A-56BFD9909C72}" destId="{D8AFFCD1-B761-4EA7-AF52-80D38885EA4B}" srcOrd="0" destOrd="0" presId="urn:microsoft.com/office/officeart/2005/8/layout/vList5"/>
    <dgm:cxn modelId="{3C048CD0-1BEA-473C-806E-C5C0A23887EC}" type="presOf" srcId="{EAD75B17-5BDB-4B94-8C66-B5CABD917A89}" destId="{AEFAFCFC-49A4-4C06-B6EB-F9BEA33AAE9D}" srcOrd="0" destOrd="0" presId="urn:microsoft.com/office/officeart/2005/8/layout/vList5"/>
    <dgm:cxn modelId="{A384EA96-AE58-49EF-9B0D-B8237275859B}" type="presOf" srcId="{F3C4EE0C-B82F-423D-B5BB-1E95628005F0}" destId="{C6AF019A-29D8-4B57-BA7B-6B9D65292141}" srcOrd="0" destOrd="0" presId="urn:microsoft.com/office/officeart/2005/8/layout/vList5"/>
    <dgm:cxn modelId="{73D47E2F-10EF-4FFE-A659-AA57EE45229A}" srcId="{6E5B42A0-4B4F-4EE1-B36A-56BFD9909C72}" destId="{A21F950D-2A39-445F-8D14-6F41484E8074}" srcOrd="0" destOrd="0" parTransId="{FB67D453-D5C4-4B1E-8AFA-B22A23827518}" sibTransId="{A103BA8F-C3BB-45CC-81CC-5783BF219E36}"/>
    <dgm:cxn modelId="{8ADF5746-D358-41F2-A400-F5D174235A5A}" type="presOf" srcId="{24D6E6E8-E748-4AC4-99EC-643E3311382D}" destId="{6CE13AAC-2B03-423A-809D-260590C048A9}" srcOrd="0" destOrd="0" presId="urn:microsoft.com/office/officeart/2005/8/layout/vList5"/>
    <dgm:cxn modelId="{F390966E-3A33-4267-B347-A700C5C782AF}" srcId="{EAD75B17-5BDB-4B94-8C66-B5CABD917A89}" destId="{F3C4EE0C-B82F-423D-B5BB-1E95628005F0}" srcOrd="1" destOrd="0" parTransId="{A86B0EAA-58FC-4561-BBFB-A91BB22D77A9}" sibTransId="{4A285007-ACC8-4F01-BBCB-898CBBE36D58}"/>
    <dgm:cxn modelId="{67EDA8FB-9CC2-4FFB-8100-7598D7C05BCC}" srcId="{F3C4EE0C-B82F-423D-B5BB-1E95628005F0}" destId="{64DD019C-41D8-4012-BA66-021DFB756A56}" srcOrd="1" destOrd="0" parTransId="{3F83FC2E-8DD4-4001-AFCC-B886CDF27E79}" sibTransId="{5F86E8F8-D21C-428D-BAA6-794D7D376250}"/>
    <dgm:cxn modelId="{BDD3FE36-FFC5-49FB-93F1-75FA0656BEDA}" type="presOf" srcId="{A21F950D-2A39-445F-8D14-6F41484E8074}" destId="{9C16E4FD-10D0-4279-8150-3A79A1FCBCEB}" srcOrd="0" destOrd="0" presId="urn:microsoft.com/office/officeart/2005/8/layout/vList5"/>
    <dgm:cxn modelId="{EFC458A1-888D-427B-86B7-42B5CE81B522}" type="presParOf" srcId="{AEFAFCFC-49A4-4C06-B6EB-F9BEA33AAE9D}" destId="{D2FC5D15-8089-4DA2-A91D-51426E5D0E11}" srcOrd="0" destOrd="0" presId="urn:microsoft.com/office/officeart/2005/8/layout/vList5"/>
    <dgm:cxn modelId="{35E45C30-4A70-42A9-8533-3BCA11522E53}" type="presParOf" srcId="{D2FC5D15-8089-4DA2-A91D-51426E5D0E11}" destId="{D8AFFCD1-B761-4EA7-AF52-80D38885EA4B}" srcOrd="0" destOrd="0" presId="urn:microsoft.com/office/officeart/2005/8/layout/vList5"/>
    <dgm:cxn modelId="{972EFB40-C2B7-4DB5-8CCF-79BEDE20C741}" type="presParOf" srcId="{D2FC5D15-8089-4DA2-A91D-51426E5D0E11}" destId="{9C16E4FD-10D0-4279-8150-3A79A1FCBCEB}" srcOrd="1" destOrd="0" presId="urn:microsoft.com/office/officeart/2005/8/layout/vList5"/>
    <dgm:cxn modelId="{D61293C1-CA7D-423C-AF6E-57C7D624F8F0}" type="presParOf" srcId="{AEFAFCFC-49A4-4C06-B6EB-F9BEA33AAE9D}" destId="{D53760C3-DE90-4287-815C-3103C3B0E7A7}" srcOrd="1" destOrd="0" presId="urn:microsoft.com/office/officeart/2005/8/layout/vList5"/>
    <dgm:cxn modelId="{CC83A35B-5ACC-49E4-AA25-7A3533A95324}" type="presParOf" srcId="{AEFAFCFC-49A4-4C06-B6EB-F9BEA33AAE9D}" destId="{9EAE0740-B3B0-4FC2-8145-8D9172BAE49B}" srcOrd="2" destOrd="0" presId="urn:microsoft.com/office/officeart/2005/8/layout/vList5"/>
    <dgm:cxn modelId="{D5C72834-0802-400A-8144-EE6E5D50E7ED}" type="presParOf" srcId="{9EAE0740-B3B0-4FC2-8145-8D9172BAE49B}" destId="{C6AF019A-29D8-4B57-BA7B-6B9D65292141}" srcOrd="0" destOrd="0" presId="urn:microsoft.com/office/officeart/2005/8/layout/vList5"/>
    <dgm:cxn modelId="{095006E4-8F84-40FD-900B-4B9B21AED46F}" type="presParOf" srcId="{9EAE0740-B3B0-4FC2-8145-8D9172BAE49B}" destId="{6CE13AAC-2B03-423A-809D-260590C048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BF8645-7F14-461E-BC35-48E19246EE69}" type="doc">
      <dgm:prSet loTypeId="urn:microsoft.com/office/officeart/2005/8/layout/vList5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F87631AD-9C69-4E6D-9735-CCC598BE69AE}">
      <dgm:prSet phldrT="[文字]"/>
      <dgm:spPr/>
      <dgm:t>
        <a:bodyPr/>
        <a:lstStyle/>
        <a:p>
          <a:r>
            <a:rPr lang="en-US" altLang="zh-TW" dirty="0" smtClean="0"/>
            <a:t>support</a:t>
          </a:r>
          <a:endParaRPr lang="zh-TW" altLang="en-US" dirty="0"/>
        </a:p>
      </dgm:t>
    </dgm:pt>
    <dgm:pt modelId="{80CF14EB-64B1-40ED-BEFD-ED15FB8126C1}" type="parTrans" cxnId="{C7C0A122-6DFD-4D14-9883-3114C45389D4}">
      <dgm:prSet/>
      <dgm:spPr/>
      <dgm:t>
        <a:bodyPr/>
        <a:lstStyle/>
        <a:p>
          <a:endParaRPr lang="zh-TW" altLang="en-US"/>
        </a:p>
      </dgm:t>
    </dgm:pt>
    <dgm:pt modelId="{B59C2965-A4E8-4754-8637-6BE754D491A5}" type="sibTrans" cxnId="{C7C0A122-6DFD-4D14-9883-3114C45389D4}">
      <dgm:prSet/>
      <dgm:spPr/>
      <dgm:t>
        <a:bodyPr/>
        <a:lstStyle/>
        <a:p>
          <a:endParaRPr lang="zh-TW" altLang="en-US"/>
        </a:p>
      </dgm:t>
    </dgm:pt>
    <dgm:pt modelId="{C6848B3A-65F8-4DF3-804A-29D3583493CA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充實兒童醫療制度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AC3B65AF-D727-4BFD-87B8-6A4A31EA43A8}" type="parTrans" cxnId="{58985FCF-2B86-4A38-874B-EBDB702DB550}">
      <dgm:prSet/>
      <dgm:spPr/>
      <dgm:t>
        <a:bodyPr/>
        <a:lstStyle/>
        <a:p>
          <a:endParaRPr lang="zh-TW" altLang="en-US"/>
        </a:p>
      </dgm:t>
    </dgm:pt>
    <dgm:pt modelId="{DA9A06D2-4370-479C-A5E4-EF0B217EA421}" type="sibTrans" cxnId="{58985FCF-2B86-4A38-874B-EBDB702DB550}">
      <dgm:prSet/>
      <dgm:spPr/>
      <dgm:t>
        <a:bodyPr/>
        <a:lstStyle/>
        <a:p>
          <a:endParaRPr lang="zh-TW" altLang="en-US"/>
        </a:p>
      </dgm:t>
    </dgm:pt>
    <dgm:pt modelId="{B844A9E0-747A-46CB-BC43-42B0118242FB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托育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3580F1BA-3972-497F-8047-3346952BD939}" type="parTrans" cxnId="{2BAE7F56-3099-4AF3-A870-91EE54C3DE1B}">
      <dgm:prSet/>
      <dgm:spPr/>
      <dgm:t>
        <a:bodyPr/>
        <a:lstStyle/>
        <a:p>
          <a:endParaRPr lang="zh-TW" altLang="en-US"/>
        </a:p>
      </dgm:t>
    </dgm:pt>
    <dgm:pt modelId="{B07BF7DE-A2DC-4096-AF4D-E505D5906C6C}" type="sibTrans" cxnId="{2BAE7F56-3099-4AF3-A870-91EE54C3DE1B}">
      <dgm:prSet/>
      <dgm:spPr/>
      <dgm:t>
        <a:bodyPr/>
        <a:lstStyle/>
        <a:p>
          <a:endParaRPr lang="zh-TW" altLang="en-US"/>
        </a:p>
      </dgm:t>
    </dgm:pt>
    <dgm:pt modelId="{7D4AA39C-9A68-4682-A178-6ECAB6352355}">
      <dgm:prSet phldrT="[文字]"/>
      <dgm:spPr/>
      <dgm:t>
        <a:bodyPr/>
        <a:lstStyle/>
        <a:p>
          <a:r>
            <a:rPr lang="en-US" altLang="zh-TW" dirty="0" smtClean="0"/>
            <a:t>finance</a:t>
          </a:r>
          <a:endParaRPr lang="zh-TW" altLang="en-US" dirty="0"/>
        </a:p>
      </dgm:t>
    </dgm:pt>
    <dgm:pt modelId="{1E7819AF-57E6-4159-8932-432BC7115254}" type="parTrans" cxnId="{986F6347-788A-4D27-834C-D7B8DBB72427}">
      <dgm:prSet/>
      <dgm:spPr/>
      <dgm:t>
        <a:bodyPr/>
        <a:lstStyle/>
        <a:p>
          <a:endParaRPr lang="zh-TW" altLang="en-US"/>
        </a:p>
      </dgm:t>
    </dgm:pt>
    <dgm:pt modelId="{5D8DD62E-FC82-446B-B602-7193CC717E2F}" type="sibTrans" cxnId="{986F6347-788A-4D27-834C-D7B8DBB72427}">
      <dgm:prSet/>
      <dgm:spPr/>
      <dgm:t>
        <a:bodyPr/>
        <a:lstStyle/>
        <a:p>
          <a:endParaRPr lang="zh-TW" altLang="en-US"/>
        </a:p>
      </dgm:t>
    </dgm:pt>
    <dgm:pt modelId="{1DE31BC4-0EFF-4B90-A5BA-D1316F8C6BC2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育兒減稅、增加兒童津貼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A93C56D3-8CD7-49B2-ACA0-9C0B69269D0B}" type="parTrans" cxnId="{D9ECBC1C-DD6B-4ECD-AD16-B2A3BE62786A}">
      <dgm:prSet/>
      <dgm:spPr/>
      <dgm:t>
        <a:bodyPr/>
        <a:lstStyle/>
        <a:p>
          <a:endParaRPr lang="zh-TW" altLang="en-US"/>
        </a:p>
      </dgm:t>
    </dgm:pt>
    <dgm:pt modelId="{B27A2212-E2A4-41DF-B459-E4E67EFF7A61}" type="sibTrans" cxnId="{D9ECBC1C-DD6B-4ECD-AD16-B2A3BE62786A}">
      <dgm:prSet/>
      <dgm:spPr/>
      <dgm:t>
        <a:bodyPr/>
        <a:lstStyle/>
        <a:p>
          <a:endParaRPr lang="zh-TW" altLang="en-US"/>
        </a:p>
      </dgm:t>
    </dgm:pt>
    <dgm:pt modelId="{94F365E8-56C2-4545-981C-45028295C876}">
      <dgm:prSet phldrT="[文字]"/>
      <dgm:spPr/>
      <dgm:t>
        <a:bodyPr/>
        <a:lstStyle/>
        <a:p>
          <a:r>
            <a:rPr lang="en-US" altLang="zh-TW" dirty="0" smtClean="0"/>
            <a:t>pregnant</a:t>
          </a:r>
          <a:endParaRPr lang="zh-TW" altLang="en-US" dirty="0"/>
        </a:p>
      </dgm:t>
    </dgm:pt>
    <dgm:pt modelId="{8A32F338-750B-4C9E-8994-A89571EE010E}" type="parTrans" cxnId="{0842E3B0-D752-42C5-83CD-E003DFE14DB1}">
      <dgm:prSet/>
      <dgm:spPr/>
      <dgm:t>
        <a:bodyPr/>
        <a:lstStyle/>
        <a:p>
          <a:endParaRPr lang="zh-TW" altLang="en-US"/>
        </a:p>
      </dgm:t>
    </dgm:pt>
    <dgm:pt modelId="{BE1DA05D-E352-4988-B9A4-10A9BA8F08C7}" type="sibTrans" cxnId="{0842E3B0-D752-42C5-83CD-E003DFE14DB1}">
      <dgm:prSet/>
      <dgm:spPr/>
      <dgm:t>
        <a:bodyPr/>
        <a:lstStyle/>
        <a:p>
          <a:endParaRPr lang="zh-TW" altLang="en-US"/>
        </a:p>
      </dgm:t>
    </dgm:pt>
    <dgm:pt modelId="{AB7EDFE4-742E-4870-9686-00E8518100C7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孕婦免費檢查次數增加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4F46C5B4-2FB8-45C1-BE29-4849D3763856}" type="parTrans" cxnId="{BA949BD0-94CB-4EB4-8A18-689E711E0F47}">
      <dgm:prSet/>
      <dgm:spPr/>
      <dgm:t>
        <a:bodyPr/>
        <a:lstStyle/>
        <a:p>
          <a:endParaRPr lang="zh-TW" altLang="en-US"/>
        </a:p>
      </dgm:t>
    </dgm:pt>
    <dgm:pt modelId="{49E09AEA-F11C-44DE-8AAC-28F5E7EC2C29}" type="sibTrans" cxnId="{BA949BD0-94CB-4EB4-8A18-689E711E0F47}">
      <dgm:prSet/>
      <dgm:spPr/>
      <dgm:t>
        <a:bodyPr/>
        <a:lstStyle/>
        <a:p>
          <a:endParaRPr lang="zh-TW" altLang="en-US"/>
        </a:p>
      </dgm:t>
    </dgm:pt>
    <dgm:pt modelId="{29BD7025-4F12-497A-9A6F-B251B85D8B58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育兒補助金</a:t>
          </a:r>
          <a:r>
            <a:rPr lang="en-US" altLang="zh-TW" dirty="0" smtClean="0">
              <a:latin typeface="微軟正黑體" pitchFamily="34" charset="-120"/>
              <a:ea typeface="微軟正黑體" pitchFamily="34" charset="-120"/>
            </a:rPr>
            <a:t>(30</a:t>
          </a:r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萬日圓</a:t>
          </a:r>
          <a:r>
            <a:rPr lang="en-US" altLang="zh-TW" dirty="0" smtClean="0">
              <a:latin typeface="微軟正黑體" pitchFamily="34" charset="-120"/>
              <a:ea typeface="微軟正黑體" pitchFamily="34" charset="-120"/>
            </a:rPr>
            <a:t>)</a:t>
          </a:r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手續簡便化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5CBE7CDC-F89A-480C-B3D7-B500F49AE47A}" type="parTrans" cxnId="{174378E5-4A85-445B-A797-5080B4CA3AA0}">
      <dgm:prSet/>
      <dgm:spPr/>
      <dgm:t>
        <a:bodyPr/>
        <a:lstStyle/>
        <a:p>
          <a:endParaRPr lang="zh-TW" altLang="en-US"/>
        </a:p>
      </dgm:t>
    </dgm:pt>
    <dgm:pt modelId="{0D003ED0-C985-4BB4-BE42-D624378C1556}" type="sibTrans" cxnId="{174378E5-4A85-445B-A797-5080B4CA3AA0}">
      <dgm:prSet/>
      <dgm:spPr/>
      <dgm:t>
        <a:bodyPr/>
        <a:lstStyle/>
        <a:p>
          <a:endParaRPr lang="zh-TW" altLang="en-US"/>
        </a:p>
      </dgm:t>
    </dgm:pt>
    <dgm:pt modelId="{B7ED3469-94AB-4995-A2BB-A59F1C359BCB}" type="pres">
      <dgm:prSet presAssocID="{82BF8645-7F14-461E-BC35-48E19246EE6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3C42A36-AA99-4484-B7F3-2F0BFE41753C}" type="pres">
      <dgm:prSet presAssocID="{F87631AD-9C69-4E6D-9735-CCC598BE69AE}" presName="linNode" presStyleCnt="0"/>
      <dgm:spPr/>
    </dgm:pt>
    <dgm:pt modelId="{396A4B67-3423-4FCC-9591-CD8E9B45B018}" type="pres">
      <dgm:prSet presAssocID="{F87631AD-9C69-4E6D-9735-CCC598BE69AE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F5FC214-5B72-49B3-AE3B-475B92768BCA}" type="pres">
      <dgm:prSet presAssocID="{F87631AD-9C69-4E6D-9735-CCC598BE69AE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3EDDFD6-54D6-4BD9-BF89-F154C82DAB0A}" type="pres">
      <dgm:prSet presAssocID="{B59C2965-A4E8-4754-8637-6BE754D491A5}" presName="sp" presStyleCnt="0"/>
      <dgm:spPr/>
    </dgm:pt>
    <dgm:pt modelId="{C0769686-53B5-497F-A479-F1721EE118EC}" type="pres">
      <dgm:prSet presAssocID="{7D4AA39C-9A68-4682-A178-6ECAB6352355}" presName="linNode" presStyleCnt="0"/>
      <dgm:spPr/>
    </dgm:pt>
    <dgm:pt modelId="{27275CB7-3789-4CE0-A293-99D9679419F5}" type="pres">
      <dgm:prSet presAssocID="{7D4AA39C-9A68-4682-A178-6ECAB6352355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50C315-8D0D-4956-BE40-A9B9618D1EC7}" type="pres">
      <dgm:prSet presAssocID="{7D4AA39C-9A68-4682-A178-6ECAB6352355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89538D-00A6-477D-8CF0-4DE14DADAB92}" type="pres">
      <dgm:prSet presAssocID="{5D8DD62E-FC82-446B-B602-7193CC717E2F}" presName="sp" presStyleCnt="0"/>
      <dgm:spPr/>
    </dgm:pt>
    <dgm:pt modelId="{D7C40021-15C3-425C-981E-5985AA82845F}" type="pres">
      <dgm:prSet presAssocID="{94F365E8-56C2-4545-981C-45028295C876}" presName="linNode" presStyleCnt="0"/>
      <dgm:spPr/>
    </dgm:pt>
    <dgm:pt modelId="{37B3C1B8-90AB-43FF-A21A-1B6B5A1E7790}" type="pres">
      <dgm:prSet presAssocID="{94F365E8-56C2-4545-981C-45028295C876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ABC6F46-3894-4FF7-BDDF-D285E481F579}" type="pres">
      <dgm:prSet presAssocID="{94F365E8-56C2-4545-981C-45028295C876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86F6347-788A-4D27-834C-D7B8DBB72427}" srcId="{82BF8645-7F14-461E-BC35-48E19246EE69}" destId="{7D4AA39C-9A68-4682-A178-6ECAB6352355}" srcOrd="1" destOrd="0" parTransId="{1E7819AF-57E6-4159-8932-432BC7115254}" sibTransId="{5D8DD62E-FC82-446B-B602-7193CC717E2F}"/>
    <dgm:cxn modelId="{C7C0A122-6DFD-4D14-9883-3114C45389D4}" srcId="{82BF8645-7F14-461E-BC35-48E19246EE69}" destId="{F87631AD-9C69-4E6D-9735-CCC598BE69AE}" srcOrd="0" destOrd="0" parTransId="{80CF14EB-64B1-40ED-BEFD-ED15FB8126C1}" sibTransId="{B59C2965-A4E8-4754-8637-6BE754D491A5}"/>
    <dgm:cxn modelId="{9085BC64-F3F8-4934-A2AA-96D7E5345B82}" type="presOf" srcId="{F87631AD-9C69-4E6D-9735-CCC598BE69AE}" destId="{396A4B67-3423-4FCC-9591-CD8E9B45B018}" srcOrd="0" destOrd="0" presId="urn:microsoft.com/office/officeart/2005/8/layout/vList5"/>
    <dgm:cxn modelId="{58985FCF-2B86-4A38-874B-EBDB702DB550}" srcId="{F87631AD-9C69-4E6D-9735-CCC598BE69AE}" destId="{C6848B3A-65F8-4DF3-804A-29D3583493CA}" srcOrd="0" destOrd="0" parTransId="{AC3B65AF-D727-4BFD-87B8-6A4A31EA43A8}" sibTransId="{DA9A06D2-4370-479C-A5E4-EF0B217EA421}"/>
    <dgm:cxn modelId="{0842E3B0-D752-42C5-83CD-E003DFE14DB1}" srcId="{82BF8645-7F14-461E-BC35-48E19246EE69}" destId="{94F365E8-56C2-4545-981C-45028295C876}" srcOrd="2" destOrd="0" parTransId="{8A32F338-750B-4C9E-8994-A89571EE010E}" sibTransId="{BE1DA05D-E352-4988-B9A4-10A9BA8F08C7}"/>
    <dgm:cxn modelId="{DBB4A9DB-1F12-4129-B3D7-353665FA2446}" type="presOf" srcId="{94F365E8-56C2-4545-981C-45028295C876}" destId="{37B3C1B8-90AB-43FF-A21A-1B6B5A1E7790}" srcOrd="0" destOrd="0" presId="urn:microsoft.com/office/officeart/2005/8/layout/vList5"/>
    <dgm:cxn modelId="{CC755711-55DC-4AFF-A5FA-6C04922B3658}" type="presOf" srcId="{7D4AA39C-9A68-4682-A178-6ECAB6352355}" destId="{27275CB7-3789-4CE0-A293-99D9679419F5}" srcOrd="0" destOrd="0" presId="urn:microsoft.com/office/officeart/2005/8/layout/vList5"/>
    <dgm:cxn modelId="{2BAE7F56-3099-4AF3-A870-91EE54C3DE1B}" srcId="{F87631AD-9C69-4E6D-9735-CCC598BE69AE}" destId="{B844A9E0-747A-46CB-BC43-42B0118242FB}" srcOrd="1" destOrd="0" parTransId="{3580F1BA-3972-497F-8047-3346952BD939}" sibTransId="{B07BF7DE-A2DC-4096-AF4D-E505D5906C6C}"/>
    <dgm:cxn modelId="{D04C7668-3507-4628-AD05-7EE7DF2B2986}" type="presOf" srcId="{C6848B3A-65F8-4DF3-804A-29D3583493CA}" destId="{3F5FC214-5B72-49B3-AE3B-475B92768BCA}" srcOrd="0" destOrd="0" presId="urn:microsoft.com/office/officeart/2005/8/layout/vList5"/>
    <dgm:cxn modelId="{E02677AC-7323-4A62-B7DA-7F108BA17F39}" type="presOf" srcId="{B844A9E0-747A-46CB-BC43-42B0118242FB}" destId="{3F5FC214-5B72-49B3-AE3B-475B92768BCA}" srcOrd="0" destOrd="1" presId="urn:microsoft.com/office/officeart/2005/8/layout/vList5"/>
    <dgm:cxn modelId="{D9ECBC1C-DD6B-4ECD-AD16-B2A3BE62786A}" srcId="{7D4AA39C-9A68-4682-A178-6ECAB6352355}" destId="{1DE31BC4-0EFF-4B90-A5BA-D1316F8C6BC2}" srcOrd="0" destOrd="0" parTransId="{A93C56D3-8CD7-49B2-ACA0-9C0B69269D0B}" sibTransId="{B27A2212-E2A4-41DF-B459-E4E67EFF7A61}"/>
    <dgm:cxn modelId="{8C2BEA3E-E023-46E4-AE49-ADF79DB9BCED}" type="presOf" srcId="{82BF8645-7F14-461E-BC35-48E19246EE69}" destId="{B7ED3469-94AB-4995-A2BB-A59F1C359BCB}" srcOrd="0" destOrd="0" presId="urn:microsoft.com/office/officeart/2005/8/layout/vList5"/>
    <dgm:cxn modelId="{633060AA-4822-407D-908B-EF52D2621B4D}" type="presOf" srcId="{29BD7025-4F12-497A-9A6F-B251B85D8B58}" destId="{6ABC6F46-3894-4FF7-BDDF-D285E481F579}" srcOrd="0" destOrd="1" presId="urn:microsoft.com/office/officeart/2005/8/layout/vList5"/>
    <dgm:cxn modelId="{174378E5-4A85-445B-A797-5080B4CA3AA0}" srcId="{94F365E8-56C2-4545-981C-45028295C876}" destId="{29BD7025-4F12-497A-9A6F-B251B85D8B58}" srcOrd="1" destOrd="0" parTransId="{5CBE7CDC-F89A-480C-B3D7-B500F49AE47A}" sibTransId="{0D003ED0-C985-4BB4-BE42-D624378C1556}"/>
    <dgm:cxn modelId="{BA949BD0-94CB-4EB4-8A18-689E711E0F47}" srcId="{94F365E8-56C2-4545-981C-45028295C876}" destId="{AB7EDFE4-742E-4870-9686-00E8518100C7}" srcOrd="0" destOrd="0" parTransId="{4F46C5B4-2FB8-45C1-BE29-4849D3763856}" sibTransId="{49E09AEA-F11C-44DE-8AAC-28F5E7EC2C29}"/>
    <dgm:cxn modelId="{DEDF8F56-FFB3-42D1-BF94-BC9D8947520C}" type="presOf" srcId="{1DE31BC4-0EFF-4B90-A5BA-D1316F8C6BC2}" destId="{6C50C315-8D0D-4956-BE40-A9B9618D1EC7}" srcOrd="0" destOrd="0" presId="urn:microsoft.com/office/officeart/2005/8/layout/vList5"/>
    <dgm:cxn modelId="{E0B93117-A985-4ADF-9F82-6E64C04E1561}" type="presOf" srcId="{AB7EDFE4-742E-4870-9686-00E8518100C7}" destId="{6ABC6F46-3894-4FF7-BDDF-D285E481F579}" srcOrd="0" destOrd="0" presId="urn:microsoft.com/office/officeart/2005/8/layout/vList5"/>
    <dgm:cxn modelId="{D0D74C25-CC5A-42C4-8561-8B6D8A146B68}" type="presParOf" srcId="{B7ED3469-94AB-4995-A2BB-A59F1C359BCB}" destId="{B3C42A36-AA99-4484-B7F3-2F0BFE41753C}" srcOrd="0" destOrd="0" presId="urn:microsoft.com/office/officeart/2005/8/layout/vList5"/>
    <dgm:cxn modelId="{29A4E378-9729-4AA7-9313-D46074F1BE33}" type="presParOf" srcId="{B3C42A36-AA99-4484-B7F3-2F0BFE41753C}" destId="{396A4B67-3423-4FCC-9591-CD8E9B45B018}" srcOrd="0" destOrd="0" presId="urn:microsoft.com/office/officeart/2005/8/layout/vList5"/>
    <dgm:cxn modelId="{E8209F4F-7F5C-46E2-BE41-C26A93AC8D62}" type="presParOf" srcId="{B3C42A36-AA99-4484-B7F3-2F0BFE41753C}" destId="{3F5FC214-5B72-49B3-AE3B-475B92768BCA}" srcOrd="1" destOrd="0" presId="urn:microsoft.com/office/officeart/2005/8/layout/vList5"/>
    <dgm:cxn modelId="{33870E25-4FA7-4F6A-B84A-430DF46533BB}" type="presParOf" srcId="{B7ED3469-94AB-4995-A2BB-A59F1C359BCB}" destId="{83EDDFD6-54D6-4BD9-BF89-F154C82DAB0A}" srcOrd="1" destOrd="0" presId="urn:microsoft.com/office/officeart/2005/8/layout/vList5"/>
    <dgm:cxn modelId="{77290B13-E964-4F3B-836A-0F98CBAAEFD7}" type="presParOf" srcId="{B7ED3469-94AB-4995-A2BB-A59F1C359BCB}" destId="{C0769686-53B5-497F-A479-F1721EE118EC}" srcOrd="2" destOrd="0" presId="urn:microsoft.com/office/officeart/2005/8/layout/vList5"/>
    <dgm:cxn modelId="{0FFD1D21-1095-4F93-8AF4-37C3C2F31C39}" type="presParOf" srcId="{C0769686-53B5-497F-A479-F1721EE118EC}" destId="{27275CB7-3789-4CE0-A293-99D9679419F5}" srcOrd="0" destOrd="0" presId="urn:microsoft.com/office/officeart/2005/8/layout/vList5"/>
    <dgm:cxn modelId="{B88635CE-1926-4431-95FA-205BEAABF861}" type="presParOf" srcId="{C0769686-53B5-497F-A479-F1721EE118EC}" destId="{6C50C315-8D0D-4956-BE40-A9B9618D1EC7}" srcOrd="1" destOrd="0" presId="urn:microsoft.com/office/officeart/2005/8/layout/vList5"/>
    <dgm:cxn modelId="{0CA6E84B-37DB-49CE-A6F9-B7D02349E98F}" type="presParOf" srcId="{B7ED3469-94AB-4995-A2BB-A59F1C359BCB}" destId="{1489538D-00A6-477D-8CF0-4DE14DADAB92}" srcOrd="3" destOrd="0" presId="urn:microsoft.com/office/officeart/2005/8/layout/vList5"/>
    <dgm:cxn modelId="{8B59F3F2-4D21-44F2-86B8-64ADE501A68C}" type="presParOf" srcId="{B7ED3469-94AB-4995-A2BB-A59F1C359BCB}" destId="{D7C40021-15C3-425C-981E-5985AA82845F}" srcOrd="4" destOrd="0" presId="urn:microsoft.com/office/officeart/2005/8/layout/vList5"/>
    <dgm:cxn modelId="{17764E94-21CA-4891-9E43-E8C961353DDE}" type="presParOf" srcId="{D7C40021-15C3-425C-981E-5985AA82845F}" destId="{37B3C1B8-90AB-43FF-A21A-1B6B5A1E7790}" srcOrd="0" destOrd="0" presId="urn:microsoft.com/office/officeart/2005/8/layout/vList5"/>
    <dgm:cxn modelId="{471A9CB3-50A6-4A4F-93A2-D2BD7C116A35}" type="presParOf" srcId="{D7C40021-15C3-425C-981E-5985AA82845F}" destId="{6ABC6F46-3894-4FF7-BDDF-D285E481F57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16E4FD-10D0-4279-8150-3A79A1FCBCEB}">
      <dsp:nvSpPr>
        <dsp:cNvPr id="0" name=""/>
        <dsp:cNvSpPr/>
      </dsp:nvSpPr>
      <dsp:spPr>
        <a:xfrm rot="5400000">
          <a:off x="5306848" y="-833724"/>
          <a:ext cx="1854844" cy="39862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95250" rIns="190500" bIns="9525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4000" kern="1200" dirty="0" smtClean="0">
              <a:latin typeface="微軟正黑體" pitchFamily="34" charset="-120"/>
              <a:ea typeface="微軟正黑體" pitchFamily="34" charset="-120"/>
            </a:rPr>
            <a:t>基本政策原則</a:t>
          </a:r>
          <a:endParaRPr lang="zh-TW" altLang="en-US" sz="4000" kern="1200" dirty="0">
            <a:latin typeface="微軟正黑體" pitchFamily="34" charset="-120"/>
            <a:ea typeface="微軟正黑體" pitchFamily="34" charset="-120"/>
          </a:endParaRPr>
        </a:p>
      </dsp:txBody>
      <dsp:txXfrm rot="-5400000">
        <a:off x="4241164" y="322506"/>
        <a:ext cx="3895666" cy="1673752"/>
      </dsp:txXfrm>
    </dsp:sp>
    <dsp:sp modelId="{D8AFFCD1-B761-4EA7-AF52-80D38885EA4B}">
      <dsp:nvSpPr>
        <dsp:cNvPr id="0" name=""/>
        <dsp:cNvSpPr/>
      </dsp:nvSpPr>
      <dsp:spPr>
        <a:xfrm>
          <a:off x="2223" y="104"/>
          <a:ext cx="4238940" cy="23185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3200" b="1" kern="1200" dirty="0" smtClean="0">
              <a:latin typeface="微軟正黑體" pitchFamily="34" charset="-120"/>
              <a:ea typeface="微軟正黑體" pitchFamily="34" charset="-120"/>
            </a:rPr>
            <a:t>少子化社會</a:t>
          </a:r>
          <a:endParaRPr lang="en-US" altLang="zh-TW" sz="3200" b="1" kern="1200" dirty="0" smtClean="0">
            <a:latin typeface="微軟正黑體" pitchFamily="34" charset="-120"/>
            <a:ea typeface="微軟正黑體" pitchFamily="34" charset="-12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3200" b="1" kern="1200" dirty="0" smtClean="0">
              <a:latin typeface="微軟正黑體" pitchFamily="34" charset="-120"/>
              <a:ea typeface="微軟正黑體" pitchFamily="34" charset="-120"/>
            </a:rPr>
            <a:t>對策基本法（</a:t>
          </a:r>
          <a:r>
            <a:rPr lang="en-US" altLang="zh-TW" sz="3200" b="1" kern="1200" dirty="0" smtClean="0">
              <a:latin typeface="微軟正黑體" pitchFamily="34" charset="-120"/>
              <a:ea typeface="微軟正黑體" pitchFamily="34" charset="-120"/>
            </a:rPr>
            <a:t>2003</a:t>
          </a:r>
          <a:r>
            <a:rPr lang="zh-TW" altLang="zh-TW" sz="3200" b="1" kern="1200" dirty="0" smtClean="0">
              <a:latin typeface="微軟正黑體" pitchFamily="34" charset="-120"/>
              <a:ea typeface="微軟正黑體" pitchFamily="34" charset="-120"/>
            </a:rPr>
            <a:t>）</a:t>
          </a:r>
          <a:endParaRPr lang="zh-TW" altLang="en-US" sz="32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115406" y="113287"/>
        <a:ext cx="4012574" cy="2092189"/>
      </dsp:txXfrm>
    </dsp:sp>
    <dsp:sp modelId="{6CE13AAC-2B03-423A-809D-260590C048A9}">
      <dsp:nvSpPr>
        <dsp:cNvPr id="0" name=""/>
        <dsp:cNvSpPr/>
      </dsp:nvSpPr>
      <dsp:spPr>
        <a:xfrm rot="5400000">
          <a:off x="5244446" y="1480968"/>
          <a:ext cx="1854844" cy="41096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700" kern="1200" dirty="0" smtClean="0">
              <a:latin typeface="微軟正黑體" pitchFamily="34" charset="-120"/>
              <a:ea typeface="微軟正黑體" pitchFamily="34" charset="-120"/>
            </a:rPr>
            <a:t>次世代育成之基本措施</a:t>
          </a:r>
          <a:endParaRPr lang="zh-TW" altLang="en-US" sz="2700" kern="1200" dirty="0">
            <a:latin typeface="微軟正黑體" pitchFamily="34" charset="-120"/>
            <a:ea typeface="微軟正黑體" pitchFamily="34" charset="-120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700" kern="1200" dirty="0" smtClean="0">
              <a:latin typeface="微軟正黑體" pitchFamily="34" charset="-120"/>
              <a:ea typeface="微軟正黑體" pitchFamily="34" charset="-120"/>
            </a:rPr>
            <a:t>因地制宜</a:t>
          </a:r>
          <a:endParaRPr lang="zh-TW" altLang="en-US" sz="2700" kern="1200" dirty="0">
            <a:latin typeface="微軟正黑體" pitchFamily="34" charset="-120"/>
            <a:ea typeface="微軟正黑體" pitchFamily="34" charset="-120"/>
          </a:endParaRPr>
        </a:p>
      </dsp:txBody>
      <dsp:txXfrm rot="-5400000">
        <a:off x="4117040" y="2698920"/>
        <a:ext cx="4019110" cy="1673752"/>
      </dsp:txXfrm>
    </dsp:sp>
    <dsp:sp modelId="{C6AF019A-29D8-4B57-BA7B-6B9D65292141}">
      <dsp:nvSpPr>
        <dsp:cNvPr id="0" name=""/>
        <dsp:cNvSpPr/>
      </dsp:nvSpPr>
      <dsp:spPr>
        <a:xfrm>
          <a:off x="2223" y="2434587"/>
          <a:ext cx="4114816" cy="22024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3200" b="1" kern="1200" dirty="0" smtClean="0">
              <a:latin typeface="微軟正黑體" pitchFamily="34" charset="-120"/>
              <a:ea typeface="微軟正黑體" pitchFamily="34" charset="-120"/>
            </a:rPr>
            <a:t>次世代育成支援</a:t>
          </a:r>
          <a:endParaRPr lang="en-US" altLang="zh-TW" sz="3200" b="1" kern="1200" dirty="0" smtClean="0">
            <a:latin typeface="微軟正黑體" pitchFamily="34" charset="-120"/>
            <a:ea typeface="微軟正黑體" pitchFamily="34" charset="-12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3200" b="1" kern="1200" dirty="0" smtClean="0">
              <a:latin typeface="微軟正黑體" pitchFamily="34" charset="-120"/>
              <a:ea typeface="微軟正黑體" pitchFamily="34" charset="-120"/>
            </a:rPr>
            <a:t>對策推進法（</a:t>
          </a:r>
          <a:r>
            <a:rPr lang="en-US" altLang="zh-TW" sz="3200" b="1" kern="1200" dirty="0" smtClean="0">
              <a:latin typeface="微軟正黑體" pitchFamily="34" charset="-120"/>
              <a:ea typeface="微軟正黑體" pitchFamily="34" charset="-120"/>
            </a:rPr>
            <a:t>2003</a:t>
          </a:r>
          <a:r>
            <a:rPr lang="zh-TW" altLang="zh-TW" sz="3200" b="1" kern="1200" dirty="0" smtClean="0">
              <a:latin typeface="微軟正黑體" pitchFamily="34" charset="-120"/>
              <a:ea typeface="微軟正黑體" pitchFamily="34" charset="-120"/>
            </a:rPr>
            <a:t>）</a:t>
          </a:r>
          <a:endParaRPr lang="zh-TW" altLang="en-US" sz="32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109736" y="2542100"/>
        <a:ext cx="3899790" cy="19873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5FC214-5B72-49B3-AE3B-475B92768BCA}">
      <dsp:nvSpPr>
        <dsp:cNvPr id="0" name=""/>
        <dsp:cNvSpPr/>
      </dsp:nvSpPr>
      <dsp:spPr>
        <a:xfrm rot="5400000">
          <a:off x="4480730" y="-1623913"/>
          <a:ext cx="1237654" cy="479958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300" kern="1200" dirty="0" smtClean="0">
              <a:latin typeface="微軟正黑體" pitchFamily="34" charset="-120"/>
              <a:ea typeface="微軟正黑體" pitchFamily="34" charset="-120"/>
            </a:rPr>
            <a:t>充實兒童醫療制度</a:t>
          </a:r>
          <a:endParaRPr lang="zh-TW" altLang="en-US" sz="2300" kern="1200" dirty="0">
            <a:latin typeface="微軟正黑體" pitchFamily="34" charset="-120"/>
            <a:ea typeface="微軟正黑體" pitchFamily="34" charset="-12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300" kern="1200" dirty="0" smtClean="0">
              <a:latin typeface="微軟正黑體" pitchFamily="34" charset="-120"/>
              <a:ea typeface="微軟正黑體" pitchFamily="34" charset="-120"/>
            </a:rPr>
            <a:t>托育</a:t>
          </a:r>
          <a:endParaRPr lang="zh-TW" altLang="en-US" sz="2300" kern="1200" dirty="0">
            <a:latin typeface="微軟正黑體" pitchFamily="34" charset="-120"/>
            <a:ea typeface="微軟正黑體" pitchFamily="34" charset="-120"/>
          </a:endParaRPr>
        </a:p>
      </dsp:txBody>
      <dsp:txXfrm rot="-5400000">
        <a:off x="2699766" y="217468"/>
        <a:ext cx="4739167" cy="1116820"/>
      </dsp:txXfrm>
    </dsp:sp>
    <dsp:sp modelId="{396A4B67-3423-4FCC-9591-CD8E9B45B018}">
      <dsp:nvSpPr>
        <dsp:cNvPr id="0" name=""/>
        <dsp:cNvSpPr/>
      </dsp:nvSpPr>
      <dsp:spPr>
        <a:xfrm>
          <a:off x="0" y="2344"/>
          <a:ext cx="2699766" cy="154706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600" kern="1200" dirty="0" smtClean="0"/>
            <a:t>support</a:t>
          </a:r>
          <a:endParaRPr lang="zh-TW" altLang="en-US" sz="4600" kern="1200" dirty="0"/>
        </a:p>
      </dsp:txBody>
      <dsp:txXfrm>
        <a:off x="75522" y="77866"/>
        <a:ext cx="2548722" cy="1396024"/>
      </dsp:txXfrm>
    </dsp:sp>
    <dsp:sp modelId="{6C50C315-8D0D-4956-BE40-A9B9618D1EC7}">
      <dsp:nvSpPr>
        <dsp:cNvPr id="0" name=""/>
        <dsp:cNvSpPr/>
      </dsp:nvSpPr>
      <dsp:spPr>
        <a:xfrm rot="5400000">
          <a:off x="4480730" y="508"/>
          <a:ext cx="1237654" cy="479958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300" kern="1200" dirty="0" smtClean="0">
              <a:latin typeface="微軟正黑體" pitchFamily="34" charset="-120"/>
              <a:ea typeface="微軟正黑體" pitchFamily="34" charset="-120"/>
            </a:rPr>
            <a:t>育兒減稅、增加兒童津貼</a:t>
          </a:r>
          <a:endParaRPr lang="zh-TW" altLang="en-US" sz="2300" kern="1200" dirty="0">
            <a:latin typeface="微軟正黑體" pitchFamily="34" charset="-120"/>
            <a:ea typeface="微軟正黑體" pitchFamily="34" charset="-120"/>
          </a:endParaRPr>
        </a:p>
      </dsp:txBody>
      <dsp:txXfrm rot="-5400000">
        <a:off x="2699766" y="1841890"/>
        <a:ext cx="4739167" cy="1116820"/>
      </dsp:txXfrm>
    </dsp:sp>
    <dsp:sp modelId="{27275CB7-3789-4CE0-A293-99D9679419F5}">
      <dsp:nvSpPr>
        <dsp:cNvPr id="0" name=""/>
        <dsp:cNvSpPr/>
      </dsp:nvSpPr>
      <dsp:spPr>
        <a:xfrm>
          <a:off x="0" y="1626765"/>
          <a:ext cx="2699766" cy="154706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600" kern="1200" dirty="0" smtClean="0"/>
            <a:t>finance</a:t>
          </a:r>
          <a:endParaRPr lang="zh-TW" altLang="en-US" sz="4600" kern="1200" dirty="0"/>
        </a:p>
      </dsp:txBody>
      <dsp:txXfrm>
        <a:off x="75522" y="1702287"/>
        <a:ext cx="2548722" cy="1396024"/>
      </dsp:txXfrm>
    </dsp:sp>
    <dsp:sp modelId="{6ABC6F46-3894-4FF7-BDDF-D285E481F579}">
      <dsp:nvSpPr>
        <dsp:cNvPr id="0" name=""/>
        <dsp:cNvSpPr/>
      </dsp:nvSpPr>
      <dsp:spPr>
        <a:xfrm rot="5400000">
          <a:off x="4480730" y="1624929"/>
          <a:ext cx="1237654" cy="4799584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300" kern="1200" dirty="0" smtClean="0">
              <a:latin typeface="微軟正黑體" pitchFamily="34" charset="-120"/>
              <a:ea typeface="微軟正黑體" pitchFamily="34" charset="-120"/>
            </a:rPr>
            <a:t>孕婦免費檢查次數增加</a:t>
          </a:r>
          <a:endParaRPr lang="zh-TW" altLang="en-US" sz="2300" kern="1200" dirty="0">
            <a:latin typeface="微軟正黑體" pitchFamily="34" charset="-120"/>
            <a:ea typeface="微軟正黑體" pitchFamily="34" charset="-12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300" kern="1200" dirty="0" smtClean="0">
              <a:latin typeface="微軟正黑體" pitchFamily="34" charset="-120"/>
              <a:ea typeface="微軟正黑體" pitchFamily="34" charset="-120"/>
            </a:rPr>
            <a:t>育兒補助金</a:t>
          </a:r>
          <a:r>
            <a:rPr lang="en-US" altLang="zh-TW" sz="2300" kern="1200" dirty="0" smtClean="0">
              <a:latin typeface="微軟正黑體" pitchFamily="34" charset="-120"/>
              <a:ea typeface="微軟正黑體" pitchFamily="34" charset="-120"/>
            </a:rPr>
            <a:t>(30</a:t>
          </a:r>
          <a:r>
            <a:rPr lang="zh-TW" altLang="en-US" sz="2300" kern="1200" dirty="0" smtClean="0">
              <a:latin typeface="微軟正黑體" pitchFamily="34" charset="-120"/>
              <a:ea typeface="微軟正黑體" pitchFamily="34" charset="-120"/>
            </a:rPr>
            <a:t>萬日圓</a:t>
          </a:r>
          <a:r>
            <a:rPr lang="en-US" altLang="zh-TW" sz="2300" kern="1200" dirty="0" smtClean="0">
              <a:latin typeface="微軟正黑體" pitchFamily="34" charset="-120"/>
              <a:ea typeface="微軟正黑體" pitchFamily="34" charset="-120"/>
            </a:rPr>
            <a:t>)</a:t>
          </a:r>
          <a:r>
            <a:rPr lang="zh-TW" altLang="en-US" sz="2300" kern="1200" dirty="0" smtClean="0">
              <a:latin typeface="微軟正黑體" pitchFamily="34" charset="-120"/>
              <a:ea typeface="微軟正黑體" pitchFamily="34" charset="-120"/>
            </a:rPr>
            <a:t>手續簡便化</a:t>
          </a:r>
          <a:endParaRPr lang="zh-TW" altLang="en-US" sz="2300" kern="1200" dirty="0">
            <a:latin typeface="微軟正黑體" pitchFamily="34" charset="-120"/>
            <a:ea typeface="微軟正黑體" pitchFamily="34" charset="-120"/>
          </a:endParaRPr>
        </a:p>
      </dsp:txBody>
      <dsp:txXfrm rot="-5400000">
        <a:off x="2699766" y="3466311"/>
        <a:ext cx="4739167" cy="1116820"/>
      </dsp:txXfrm>
    </dsp:sp>
    <dsp:sp modelId="{37B3C1B8-90AB-43FF-A21A-1B6B5A1E7790}">
      <dsp:nvSpPr>
        <dsp:cNvPr id="0" name=""/>
        <dsp:cNvSpPr/>
      </dsp:nvSpPr>
      <dsp:spPr>
        <a:xfrm>
          <a:off x="0" y="3251187"/>
          <a:ext cx="2699766" cy="154706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600" kern="1200" dirty="0" smtClean="0"/>
            <a:t>pregnant</a:t>
          </a:r>
          <a:endParaRPr lang="zh-TW" altLang="en-US" sz="4600" kern="1200" dirty="0"/>
        </a:p>
      </dsp:txBody>
      <dsp:txXfrm>
        <a:off x="75522" y="3326709"/>
        <a:ext cx="2548722" cy="13960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16C6E-BC80-4DCD-8DA3-52B832743CA7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4FA972-5D48-4DAE-96AB-00D8211C53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2849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有動畫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A2F34-F2D5-4495-ACCA-9A1643078514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3077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有動畫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A2F34-F2D5-4495-ACCA-9A1643078514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8909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2044D-3D88-490D-9150-F3C7FA9A02E2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BD01A7-E6BE-4807-909E-0962852825D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2044D-3D88-490D-9150-F3C7FA9A02E2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BD01A7-E6BE-4807-909E-0962852825D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2044D-3D88-490D-9150-F3C7FA9A02E2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BD01A7-E6BE-4807-909E-0962852825D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2044D-3D88-490D-9150-F3C7FA9A02E2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BD01A7-E6BE-4807-909E-0962852825D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2044D-3D88-490D-9150-F3C7FA9A02E2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BD01A7-E6BE-4807-909E-0962852825D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2044D-3D88-490D-9150-F3C7FA9A02E2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BD01A7-E6BE-4807-909E-0962852825D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2044D-3D88-490D-9150-F3C7FA9A02E2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BD01A7-E6BE-4807-909E-0962852825D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2044D-3D88-490D-9150-F3C7FA9A02E2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BD01A7-E6BE-4807-909E-0962852825D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2044D-3D88-490D-9150-F3C7FA9A02E2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BD01A7-E6BE-4807-909E-0962852825D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2044D-3D88-490D-9150-F3C7FA9A02E2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BD01A7-E6BE-4807-909E-0962852825D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2044D-3D88-490D-9150-F3C7FA9A02E2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BD01A7-E6BE-4807-909E-0962852825D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9F2044D-3D88-490D-9150-F3C7FA9A02E2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CBD01A7-E6BE-4807-909E-0962852825D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igibooks.com.tw/....../49df....../-1/129840/read" TargetMode="External"/><Relationship Id="rId3" Type="http://schemas.openxmlformats.org/officeDocument/2006/relationships/hyperlink" Target="https://tw.knowledge.yahoo.com/question/question?qid=1106092205775" TargetMode="External"/><Relationship Id="rId7" Type="http://schemas.openxmlformats.org/officeDocument/2006/relationships/hyperlink" Target="http://www.cqvip.com/read/read.aspx?id=4037957" TargetMode="External"/><Relationship Id="rId2" Type="http://schemas.openxmlformats.org/officeDocument/2006/relationships/hyperlink" Target="http://&#36996;&#26377;nippon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ja.wikipedia.org/wiki/%E5%AE%B6%E5%88%B6%E5%BA%A6" TargetMode="External"/><Relationship Id="rId5" Type="http://schemas.openxmlformats.org/officeDocument/2006/relationships/hyperlink" Target="http://big.hi138.com/wenhua/shehuiqita/201209/417313.asp" TargetMode="External"/><Relationship Id="rId4" Type="http://schemas.openxmlformats.org/officeDocument/2006/relationships/hyperlink" Target="http://wenku.baidu.com/view/c02a066a58fafab069dc023d.html" TargetMode="External"/><Relationship Id="rId9" Type="http://schemas.openxmlformats.org/officeDocument/2006/relationships/hyperlink" Target="http://qk.cass.cn/rbxk/qkml/1990year/6/201401/P020141009351040011549.pd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692696"/>
            <a:ext cx="8064896" cy="1728192"/>
          </a:xfrm>
        </p:spPr>
        <p:txBody>
          <a:bodyPr>
            <a:normAutofit/>
          </a:bodyPr>
          <a:lstStyle/>
          <a:p>
            <a:r>
              <a:rPr lang="zh-TW" altLang="en-US" sz="8000" b="1" dirty="0" smtClean="0"/>
              <a:t>日本家庭</a:t>
            </a:r>
            <a:endParaRPr lang="zh-TW" altLang="en-US" sz="8000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55576" y="2780928"/>
            <a:ext cx="7344816" cy="3240360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solidFill>
                  <a:schemeClr val="tx1"/>
                </a:solidFill>
              </a:rPr>
              <a:t>B004012028</a:t>
            </a:r>
            <a:r>
              <a:rPr lang="en-US" altLang="zh-TW" b="1" dirty="0" smtClean="0">
                <a:solidFill>
                  <a:schemeClr val="tx1"/>
                </a:solidFill>
              </a:rPr>
              <a:t>  </a:t>
            </a:r>
            <a:r>
              <a:rPr lang="zh-TW" altLang="en-US" b="1" dirty="0" smtClean="0">
                <a:solidFill>
                  <a:schemeClr val="tx1"/>
                </a:solidFill>
              </a:rPr>
              <a:t>王珮珍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r>
              <a:rPr lang="en-US" altLang="zh-TW" dirty="0" smtClean="0">
                <a:solidFill>
                  <a:schemeClr val="tx1"/>
                </a:solidFill>
              </a:rPr>
              <a:t>B021020011</a:t>
            </a:r>
            <a:r>
              <a:rPr lang="zh-TW" altLang="en-US" b="1" dirty="0" smtClean="0">
                <a:solidFill>
                  <a:schemeClr val="tx1"/>
                </a:solidFill>
              </a:rPr>
              <a:t>  劉以茹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r>
              <a:rPr lang="en-US" altLang="zh-TW" dirty="0" smtClean="0">
                <a:solidFill>
                  <a:schemeClr val="tx1"/>
                </a:solidFill>
              </a:rPr>
              <a:t>B021020035</a:t>
            </a:r>
            <a:r>
              <a:rPr lang="zh-TW" altLang="en-US" b="1" dirty="0" smtClean="0">
                <a:solidFill>
                  <a:schemeClr val="tx1"/>
                </a:solidFill>
              </a:rPr>
              <a:t>  楊硯筑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r>
              <a:rPr lang="en-US" altLang="zh-TW" dirty="0" smtClean="0">
                <a:solidFill>
                  <a:schemeClr val="tx1"/>
                </a:solidFill>
              </a:rPr>
              <a:t>B022030014</a:t>
            </a:r>
            <a:r>
              <a:rPr lang="zh-TW" altLang="en-US" b="1" dirty="0" smtClean="0">
                <a:solidFill>
                  <a:schemeClr val="tx1"/>
                </a:solidFill>
              </a:rPr>
              <a:t>  楊智衡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r>
              <a:rPr lang="en-US" altLang="zh-TW" dirty="0" smtClean="0">
                <a:solidFill>
                  <a:schemeClr val="tx1"/>
                </a:solidFill>
              </a:rPr>
              <a:t>B022030028</a:t>
            </a:r>
            <a:r>
              <a:rPr lang="en-US" altLang="zh-TW" b="1" dirty="0" smtClean="0">
                <a:solidFill>
                  <a:schemeClr val="tx1"/>
                </a:solidFill>
              </a:rPr>
              <a:t>  </a:t>
            </a:r>
            <a:r>
              <a:rPr lang="zh-TW" altLang="en-US" b="1" dirty="0" smtClean="0">
                <a:solidFill>
                  <a:schemeClr val="tx1"/>
                </a:solidFill>
              </a:rPr>
              <a:t>張宏遠</a:t>
            </a:r>
            <a:endParaRPr lang="zh-TW" alt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74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03648" y="2924944"/>
            <a:ext cx="7406640" cy="851354"/>
          </a:xfrm>
        </p:spPr>
        <p:txBody>
          <a:bodyPr>
            <a:noAutofit/>
          </a:bodyPr>
          <a:lstStyle/>
          <a:p>
            <a:r>
              <a:rPr lang="zh-TW" altLang="en-US" sz="8000" b="1" dirty="0" smtClean="0"/>
              <a:t>日本家庭文化</a:t>
            </a:r>
            <a:endParaRPr lang="zh-TW" alt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401557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692696"/>
            <a:ext cx="7498080" cy="4800600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zh-TW" altLang="zh-TW" sz="4400" dirty="0"/>
              <a:t>一提到日本，人們不免就想到它是東方的“禮儀之邦</a:t>
            </a:r>
            <a:r>
              <a:rPr lang="zh-TW" altLang="zh-TW" sz="4400" dirty="0" smtClean="0"/>
              <a:t>” 在</a:t>
            </a:r>
            <a:r>
              <a:rPr lang="zh-TW" altLang="zh-TW" sz="4400" dirty="0"/>
              <a:t>任何場合，日本人都是彬彬有禮的，作為對禮節注重的來源之一的</a:t>
            </a:r>
            <a:r>
              <a:rPr lang="zh-TW" altLang="zh-TW" sz="4400" dirty="0" smtClean="0"/>
              <a:t>日本</a:t>
            </a:r>
            <a:r>
              <a:rPr lang="zh-TW" altLang="en-US" sz="4400" dirty="0" smtClean="0"/>
              <a:t>有</a:t>
            </a:r>
            <a:r>
              <a:rPr lang="zh-TW" altLang="zh-TW" sz="4400" dirty="0" smtClean="0"/>
              <a:t>獨特</a:t>
            </a:r>
            <a:r>
              <a:rPr lang="zh-TW" altLang="zh-TW" sz="4400" dirty="0"/>
              <a:t>的家庭文化，同時也是</a:t>
            </a:r>
            <a:r>
              <a:rPr lang="zh-TW" altLang="zh-TW" sz="4400" dirty="0" smtClean="0"/>
              <a:t>體現</a:t>
            </a:r>
            <a:r>
              <a:rPr lang="zh-TW" altLang="en-US" sz="4400" dirty="0"/>
              <a:t>其</a:t>
            </a:r>
            <a:r>
              <a:rPr lang="zh-TW" altLang="zh-TW" sz="4400" dirty="0" smtClean="0"/>
              <a:t>文化</a:t>
            </a:r>
            <a:r>
              <a:rPr lang="zh-TW" altLang="zh-TW" sz="4400" dirty="0"/>
              <a:t>的典型代表。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36889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dirty="0" smtClean="0"/>
              <a:t>特色</a:t>
            </a:r>
            <a:endParaRPr lang="zh-TW" altLang="en-US" sz="6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1556792"/>
            <a:ext cx="7498080" cy="4800600"/>
          </a:xfrm>
        </p:spPr>
        <p:txBody>
          <a:bodyPr>
            <a:normAutofit/>
          </a:bodyPr>
          <a:lstStyle/>
          <a:p>
            <a:r>
              <a:rPr lang="zh-TW" altLang="zh-TW" sz="3600" dirty="0"/>
              <a:t>嚴謹性和組織</a:t>
            </a:r>
            <a:r>
              <a:rPr lang="zh-TW" altLang="zh-TW" sz="3600" dirty="0" smtClean="0"/>
              <a:t>性</a:t>
            </a:r>
            <a:endParaRPr lang="en-US" altLang="zh-TW" sz="3600" dirty="0" smtClean="0"/>
          </a:p>
          <a:p>
            <a:r>
              <a:rPr lang="zh-TW" altLang="zh-TW" sz="3600" dirty="0"/>
              <a:t>嚴格的“</a:t>
            </a:r>
            <a:r>
              <a:rPr lang="zh-TW" altLang="zh-TW" sz="3600" dirty="0" smtClean="0"/>
              <a:t>老</a:t>
            </a:r>
            <a:r>
              <a:rPr lang="zh-TW" altLang="en-US" sz="3600" dirty="0" smtClean="0"/>
              <a:t>幼</a:t>
            </a:r>
            <a:r>
              <a:rPr lang="zh-TW" altLang="zh-TW" sz="3600" dirty="0" smtClean="0"/>
              <a:t>尊卑</a:t>
            </a:r>
            <a:r>
              <a:rPr lang="zh-TW" altLang="zh-TW" sz="3600" dirty="0"/>
              <a:t>”之分，以此延伸至各個社會</a:t>
            </a:r>
            <a:r>
              <a:rPr lang="zh-TW" altLang="zh-TW" sz="3600" dirty="0" smtClean="0"/>
              <a:t>層面</a:t>
            </a:r>
            <a:endParaRPr lang="en-US" altLang="zh-TW" sz="3600" dirty="0" smtClean="0"/>
          </a:p>
          <a:p>
            <a:r>
              <a:rPr lang="zh-TW" altLang="zh-TW" sz="3600" dirty="0"/>
              <a:t>日本家庭的管理方式，帶有一種非常古樸的等級</a:t>
            </a:r>
            <a:r>
              <a:rPr lang="zh-TW" altLang="zh-TW" sz="3600" dirty="0" smtClean="0"/>
              <a:t>色彩</a:t>
            </a:r>
            <a:endParaRPr lang="en-US" altLang="zh-TW" sz="3600" dirty="0" smtClean="0"/>
          </a:p>
          <a:p>
            <a:r>
              <a:rPr lang="zh-TW" altLang="zh-TW" sz="3600" dirty="0" smtClean="0"/>
              <a:t>注重內部</a:t>
            </a:r>
            <a:r>
              <a:rPr lang="zh-TW" altLang="zh-TW" sz="3600" dirty="0"/>
              <a:t>的團結與</a:t>
            </a:r>
            <a:r>
              <a:rPr lang="zh-TW" altLang="zh-TW" sz="3600" dirty="0" smtClean="0"/>
              <a:t>合作</a:t>
            </a:r>
            <a:endParaRPr lang="en-US" altLang="zh-TW" sz="3600" dirty="0" smtClean="0"/>
          </a:p>
          <a:p>
            <a:r>
              <a:rPr lang="zh-TW" altLang="zh-TW" sz="3600" dirty="0"/>
              <a:t>男權</a:t>
            </a:r>
            <a:r>
              <a:rPr lang="zh-TW" altLang="zh-TW" sz="3600" dirty="0" smtClean="0"/>
              <a:t>社會</a:t>
            </a:r>
            <a:endParaRPr lang="en-US" altLang="zh-TW" sz="3600" dirty="0" smtClean="0"/>
          </a:p>
        </p:txBody>
      </p:sp>
    </p:spTree>
    <p:extLst>
      <p:ext uri="{BB962C8B-B14F-4D97-AF65-F5344CB8AC3E}">
        <p14:creationId xmlns:p14="http://schemas.microsoft.com/office/powerpoint/2010/main" val="22055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836712"/>
            <a:ext cx="8064896" cy="5400600"/>
          </a:xfrm>
        </p:spPr>
        <p:txBody>
          <a:bodyPr>
            <a:noAutofit/>
          </a:bodyPr>
          <a:lstStyle/>
          <a:p>
            <a:r>
              <a:rPr lang="en-US" altLang="zh-TW" sz="3600" dirty="0" smtClean="0"/>
              <a:t>“</a:t>
            </a:r>
            <a:r>
              <a:rPr lang="zh-TW" altLang="en-US" sz="3600" dirty="0" smtClean="0"/>
              <a:t>家</a:t>
            </a:r>
            <a:r>
              <a:rPr lang="en-US" altLang="zh-TW" sz="3600" dirty="0" smtClean="0"/>
              <a:t>”</a:t>
            </a:r>
            <a:r>
              <a:rPr lang="ja-JP" altLang="zh-TW" sz="3600" dirty="0"/>
              <a:t> （いえ）</a:t>
            </a:r>
            <a:r>
              <a:rPr lang="zh-TW" altLang="en-US" sz="3600" dirty="0" smtClean="0"/>
              <a:t>，</a:t>
            </a:r>
            <a:r>
              <a:rPr lang="zh-TW" altLang="zh-TW" sz="3600" dirty="0" smtClean="0"/>
              <a:t>特</a:t>
            </a:r>
            <a:r>
              <a:rPr lang="zh-TW" altLang="zh-TW" sz="3600" dirty="0"/>
              <a:t>指建立於日本明治時期的特殊家庭</a:t>
            </a:r>
            <a:r>
              <a:rPr lang="zh-TW" altLang="zh-TW" sz="3600" dirty="0" smtClean="0"/>
              <a:t>制度</a:t>
            </a:r>
            <a:r>
              <a:rPr lang="en-US" altLang="zh-TW" sz="3600" dirty="0" smtClean="0"/>
              <a:t>(</a:t>
            </a:r>
            <a:r>
              <a:rPr lang="ja-JP" altLang="en-US" sz="3600" dirty="0"/>
              <a:t>いえせいど</a:t>
            </a:r>
            <a:r>
              <a:rPr lang="en-US" altLang="zh-TW" sz="3600" dirty="0" smtClean="0"/>
              <a:t>)</a:t>
            </a:r>
          </a:p>
          <a:p>
            <a:r>
              <a:rPr lang="zh-TW" altLang="zh-TW" sz="3600" dirty="0" smtClean="0"/>
              <a:t>家</a:t>
            </a:r>
            <a:r>
              <a:rPr lang="zh-TW" altLang="zh-TW" sz="3600" dirty="0"/>
              <a:t>是家長統帥之下的</a:t>
            </a:r>
            <a:r>
              <a:rPr lang="en-US" altLang="zh-TW" sz="3600" dirty="0" err="1"/>
              <a:t>社會</a:t>
            </a:r>
            <a:r>
              <a:rPr lang="zh-TW" altLang="zh-TW" sz="3600" dirty="0" smtClean="0"/>
              <a:t>組織</a:t>
            </a:r>
            <a:endParaRPr lang="en-US" altLang="zh-TW" sz="3600" dirty="0" smtClean="0"/>
          </a:p>
          <a:p>
            <a:r>
              <a:rPr lang="zh-TW" altLang="zh-TW" sz="3600" dirty="0" smtClean="0"/>
              <a:t>所有</a:t>
            </a:r>
            <a:r>
              <a:rPr lang="zh-TW" altLang="zh-TW" sz="3600" dirty="0"/>
              <a:t>財產屬於家庭集體</a:t>
            </a:r>
            <a:r>
              <a:rPr lang="zh-TW" altLang="zh-TW" sz="3600" dirty="0" smtClean="0"/>
              <a:t>所有</a:t>
            </a:r>
            <a:endParaRPr lang="en-US" altLang="zh-TW" sz="3600" dirty="0"/>
          </a:p>
          <a:p>
            <a:r>
              <a:rPr lang="zh-TW" altLang="zh-TW" sz="3600" dirty="0" smtClean="0"/>
              <a:t>直到</a:t>
            </a:r>
            <a:r>
              <a:rPr lang="zh-TW" altLang="zh-TW" sz="3600" dirty="0"/>
              <a:t>二戰以前，家對於日本人具有至高無上的</a:t>
            </a:r>
            <a:r>
              <a:rPr lang="zh-TW" altLang="zh-TW" sz="3600" dirty="0" smtClean="0"/>
              <a:t>地位</a:t>
            </a:r>
            <a:r>
              <a:rPr lang="en-US" altLang="zh-TW" sz="3600" dirty="0"/>
              <a:t> </a:t>
            </a:r>
            <a:endParaRPr lang="en-US" altLang="zh-TW" sz="3600" dirty="0" smtClean="0"/>
          </a:p>
          <a:p>
            <a:r>
              <a:rPr lang="zh-TW" altLang="zh-TW" sz="3600" dirty="0"/>
              <a:t>家長擁有強大的家長權，親子關係</a:t>
            </a:r>
            <a:r>
              <a:rPr lang="zh-TW" altLang="zh-TW" sz="3600" dirty="0" smtClean="0"/>
              <a:t>優先</a:t>
            </a:r>
            <a:r>
              <a:rPr lang="zh-TW" altLang="en-US" sz="3600" dirty="0" smtClean="0"/>
              <a:t>於</a:t>
            </a:r>
            <a:r>
              <a:rPr lang="zh-TW" altLang="zh-TW" sz="3600" dirty="0" smtClean="0"/>
              <a:t>夫妻</a:t>
            </a:r>
            <a:r>
              <a:rPr lang="zh-TW" altLang="zh-TW" sz="3600" dirty="0"/>
              <a:t>關係，男性地位</a:t>
            </a:r>
            <a:r>
              <a:rPr lang="zh-TW" altLang="zh-TW" sz="3600" dirty="0" smtClean="0"/>
              <a:t>優</a:t>
            </a:r>
            <a:r>
              <a:rPr lang="zh-TW" altLang="en-US" sz="3600" dirty="0"/>
              <a:t>越</a:t>
            </a:r>
            <a:r>
              <a:rPr lang="zh-TW" altLang="en-US" sz="3600" dirty="0" smtClean="0"/>
              <a:t>於</a:t>
            </a:r>
            <a:r>
              <a:rPr lang="zh-TW" altLang="zh-TW" sz="3600" dirty="0" smtClean="0"/>
              <a:t>女性</a:t>
            </a:r>
            <a:endParaRPr lang="zh-TW" altLang="zh-TW" sz="3600" dirty="0"/>
          </a:p>
          <a:p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29734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980728"/>
            <a:ext cx="8748464" cy="5184576"/>
          </a:xfrm>
        </p:spPr>
        <p:txBody>
          <a:bodyPr>
            <a:normAutofit/>
          </a:bodyPr>
          <a:lstStyle/>
          <a:p>
            <a:r>
              <a:rPr lang="zh-TW" altLang="zh-TW" sz="3500" dirty="0"/>
              <a:t>家制度是日本戰後民主改革的重要</a:t>
            </a:r>
            <a:r>
              <a:rPr lang="zh-TW" altLang="zh-TW" sz="3500" dirty="0" smtClean="0"/>
              <a:t>物件</a:t>
            </a:r>
            <a:endParaRPr lang="en-US" altLang="zh-TW" sz="3500" dirty="0"/>
          </a:p>
          <a:p>
            <a:r>
              <a:rPr lang="en-US" altLang="zh-TW" sz="3500" dirty="0" smtClean="0"/>
              <a:t>1947</a:t>
            </a:r>
            <a:r>
              <a:rPr lang="zh-TW" altLang="en-US" sz="3500" dirty="0" smtClean="0"/>
              <a:t>年民法大規模改正，家制度因此廢除</a:t>
            </a:r>
            <a:endParaRPr lang="en-US" altLang="zh-TW" sz="3500" dirty="0" smtClean="0"/>
          </a:p>
          <a:p>
            <a:r>
              <a:rPr lang="zh-TW" altLang="zh-TW" sz="3500" dirty="0" smtClean="0"/>
              <a:t>確立</a:t>
            </a:r>
            <a:r>
              <a:rPr lang="zh-TW" altLang="zh-TW" sz="3500" dirty="0"/>
              <a:t>了以個人尊嚴和男女平等為根本</a:t>
            </a:r>
            <a:r>
              <a:rPr lang="zh-TW" altLang="zh-TW" sz="3500" dirty="0" smtClean="0"/>
              <a:t>原則</a:t>
            </a:r>
            <a:endParaRPr lang="en-US" altLang="zh-TW" sz="3500" dirty="0" smtClean="0"/>
          </a:p>
          <a:p>
            <a:r>
              <a:rPr lang="zh-TW" altLang="zh-TW" sz="3600" dirty="0"/>
              <a:t>家長特權被廢除，妻子不再處於軟弱無能的地位，家長權不再由長子繼承，子女不分性別都擁有均等</a:t>
            </a:r>
            <a:r>
              <a:rPr lang="en-US" altLang="zh-TW" sz="3600" dirty="0"/>
              <a:t>繼承權</a:t>
            </a:r>
            <a:endParaRPr lang="en-US" altLang="zh-TW" sz="3500" dirty="0" smtClean="0"/>
          </a:p>
          <a:p>
            <a:r>
              <a:rPr lang="zh-TW" altLang="en-US" sz="3500" dirty="0" smtClean="0"/>
              <a:t>制度家庭</a:t>
            </a:r>
            <a:r>
              <a:rPr lang="zh-TW" altLang="en-US" sz="3500" dirty="0"/>
              <a:t>→</a:t>
            </a:r>
            <a:r>
              <a:rPr lang="zh-TW" altLang="zh-TW" sz="3500" dirty="0" smtClean="0"/>
              <a:t>友愛家庭</a:t>
            </a:r>
            <a:r>
              <a:rPr lang="zh-TW" altLang="en-US" sz="3500" dirty="0" smtClean="0"/>
              <a:t>，</a:t>
            </a:r>
            <a:r>
              <a:rPr lang="zh-TW" altLang="zh-TW" sz="3500" dirty="0" smtClean="0"/>
              <a:t>建立</a:t>
            </a:r>
            <a:r>
              <a:rPr lang="zh-TW" altLang="zh-TW" sz="3500" dirty="0"/>
              <a:t>在家庭成員之間的情感融合基礎上。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34067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776864" cy="1143000"/>
          </a:xfrm>
        </p:spPr>
        <p:txBody>
          <a:bodyPr>
            <a:normAutofit/>
          </a:bodyPr>
          <a:lstStyle/>
          <a:p>
            <a:r>
              <a:rPr lang="zh-TW" altLang="zh-TW" sz="5400" dirty="0"/>
              <a:t>“男主外，女主內”</a:t>
            </a:r>
            <a:endParaRPr lang="zh-TW" altLang="en-US" sz="5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5410200"/>
          </a:xfrm>
        </p:spPr>
        <p:txBody>
          <a:bodyPr>
            <a:normAutofit/>
          </a:bodyPr>
          <a:lstStyle/>
          <a:p>
            <a:r>
              <a:rPr lang="zh-TW" altLang="en-US" sz="3500" dirty="0" smtClean="0"/>
              <a:t>日本</a:t>
            </a:r>
            <a:r>
              <a:rPr lang="zh-TW" altLang="zh-TW" sz="3500" dirty="0" smtClean="0"/>
              <a:t>女性</a:t>
            </a:r>
            <a:r>
              <a:rPr lang="zh-TW" altLang="zh-TW" sz="3500" dirty="0"/>
              <a:t>的社會就業率和參與</a:t>
            </a:r>
            <a:r>
              <a:rPr lang="zh-TW" altLang="zh-TW" sz="3500" dirty="0" smtClean="0"/>
              <a:t>程度被</a:t>
            </a:r>
            <a:r>
              <a:rPr lang="zh-TW" altLang="zh-TW" sz="3500" dirty="0"/>
              <a:t>認為是在發達國家中最低的</a:t>
            </a:r>
            <a:r>
              <a:rPr lang="zh-TW" altLang="zh-TW" sz="3500" dirty="0" smtClean="0"/>
              <a:t>。</a:t>
            </a:r>
            <a:endParaRPr lang="en-US" altLang="zh-TW" sz="3500" dirty="0" smtClean="0"/>
          </a:p>
          <a:p>
            <a:r>
              <a:rPr lang="zh-TW" altLang="zh-TW" sz="3500" dirty="0"/>
              <a:t>在日本，一般</a:t>
            </a:r>
            <a:r>
              <a:rPr lang="zh-TW" altLang="zh-TW" sz="3500" dirty="0" smtClean="0"/>
              <a:t>小孩出生</a:t>
            </a:r>
            <a:r>
              <a:rPr lang="zh-TW" altLang="zh-TW" sz="3500" dirty="0"/>
              <a:t>後都是由母親親自帶大的</a:t>
            </a:r>
            <a:r>
              <a:rPr lang="zh-TW" altLang="zh-TW" sz="3500" dirty="0" smtClean="0"/>
              <a:t>，長輩</a:t>
            </a:r>
            <a:r>
              <a:rPr lang="zh-TW" altLang="zh-TW" sz="3500" dirty="0"/>
              <a:t>極少參與撫育</a:t>
            </a:r>
            <a:r>
              <a:rPr lang="zh-TW" altLang="zh-TW" sz="3500" dirty="0" smtClean="0"/>
              <a:t>小孩</a:t>
            </a:r>
            <a:endParaRPr lang="en-US" altLang="zh-TW" sz="3500" dirty="0" smtClean="0"/>
          </a:p>
          <a:p>
            <a:r>
              <a:rPr lang="zh-TW" altLang="zh-TW" sz="3500" dirty="0"/>
              <a:t>在日本很多銀行、證券公司的常客是女性</a:t>
            </a:r>
            <a:r>
              <a:rPr lang="zh-TW" altLang="zh-TW" sz="3500" dirty="0" smtClean="0"/>
              <a:t>。</a:t>
            </a:r>
            <a:r>
              <a:rPr lang="zh-TW" altLang="zh-TW" sz="3600" dirty="0"/>
              <a:t>日本的主婦對家庭投資有著</a:t>
            </a:r>
            <a:r>
              <a:rPr lang="zh-TW" altLang="zh-TW" sz="3600" dirty="0" smtClean="0"/>
              <a:t>決定權</a:t>
            </a:r>
            <a:r>
              <a:rPr lang="zh-TW" altLang="en-US" sz="3600" dirty="0" smtClean="0"/>
              <a:t>。</a:t>
            </a:r>
            <a:endParaRPr lang="zh-TW" altLang="zh-TW" sz="35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2942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476672"/>
            <a:ext cx="8568952" cy="5976664"/>
          </a:xfrm>
        </p:spPr>
        <p:txBody>
          <a:bodyPr>
            <a:normAutofit fontScale="92500" lnSpcReduction="20000"/>
          </a:bodyPr>
          <a:lstStyle/>
          <a:p>
            <a:r>
              <a:rPr lang="zh-TW" altLang="zh-TW" sz="3900" dirty="0" smtClean="0">
                <a:latin typeface="+mn-ea"/>
              </a:rPr>
              <a:t>近</a:t>
            </a:r>
            <a:r>
              <a:rPr lang="zh-TW" altLang="en-US" sz="3900" dirty="0" smtClean="0">
                <a:latin typeface="+mn-ea"/>
              </a:rPr>
              <a:t>年</a:t>
            </a:r>
            <a:r>
              <a:rPr lang="zh-TW" altLang="zh-TW" sz="3900" dirty="0" smtClean="0">
                <a:latin typeface="+mn-ea"/>
              </a:rPr>
              <a:t>日本</a:t>
            </a:r>
            <a:r>
              <a:rPr lang="zh-TW" altLang="zh-TW" sz="3900" dirty="0">
                <a:latin typeface="+mn-ea"/>
              </a:rPr>
              <a:t>有個研究機構，依太太負擔家計的比重，將她們分成四個類型</a:t>
            </a:r>
            <a:r>
              <a:rPr lang="zh-TW" altLang="zh-TW" sz="3900" dirty="0" smtClean="0">
                <a:latin typeface="+mn-ea"/>
              </a:rPr>
              <a:t>：</a:t>
            </a:r>
            <a:endParaRPr lang="en-US" altLang="zh-TW" sz="3900" dirty="0" smtClean="0">
              <a:latin typeface="+mn-ea"/>
            </a:endParaRPr>
          </a:p>
          <a:p>
            <a:pPr marL="82296" indent="0">
              <a:buNone/>
            </a:pPr>
            <a:endParaRPr lang="en-US" altLang="zh-TW" sz="3900" dirty="0">
              <a:latin typeface="+mn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zh-TW" sz="3900" dirty="0" smtClean="0">
                <a:latin typeface="+mn-ea"/>
              </a:rPr>
              <a:t>被</a:t>
            </a:r>
            <a:r>
              <a:rPr lang="zh-TW" altLang="zh-TW" sz="3900" dirty="0">
                <a:latin typeface="+mn-ea"/>
              </a:rPr>
              <a:t>扶養</a:t>
            </a:r>
            <a:r>
              <a:rPr lang="zh-TW" altLang="zh-TW" sz="3900" dirty="0" smtClean="0">
                <a:latin typeface="+mn-ea"/>
              </a:rPr>
              <a:t>型</a:t>
            </a:r>
            <a:r>
              <a:rPr lang="zh-TW" altLang="en-US" sz="3900" dirty="0">
                <a:latin typeface="+mn-ea"/>
              </a:rPr>
              <a:t>：</a:t>
            </a:r>
            <a:r>
              <a:rPr lang="zh-TW" altLang="zh-TW" sz="3900" dirty="0" smtClean="0">
                <a:latin typeface="+mn-ea"/>
              </a:rPr>
              <a:t>只有</a:t>
            </a:r>
            <a:r>
              <a:rPr lang="zh-TW" altLang="zh-TW" sz="3900" dirty="0">
                <a:latin typeface="+mn-ea"/>
              </a:rPr>
              <a:t>老公擔負</a:t>
            </a:r>
            <a:r>
              <a:rPr lang="zh-TW" altLang="zh-TW" sz="3900" dirty="0" smtClean="0">
                <a:latin typeface="+mn-ea"/>
              </a:rPr>
              <a:t>家計</a:t>
            </a:r>
            <a:endParaRPr lang="en-US" altLang="zh-TW" sz="3900" dirty="0" smtClean="0">
              <a:latin typeface="+mn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zh-TW" sz="3900" dirty="0" smtClean="0">
                <a:latin typeface="+mn-ea"/>
              </a:rPr>
              <a:t>補助型</a:t>
            </a:r>
            <a:r>
              <a:rPr lang="zh-TW" altLang="en-US" sz="3900" dirty="0">
                <a:latin typeface="+mn-ea"/>
              </a:rPr>
              <a:t>：</a:t>
            </a:r>
            <a:r>
              <a:rPr lang="zh-TW" altLang="zh-TW" sz="3900" dirty="0" smtClean="0">
                <a:latin typeface="+mn-ea"/>
              </a:rPr>
              <a:t>老婆</a:t>
            </a:r>
            <a:r>
              <a:rPr lang="zh-TW" altLang="zh-TW" sz="3900" dirty="0">
                <a:latin typeface="+mn-ea"/>
              </a:rPr>
              <a:t>幫忙一到</a:t>
            </a:r>
            <a:r>
              <a:rPr lang="zh-TW" altLang="zh-TW" sz="3900" dirty="0" smtClean="0">
                <a:latin typeface="+mn-ea"/>
              </a:rPr>
              <a:t>三成</a:t>
            </a:r>
            <a:endParaRPr lang="en-US" altLang="zh-TW" sz="3900" dirty="0" smtClean="0">
              <a:latin typeface="+mn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zh-TW" sz="3900" dirty="0" smtClean="0">
                <a:latin typeface="+mn-ea"/>
              </a:rPr>
              <a:t>均等型</a:t>
            </a:r>
            <a:r>
              <a:rPr lang="zh-TW" altLang="en-US" sz="3900" dirty="0" smtClean="0">
                <a:latin typeface="+mn-ea"/>
              </a:rPr>
              <a:t>：</a:t>
            </a:r>
            <a:r>
              <a:rPr lang="zh-TW" altLang="zh-TW" sz="3900" dirty="0" smtClean="0">
                <a:latin typeface="+mn-ea"/>
              </a:rPr>
              <a:t>老婆</a:t>
            </a:r>
            <a:r>
              <a:rPr lang="zh-TW" altLang="zh-TW" sz="3900" dirty="0">
                <a:latin typeface="+mn-ea"/>
              </a:rPr>
              <a:t>負擔四到五</a:t>
            </a:r>
            <a:r>
              <a:rPr lang="zh-TW" altLang="zh-TW" sz="3900" dirty="0" smtClean="0">
                <a:latin typeface="+mn-ea"/>
              </a:rPr>
              <a:t>成</a:t>
            </a:r>
            <a:endParaRPr lang="en-US" altLang="zh-TW" sz="3900" dirty="0" smtClean="0">
              <a:latin typeface="+mn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zh-TW" sz="3900" dirty="0" smtClean="0">
                <a:latin typeface="+mn-ea"/>
              </a:rPr>
              <a:t>逆轉型</a:t>
            </a:r>
            <a:r>
              <a:rPr lang="zh-TW" altLang="en-US" sz="3900" dirty="0" smtClean="0">
                <a:latin typeface="+mn-ea"/>
              </a:rPr>
              <a:t>：</a:t>
            </a:r>
            <a:r>
              <a:rPr lang="zh-TW" altLang="zh-TW" sz="3900" dirty="0" smtClean="0">
                <a:latin typeface="+mn-ea"/>
              </a:rPr>
              <a:t>老婆</a:t>
            </a:r>
            <a:r>
              <a:rPr lang="zh-TW" altLang="zh-TW" sz="3900" dirty="0">
                <a:latin typeface="+mn-ea"/>
              </a:rPr>
              <a:t>負擔比率超過</a:t>
            </a:r>
            <a:r>
              <a:rPr lang="zh-TW" altLang="zh-TW" sz="3900" dirty="0" smtClean="0">
                <a:latin typeface="+mn-ea"/>
              </a:rPr>
              <a:t>老公</a:t>
            </a:r>
            <a:r>
              <a:rPr lang="en-US" altLang="zh-TW" sz="3900" dirty="0" smtClean="0">
                <a:latin typeface="+mn-ea"/>
              </a:rPr>
              <a:t>(</a:t>
            </a:r>
            <a:r>
              <a:rPr lang="zh-TW" altLang="en-US" sz="3900" dirty="0" smtClean="0">
                <a:latin typeface="+mn-ea"/>
              </a:rPr>
              <a:t>此類極少</a:t>
            </a:r>
            <a:r>
              <a:rPr lang="en-US" altLang="zh-TW" sz="3900" dirty="0" smtClean="0">
                <a:latin typeface="+mn-ea"/>
              </a:rPr>
              <a:t>)</a:t>
            </a:r>
          </a:p>
          <a:p>
            <a:pPr marL="0" indent="0">
              <a:buNone/>
            </a:pPr>
            <a:endParaRPr lang="en-US" altLang="zh-TW" sz="3900" dirty="0">
              <a:latin typeface="+mn-ea"/>
            </a:endParaRPr>
          </a:p>
          <a:p>
            <a:pPr marL="457200" indent="-457200"/>
            <a:r>
              <a:rPr lang="zh-TW" altLang="zh-TW" sz="3900" dirty="0" smtClean="0">
                <a:latin typeface="+mn-ea"/>
              </a:rPr>
              <a:t>被</a:t>
            </a:r>
            <a:r>
              <a:rPr lang="zh-TW" altLang="zh-TW" sz="3900" dirty="0">
                <a:latin typeface="+mn-ea"/>
              </a:rPr>
              <a:t>扶養型、補助型均屬傳統的模式，所以男性權威尚不至被</a:t>
            </a:r>
            <a:r>
              <a:rPr lang="zh-TW" altLang="zh-TW" sz="3900" dirty="0" smtClean="0">
                <a:latin typeface="+mn-ea"/>
              </a:rPr>
              <a:t>易位。</a:t>
            </a:r>
            <a:r>
              <a:rPr lang="zh-TW" altLang="en-US" sz="3900" dirty="0" smtClean="0">
                <a:latin typeface="+mn-ea"/>
              </a:rPr>
              <a:t>而</a:t>
            </a:r>
            <a:r>
              <a:rPr lang="zh-TW" altLang="zh-TW" sz="3900" dirty="0" smtClean="0">
                <a:latin typeface="+mn-ea"/>
              </a:rPr>
              <a:t>均等</a:t>
            </a:r>
            <a:r>
              <a:rPr lang="zh-TW" altLang="zh-TW" sz="3900" dirty="0">
                <a:latin typeface="+mn-ea"/>
              </a:rPr>
              <a:t>型便成</a:t>
            </a:r>
            <a:r>
              <a:rPr lang="zh-TW" altLang="zh-TW" sz="3900" dirty="0" smtClean="0">
                <a:latin typeface="+mn-ea"/>
              </a:rPr>
              <a:t>了</a:t>
            </a:r>
            <a:r>
              <a:rPr lang="zh-TW" altLang="en-US" sz="3900" dirty="0" smtClean="0">
                <a:latin typeface="+mn-ea"/>
              </a:rPr>
              <a:t>現代</a:t>
            </a:r>
            <a:r>
              <a:rPr lang="zh-TW" altLang="zh-TW" sz="3900" dirty="0" smtClean="0">
                <a:latin typeface="+mn-ea"/>
              </a:rPr>
              <a:t>女性</a:t>
            </a:r>
            <a:r>
              <a:rPr lang="zh-TW" altLang="en-US" sz="3900" dirty="0" smtClean="0">
                <a:latin typeface="+mn-ea"/>
              </a:rPr>
              <a:t>地位</a:t>
            </a:r>
            <a:r>
              <a:rPr lang="zh-TW" altLang="zh-TW" sz="3900" dirty="0" smtClean="0">
                <a:latin typeface="+mn-ea"/>
              </a:rPr>
              <a:t>的</a:t>
            </a:r>
            <a:r>
              <a:rPr lang="zh-TW" altLang="zh-TW" sz="3900" dirty="0">
                <a:latin typeface="+mn-ea"/>
              </a:rPr>
              <a:t>立足點。</a:t>
            </a:r>
          </a:p>
          <a:p>
            <a:pPr marL="0" indent="0">
              <a:buNone/>
            </a:pPr>
            <a:endParaRPr lang="zh-TW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5912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03648" y="2348880"/>
            <a:ext cx="7406640" cy="1472184"/>
          </a:xfrm>
        </p:spPr>
        <p:txBody>
          <a:bodyPr>
            <a:noAutofit/>
          </a:bodyPr>
          <a:lstStyle/>
          <a:p>
            <a:r>
              <a:rPr lang="zh-TW" altLang="en-US" sz="6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日本家庭面臨的問題</a:t>
            </a:r>
            <a:endParaRPr lang="zh-TW" altLang="en-US" sz="6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4397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少子化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目前日本少子化問題越來越嚴重，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2013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年日本厚生勞動省公布日本人口減少創紀錄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          人口下降了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24.4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萬人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           新生兒數量為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103.1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萬人，較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2012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年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減少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6000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人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向右箭號 3"/>
          <p:cNvSpPr/>
          <p:nvPr/>
        </p:nvSpPr>
        <p:spPr>
          <a:xfrm>
            <a:off x="808865" y="2708920"/>
            <a:ext cx="88281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向右箭號 4"/>
          <p:cNvSpPr/>
          <p:nvPr/>
        </p:nvSpPr>
        <p:spPr>
          <a:xfrm>
            <a:off x="773523" y="3356992"/>
            <a:ext cx="918157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761505"/>
            <a:ext cx="4369534" cy="327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07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對策</a:t>
            </a:r>
            <a:r>
              <a:rPr lang="en-US" altLang="zh-TW" dirty="0" smtClean="0"/>
              <a:t>-</a:t>
            </a:r>
            <a:r>
              <a:rPr lang="zh-TW" altLang="en-US" dirty="0" smtClean="0"/>
              <a:t>制定法規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637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415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/>
              <a:t>目錄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/>
              <a:t>介紹</a:t>
            </a:r>
            <a:endParaRPr lang="en-US" altLang="zh-TW" sz="4800" dirty="0" smtClean="0"/>
          </a:p>
          <a:p>
            <a:r>
              <a:rPr lang="zh-TW" altLang="en-US" sz="4800" dirty="0" smtClean="0"/>
              <a:t>結構</a:t>
            </a:r>
            <a:endParaRPr lang="en-US" altLang="zh-TW" sz="4800" dirty="0" smtClean="0"/>
          </a:p>
          <a:p>
            <a:r>
              <a:rPr lang="zh-TW" altLang="en-US" sz="4800" dirty="0" smtClean="0"/>
              <a:t>文化</a:t>
            </a:r>
            <a:endParaRPr lang="en-US" altLang="zh-TW" sz="4800" dirty="0" smtClean="0"/>
          </a:p>
          <a:p>
            <a:r>
              <a:rPr lang="zh-TW" altLang="en-US" sz="4800" dirty="0"/>
              <a:t>問題</a:t>
            </a:r>
          </a:p>
        </p:txBody>
      </p:sp>
    </p:spTree>
    <p:extLst>
      <p:ext uri="{BB962C8B-B14F-4D97-AF65-F5344CB8AC3E}">
        <p14:creationId xmlns:p14="http://schemas.microsoft.com/office/powerpoint/2010/main" val="160240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具體措施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育兒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&amp;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家庭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面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335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單身寄生族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 algn="ctr"/>
            <a:endParaRPr lang="en-US" altLang="zh-TW" sz="4000" dirty="0" smtClean="0"/>
          </a:p>
          <a:p>
            <a:pPr marL="0" indent="0" algn="ctr">
              <a:buNone/>
            </a:pPr>
            <a:r>
              <a:rPr lang="zh-TW" altLang="en-US" sz="4000" dirty="0" smtClean="0"/>
              <a:t> </a:t>
            </a:r>
            <a:r>
              <a:rPr lang="zh-TW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未婚</a:t>
            </a: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者在成年後仍繼續與父母同</a:t>
            </a:r>
            <a:r>
              <a:rPr lang="zh-TW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住這</a:t>
            </a: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種狀態就</a:t>
            </a:r>
            <a:r>
              <a:rPr lang="zh-TW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如同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寄生</a:t>
            </a: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parasite</a:t>
            </a: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）在父母身上生活，</a:t>
            </a:r>
            <a:r>
              <a:rPr lang="zh-TW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所以稱為</a:t>
            </a: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單身寄生族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193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單身寄生族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573" y="1447800"/>
            <a:ext cx="4184403" cy="4800600"/>
          </a:xfrm>
        </p:spPr>
      </p:pic>
      <p:sp>
        <p:nvSpPr>
          <p:cNvPr id="5" name="文字方塊 4"/>
          <p:cNvSpPr txBox="1"/>
          <p:nvPr/>
        </p:nvSpPr>
        <p:spPr>
          <a:xfrm>
            <a:off x="179512" y="3477766"/>
            <a:ext cx="8802410" cy="52322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產生的問題：未婚比例增加，可能間接導致生育率下降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22496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教育負擔的增加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根據日媒，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2012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年日本教育費用佔家庭年收入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近四成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，創十年來新高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小學生及以上兒童所在家庭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2012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年度教育費（除入學費用外）預計將比上年度增加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3000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日元，平均達到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191.2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萬日元。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8453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教育負擔的增加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Family solution</a:t>
            </a:r>
          </a:p>
          <a:p>
            <a:pPr>
              <a:buNone/>
            </a:pPr>
            <a:r>
              <a:rPr lang="zh-TW" altLang="en-US" dirty="0" smtClean="0"/>
              <a:t>    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減少教育費以外的支出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如旅遊費、置裝費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>
              <a:buNone/>
            </a:pP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Government solution</a:t>
            </a:r>
          </a:p>
          <a:p>
            <a:pPr>
              <a:buNone/>
            </a:pP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  </a:t>
            </a:r>
          </a:p>
          <a:p>
            <a:pPr>
              <a:buNone/>
            </a:pP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提供公家教育貸款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361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資料來源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1268760"/>
            <a:ext cx="7498080" cy="5589240"/>
          </a:xfrm>
        </p:spPr>
        <p:txBody>
          <a:bodyPr>
            <a:normAutofit fontScale="77500" lnSpcReduction="20000"/>
          </a:bodyPr>
          <a:lstStyle/>
          <a:p>
            <a:r>
              <a:rPr lang="zh-TW" altLang="en-US" dirty="0" smtClean="0"/>
              <a:t>維基</a:t>
            </a:r>
            <a:endParaRPr lang="en-US" altLang="zh-TW" dirty="0" smtClean="0"/>
          </a:p>
          <a:p>
            <a:r>
              <a:rPr lang="en-US" altLang="zh-TW" dirty="0" smtClean="0"/>
              <a:t>30</a:t>
            </a:r>
            <a:r>
              <a:rPr lang="zh-TW" altLang="en-US" dirty="0" smtClean="0"/>
              <a:t>雜誌</a:t>
            </a:r>
            <a:endParaRPr lang="en-US" altLang="zh-TW" dirty="0" smtClean="0"/>
          </a:p>
          <a:p>
            <a:r>
              <a:rPr lang="en-US" altLang="zh-TW" dirty="0" smtClean="0">
                <a:hlinkClick r:id="rId2"/>
              </a:rPr>
              <a:t>nippon.com</a:t>
            </a:r>
            <a:endParaRPr lang="en-US" altLang="zh-TW" dirty="0" smtClean="0"/>
          </a:p>
          <a:p>
            <a:r>
              <a:rPr lang="en-US" altLang="zh-TW" dirty="0" smtClean="0">
                <a:hlinkClick r:id="rId3"/>
              </a:rPr>
              <a:t>https</a:t>
            </a:r>
            <a:r>
              <a:rPr lang="en-US" altLang="zh-TW" dirty="0">
                <a:hlinkClick r:id="rId3"/>
              </a:rPr>
              <a:t>://</a:t>
            </a:r>
            <a:r>
              <a:rPr lang="en-US" altLang="zh-TW" dirty="0" smtClean="0">
                <a:hlinkClick r:id="rId3"/>
              </a:rPr>
              <a:t>tw.knowledge.yahoo.com/question/question…</a:t>
            </a:r>
            <a:endParaRPr lang="en-US" altLang="zh-TW" dirty="0" smtClean="0"/>
          </a:p>
          <a:p>
            <a:r>
              <a:rPr lang="en-US" altLang="zh-TW" dirty="0" smtClean="0">
                <a:hlinkClick r:id="rId4"/>
              </a:rPr>
              <a:t>http</a:t>
            </a:r>
            <a:r>
              <a:rPr lang="en-US" altLang="zh-TW" dirty="0">
                <a:hlinkClick r:id="rId4"/>
              </a:rPr>
              <a:t>://</a:t>
            </a:r>
            <a:r>
              <a:rPr lang="en-US" altLang="zh-TW" dirty="0" smtClean="0">
                <a:hlinkClick r:id="rId4"/>
              </a:rPr>
              <a:t>wenku.baidu.com/view/c02a066a58fafab069dc023d.html</a:t>
            </a:r>
            <a:endParaRPr lang="en-US" altLang="zh-TW" dirty="0" smtClean="0"/>
          </a:p>
          <a:p>
            <a:r>
              <a:rPr lang="en-US" altLang="zh-TW" dirty="0" smtClean="0">
                <a:hlinkClick r:id="rId5"/>
              </a:rPr>
              <a:t>http</a:t>
            </a:r>
            <a:r>
              <a:rPr lang="en-US" altLang="zh-TW" dirty="0">
                <a:hlinkClick r:id="rId5"/>
              </a:rPr>
              <a:t>://</a:t>
            </a:r>
            <a:r>
              <a:rPr lang="en-US" altLang="zh-TW" dirty="0" smtClean="0">
                <a:hlinkClick r:id="rId5"/>
              </a:rPr>
              <a:t>big.hi138.com/wenhua/shehuiqita/201209/417313.asp</a:t>
            </a:r>
            <a:endParaRPr lang="en-US" altLang="zh-TW" dirty="0" smtClean="0"/>
          </a:p>
          <a:p>
            <a:r>
              <a:rPr lang="en-US" altLang="zh-TW" dirty="0" smtClean="0">
                <a:hlinkClick r:id="rId6"/>
              </a:rPr>
              <a:t>http</a:t>
            </a:r>
            <a:r>
              <a:rPr lang="en-US" altLang="zh-TW" dirty="0">
                <a:hlinkClick r:id="rId6"/>
              </a:rPr>
              <a:t>://ja.wikipedia.org/wiki/%</a:t>
            </a:r>
            <a:r>
              <a:rPr lang="en-US" altLang="zh-TW" dirty="0" smtClean="0">
                <a:hlinkClick r:id="rId6"/>
              </a:rPr>
              <a:t>E5%AE%B6%E5%88%B6%E5%BA%A6</a:t>
            </a:r>
            <a:endParaRPr lang="en-US" altLang="zh-TW" dirty="0" smtClean="0"/>
          </a:p>
          <a:p>
            <a:r>
              <a:rPr lang="en-US" altLang="zh-TW" dirty="0" smtClean="0">
                <a:hlinkClick r:id="rId7"/>
              </a:rPr>
              <a:t>http</a:t>
            </a:r>
            <a:r>
              <a:rPr lang="en-US" altLang="zh-TW" dirty="0">
                <a:hlinkClick r:id="rId7"/>
              </a:rPr>
              <a:t>://</a:t>
            </a:r>
            <a:r>
              <a:rPr lang="en-US" altLang="zh-TW" dirty="0" smtClean="0">
                <a:hlinkClick r:id="rId7"/>
              </a:rPr>
              <a:t>www.cqvip.com/read/read.aspx?id=4037957</a:t>
            </a:r>
            <a:endParaRPr lang="en-US" altLang="zh-TW" dirty="0" smtClean="0"/>
          </a:p>
          <a:p>
            <a:r>
              <a:rPr lang="en-US" altLang="zh-TW" dirty="0" smtClean="0">
                <a:hlinkClick r:id="rId8"/>
              </a:rPr>
              <a:t>http</a:t>
            </a:r>
            <a:r>
              <a:rPr lang="en-US" altLang="zh-TW" dirty="0">
                <a:hlinkClick r:id="rId8"/>
              </a:rPr>
              <a:t>://www.digibooks.com.tw/....../49df....../-</a:t>
            </a:r>
            <a:r>
              <a:rPr lang="en-US" altLang="zh-TW" dirty="0" smtClean="0">
                <a:hlinkClick r:id="rId8"/>
              </a:rPr>
              <a:t>1/129840/read</a:t>
            </a:r>
            <a:endParaRPr lang="en-US" altLang="zh-TW" dirty="0" smtClean="0"/>
          </a:p>
          <a:p>
            <a:r>
              <a:rPr lang="en-US" altLang="zh-TW" dirty="0">
                <a:hlinkClick r:id="rId9"/>
              </a:rPr>
              <a:t>http://qk.cass.cn/....../6/201401/P020141009351040011549.pdf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8436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/>
              <a:t>介紹</a:t>
            </a:r>
            <a:endParaRPr lang="zh-TW" altLang="en-US" sz="8000" b="1" dirty="0"/>
          </a:p>
        </p:txBody>
      </p:sp>
      <p:sp>
        <p:nvSpPr>
          <p:cNvPr id="4" name="文字方塊 3"/>
          <p:cNvSpPr txBox="1"/>
          <p:nvPr/>
        </p:nvSpPr>
        <p:spPr>
          <a:xfrm>
            <a:off x="467544" y="1628800"/>
            <a:ext cx="81369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chemeClr val="tx1"/>
                </a:solidFill>
              </a:rPr>
              <a:t>日本受到儒家文化幾千年以來，家庭成員的關係緊密連結。因此從過去到現在的農村，三代同堂的家庭是常態。而針對於都市裏面，二戰是個分野。二戰過後，隨著日本的戰後重建及社會制度受到歐美文化的影響，年輕人的觀念受到了影響，特別是都市裡。家庭結構逐漸走往核心家庭及小家庭。</a:t>
            </a:r>
          </a:p>
        </p:txBody>
      </p:sp>
    </p:spTree>
    <p:extLst>
      <p:ext uri="{BB962C8B-B14F-4D97-AF65-F5344CB8AC3E}">
        <p14:creationId xmlns:p14="http://schemas.microsoft.com/office/powerpoint/2010/main" val="69205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/>
              <a:t>結構</a:t>
            </a:r>
            <a:endParaRPr lang="zh-TW" altLang="en-US" sz="8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2564904"/>
            <a:ext cx="7498080" cy="1549152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dirty="0"/>
              <a:t>家庭是社會組織的基本單位，那麼日本的家庭結構又是如何呢</a:t>
            </a:r>
            <a:r>
              <a:rPr lang="en-US" altLang="zh-TW" sz="4000" dirty="0"/>
              <a:t>?</a:t>
            </a:r>
            <a:endParaRPr lang="zh-TW" altLang="en-US" sz="4000" dirty="0"/>
          </a:p>
          <a:p>
            <a:pPr marL="0" indent="0">
              <a:buNone/>
            </a:pPr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3287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251520" y="1052736"/>
            <a:ext cx="410445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 smtClean="0">
                <a:solidFill>
                  <a:srgbClr val="FF0000"/>
                </a:solidFill>
              </a:rPr>
              <a:t>戰前</a:t>
            </a:r>
            <a:endParaRPr lang="en-US" altLang="zh-TW" sz="4800" b="1" dirty="0" smtClean="0">
              <a:solidFill>
                <a:srgbClr val="FF0000"/>
              </a:solidFill>
            </a:endParaRPr>
          </a:p>
          <a:p>
            <a:r>
              <a:rPr lang="zh-TW" altLang="en-US" sz="3600" dirty="0" smtClean="0"/>
              <a:t>在戰前，日本的</a:t>
            </a:r>
            <a:r>
              <a:rPr lang="en-US" altLang="zh-TW" sz="3600" dirty="0" smtClean="0"/>
              <a:t>”</a:t>
            </a:r>
            <a:r>
              <a:rPr lang="zh-TW" altLang="en-US" sz="3600" dirty="0" smtClean="0"/>
              <a:t>家</a:t>
            </a:r>
            <a:r>
              <a:rPr lang="en-US" altLang="zh-TW" sz="3600" dirty="0" smtClean="0"/>
              <a:t>”</a:t>
            </a:r>
            <a:r>
              <a:rPr lang="zh-TW" altLang="en-US" sz="3600" dirty="0" smtClean="0"/>
              <a:t>不僅僅代表一個現實生活的家庭，而是有過去到現在的一個總和，本質上比較像一個制度。</a:t>
            </a:r>
            <a:endParaRPr lang="en-US" altLang="zh-TW" sz="3600" dirty="0" smtClean="0"/>
          </a:p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4716016" y="1052736"/>
            <a:ext cx="417646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 smtClean="0">
                <a:solidFill>
                  <a:srgbClr val="FF0000"/>
                </a:solidFill>
              </a:rPr>
              <a:t>戰後</a:t>
            </a:r>
            <a:endParaRPr lang="en-US" altLang="zh-TW" sz="4800" b="1" dirty="0" smtClean="0">
              <a:solidFill>
                <a:srgbClr val="FF0000"/>
              </a:solidFill>
            </a:endParaRPr>
          </a:p>
          <a:p>
            <a:r>
              <a:rPr lang="zh-TW" altLang="en-US" sz="3600" dirty="0" smtClean="0"/>
              <a:t>由於二次大戰日本戰敗，制定了新的憲法，新的憲法廢除了家長權以及長子優先繼承等，因此舊有的家制度也隨之崩潰。</a:t>
            </a:r>
            <a:endParaRPr lang="en-US" altLang="zh-TW" sz="3600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5459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331640" y="260648"/>
            <a:ext cx="4464496" cy="1143000"/>
          </a:xfrm>
        </p:spPr>
        <p:txBody>
          <a:bodyPr>
            <a:noAutofit/>
          </a:bodyPr>
          <a:lstStyle/>
          <a:p>
            <a:r>
              <a:rPr lang="zh-TW" altLang="en-US" dirty="0" smtClean="0"/>
              <a:t>核心家庭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403648" y="1772816"/>
            <a:ext cx="7498080" cy="4800600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4000" dirty="0" smtClean="0"/>
              <a:t>日本傳統的家族制度已經崩潰了取而代之的是核心家庭，核心家庭是以一對夫婦以及其未婚子女為組成的家庭型態。</a:t>
            </a:r>
            <a:endParaRPr lang="en-US" altLang="zh-TW" sz="4000" dirty="0" smtClean="0"/>
          </a:p>
          <a:p>
            <a:r>
              <a:rPr lang="zh-TW" altLang="en-US" sz="4000" dirty="0" smtClean="0"/>
              <a:t>共分為：</a:t>
            </a:r>
            <a:endParaRPr lang="en-US" altLang="zh-TW" sz="4000" dirty="0" smtClean="0"/>
          </a:p>
          <a:p>
            <a:r>
              <a:rPr lang="zh-TW" altLang="en-US" sz="4000" dirty="0" smtClean="0"/>
              <a:t>由一對夫妻所組成</a:t>
            </a:r>
            <a:endParaRPr lang="en-US" altLang="zh-TW" sz="4000" dirty="0"/>
          </a:p>
          <a:p>
            <a:r>
              <a:rPr lang="zh-TW" altLang="en-US" sz="4000" dirty="0" smtClean="0"/>
              <a:t>由一對夫妻以及未婚子女組成</a:t>
            </a:r>
            <a:endParaRPr lang="en-US" altLang="zh-TW" sz="4000" dirty="0" smtClean="0"/>
          </a:p>
          <a:p>
            <a:r>
              <a:rPr lang="zh-TW" altLang="en-US" sz="4000" dirty="0" smtClean="0"/>
              <a:t>由父親或母親的其中一方以及未婚子女</a:t>
            </a:r>
            <a:endParaRPr lang="en-US" altLang="zh-TW" sz="4000" dirty="0" smtClean="0"/>
          </a:p>
        </p:txBody>
      </p:sp>
    </p:spTree>
    <p:extLst>
      <p:ext uri="{BB962C8B-B14F-4D97-AF65-F5344CB8AC3E}">
        <p14:creationId xmlns:p14="http://schemas.microsoft.com/office/powerpoint/2010/main" val="391773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3568440" cy="1143000"/>
          </a:xfrm>
        </p:spPr>
        <p:txBody>
          <a:bodyPr>
            <a:noAutofit/>
          </a:bodyPr>
          <a:lstStyle/>
          <a:p>
            <a:r>
              <a:rPr lang="zh-TW" altLang="en-US" dirty="0" smtClean="0"/>
              <a:t>小家庭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1772816"/>
            <a:ext cx="7498080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zh-TW" altLang="en-US" sz="4400" dirty="0" smtClean="0"/>
              <a:t>由於少子化等問題，日本的家庭成員從</a:t>
            </a:r>
            <a:r>
              <a:rPr lang="en-US" altLang="zh-TW" sz="4400" dirty="0" smtClean="0"/>
              <a:t>1920~1950</a:t>
            </a:r>
            <a:r>
              <a:rPr lang="zh-TW" altLang="en-US" sz="4400" dirty="0" smtClean="0"/>
              <a:t>平均</a:t>
            </a:r>
            <a:r>
              <a:rPr lang="en-US" altLang="zh-TW" sz="4400" dirty="0" smtClean="0"/>
              <a:t>5</a:t>
            </a:r>
            <a:r>
              <a:rPr lang="zh-TW" altLang="en-US" sz="4400" dirty="0" smtClean="0"/>
              <a:t>人在</a:t>
            </a:r>
            <a:r>
              <a:rPr lang="en-US" altLang="zh-TW" sz="4400" dirty="0" smtClean="0"/>
              <a:t>1985</a:t>
            </a:r>
            <a:r>
              <a:rPr lang="zh-TW" altLang="en-US" sz="4400" dirty="0" smtClean="0"/>
              <a:t>年減少到</a:t>
            </a:r>
            <a:r>
              <a:rPr lang="en-US" altLang="zh-TW" sz="4400" dirty="0" smtClean="0"/>
              <a:t>3.18</a:t>
            </a:r>
            <a:r>
              <a:rPr lang="zh-TW" altLang="en-US" sz="4400" dirty="0" smtClean="0"/>
              <a:t>人，在美國</a:t>
            </a:r>
            <a:r>
              <a:rPr lang="en-US" altLang="zh-TW" sz="4400" dirty="0" smtClean="0"/>
              <a:t>1890</a:t>
            </a:r>
            <a:r>
              <a:rPr lang="zh-TW" altLang="en-US" sz="4400" dirty="0" smtClean="0"/>
              <a:t>年的</a:t>
            </a:r>
            <a:r>
              <a:rPr lang="en-US" altLang="zh-TW" sz="4400" dirty="0" smtClean="0"/>
              <a:t>4.9</a:t>
            </a:r>
            <a:r>
              <a:rPr lang="zh-TW" altLang="en-US" sz="4400" dirty="0" smtClean="0"/>
              <a:t>人下降到</a:t>
            </a:r>
            <a:r>
              <a:rPr lang="en-US" altLang="zh-TW" sz="4400" dirty="0" smtClean="0"/>
              <a:t>1950</a:t>
            </a:r>
            <a:r>
              <a:rPr lang="zh-TW" altLang="en-US" sz="4400" dirty="0" smtClean="0"/>
              <a:t>的</a:t>
            </a:r>
            <a:r>
              <a:rPr lang="en-US" altLang="zh-TW" sz="4400" dirty="0" smtClean="0"/>
              <a:t>3.5</a:t>
            </a:r>
            <a:r>
              <a:rPr lang="zh-TW" altLang="en-US" sz="4400" dirty="0" smtClean="0"/>
              <a:t>人花了</a:t>
            </a:r>
            <a:r>
              <a:rPr lang="en-US" altLang="zh-TW" sz="4400" dirty="0" smtClean="0"/>
              <a:t>60</a:t>
            </a:r>
            <a:r>
              <a:rPr lang="zh-TW" altLang="en-US" sz="4400" dirty="0" smtClean="0"/>
              <a:t>年，可見日本家庭規模的變化之快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61691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498080" cy="11430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家制度的影響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1556792"/>
            <a:ext cx="7498080" cy="4800600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zh-TW" altLang="en-US" sz="4400" dirty="0" smtClean="0"/>
              <a:t>雖然家制度在二戰後崩潰了，但是日本借助家族至社會的穩定性以及合理性，使其成為了世界第</a:t>
            </a:r>
            <a:r>
              <a:rPr lang="zh-TW" altLang="en-US" sz="4400" dirty="0"/>
              <a:t>二</a:t>
            </a:r>
            <a:r>
              <a:rPr lang="zh-TW" altLang="en-US" sz="4400" dirty="0" smtClean="0"/>
              <a:t>的經濟大國，至今家制度仍影響著日本的社會結構，社會心理和社會行動的基本模式</a:t>
            </a:r>
            <a:endParaRPr lang="en-US" altLang="zh-TW" sz="4400" dirty="0" smtClean="0"/>
          </a:p>
        </p:txBody>
      </p:sp>
    </p:spTree>
    <p:extLst>
      <p:ext uri="{BB962C8B-B14F-4D97-AF65-F5344CB8AC3E}">
        <p14:creationId xmlns:p14="http://schemas.microsoft.com/office/powerpoint/2010/main" val="392157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日本的家族企業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TW" altLang="en-US" sz="4000" dirty="0" smtClean="0"/>
              <a:t>以企業組織來說，無論大小企業，其企業內的員工均把公司的發展當作</a:t>
            </a:r>
            <a:r>
              <a:rPr lang="en-US" altLang="zh-TW" sz="4000" dirty="0" smtClean="0"/>
              <a:t>“</a:t>
            </a:r>
            <a:r>
              <a:rPr lang="zh-TW" altLang="en-US" sz="4000" dirty="0" smtClean="0"/>
              <a:t>家</a:t>
            </a:r>
            <a:r>
              <a:rPr lang="en-US" altLang="zh-TW" sz="4000" dirty="0" smtClean="0"/>
              <a:t>”</a:t>
            </a:r>
            <a:r>
              <a:rPr lang="zh-TW" altLang="en-US" sz="4000" dirty="0" smtClean="0"/>
              <a:t>的發展一樣，把公司當作一輩子依靠的第二個家而努力。</a:t>
            </a:r>
            <a:endParaRPr lang="en-US" altLang="zh-TW" sz="4000" dirty="0" smtClean="0"/>
          </a:p>
          <a:p>
            <a:r>
              <a:rPr lang="zh-TW" altLang="en-US" sz="4000" dirty="0" smtClean="0"/>
              <a:t>領導階層必須向家長一樣照顧到員工的一切生活，員工則為了使企業能像家一樣的延續下去而努力。</a:t>
            </a:r>
            <a:endParaRPr lang="en-US" altLang="zh-TW" sz="4000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8994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150</TotalTime>
  <Words>1111</Words>
  <Application>Microsoft Office PowerPoint</Application>
  <PresentationFormat>如螢幕大小 (4:3)</PresentationFormat>
  <Paragraphs>118</Paragraphs>
  <Slides>25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夏至</vt:lpstr>
      <vt:lpstr>日本家庭</vt:lpstr>
      <vt:lpstr>目錄</vt:lpstr>
      <vt:lpstr>介紹</vt:lpstr>
      <vt:lpstr>結構</vt:lpstr>
      <vt:lpstr>PowerPoint 簡報</vt:lpstr>
      <vt:lpstr>核心家庭</vt:lpstr>
      <vt:lpstr>小家庭</vt:lpstr>
      <vt:lpstr>家制度的影響</vt:lpstr>
      <vt:lpstr>日本的家族企業</vt:lpstr>
      <vt:lpstr>日本家庭文化</vt:lpstr>
      <vt:lpstr>PowerPoint 簡報</vt:lpstr>
      <vt:lpstr>特色</vt:lpstr>
      <vt:lpstr>PowerPoint 簡報</vt:lpstr>
      <vt:lpstr>PowerPoint 簡報</vt:lpstr>
      <vt:lpstr>“男主外，女主內”</vt:lpstr>
      <vt:lpstr>PowerPoint 簡報</vt:lpstr>
      <vt:lpstr>日本家庭面臨的問題</vt:lpstr>
      <vt:lpstr>少子化</vt:lpstr>
      <vt:lpstr>對策-制定法規</vt:lpstr>
      <vt:lpstr>具體措施-育兒&amp;家庭面</vt:lpstr>
      <vt:lpstr>單身寄生族</vt:lpstr>
      <vt:lpstr>單身寄生族</vt:lpstr>
      <vt:lpstr>教育負擔的增加</vt:lpstr>
      <vt:lpstr>教育負擔的增加</vt:lpstr>
      <vt:lpstr>資料來源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Lucia Liu</dc:creator>
  <cp:lastModifiedBy>Lucia Liu</cp:lastModifiedBy>
  <cp:revision>16</cp:revision>
  <dcterms:created xsi:type="dcterms:W3CDTF">2014-12-07T13:09:01Z</dcterms:created>
  <dcterms:modified xsi:type="dcterms:W3CDTF">2014-12-07T23:51:41Z</dcterms:modified>
</cp:coreProperties>
</file>