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3" r:id="rId4"/>
    <p:sldId id="270" r:id="rId5"/>
    <p:sldId id="275" r:id="rId6"/>
    <p:sldId id="274" r:id="rId7"/>
    <p:sldId id="276" r:id="rId8"/>
    <p:sldId id="277" r:id="rId9"/>
    <p:sldId id="280" r:id="rId10"/>
    <p:sldId id="281" r:id="rId11"/>
    <p:sldId id="269" r:id="rId12"/>
    <p:sldId id="265" r:id="rId13"/>
    <p:sldId id="267" r:id="rId14"/>
    <p:sldId id="268" r:id="rId15"/>
    <p:sldId id="257" r:id="rId16"/>
    <p:sldId id="271" r:id="rId17"/>
    <p:sldId id="258" r:id="rId18"/>
    <p:sldId id="261" r:id="rId19"/>
    <p:sldId id="262" r:id="rId20"/>
    <p:sldId id="263" r:id="rId21"/>
    <p:sldId id="279" r:id="rId22"/>
    <p:sldId id="282" r:id="rId23"/>
    <p:sldId id="278" r:id="rId2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2014/12/29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ti.go.jp/english/policy/mono_info_service/creative_industries/pdf/Traditional_Crafts_of_Japan.pdf" TargetMode="External"/><Relationship Id="rId2" Type="http://schemas.openxmlformats.org/officeDocument/2006/relationships/hyperlink" Target="https://www.youtube.com/watch?v=4Ez4lUHzooc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na-cooljapan.com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tGytI4GPo4" TargetMode="External"/><Relationship Id="rId2" Type="http://schemas.openxmlformats.org/officeDocument/2006/relationships/hyperlink" Target="https://www.youtube.com/watch?v=ShzmzcJM7Q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icVu-acHlpU" TargetMode="External"/><Relationship Id="rId5" Type="http://schemas.openxmlformats.org/officeDocument/2006/relationships/hyperlink" Target="https://www.youtube.com/watch?v=RtFtrQ_Oy-g" TargetMode="External"/><Relationship Id="rId4" Type="http://schemas.openxmlformats.org/officeDocument/2006/relationships/hyperlink" Target="https://www.youtube.com/watch?v=iYyeT9PMNXo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OjReQnpVXY" TargetMode="External"/><Relationship Id="rId2" Type="http://schemas.openxmlformats.org/officeDocument/2006/relationships/hyperlink" Target="https://www.youtube.com/watch?v=d_nN0_DZPHw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ibPCLMH1NM4" TargetMode="External"/><Relationship Id="rId5" Type="http://schemas.openxmlformats.org/officeDocument/2006/relationships/hyperlink" Target="https://www.youtube.com/watch?v=Xjx6Az4LTno" TargetMode="External"/><Relationship Id="rId4" Type="http://schemas.openxmlformats.org/officeDocument/2006/relationships/hyperlink" Target="https://www.youtube.com/watch?v=jT01lexrWIU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hyperlink" Target="https://www.youtube.com/watch?v=8Lxplu8F1EQ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novaonline.nvcc.edu/eli/evans/his135/events/anime62/anime62.html" TargetMode="External"/><Relationship Id="rId3" Type="http://schemas.openxmlformats.org/officeDocument/2006/relationships/hyperlink" Target="http://www.meti.go.jp/" TargetMode="External"/><Relationship Id="rId7" Type="http://schemas.openxmlformats.org/officeDocument/2006/relationships/hyperlink" Target="http://www.openculture.com/2014/06/early-japanese-animations-the-origins-of-anime-1917-1931.html" TargetMode="External"/><Relationship Id="rId2" Type="http://schemas.openxmlformats.org/officeDocument/2006/relationships/hyperlink" Target="https://www.youtube.com/channel/UCAMvYSb3oO7oQpcaHZQYv7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j-fund.co.jp/" TargetMode="External"/><Relationship Id="rId5" Type="http://schemas.openxmlformats.org/officeDocument/2006/relationships/hyperlink" Target="http://www.mod.go.jp/" TargetMode="External"/><Relationship Id="rId4" Type="http://schemas.openxmlformats.org/officeDocument/2006/relationships/hyperlink" Target="https://www.ana-cooljapan.com/" TargetMode="External"/><Relationship Id="rId9" Type="http://schemas.openxmlformats.org/officeDocument/2006/relationships/hyperlink" Target="http://www.awn.com/mag/issue1.5/articles/patten1.5.html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M6Lm2PijeY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YTChen\Desktop\anime\tumblr_mceih6kbsr1rjwtnpo1_12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5391993"/>
            <a:ext cx="4932040" cy="1470025"/>
          </a:xfrm>
        </p:spPr>
        <p:txBody>
          <a:bodyPr/>
          <a:lstStyle/>
          <a:p>
            <a:r>
              <a:rPr lang="zh-TW" altLang="en-US" b="1" dirty="0" smtClean="0"/>
              <a:t>日本動畫</a:t>
            </a:r>
            <a:endParaRPr lang="zh-TW" altLang="en-US" b="1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364088" y="5715000"/>
            <a:ext cx="3779912" cy="1143000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陳郁婷</a:t>
            </a:r>
            <a:endParaRPr lang="en-US" altLang="zh-TW" dirty="0" smtClean="0">
              <a:solidFill>
                <a:schemeClr val="tx1"/>
              </a:solidFill>
            </a:endParaRPr>
          </a:p>
          <a:p>
            <a:r>
              <a:rPr lang="en-US" altLang="zh-TW" dirty="0" smtClean="0">
                <a:solidFill>
                  <a:schemeClr val="tx1"/>
                </a:solidFill>
              </a:rPr>
              <a:t>Dec 30, 2014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57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/>
              <a:t>日本動畫中的日本社會與文化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自然觀與科學觀：神秘環境</a:t>
            </a:r>
            <a:r>
              <a:rPr lang="en-US" altLang="zh-TW" dirty="0" smtClean="0"/>
              <a:t>/</a:t>
            </a:r>
            <a:r>
              <a:rPr lang="zh-TW" altLang="en-US" dirty="0" smtClean="0"/>
              <a:t>氣勢</a:t>
            </a:r>
            <a:r>
              <a:rPr lang="en-US" altLang="zh-TW" dirty="0"/>
              <a:t> </a:t>
            </a:r>
            <a:r>
              <a:rPr lang="en-US" altLang="zh-TW" dirty="0" err="1" smtClean="0"/>
              <a:t>vs</a:t>
            </a:r>
            <a:r>
              <a:rPr lang="en-US" altLang="zh-TW" dirty="0" smtClean="0"/>
              <a:t> </a:t>
            </a:r>
            <a:r>
              <a:rPr lang="zh-TW" altLang="en-US" dirty="0" smtClean="0"/>
              <a:t>真相</a:t>
            </a:r>
            <a:r>
              <a:rPr lang="zh-TW" altLang="en-US" dirty="0"/>
              <a:t>只有</a:t>
            </a:r>
            <a:r>
              <a:rPr lang="zh-TW" altLang="en-US" dirty="0" smtClean="0"/>
              <a:t>一個</a:t>
            </a:r>
            <a:r>
              <a:rPr lang="en-US" altLang="zh-TW" dirty="0" smtClean="0"/>
              <a:t>/</a:t>
            </a:r>
            <a:r>
              <a:rPr lang="zh-TW" altLang="en-US" dirty="0" smtClean="0"/>
              <a:t>量測精度</a:t>
            </a:r>
            <a:endParaRPr lang="en-US" altLang="zh-TW" dirty="0"/>
          </a:p>
          <a:p>
            <a:r>
              <a:rPr lang="zh-TW" altLang="en-US" smtClean="0"/>
              <a:t>群體</a:t>
            </a:r>
            <a:r>
              <a:rPr lang="zh-TW" altLang="en-US" dirty="0" smtClean="0"/>
              <a:t>與個人：團體合作 </a:t>
            </a:r>
            <a:r>
              <a:rPr lang="en-US" altLang="zh-TW" dirty="0" err="1" smtClean="0"/>
              <a:t>vs</a:t>
            </a:r>
            <a:r>
              <a:rPr lang="en-US" altLang="zh-TW" dirty="0" smtClean="0"/>
              <a:t> </a:t>
            </a:r>
            <a:r>
              <a:rPr lang="zh-TW" altLang="en-US" dirty="0" smtClean="0"/>
              <a:t>個人英雄主義</a:t>
            </a:r>
            <a:endParaRPr lang="en-US" altLang="zh-TW" dirty="0" smtClean="0"/>
          </a:p>
          <a:p>
            <a:r>
              <a:rPr lang="zh-TW" altLang="en-US" dirty="0" smtClean="0"/>
              <a:t>善與惡：反戰 </a:t>
            </a:r>
            <a:r>
              <a:rPr lang="en-US" altLang="zh-TW" dirty="0" err="1" smtClean="0"/>
              <a:t>vs</a:t>
            </a:r>
            <a:r>
              <a:rPr lang="en-US" altLang="zh-TW" dirty="0" smtClean="0"/>
              <a:t> </a:t>
            </a:r>
            <a:r>
              <a:rPr lang="zh-TW" altLang="en-US" dirty="0" smtClean="0"/>
              <a:t>暴力</a:t>
            </a:r>
            <a:endParaRPr lang="en-US" altLang="zh-TW" dirty="0" smtClean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6829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日本政府的</a:t>
            </a:r>
            <a:r>
              <a:rPr lang="en-US" altLang="zh-TW" dirty="0" smtClean="0"/>
              <a:t>”</a:t>
            </a:r>
            <a:r>
              <a:rPr lang="zh-TW" altLang="en-US" dirty="0" smtClean="0"/>
              <a:t>酷日本</a:t>
            </a:r>
            <a:r>
              <a:rPr lang="en-US" altLang="zh-TW" dirty="0" smtClean="0"/>
              <a:t>”</a:t>
            </a:r>
            <a:r>
              <a:rPr lang="zh-TW" altLang="en-US" dirty="0" smtClean="0"/>
              <a:t>經濟政策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 smtClean="0">
                <a:hlinkClick r:id="rId2"/>
              </a:rPr>
              <a:t>クール・ジャパン法　～日本の魅力をビジネスへ～</a:t>
            </a:r>
            <a:endParaRPr lang="en-US" altLang="ja-JP" dirty="0" smtClean="0"/>
          </a:p>
          <a:p>
            <a:r>
              <a:rPr lang="en-US" altLang="ja-JP" dirty="0" smtClean="0">
                <a:hlinkClick r:id="rId3"/>
              </a:rPr>
              <a:t>http://www.meti.go.jp/english/policy/mono_info_service/creative_industries/pdf/Traditional_Crafts_of_Japan.pdf</a:t>
            </a:r>
            <a:endParaRPr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52281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TW" sz="13800" dirty="0" smtClean="0">
                <a:hlinkClick r:id="rId2"/>
              </a:rPr>
              <a:t>Is Japan Cool?</a:t>
            </a:r>
            <a:endParaRPr lang="zh-TW" altLang="en-US" sz="13800" dirty="0"/>
          </a:p>
        </p:txBody>
      </p:sp>
    </p:spTree>
    <p:extLst>
      <p:ext uri="{BB962C8B-B14F-4D97-AF65-F5344CB8AC3E}">
        <p14:creationId xmlns:p14="http://schemas.microsoft.com/office/powerpoint/2010/main" val="255582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戰前日本動畫的歷史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hlinkClick r:id="rId2"/>
              </a:rPr>
              <a:t>Japanese Old Animation (1929)</a:t>
            </a:r>
            <a:endParaRPr lang="en-US" altLang="zh-TW" dirty="0"/>
          </a:p>
          <a:p>
            <a:r>
              <a:rPr lang="en-US" altLang="zh-TW" dirty="0" smtClean="0">
                <a:hlinkClick r:id="rId3"/>
              </a:rPr>
              <a:t>Japanese Music Animation (1929)</a:t>
            </a:r>
            <a:endParaRPr lang="en-US" altLang="zh-TW" dirty="0" smtClean="0"/>
          </a:p>
          <a:p>
            <a:r>
              <a:rPr lang="en-US" altLang="zh-TW" dirty="0" smtClean="0">
                <a:hlinkClick r:id="rId4"/>
              </a:rPr>
              <a:t>Japan old live-action animation (1929). Taro's Train.</a:t>
            </a:r>
            <a:endParaRPr lang="en-US" altLang="zh-TW" dirty="0" smtClean="0"/>
          </a:p>
          <a:p>
            <a:r>
              <a:rPr lang="en-US" altLang="zh-TW" dirty="0" smtClean="0">
                <a:hlinkClick r:id="rId5"/>
              </a:rPr>
              <a:t>Japanese Baseball Animation (1931)</a:t>
            </a:r>
            <a:endParaRPr lang="en-US" altLang="zh-TW" dirty="0" smtClean="0"/>
          </a:p>
          <a:p>
            <a:r>
              <a:rPr lang="en-US" altLang="zh-TW" dirty="0" smtClean="0">
                <a:hlinkClick r:id="rId6"/>
              </a:rPr>
              <a:t>Evil Mickey attacks Japan - A 1936 </a:t>
            </a:r>
            <a:r>
              <a:rPr lang="en-US" altLang="zh-TW" dirty="0">
                <a:hlinkClick r:id="rId6"/>
              </a:rPr>
              <a:t>J</a:t>
            </a:r>
            <a:r>
              <a:rPr lang="en-US" altLang="zh-TW" dirty="0" smtClean="0">
                <a:hlinkClick r:id="rId6"/>
              </a:rPr>
              <a:t>apanese animation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330310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戰後</a:t>
            </a:r>
            <a:r>
              <a:rPr lang="zh-TW" altLang="en-US" dirty="0" smtClean="0"/>
              <a:t>日本動畫的歷史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>
                <a:hlinkClick r:id="rId2"/>
              </a:rPr>
              <a:t>Japanese Classic Cartoon(1947) </a:t>
            </a:r>
            <a:r>
              <a:rPr lang="en-US" altLang="zh-TW" dirty="0" smtClean="0">
                <a:hlinkClick r:id="rId2"/>
              </a:rPr>
              <a:t>1/3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 smtClean="0">
                <a:hlinkClick r:id="rId3"/>
              </a:rPr>
              <a:t>Japanese Animation History, from Mori to </a:t>
            </a:r>
            <a:r>
              <a:rPr lang="en-US" altLang="zh-TW" dirty="0" err="1" smtClean="0">
                <a:hlinkClick r:id="rId3"/>
              </a:rPr>
              <a:t>Ōtsuka</a:t>
            </a:r>
            <a:r>
              <a:rPr lang="en-US" altLang="zh-TW" dirty="0" smtClean="0">
                <a:hlinkClick r:id="rId3"/>
              </a:rPr>
              <a:t> to </a:t>
            </a:r>
            <a:r>
              <a:rPr lang="en-US" altLang="zh-TW" dirty="0" err="1" smtClean="0">
                <a:hlinkClick r:id="rId3"/>
              </a:rPr>
              <a:t>Kanada</a:t>
            </a:r>
            <a:endParaRPr lang="en-US" altLang="zh-TW" dirty="0" smtClean="0">
              <a:hlinkClick r:id="rId4"/>
            </a:endParaRPr>
          </a:p>
          <a:p>
            <a:r>
              <a:rPr lang="zh-TW" altLang="en-US" dirty="0" smtClean="0">
                <a:hlinkClick r:id="rId4"/>
              </a:rPr>
              <a:t>「言</a:t>
            </a:r>
            <a:r>
              <a:rPr lang="ja-JP" altLang="en-US" dirty="0" smtClean="0">
                <a:hlinkClick r:id="rId4"/>
              </a:rPr>
              <a:t>ノ</a:t>
            </a:r>
            <a:r>
              <a:rPr lang="zh-TW" altLang="en-US" dirty="0" smtClean="0">
                <a:hlinkClick r:id="rId4"/>
              </a:rPr>
              <a:t>葉」</a:t>
            </a:r>
            <a:r>
              <a:rPr lang="en-US" altLang="zh-TW" dirty="0" smtClean="0">
                <a:hlinkClick r:id="rId4"/>
              </a:rPr>
              <a:t>Music Video -Makoto </a:t>
            </a:r>
            <a:r>
              <a:rPr lang="en-US" altLang="zh-TW" dirty="0" err="1" smtClean="0">
                <a:hlinkClick r:id="rId4"/>
              </a:rPr>
              <a:t>Shinkai</a:t>
            </a:r>
            <a:r>
              <a:rPr lang="en-US" altLang="zh-TW" dirty="0" smtClean="0">
                <a:hlinkClick r:id="rId4"/>
              </a:rPr>
              <a:t> / Director's Cut- Short (2013)</a:t>
            </a:r>
            <a:endParaRPr lang="en-US" altLang="zh-TW" dirty="0" smtClean="0"/>
          </a:p>
          <a:p>
            <a:r>
              <a:rPr lang="en-US" altLang="zh-TW" dirty="0" smtClean="0">
                <a:hlinkClick r:id="rId5"/>
              </a:rPr>
              <a:t>Kill la Kill Episode 1 </a:t>
            </a:r>
            <a:r>
              <a:rPr lang="en-US" altLang="zh-TW" dirty="0" err="1" smtClean="0">
                <a:hlinkClick r:id="rId5"/>
              </a:rPr>
              <a:t>Goku</a:t>
            </a:r>
            <a:r>
              <a:rPr lang="en-US" altLang="zh-TW" dirty="0" smtClean="0">
                <a:hlinkClick r:id="rId5"/>
              </a:rPr>
              <a:t> Uniform Theft (2013)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>
                <a:hlinkClick r:id="rId6"/>
              </a:rPr>
              <a:t>Every Anime Opening Ever Made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71269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5400" dirty="0" smtClean="0"/>
              <a:t>動畫</a:t>
            </a:r>
            <a:r>
              <a:rPr lang="en-US" altLang="zh-TW" sz="5400" dirty="0" smtClean="0"/>
              <a:t>/</a:t>
            </a:r>
            <a:r>
              <a:rPr lang="zh-TW" altLang="en-US" sz="5400" dirty="0" smtClean="0"/>
              <a:t>動漫元素與行銷</a:t>
            </a:r>
            <a:endParaRPr lang="en-US" altLang="zh-TW" sz="5400" dirty="0"/>
          </a:p>
          <a:p>
            <a:pPr lvl="1" algn="ctr"/>
            <a:r>
              <a:rPr lang="zh-TW" altLang="en-US" sz="5000" dirty="0" smtClean="0"/>
              <a:t>國內與國外</a:t>
            </a:r>
            <a:endParaRPr lang="en-US" altLang="zh-TW" sz="5000" dirty="0" smtClean="0"/>
          </a:p>
        </p:txBody>
      </p:sp>
    </p:spTree>
    <p:extLst>
      <p:ext uri="{BB962C8B-B14F-4D97-AF65-F5344CB8AC3E}">
        <p14:creationId xmlns:p14="http://schemas.microsoft.com/office/powerpoint/2010/main" val="154075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640" y="2636912"/>
            <a:ext cx="7401360" cy="422108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886450" cy="4438650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6372200" y="836712"/>
            <a:ext cx="24416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dirty="0" smtClean="0"/>
              <a:t>真人電影</a:t>
            </a: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val="358806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4680520" cy="6603462"/>
          </a:xfr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523188"/>
            <a:ext cx="3024336" cy="5106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5292080" y="548680"/>
            <a:ext cx="3416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動畫概念元素：圖像角色、配音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3988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 descr="C:\Users\YTChen\Desktop\anime\KC3B00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48150" y="-2343150"/>
            <a:ext cx="15240000" cy="114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753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"/>
            <a:ext cx="7402526" cy="5228034"/>
          </a:xfrm>
          <a:prstGeom prst="rect">
            <a:avLst/>
          </a:prstGeom>
        </p:spPr>
      </p:pic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877" y="2615182"/>
            <a:ext cx="6171372" cy="4242817"/>
          </a:xfrm>
        </p:spPr>
      </p:pic>
    </p:spTree>
    <p:extLst>
      <p:ext uri="{BB962C8B-B14F-4D97-AF65-F5344CB8AC3E}">
        <p14:creationId xmlns:p14="http://schemas.microsoft.com/office/powerpoint/2010/main" val="9059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YTChen\Desktop\anime\4959ee3801db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-387424"/>
            <a:ext cx="4743795" cy="335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265" y="2536031"/>
            <a:ext cx="5780087" cy="434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30600" cy="507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365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YTChen\Desktop\anime\kill-la-kill_wp_pc_1280x800_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8029" y="2564904"/>
            <a:ext cx="6898201" cy="4311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YTChen\Desktop\anime\tumblr_n5b6i52chc1rhxx10o1_r1_128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0"/>
            <a:ext cx="4211960" cy="5661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627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634924" y="4077072"/>
            <a:ext cx="2483768" cy="214826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en-US" sz="4000" dirty="0" smtClean="0"/>
              <a:t>文化</a:t>
            </a:r>
            <a:r>
              <a:rPr lang="en-US" altLang="zh-TW" sz="4000" dirty="0" smtClean="0"/>
              <a:t/>
            </a:r>
            <a:br>
              <a:rPr lang="en-US" altLang="zh-TW" sz="4000" dirty="0" smtClean="0"/>
            </a:br>
            <a:r>
              <a:rPr lang="zh-TW" altLang="en-US" sz="4000" dirty="0" smtClean="0"/>
              <a:t>全球化</a:t>
            </a:r>
            <a:r>
              <a:rPr lang="en-US" altLang="zh-TW" sz="4000" dirty="0" smtClean="0"/>
              <a:t/>
            </a:r>
            <a:br>
              <a:rPr lang="en-US" altLang="zh-TW" sz="4000" dirty="0" smtClean="0"/>
            </a:br>
            <a:r>
              <a:rPr lang="zh-TW" altLang="en-US" sz="4000" dirty="0" smtClean="0"/>
              <a:t>的載體</a:t>
            </a:r>
            <a:endParaRPr lang="zh-TW" altLang="en-US" sz="4000" dirty="0"/>
          </a:p>
        </p:txBody>
      </p:sp>
      <p:pic>
        <p:nvPicPr>
          <p:cNvPr id="11267" name="Picture 3" descr="C:\Users\YTChen\Desktop\anime\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4504" y="-243409"/>
            <a:ext cx="4767859" cy="3575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780928"/>
            <a:ext cx="6492003" cy="4052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 descr="C:\Users\YTChen\Desktop\anime\未命名 (2)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362" y="0"/>
            <a:ext cx="5070638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68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Reference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zh-TW" dirty="0" smtClean="0"/>
              <a:t>METI </a:t>
            </a:r>
            <a:r>
              <a:rPr lang="en-US" altLang="zh-TW" dirty="0"/>
              <a:t>Channel (</a:t>
            </a:r>
            <a:r>
              <a:rPr lang="en-US" altLang="zh-TW" dirty="0">
                <a:hlinkClick r:id="rId2"/>
              </a:rPr>
              <a:t>https://</a:t>
            </a:r>
            <a:r>
              <a:rPr lang="en-US" altLang="zh-TW" dirty="0" smtClean="0">
                <a:hlinkClick r:id="rId2"/>
              </a:rPr>
              <a:t>www.youtube.com/channel/UCAMvYSb3oO7oQpcaHZQYv7A</a:t>
            </a:r>
            <a:r>
              <a:rPr lang="en-US" altLang="zh-TW" dirty="0" smtClean="0"/>
              <a:t> )</a:t>
            </a:r>
          </a:p>
          <a:p>
            <a:r>
              <a:rPr lang="en-US" altLang="zh-TW" dirty="0"/>
              <a:t>METI </a:t>
            </a:r>
            <a:r>
              <a:rPr lang="en-US" altLang="zh-TW" dirty="0" smtClean="0"/>
              <a:t>(</a:t>
            </a:r>
            <a:r>
              <a:rPr lang="en-US" altLang="zh-TW" dirty="0" smtClean="0">
                <a:hlinkClick r:id="rId3"/>
              </a:rPr>
              <a:t>http</a:t>
            </a:r>
            <a:r>
              <a:rPr lang="en-US" altLang="zh-TW" dirty="0">
                <a:hlinkClick r:id="rId3"/>
              </a:rPr>
              <a:t>://www.meti.go.jp</a:t>
            </a:r>
            <a:r>
              <a:rPr lang="en-US" altLang="zh-TW" dirty="0" smtClean="0">
                <a:hlinkClick r:id="rId3"/>
              </a:rPr>
              <a:t>/</a:t>
            </a:r>
            <a:r>
              <a:rPr lang="en-US" altLang="zh-TW" dirty="0" smtClean="0"/>
              <a:t>)</a:t>
            </a:r>
          </a:p>
          <a:p>
            <a:r>
              <a:rPr lang="en-US" altLang="zh-TW" dirty="0" smtClean="0"/>
              <a:t>ANA (</a:t>
            </a:r>
            <a:r>
              <a:rPr lang="zh-TW" altLang="en-US" dirty="0" smtClean="0">
                <a:hlinkClick r:id="rId4"/>
              </a:rPr>
              <a:t>https</a:t>
            </a:r>
            <a:r>
              <a:rPr lang="zh-TW" altLang="en-US" dirty="0">
                <a:hlinkClick r:id="rId4"/>
              </a:rPr>
              <a:t>://www.ana-cooljapan.com</a:t>
            </a:r>
            <a:r>
              <a:rPr lang="zh-TW" altLang="en-US" dirty="0" smtClean="0">
                <a:hlinkClick r:id="rId4"/>
              </a:rPr>
              <a:t>/</a:t>
            </a:r>
            <a:r>
              <a:rPr lang="zh-TW" altLang="en-US" dirty="0" smtClean="0"/>
              <a:t> </a:t>
            </a:r>
            <a:r>
              <a:rPr lang="en-US" altLang="zh-TW" dirty="0" smtClean="0"/>
              <a:t>)</a:t>
            </a:r>
          </a:p>
          <a:p>
            <a:r>
              <a:rPr lang="en-US" altLang="zh-TW" dirty="0" smtClean="0"/>
              <a:t>MOD (</a:t>
            </a:r>
            <a:r>
              <a:rPr lang="en-US" altLang="zh-TW" dirty="0" smtClean="0">
                <a:hlinkClick r:id="rId5"/>
              </a:rPr>
              <a:t>www.mod.go.jp</a:t>
            </a:r>
            <a:r>
              <a:rPr lang="en-US" altLang="zh-TW" dirty="0" smtClean="0"/>
              <a:t>)</a:t>
            </a:r>
          </a:p>
          <a:p>
            <a:r>
              <a:rPr lang="en-US" altLang="zh-TW" dirty="0"/>
              <a:t>Cool Japan Fund (</a:t>
            </a:r>
            <a:r>
              <a:rPr lang="en-US" altLang="zh-TW" dirty="0">
                <a:hlinkClick r:id="rId6"/>
              </a:rPr>
              <a:t>http://www.cj-fund.co.jp</a:t>
            </a:r>
            <a:r>
              <a:rPr lang="en-US" altLang="zh-TW" dirty="0" smtClean="0">
                <a:hlinkClick r:id="rId6"/>
              </a:rPr>
              <a:t>/</a:t>
            </a:r>
            <a:r>
              <a:rPr lang="en-US" altLang="zh-TW" dirty="0" smtClean="0"/>
              <a:t>)</a:t>
            </a:r>
          </a:p>
          <a:p>
            <a:r>
              <a:rPr lang="en-US" altLang="zh-TW" dirty="0">
                <a:hlinkClick r:id="rId7"/>
              </a:rPr>
              <a:t>http://</a:t>
            </a:r>
            <a:r>
              <a:rPr lang="en-US" altLang="zh-TW" dirty="0" smtClean="0">
                <a:hlinkClick r:id="rId7"/>
              </a:rPr>
              <a:t>www.openculture.com/2014/06/early-japanese-animations-the-origins-of-anime-1917-1931.html</a:t>
            </a:r>
            <a:endParaRPr lang="en-US" altLang="zh-TW" dirty="0" smtClean="0"/>
          </a:p>
          <a:p>
            <a:r>
              <a:rPr lang="en-US" altLang="zh-TW" dirty="0" smtClean="0">
                <a:hlinkClick r:id="rId8"/>
              </a:rPr>
              <a:t>The History of Anime &amp; Manga</a:t>
            </a:r>
            <a:endParaRPr lang="en-US" altLang="zh-TW" dirty="0" smtClean="0"/>
          </a:p>
          <a:p>
            <a:r>
              <a:rPr lang="en-US" altLang="zh-TW" dirty="0" smtClean="0">
                <a:hlinkClick r:id="rId9"/>
              </a:rPr>
              <a:t>A Capsule History of Anime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806720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763688" y="2420888"/>
            <a:ext cx="574869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9600" dirty="0" smtClean="0"/>
              <a:t>Thank you!</a:t>
            </a:r>
            <a:endParaRPr lang="zh-TW" altLang="en-US" sz="9600" dirty="0"/>
          </a:p>
        </p:txBody>
      </p:sp>
    </p:spTree>
    <p:extLst>
      <p:ext uri="{BB962C8B-B14F-4D97-AF65-F5344CB8AC3E}">
        <p14:creationId xmlns:p14="http://schemas.microsoft.com/office/powerpoint/2010/main" val="268568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YTChen\Desktop\anime\002559l6rrgm6gkkr169l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00750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YTChen\Desktop\anime\1000-A40H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8" y="2933700"/>
            <a:ext cx="5922170" cy="394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YTChen\Desktop\anime\2ee05df6e44530437069955b71f09daf1317839234_ful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980728"/>
            <a:ext cx="3657601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574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YTChen\Desktop\anime\mmi_madoka3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19" y="196031"/>
            <a:ext cx="3319119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YTChen\Desktop\anime\0412-kunihiko-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4509120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YTChen\Desktop\anime\アニメイトBOX天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348" y="2398625"/>
            <a:ext cx="3327999" cy="446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0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YTChen\Desktop\anime\K-On!!_anime_offical_pos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260648"/>
            <a:ext cx="349250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YTChen\Desktop\anime\703674_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64062" cy="4273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YTChen\Desktop\anime\400146145-333-2011-03-18 11-49-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780928"/>
            <a:ext cx="3410297" cy="4638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26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YTChen\Desktop\anime\1300854596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64022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YTChen\Desktop\anime\Hikaru-no-Go-desktop-wallpap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780928"/>
            <a:ext cx="5397385" cy="404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YTChen\Desktop\anime\43925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0"/>
            <a:ext cx="30289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558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YTChen\Desktop\anime\Death-Note-Cartoon-600x4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46"/>
            <a:ext cx="5272088" cy="3690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YTChen\Desktop\anime\201072142218840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088" y="-1"/>
            <a:ext cx="3871912" cy="5420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YTChen\Desktop\anime\進擊的巨人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9928" y="3059203"/>
            <a:ext cx="5988252" cy="3798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47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YTChen\Desktop\anime\未命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052736"/>
            <a:ext cx="5924550" cy="544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170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日本動畫產業的特色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作品數量多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(</a:t>
            </a:r>
            <a:r>
              <a:rPr lang="zh-TW" altLang="en-US" dirty="0" smtClean="0"/>
              <a:t>創意來源：傳說、漫畫、小說、原創等等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類型</a:t>
            </a:r>
            <a:r>
              <a:rPr lang="zh-TW" altLang="en-US" dirty="0" smtClean="0"/>
              <a:t>化 </a:t>
            </a:r>
            <a:r>
              <a:rPr lang="en-US" altLang="zh-TW" dirty="0" smtClean="0"/>
              <a:t>vs </a:t>
            </a:r>
            <a:r>
              <a:rPr lang="zh-TW" altLang="en-US" dirty="0" smtClean="0"/>
              <a:t>綜合類型</a:t>
            </a:r>
            <a:endParaRPr lang="en-US" altLang="zh-TW" dirty="0" smtClean="0"/>
          </a:p>
          <a:p>
            <a:pPr lvl="1"/>
            <a:r>
              <a:rPr lang="en-US" altLang="zh-TW" dirty="0" smtClean="0">
                <a:hlinkClick r:id="rId2"/>
              </a:rPr>
              <a:t>Cross Ange [EP11] - </a:t>
            </a:r>
            <a:r>
              <a:rPr lang="en-US" altLang="zh-TW" dirty="0" err="1" smtClean="0">
                <a:hlinkClick r:id="rId2"/>
              </a:rPr>
              <a:t>Eiengatari</a:t>
            </a:r>
            <a:r>
              <a:rPr lang="en-US" altLang="zh-TW" dirty="0" smtClean="0">
                <a:hlinkClick r:id="rId2"/>
              </a:rPr>
              <a:t> ~El </a:t>
            </a:r>
            <a:r>
              <a:rPr lang="en-US" altLang="zh-TW" dirty="0" err="1" smtClean="0">
                <a:hlinkClick r:id="rId2"/>
              </a:rPr>
              <a:t>Ragna</a:t>
            </a:r>
            <a:r>
              <a:rPr lang="en-US" altLang="zh-TW" dirty="0" smtClean="0">
                <a:hlinkClick r:id="rId2"/>
              </a:rPr>
              <a:t>~ (2014)</a:t>
            </a:r>
            <a:endParaRPr lang="en-US" altLang="zh-TW" dirty="0" smtClean="0"/>
          </a:p>
          <a:p>
            <a:r>
              <a:rPr lang="zh-TW" altLang="en-US" dirty="0" smtClean="0"/>
              <a:t>週邊商品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0637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257</Words>
  <Application>Microsoft Office PowerPoint</Application>
  <PresentationFormat>如螢幕大小 (4:3)</PresentationFormat>
  <Paragraphs>45</Paragraphs>
  <Slides>23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24" baseType="lpstr">
      <vt:lpstr>Office 佈景主題</vt:lpstr>
      <vt:lpstr>日本動畫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日本動畫產業的特色</vt:lpstr>
      <vt:lpstr>日本動畫中的日本社會與文化</vt:lpstr>
      <vt:lpstr>日本政府的”酷日本”經濟政策</vt:lpstr>
      <vt:lpstr>PowerPoint 簡報</vt:lpstr>
      <vt:lpstr>戰前日本動畫的歷史</vt:lpstr>
      <vt:lpstr>戰後日本動畫的歷史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Reference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日本動漫</dc:title>
  <dc:creator>YTChen</dc:creator>
  <cp:lastModifiedBy>Yuting Chen</cp:lastModifiedBy>
  <cp:revision>46</cp:revision>
  <dcterms:created xsi:type="dcterms:W3CDTF">2014-06-02T13:34:27Z</dcterms:created>
  <dcterms:modified xsi:type="dcterms:W3CDTF">2014-12-29T03:58:52Z</dcterms:modified>
</cp:coreProperties>
</file>