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77" r:id="rId8"/>
    <p:sldId id="280" r:id="rId9"/>
    <p:sldId id="281" r:id="rId10"/>
    <p:sldId id="262" r:id="rId11"/>
    <p:sldId id="282" r:id="rId12"/>
    <p:sldId id="278" r:id="rId13"/>
    <p:sldId id="279" r:id="rId14"/>
    <p:sldId id="266" r:id="rId15"/>
    <p:sldId id="283" r:id="rId16"/>
    <p:sldId id="267" r:id="rId17"/>
    <p:sldId id="272" r:id="rId18"/>
    <p:sldId id="269" r:id="rId19"/>
    <p:sldId id="270" r:id="rId20"/>
    <p:sldId id="271" r:id="rId21"/>
    <p:sldId id="284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4660"/>
  </p:normalViewPr>
  <p:slideViewPr>
    <p:cSldViewPr>
      <p:cViewPr varScale="1">
        <p:scale>
          <a:sx n="66" d="100"/>
          <a:sy n="66" d="100"/>
        </p:scale>
        <p:origin x="-14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F4EC56C-548A-4324-8EFD-F30A04CB1ECA}" type="datetimeFigureOut">
              <a:rPr lang="zh-TW" altLang="en-US" smtClean="0"/>
              <a:pPr/>
              <a:t>2014/11/26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DF140E8-9C22-48B9-978D-D4B0C7B8228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EC56C-548A-4324-8EFD-F30A04CB1ECA}" type="datetimeFigureOut">
              <a:rPr lang="zh-TW" altLang="en-US" smtClean="0"/>
              <a:pPr/>
              <a:t>2014/11/26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140E8-9C22-48B9-978D-D4B0C7B8228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EC56C-548A-4324-8EFD-F30A04CB1ECA}" type="datetimeFigureOut">
              <a:rPr lang="zh-TW" altLang="en-US" smtClean="0"/>
              <a:pPr/>
              <a:t>2014/11/26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140E8-9C22-48B9-978D-D4B0C7B8228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F4EC56C-548A-4324-8EFD-F30A04CB1ECA}" type="datetimeFigureOut">
              <a:rPr lang="zh-TW" altLang="en-US" smtClean="0"/>
              <a:pPr/>
              <a:t>2014/11/26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DF140E8-9C22-48B9-978D-D4B0C7B8228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F4EC56C-548A-4324-8EFD-F30A04CB1ECA}" type="datetimeFigureOut">
              <a:rPr lang="zh-TW" altLang="en-US" smtClean="0"/>
              <a:pPr/>
              <a:t>2014/11/26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DF140E8-9C22-48B9-978D-D4B0C7B8228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EC56C-548A-4324-8EFD-F30A04CB1ECA}" type="datetimeFigureOut">
              <a:rPr lang="zh-TW" altLang="en-US" smtClean="0"/>
              <a:pPr/>
              <a:t>2014/11/26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140E8-9C22-48B9-978D-D4B0C7B8228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EC56C-548A-4324-8EFD-F30A04CB1ECA}" type="datetimeFigureOut">
              <a:rPr lang="zh-TW" altLang="en-US" smtClean="0"/>
              <a:pPr/>
              <a:t>2014/11/26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140E8-9C22-48B9-978D-D4B0C7B8228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F4EC56C-548A-4324-8EFD-F30A04CB1ECA}" type="datetimeFigureOut">
              <a:rPr lang="zh-TW" altLang="en-US" smtClean="0"/>
              <a:pPr/>
              <a:t>2014/11/26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DF140E8-9C22-48B9-978D-D4B0C7B8228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EC56C-548A-4324-8EFD-F30A04CB1ECA}" type="datetimeFigureOut">
              <a:rPr lang="zh-TW" altLang="en-US" smtClean="0"/>
              <a:pPr/>
              <a:t>2014/11/26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140E8-9C22-48B9-978D-D4B0C7B8228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F4EC56C-548A-4324-8EFD-F30A04CB1ECA}" type="datetimeFigureOut">
              <a:rPr lang="zh-TW" altLang="en-US" smtClean="0"/>
              <a:pPr/>
              <a:t>2014/11/26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DF140E8-9C22-48B9-978D-D4B0C7B8228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F4EC56C-548A-4324-8EFD-F30A04CB1ECA}" type="datetimeFigureOut">
              <a:rPr lang="zh-TW" altLang="en-US" smtClean="0"/>
              <a:pPr/>
              <a:t>2014/11/26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DF140E8-9C22-48B9-978D-D4B0C7B8228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F4EC56C-548A-4324-8EFD-F30A04CB1ECA}" type="datetimeFigureOut">
              <a:rPr lang="zh-TW" altLang="en-US" smtClean="0"/>
              <a:pPr/>
              <a:t>2014/11/26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DF140E8-9C22-48B9-978D-D4B0C7B8228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000232" y="642918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dirty="0" smtClean="0"/>
              <a:t>日本社會與文化</a:t>
            </a:r>
            <a:r>
              <a:rPr lang="en-US" altLang="zh-TW" sz="4400" dirty="0" smtClean="0"/>
              <a:t/>
            </a:r>
            <a:br>
              <a:rPr lang="en-US" altLang="zh-TW" sz="4400" dirty="0" smtClean="0"/>
            </a:br>
            <a:r>
              <a:rPr lang="zh-TW" altLang="en-US" sz="4400" dirty="0" smtClean="0"/>
              <a:t>神道教與神社</a:t>
            </a:r>
            <a:endParaRPr lang="zh-TW" altLang="en-US" sz="4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14678" y="4572008"/>
            <a:ext cx="4857768" cy="1371600"/>
          </a:xfrm>
        </p:spPr>
        <p:txBody>
          <a:bodyPr>
            <a:normAutofit/>
          </a:bodyPr>
          <a:lstStyle/>
          <a:p>
            <a:r>
              <a:rPr lang="en-US" altLang="zh-TW" sz="2400" dirty="0" smtClean="0"/>
              <a:t>B024011027</a:t>
            </a:r>
            <a:r>
              <a:rPr lang="zh-TW" altLang="en-US" sz="2400" dirty="0" smtClean="0"/>
              <a:t>楊凱淇</a:t>
            </a:r>
            <a:endParaRPr lang="en-US" altLang="zh-TW" sz="2400" dirty="0" smtClean="0"/>
          </a:p>
          <a:p>
            <a:r>
              <a:rPr lang="en-US" altLang="zh-TW" sz="2400" dirty="0" smtClean="0"/>
              <a:t>B024012041</a:t>
            </a:r>
            <a:r>
              <a:rPr lang="zh-TW" altLang="en-US" sz="2400" dirty="0" smtClean="0"/>
              <a:t>方妙綺</a:t>
            </a:r>
            <a:endParaRPr lang="en-US" altLang="zh-TW" sz="2400" dirty="0" smtClean="0"/>
          </a:p>
          <a:p>
            <a:r>
              <a:rPr lang="en-US" altLang="zh-TW" sz="2400" dirty="0" smtClean="0"/>
              <a:t>B025020043</a:t>
            </a:r>
            <a:r>
              <a:rPr lang="zh-TW" altLang="en-US" sz="2400" dirty="0" smtClean="0"/>
              <a:t>吳柏寬</a:t>
            </a:r>
            <a:endParaRPr lang="zh-TW" altLang="en-US" sz="24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28662" y="1628800"/>
            <a:ext cx="7467600" cy="4752528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altLang="zh-TW" sz="3600" dirty="0" smtClean="0"/>
              <a:t>1.</a:t>
            </a:r>
            <a:r>
              <a:rPr lang="zh-TW" altLang="zh-TW" sz="3600" dirty="0" smtClean="0"/>
              <a:t>敬諸神、愛國家</a:t>
            </a:r>
          </a:p>
          <a:p>
            <a:pPr lvl="0">
              <a:buNone/>
            </a:pPr>
            <a:r>
              <a:rPr lang="en-US" altLang="zh-TW" sz="3600" dirty="0" smtClean="0"/>
              <a:t>2.</a:t>
            </a:r>
            <a:r>
              <a:rPr lang="zh-TW" altLang="zh-TW" sz="3600" dirty="0" smtClean="0"/>
              <a:t>通天理、知人道</a:t>
            </a:r>
          </a:p>
          <a:p>
            <a:pPr lvl="0">
              <a:buNone/>
            </a:pPr>
            <a:r>
              <a:rPr lang="en-US" altLang="zh-TW" sz="3600" dirty="0" smtClean="0"/>
              <a:t>3.</a:t>
            </a:r>
            <a:r>
              <a:rPr lang="zh-TW" altLang="zh-TW" sz="3600" dirty="0" smtClean="0"/>
              <a:t>尊重天皇、服從朝廷旨意</a:t>
            </a:r>
          </a:p>
          <a:p>
            <a:pPr>
              <a:buNone/>
            </a:pPr>
            <a:r>
              <a:rPr lang="en-US" altLang="zh-TW" sz="3600" dirty="0" smtClean="0"/>
              <a:t>*</a:t>
            </a:r>
            <a:r>
              <a:rPr lang="zh-TW" altLang="zh-TW" sz="3600" dirty="0" smtClean="0"/>
              <a:t>教導手冊</a:t>
            </a:r>
            <a:endParaRPr lang="en-US" altLang="zh-TW" sz="3600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3357554" y="500042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</a:pPr>
            <a:r>
              <a:rPr lang="zh-TW" altLang="zh-TW" sz="4000" dirty="0" smtClean="0">
                <a:solidFill>
                  <a:prstClr val="black"/>
                </a:solidFill>
              </a:rPr>
              <a:t>三大教憲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994122"/>
          </a:xfrm>
        </p:spPr>
        <p:txBody>
          <a:bodyPr>
            <a:normAutofit/>
          </a:bodyPr>
          <a:lstStyle/>
          <a:p>
            <a:pPr algn="ctr"/>
            <a:r>
              <a:rPr lang="zh-TW" altLang="zh-TW" sz="4400" dirty="0">
                <a:solidFill>
                  <a:schemeClr val="tx1"/>
                </a:solidFill>
              </a:rPr>
              <a:t>大教</a:t>
            </a:r>
            <a:r>
              <a:rPr lang="zh-TW" altLang="zh-TW" sz="4400" dirty="0" smtClean="0">
                <a:solidFill>
                  <a:schemeClr val="tx1"/>
                </a:solidFill>
              </a:rPr>
              <a:t>院</a:t>
            </a:r>
            <a:endParaRPr lang="zh-TW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71600" y="1600200"/>
            <a:ext cx="69532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3600" dirty="0" smtClean="0"/>
              <a:t>1.</a:t>
            </a:r>
            <a:r>
              <a:rPr lang="zh-TW" altLang="zh-TW" sz="3600" dirty="0" smtClean="0"/>
              <a:t>歸屬</a:t>
            </a:r>
            <a:r>
              <a:rPr lang="zh-TW" altLang="zh-TW" sz="3600" dirty="0"/>
              <a:t>政府官廳、亦屬宗教機構</a:t>
            </a:r>
          </a:p>
          <a:p>
            <a:pPr>
              <a:buNone/>
            </a:pPr>
            <a:r>
              <a:rPr lang="en-US" altLang="zh-TW" sz="3600" dirty="0" smtClean="0"/>
              <a:t>2.</a:t>
            </a:r>
            <a:r>
              <a:rPr lang="zh-TW" altLang="zh-TW" sz="3600" dirty="0" smtClean="0"/>
              <a:t>小規模</a:t>
            </a:r>
            <a:r>
              <a:rPr lang="zh-TW" altLang="zh-TW" sz="3600" dirty="0"/>
              <a:t>討論會</a:t>
            </a:r>
            <a:r>
              <a:rPr lang="en-US" altLang="zh-TW" sz="3600" dirty="0"/>
              <a:t>	</a:t>
            </a:r>
            <a:endParaRPr lang="zh-TW" altLang="zh-TW" sz="3600" dirty="0"/>
          </a:p>
          <a:p>
            <a:pPr>
              <a:buNone/>
            </a:pPr>
            <a:r>
              <a:rPr lang="en-US" altLang="zh-TW" sz="3600" dirty="0" smtClean="0"/>
              <a:t>3.</a:t>
            </a:r>
            <a:r>
              <a:rPr lang="zh-TW" altLang="zh-TW" sz="3600" dirty="0" smtClean="0"/>
              <a:t>內部</a:t>
            </a:r>
            <a:r>
              <a:rPr lang="zh-TW" altLang="zh-TW" sz="3600" dirty="0"/>
              <a:t>起鬨</a:t>
            </a:r>
          </a:p>
          <a:p>
            <a:pPr>
              <a:buNone/>
            </a:pPr>
            <a:r>
              <a:rPr lang="en-US" altLang="zh-TW" sz="3600" dirty="0" smtClean="0"/>
              <a:t>4.</a:t>
            </a:r>
            <a:r>
              <a:rPr lang="zh-TW" altLang="zh-TW" sz="3600" dirty="0" smtClean="0"/>
              <a:t>全國</a:t>
            </a:r>
            <a:r>
              <a:rPr lang="zh-TW" altLang="zh-TW" sz="3600" dirty="0"/>
              <a:t>教導機構網絡的</a:t>
            </a:r>
            <a:r>
              <a:rPr lang="zh-TW" altLang="zh-TW" sz="3600" dirty="0" smtClean="0"/>
              <a:t>頂點</a:t>
            </a:r>
            <a:endParaRPr lang="zh-TW" altLang="zh-TW" sz="3600" dirty="0"/>
          </a:p>
        </p:txBody>
      </p:sp>
    </p:spTree>
    <p:extLst>
      <p:ext uri="{BB962C8B-B14F-4D97-AF65-F5344CB8AC3E}">
        <p14:creationId xmlns:p14="http://schemas.microsoft.com/office/powerpoint/2010/main" xmlns="" val="319379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845840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zh-TW" sz="4400" dirty="0" smtClean="0"/>
              <a:t>國家傳道士團</a:t>
            </a:r>
            <a:br>
              <a:rPr lang="zh-TW" altLang="zh-TW" sz="4400" dirty="0" smtClean="0"/>
            </a:b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071538" y="1772816"/>
            <a:ext cx="6884838" cy="41593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zh-TW" sz="3600" dirty="0" smtClean="0"/>
              <a:t>人員</a:t>
            </a:r>
            <a:r>
              <a:rPr lang="en-US" altLang="zh-TW" sz="3600" dirty="0" smtClean="0"/>
              <a:t>:</a:t>
            </a:r>
          </a:p>
          <a:p>
            <a:pPr>
              <a:buNone/>
            </a:pPr>
            <a:r>
              <a:rPr lang="zh-TW" altLang="en-US" sz="3600" dirty="0" smtClean="0"/>
              <a:t>  </a:t>
            </a:r>
            <a:r>
              <a:rPr lang="zh-TW" altLang="zh-TW" sz="3600" dirty="0" smtClean="0"/>
              <a:t>神道神官、佛教僧侶、演藝人員</a:t>
            </a:r>
            <a:r>
              <a:rPr lang="zh-TW" altLang="en-US" sz="3600" dirty="0" smtClean="0"/>
              <a:t>、</a:t>
            </a:r>
            <a:r>
              <a:rPr lang="zh-TW" altLang="zh-TW" sz="3600" dirty="0" smtClean="0"/>
              <a:t>說書人、國學教師、新宗派長老</a:t>
            </a:r>
            <a:endParaRPr lang="en-US" altLang="zh-TW" sz="3600" dirty="0" smtClean="0"/>
          </a:p>
          <a:p>
            <a:pPr>
              <a:buNone/>
            </a:pPr>
            <a:endParaRPr lang="zh-TW" altLang="zh-TW" sz="3600" dirty="0" smtClean="0"/>
          </a:p>
          <a:p>
            <a:pPr>
              <a:buNone/>
            </a:pPr>
            <a:r>
              <a:rPr lang="zh-TW" altLang="zh-TW" sz="3600" dirty="0" smtClean="0"/>
              <a:t>管道</a:t>
            </a:r>
            <a:r>
              <a:rPr lang="en-US" altLang="zh-TW" sz="3600" dirty="0" smtClean="0"/>
              <a:t>:</a:t>
            </a:r>
          </a:p>
          <a:p>
            <a:pPr>
              <a:buNone/>
            </a:pPr>
            <a:r>
              <a:rPr lang="zh-TW" altLang="en-US" sz="3600" dirty="0" smtClean="0"/>
              <a:t>  </a:t>
            </a:r>
            <a:r>
              <a:rPr lang="zh-TW" altLang="zh-TW" sz="3600" dirty="0" smtClean="0"/>
              <a:t>考試後分</a:t>
            </a:r>
            <a:r>
              <a:rPr lang="en-US" altLang="zh-TW" sz="3600" dirty="0" smtClean="0"/>
              <a:t>14</a:t>
            </a:r>
            <a:r>
              <a:rPr lang="zh-TW" altLang="zh-TW" sz="3600" dirty="0" smtClean="0"/>
              <a:t>個等級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dirty="0" smtClean="0"/>
              <a:t>神道神官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357290" y="1579584"/>
            <a:ext cx="6572296" cy="4873752"/>
          </a:xfrm>
        </p:spPr>
        <p:txBody>
          <a:bodyPr/>
          <a:lstStyle/>
          <a:p>
            <a:pPr>
              <a:buNone/>
            </a:pPr>
            <a:r>
              <a:rPr lang="zh-TW" altLang="zh-TW" sz="3200" dirty="0" smtClean="0"/>
              <a:t>內部差異</a:t>
            </a:r>
          </a:p>
          <a:p>
            <a:pPr lvl="0">
              <a:buNone/>
            </a:pPr>
            <a:r>
              <a:rPr lang="en-US" altLang="zh-TW" sz="3200" dirty="0" smtClean="0"/>
              <a:t>1.</a:t>
            </a:r>
            <a:r>
              <a:rPr lang="zh-TW" altLang="zh-TW" sz="3200" dirty="0" smtClean="0"/>
              <a:t>東京行政當局</a:t>
            </a:r>
            <a:r>
              <a:rPr lang="en-US" altLang="zh-TW" sz="3200" dirty="0" smtClean="0"/>
              <a:t>(</a:t>
            </a:r>
            <a:r>
              <a:rPr lang="zh-TW" altLang="zh-TW" sz="3200" dirty="0" smtClean="0"/>
              <a:t>平田篤胤</a:t>
            </a:r>
            <a:r>
              <a:rPr lang="en-US" altLang="zh-TW" sz="3200" dirty="0" smtClean="0"/>
              <a:t>&amp;</a:t>
            </a:r>
            <a:r>
              <a:rPr lang="zh-TW" altLang="zh-TW" sz="3200" dirty="0" smtClean="0"/>
              <a:t>大國隆正的門徒</a:t>
            </a:r>
            <a:r>
              <a:rPr lang="en-US" altLang="zh-TW" sz="3200" dirty="0" smtClean="0"/>
              <a:t>)</a:t>
            </a:r>
            <a:endParaRPr lang="zh-TW" altLang="zh-TW" sz="3200" dirty="0" smtClean="0"/>
          </a:p>
          <a:p>
            <a:pPr lvl="0">
              <a:buNone/>
            </a:pPr>
            <a:r>
              <a:rPr lang="en-US" altLang="zh-TW" sz="3200" dirty="0" smtClean="0"/>
              <a:t>2.</a:t>
            </a:r>
            <a:r>
              <a:rPr lang="zh-TW" altLang="zh-TW" sz="3200" dirty="0" smtClean="0"/>
              <a:t>吉田家</a:t>
            </a:r>
            <a:r>
              <a:rPr lang="en-US" altLang="zh-TW" sz="3200" dirty="0" smtClean="0"/>
              <a:t>&amp;</a:t>
            </a:r>
            <a:r>
              <a:rPr lang="zh-TW" altLang="zh-TW" sz="3200" dirty="0" smtClean="0"/>
              <a:t>白河家</a:t>
            </a:r>
          </a:p>
          <a:p>
            <a:pPr lvl="0">
              <a:buNone/>
            </a:pPr>
            <a:r>
              <a:rPr lang="en-US" altLang="zh-TW" sz="3200" dirty="0" smtClean="0"/>
              <a:t>3.</a:t>
            </a:r>
            <a:r>
              <a:rPr lang="zh-TW" altLang="zh-TW" sz="3200" dirty="0" smtClean="0"/>
              <a:t>掌理國家或皇室神社的神職家庭</a:t>
            </a:r>
          </a:p>
          <a:p>
            <a:pPr lvl="0">
              <a:buNone/>
            </a:pPr>
            <a:r>
              <a:rPr lang="en-US" altLang="zh-TW" sz="3200" dirty="0" smtClean="0"/>
              <a:t>4.</a:t>
            </a:r>
            <a:r>
              <a:rPr lang="zh-TW" altLang="zh-TW" sz="3200" dirty="0" smtClean="0"/>
              <a:t>基於地方需要而被任命之神官</a:t>
            </a:r>
          </a:p>
          <a:p>
            <a:pPr lvl="0">
              <a:buNone/>
            </a:pPr>
            <a:r>
              <a:rPr lang="en-US" altLang="zh-TW" sz="3200" dirty="0" smtClean="0"/>
              <a:t>5.</a:t>
            </a:r>
            <a:r>
              <a:rPr lang="zh-TW" altLang="zh-TW" sz="3200" dirty="0" smtClean="0"/>
              <a:t>宗教家</a:t>
            </a:r>
            <a:endParaRPr lang="en-US" altLang="zh-TW" sz="3200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28662" y="1714488"/>
            <a:ext cx="7467600" cy="4873752"/>
          </a:xfrm>
        </p:spPr>
        <p:txBody>
          <a:bodyPr/>
          <a:lstStyle/>
          <a:p>
            <a:pPr>
              <a:buNone/>
            </a:pPr>
            <a:r>
              <a:rPr lang="en-US" altLang="zh-TW" sz="3600" dirty="0" smtClean="0"/>
              <a:t>1.</a:t>
            </a:r>
            <a:r>
              <a:rPr lang="zh-TW" altLang="zh-TW" sz="3600" dirty="0" smtClean="0"/>
              <a:t>規定</a:t>
            </a:r>
            <a:r>
              <a:rPr lang="en-US" altLang="zh-TW" sz="3600" dirty="0" smtClean="0"/>
              <a:t>&amp;</a:t>
            </a:r>
            <a:r>
              <a:rPr lang="zh-TW" altLang="zh-TW" sz="3600" dirty="0" smtClean="0"/>
              <a:t>指導神社活動</a:t>
            </a:r>
          </a:p>
          <a:p>
            <a:pPr>
              <a:buNone/>
            </a:pPr>
            <a:r>
              <a:rPr lang="en-US" altLang="zh-TW" sz="3600" dirty="0" smtClean="0"/>
              <a:t>2.</a:t>
            </a:r>
            <a:r>
              <a:rPr lang="zh-TW" altLang="zh-TW" sz="3600" dirty="0" smtClean="0"/>
              <a:t>維護神社尊嚴</a:t>
            </a:r>
          </a:p>
          <a:p>
            <a:pPr>
              <a:buNone/>
            </a:pPr>
            <a:r>
              <a:rPr lang="en-US" altLang="zh-TW" sz="3600" dirty="0" smtClean="0"/>
              <a:t>3.</a:t>
            </a:r>
            <a:r>
              <a:rPr lang="zh-TW" altLang="zh-TW" sz="3600" dirty="0" smtClean="0"/>
              <a:t>促進與政府的密切聯繫</a:t>
            </a:r>
          </a:p>
          <a:p>
            <a:pPr>
              <a:buNone/>
            </a:pPr>
            <a:endParaRPr lang="zh-TW" altLang="zh-TW" dirty="0" smtClean="0"/>
          </a:p>
          <a:p>
            <a:pPr marL="0" indent="0">
              <a:buNone/>
            </a:pPr>
            <a:endParaRPr lang="zh-TW" altLang="zh-TW" dirty="0" smtClean="0"/>
          </a:p>
        </p:txBody>
      </p:sp>
      <p:sp>
        <p:nvSpPr>
          <p:cNvPr id="4" name="文字方塊 3"/>
          <p:cNvSpPr txBox="1"/>
          <p:nvPr/>
        </p:nvSpPr>
        <p:spPr>
          <a:xfrm>
            <a:off x="714348" y="357166"/>
            <a:ext cx="7786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zh-TW" sz="4000" dirty="0" smtClean="0"/>
              <a:t>神社的行政官員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994122"/>
          </a:xfrm>
        </p:spPr>
        <p:txBody>
          <a:bodyPr>
            <a:normAutofit/>
          </a:bodyPr>
          <a:lstStyle/>
          <a:p>
            <a:pPr algn="ctr"/>
            <a:r>
              <a:rPr lang="zh-TW" altLang="zh-TW" sz="4400" dirty="0"/>
              <a:t>國教的</a:t>
            </a:r>
            <a:r>
              <a:rPr lang="zh-TW" altLang="zh-TW" sz="4400" dirty="0" smtClean="0"/>
              <a:t>理念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71600" y="1600200"/>
            <a:ext cx="72008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4000" dirty="0"/>
              <a:t>國教</a:t>
            </a:r>
            <a:r>
              <a:rPr lang="en-US" altLang="zh-TW" sz="4000" dirty="0"/>
              <a:t>=</a:t>
            </a:r>
            <a:r>
              <a:rPr lang="zh-TW" altLang="zh-TW" sz="4000" dirty="0"/>
              <a:t>神道</a:t>
            </a:r>
            <a:r>
              <a:rPr lang="en-US" altLang="zh-TW" sz="4000" dirty="0"/>
              <a:t>=</a:t>
            </a:r>
            <a:r>
              <a:rPr lang="zh-TW" altLang="zh-TW" sz="4000" dirty="0"/>
              <a:t>眾神時代的人道</a:t>
            </a:r>
            <a:r>
              <a:rPr lang="en-US" altLang="zh-TW" sz="4000" dirty="0"/>
              <a:t>=</a:t>
            </a:r>
            <a:r>
              <a:rPr lang="zh-TW" altLang="zh-TW" sz="4000" dirty="0"/>
              <a:t>皇室傳統</a:t>
            </a:r>
            <a:r>
              <a:rPr lang="en-US" altLang="zh-TW" sz="4000" dirty="0"/>
              <a:t>=</a:t>
            </a:r>
            <a:r>
              <a:rPr lang="zh-TW" altLang="zh-TW" sz="4000" dirty="0"/>
              <a:t>政府</a:t>
            </a:r>
            <a:r>
              <a:rPr lang="zh-TW" altLang="zh-TW" sz="4000" dirty="0" smtClean="0"/>
              <a:t>法規</a:t>
            </a:r>
            <a:endParaRPr lang="zh-TW" altLang="zh-TW" sz="4000" dirty="0"/>
          </a:p>
        </p:txBody>
      </p:sp>
    </p:spTree>
    <p:extLst>
      <p:ext uri="{BB962C8B-B14F-4D97-AF65-F5344CB8AC3E}">
        <p14:creationId xmlns:p14="http://schemas.microsoft.com/office/powerpoint/2010/main" xmlns="" val="209654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467600" cy="989034"/>
          </a:xfrm>
        </p:spPr>
        <p:txBody>
          <a:bodyPr>
            <a:normAutofit/>
          </a:bodyPr>
          <a:lstStyle/>
          <a:p>
            <a:pPr algn="ctr"/>
            <a:r>
              <a:rPr lang="zh-TW" altLang="zh-TW" sz="4400" dirty="0" smtClean="0"/>
              <a:t>神道教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76300" y="1600200"/>
            <a:ext cx="7467600" cy="4873752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zh-TW" altLang="en-US" sz="3600" dirty="0" smtClean="0"/>
              <a:t>日本人的傳統民族宗教。神道教一直是日本除了佛教之外的主要宗教信仰。</a:t>
            </a:r>
            <a:endParaRPr lang="en-US" altLang="zh-TW" sz="3600" dirty="0" smtClean="0"/>
          </a:p>
          <a:p>
            <a:pPr>
              <a:buFont typeface="Wingdings" pitchFamily="2" charset="2"/>
              <a:buChar char="ü"/>
            </a:pPr>
            <a:r>
              <a:rPr lang="zh-TW" altLang="en-US" sz="3600" dirty="0" smtClean="0"/>
              <a:t>在第</a:t>
            </a:r>
            <a:r>
              <a:rPr lang="en-US" altLang="zh-TW" sz="3600" dirty="0" smtClean="0"/>
              <a:t>6</a:t>
            </a:r>
            <a:r>
              <a:rPr lang="zh-TW" altLang="en-US" sz="3600" dirty="0" smtClean="0"/>
              <a:t>世紀時，佛教傳入日本。許多佛教徒視神靈為佛陀顯靈。</a:t>
            </a:r>
          </a:p>
          <a:p>
            <a:pPr marL="0" indent="0">
              <a:buNone/>
            </a:pPr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8387" y="1314464"/>
            <a:ext cx="5445224" cy="544522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911" y="1774847"/>
            <a:ext cx="7598177" cy="50781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989034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dirty="0" smtClean="0"/>
              <a:t>神社</a:t>
            </a:r>
            <a:endParaRPr lang="zh-TW" altLang="en-US" sz="4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51435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714348" y="1785926"/>
            <a:ext cx="7467600" cy="442915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zh-TW" altLang="en-US" sz="3200" dirty="0" smtClean="0"/>
              <a:t>神社是祭神之處，同時也是神道教的神祁的住所。代表神靈的神聖法器被收在神社最</a:t>
            </a:r>
            <a:r>
              <a:rPr lang="zh-TW" altLang="en-US" sz="3200" dirty="0"/>
              <a:t>深處沒有</a:t>
            </a:r>
            <a:r>
              <a:rPr lang="zh-TW" altLang="en-US" sz="3200" dirty="0" smtClean="0"/>
              <a:t>人看到</a:t>
            </a:r>
            <a:r>
              <a:rPr lang="zh-TW" altLang="en-US" sz="3200" dirty="0"/>
              <a:t>的</a:t>
            </a:r>
            <a:r>
              <a:rPr lang="zh-TW" altLang="en-US" sz="3200" dirty="0" smtClean="0"/>
              <a:t>房間。</a:t>
            </a:r>
          </a:p>
          <a:p>
            <a:pPr>
              <a:buFont typeface="Wingdings" pitchFamily="2" charset="2"/>
              <a:buChar char="ü"/>
            </a:pPr>
            <a:r>
              <a:rPr lang="zh-TW" altLang="en-US" sz="3200" dirty="0" smtClean="0"/>
              <a:t>參拜神社為的是要向神靈表示敬意，或是要祈求好運。他們通常也會在特別的場合去參拜神社。例如，新年</a:t>
            </a:r>
            <a:endParaRPr lang="en-US" altLang="zh-TW" sz="3200" dirty="0" smtClean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348" y="1483213"/>
            <a:ext cx="8042076" cy="53747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467600" cy="1000124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dirty="0" smtClean="0"/>
              <a:t>婚禮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57224" y="1857364"/>
            <a:ext cx="7467600" cy="325756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zh-TW" altLang="en-US" sz="3200" dirty="0" smtClean="0"/>
              <a:t>現代日本婚禮的慶祝方式有非常多種型式。許多典禮是傳統日式與西式風格並存。</a:t>
            </a:r>
          </a:p>
          <a:p>
            <a:pPr>
              <a:buFont typeface="Wingdings" pitchFamily="2" charset="2"/>
              <a:buChar char="ü"/>
            </a:pPr>
            <a:r>
              <a:rPr lang="zh-TW" altLang="en-US" sz="3200" dirty="0" smtClean="0"/>
              <a:t>依照傳統，宗教式的結婚典禮是照神道教的模式，在神社中舉行。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395" y="1135304"/>
            <a:ext cx="3337520" cy="556253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5915" y="2040053"/>
            <a:ext cx="5004048" cy="375303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6505" y="1667744"/>
            <a:ext cx="6197600" cy="464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7514"/>
            <a:ext cx="7467600" cy="796908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dirty="0" smtClean="0"/>
              <a:t>葬禮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28662" y="1571612"/>
            <a:ext cx="7286676" cy="464349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zh-TW" altLang="en-US" sz="2800" dirty="0" smtClean="0">
                <a:latin typeface="+mn-ea"/>
              </a:rPr>
              <a:t>一</a:t>
            </a:r>
            <a:r>
              <a:rPr lang="zh-TW" altLang="en-US" sz="2800" dirty="0">
                <a:latin typeface="+mn-ea"/>
              </a:rPr>
              <a:t>整年中，日本人會依不同場合而前去祭拜祖先，特別是在盂蘭盆節、紀念日和春秋分時。</a:t>
            </a:r>
          </a:p>
          <a:p>
            <a:pPr>
              <a:buFont typeface="Wingdings" pitchFamily="2" charset="2"/>
              <a:buChar char="ü"/>
            </a:pPr>
            <a:r>
              <a:rPr lang="zh-TW" altLang="en-US" sz="2800" dirty="0" smtClean="0">
                <a:latin typeface="+mn-ea"/>
              </a:rPr>
              <a:t>在</a:t>
            </a:r>
            <a:r>
              <a:rPr lang="zh-TW" altLang="en-US" sz="2800" dirty="0">
                <a:latin typeface="+mn-ea"/>
              </a:rPr>
              <a:t>日常生活</a:t>
            </a:r>
            <a:r>
              <a:rPr lang="zh-TW" altLang="en-US" sz="2800" dirty="0" smtClean="0">
                <a:latin typeface="+mn-ea"/>
              </a:rPr>
              <a:t>中有些事是</a:t>
            </a:r>
            <a:r>
              <a:rPr lang="zh-TW" altLang="en-US" sz="2800" dirty="0">
                <a:latin typeface="+mn-ea"/>
              </a:rPr>
              <a:t>不可以做的（例如，用筷子的禁忌），因為與葬禮與死亡相關；因此認定它們會招致厄運</a:t>
            </a:r>
            <a:r>
              <a:rPr lang="zh-TW" altLang="en-US" sz="2800" dirty="0" smtClean="0">
                <a:latin typeface="+mn-ea"/>
              </a:rPr>
              <a:t>。</a:t>
            </a:r>
            <a:endParaRPr lang="en-US" altLang="zh-TW" sz="2800" dirty="0" smtClean="0">
              <a:latin typeface="+mn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3034506"/>
            <a:ext cx="6580245" cy="382349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644" y="1221022"/>
            <a:ext cx="7940711" cy="5538646"/>
          </a:xfrm>
          <a:prstGeom prst="rect">
            <a:avLst/>
          </a:prstGeom>
        </p:spPr>
      </p:pic>
      <p:grpSp>
        <p:nvGrpSpPr>
          <p:cNvPr id="9" name="群組 8"/>
          <p:cNvGrpSpPr/>
          <p:nvPr/>
        </p:nvGrpSpPr>
        <p:grpSpPr>
          <a:xfrm>
            <a:off x="748837" y="1682079"/>
            <a:ext cx="7851237" cy="4676147"/>
            <a:chOff x="748837" y="1682079"/>
            <a:chExt cx="7851237" cy="4676147"/>
          </a:xfrm>
        </p:grpSpPr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923927" y="1682079"/>
              <a:ext cx="4676147" cy="4676147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8837" y="2847426"/>
              <a:ext cx="3117371" cy="2345451"/>
            </a:xfrm>
            <a:prstGeom prst="rect">
              <a:avLst/>
            </a:prstGeom>
          </p:spPr>
        </p:pic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425" y="2566849"/>
            <a:ext cx="6522552" cy="4125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dirty="0" smtClean="0"/>
              <a:t>目錄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071538" y="1841396"/>
            <a:ext cx="7467600" cy="4873752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zh-TW" altLang="zh-TW" sz="3600" dirty="0" smtClean="0"/>
              <a:t>國家</a:t>
            </a:r>
            <a:r>
              <a:rPr lang="en-US" altLang="zh-TW" sz="3600" dirty="0" smtClean="0"/>
              <a:t>&amp;</a:t>
            </a:r>
            <a:r>
              <a:rPr lang="zh-TW" altLang="zh-TW" sz="3600" dirty="0" smtClean="0"/>
              <a:t>神道間關係的現代史</a:t>
            </a:r>
            <a:endParaRPr lang="en-US" altLang="zh-TW" sz="3600" dirty="0" smtClean="0"/>
          </a:p>
          <a:p>
            <a:pPr>
              <a:buFont typeface="Wingdings" pitchFamily="2" charset="2"/>
              <a:buChar char="ü"/>
            </a:pPr>
            <a:r>
              <a:rPr lang="zh-TW" altLang="zh-TW" sz="3600" dirty="0" smtClean="0"/>
              <a:t>大教宣布運動</a:t>
            </a:r>
          </a:p>
          <a:p>
            <a:pPr>
              <a:buFont typeface="Wingdings" pitchFamily="2" charset="2"/>
              <a:buChar char="ü"/>
            </a:pPr>
            <a:r>
              <a:rPr lang="zh-TW" altLang="en-US" sz="3600" dirty="0" smtClean="0"/>
              <a:t>神道神官</a:t>
            </a:r>
            <a:endParaRPr lang="en-US" altLang="zh-TW" sz="3600" dirty="0" smtClean="0"/>
          </a:p>
          <a:p>
            <a:pPr>
              <a:buFont typeface="Wingdings" pitchFamily="2" charset="2"/>
              <a:buChar char="ü"/>
            </a:pPr>
            <a:r>
              <a:rPr lang="zh-TW" altLang="zh-TW" sz="3600" dirty="0" smtClean="0"/>
              <a:t>神道教</a:t>
            </a:r>
            <a:r>
              <a:rPr lang="en-US" altLang="zh-TW" sz="3600" dirty="0" smtClean="0"/>
              <a:t>&amp;</a:t>
            </a:r>
            <a:r>
              <a:rPr lang="zh-TW" altLang="en-US" sz="3600" dirty="0" smtClean="0"/>
              <a:t>神社</a:t>
            </a:r>
            <a:endParaRPr lang="en-US" altLang="zh-TW" sz="3600" dirty="0" smtClean="0"/>
          </a:p>
          <a:p>
            <a:pPr>
              <a:buFont typeface="Wingdings" pitchFamily="2" charset="2"/>
              <a:buChar char="ü"/>
            </a:pPr>
            <a:r>
              <a:rPr lang="zh-TW" altLang="en-US" sz="3600" dirty="0" smtClean="0"/>
              <a:t>婚禮</a:t>
            </a:r>
            <a:r>
              <a:rPr lang="en-US" altLang="zh-TW" sz="3600" dirty="0" smtClean="0"/>
              <a:t>&amp;</a:t>
            </a:r>
            <a:r>
              <a:rPr lang="zh-TW" altLang="en-US" sz="3600" dirty="0" smtClean="0"/>
              <a:t>葬禮</a:t>
            </a:r>
            <a:endParaRPr lang="zh-TW" altLang="zh-TW" sz="3600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7467600" cy="91759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dirty="0" smtClean="0"/>
              <a:t>盂蘭盆節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747738" y="1885952"/>
            <a:ext cx="7467600" cy="36147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3200" dirty="0" smtClean="0"/>
              <a:t>盂蘭盆節是佛教徒紀念祖先的年度盛事。人們認為每年在盂蘭盆節時，祖先的魂魄會回到世上探訪親人。</a:t>
            </a:r>
            <a:endParaRPr lang="zh-TW" altLang="en-US" sz="3200" dirty="0"/>
          </a:p>
        </p:txBody>
      </p:sp>
      <p:pic>
        <p:nvPicPr>
          <p:cNvPr id="4" name="圖片 3" descr="ib2058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1288" y="1885952"/>
            <a:ext cx="5939424" cy="4466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>
                <a:solidFill>
                  <a:schemeClr val="tx1"/>
                </a:solidFill>
                <a:latin typeface="+mj-ea"/>
              </a:rPr>
              <a:t>資料來源</a:t>
            </a:r>
            <a:endParaRPr lang="zh-TW" altLang="en-US" sz="48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神道與國家，</a:t>
            </a:r>
            <a:r>
              <a:rPr lang="en-US" altLang="zh-TW" dirty="0" smtClean="0"/>
              <a:t>1868~1988</a:t>
            </a:r>
            <a:r>
              <a:rPr lang="zh-TW" altLang="en-US" dirty="0" smtClean="0"/>
              <a:t>     作者</a:t>
            </a:r>
            <a:r>
              <a:rPr lang="en-US" altLang="zh-TW" dirty="0" smtClean="0"/>
              <a:t>:Helen </a:t>
            </a:r>
            <a:r>
              <a:rPr lang="en-US" altLang="zh-TW" dirty="0" err="1" smtClean="0"/>
              <a:t>Hardacre</a:t>
            </a:r>
            <a:endParaRPr lang="en-US" altLang="zh-TW" dirty="0" smtClean="0"/>
          </a:p>
          <a:p>
            <a:r>
              <a:rPr lang="en-US" altLang="zh-TW" dirty="0" smtClean="0"/>
              <a:t>http</a:t>
            </a:r>
            <a:r>
              <a:rPr lang="en-US" altLang="zh-TW" dirty="0" smtClean="0"/>
              <a:t>://tw.japan-guide.com/articles/religion/shinto</a:t>
            </a:r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zh-TW" sz="4000" dirty="0" smtClean="0"/>
              <a:t>國家</a:t>
            </a:r>
            <a:r>
              <a:rPr lang="en-US" altLang="zh-TW" sz="4000" dirty="0" smtClean="0"/>
              <a:t>&amp;</a:t>
            </a:r>
            <a:r>
              <a:rPr lang="zh-TW" altLang="zh-TW" sz="4000" dirty="0" smtClean="0"/>
              <a:t>神道間關係的現代史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142976" y="1428736"/>
            <a:ext cx="7467600" cy="4873752"/>
          </a:xfrm>
        </p:spPr>
        <p:txBody>
          <a:bodyPr>
            <a:normAutofit lnSpcReduction="10000"/>
          </a:bodyPr>
          <a:lstStyle/>
          <a:p>
            <a:endParaRPr lang="zh-TW" altLang="zh-TW" dirty="0" smtClean="0"/>
          </a:p>
          <a:p>
            <a:pPr>
              <a:buFont typeface="Wingdings" pitchFamily="2" charset="2"/>
              <a:buChar char="ü"/>
            </a:pPr>
            <a:r>
              <a:rPr lang="en-US" altLang="zh-TW" sz="2800" dirty="0" smtClean="0"/>
              <a:t>1868~1880</a:t>
            </a:r>
            <a:r>
              <a:rPr lang="zh-TW" altLang="zh-TW" sz="2800" dirty="0" smtClean="0"/>
              <a:t>年</a:t>
            </a:r>
            <a:r>
              <a:rPr lang="en-US" altLang="zh-TW" sz="2800" dirty="0" smtClean="0"/>
              <a:t>:</a:t>
            </a:r>
            <a:r>
              <a:rPr lang="zh-TW" altLang="zh-TW" sz="2800" dirty="0" smtClean="0"/>
              <a:t>實驗與覺醒</a:t>
            </a:r>
          </a:p>
          <a:p>
            <a:pPr>
              <a:buNone/>
            </a:pPr>
            <a:r>
              <a:rPr lang="zh-TW" altLang="zh-TW" sz="2800" dirty="0" smtClean="0"/>
              <a:t>消極支持神道的發展</a:t>
            </a:r>
          </a:p>
          <a:p>
            <a:pPr>
              <a:buNone/>
            </a:pPr>
            <a:r>
              <a:rPr lang="zh-TW" altLang="zh-TW" sz="2800" dirty="0" smtClean="0"/>
              <a:t>大教宣布運動開始</a:t>
            </a:r>
          </a:p>
          <a:p>
            <a:pPr>
              <a:buFont typeface="Wingdings" pitchFamily="2" charset="2"/>
              <a:buChar char="ü"/>
            </a:pPr>
            <a:r>
              <a:rPr lang="en-US" altLang="zh-TW" sz="2800" dirty="0" smtClean="0"/>
              <a:t>1880~1905</a:t>
            </a:r>
            <a:r>
              <a:rPr lang="zh-TW" altLang="zh-TW" sz="2800" dirty="0" smtClean="0"/>
              <a:t>年</a:t>
            </a:r>
            <a:r>
              <a:rPr lang="en-US" altLang="zh-TW" sz="2800" dirty="0" smtClean="0"/>
              <a:t>:</a:t>
            </a:r>
            <a:r>
              <a:rPr lang="zh-TW" altLang="zh-TW" sz="2800" dirty="0" smtClean="0"/>
              <a:t>國家支持減弱中</a:t>
            </a:r>
          </a:p>
          <a:p>
            <a:pPr>
              <a:buNone/>
            </a:pPr>
            <a:r>
              <a:rPr lang="zh-TW" altLang="zh-TW" sz="2800" dirty="0" smtClean="0"/>
              <a:t>神道神官階級降低</a:t>
            </a:r>
          </a:p>
          <a:p>
            <a:pPr>
              <a:buNone/>
            </a:pPr>
            <a:r>
              <a:rPr lang="zh-TW" altLang="zh-TW" sz="2800" dirty="0" smtClean="0"/>
              <a:t>重要神社成立</a:t>
            </a:r>
            <a:endParaRPr lang="en-US" altLang="zh-TW" sz="2800" dirty="0" smtClean="0"/>
          </a:p>
          <a:p>
            <a:pPr>
              <a:buFont typeface="Wingdings" pitchFamily="2" charset="2"/>
              <a:buChar char="ü"/>
            </a:pPr>
            <a:r>
              <a:rPr lang="en-US" altLang="zh-TW" sz="2800" dirty="0" smtClean="0"/>
              <a:t>1905~1930</a:t>
            </a:r>
            <a:r>
              <a:rPr lang="zh-TW" altLang="zh-TW" sz="2800" dirty="0" smtClean="0"/>
              <a:t>年</a:t>
            </a:r>
            <a:r>
              <a:rPr lang="en-US" altLang="zh-TW" sz="2800" dirty="0" smtClean="0"/>
              <a:t>:</a:t>
            </a:r>
            <a:r>
              <a:rPr lang="zh-TW" altLang="zh-TW" sz="2800" dirty="0" smtClean="0"/>
              <a:t>擴張及增強影響</a:t>
            </a:r>
            <a:r>
              <a:rPr lang="en-US" altLang="zh-TW" sz="2800" dirty="0" smtClean="0"/>
              <a:t>(</a:t>
            </a:r>
            <a:r>
              <a:rPr lang="zh-TW" altLang="zh-TW" sz="2800" dirty="0" smtClean="0"/>
              <a:t>表一</a:t>
            </a:r>
            <a:r>
              <a:rPr lang="en-US" altLang="zh-TW" sz="2800" dirty="0" smtClean="0"/>
              <a:t>&amp;</a:t>
            </a:r>
            <a:r>
              <a:rPr lang="zh-TW" altLang="zh-TW" sz="2800" dirty="0" smtClean="0"/>
              <a:t>表二</a:t>
            </a:r>
            <a:r>
              <a:rPr lang="en-US" altLang="zh-TW" sz="2800" dirty="0" smtClean="0"/>
              <a:t>)</a:t>
            </a:r>
            <a:endParaRPr lang="zh-TW" altLang="zh-TW" sz="2800" dirty="0" smtClean="0"/>
          </a:p>
          <a:p>
            <a:pPr>
              <a:buNone/>
            </a:pPr>
            <a:r>
              <a:rPr lang="zh-TW" altLang="zh-TW" sz="2800" dirty="0" smtClean="0"/>
              <a:t>戰爭引發愛國意識</a:t>
            </a:r>
          </a:p>
          <a:p>
            <a:pPr>
              <a:buNone/>
            </a:pPr>
            <a:r>
              <a:rPr lang="zh-TW" altLang="zh-TW" sz="2800" dirty="0" smtClean="0"/>
              <a:t>神官藉機擴大勢力範圍</a:t>
            </a: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19176" y="357166"/>
            <a:ext cx="7467600" cy="6500834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sz="1800" dirty="0" smtClean="0"/>
          </a:p>
          <a:p>
            <a:pPr algn="ctr">
              <a:buNone/>
            </a:pPr>
            <a:r>
              <a:rPr lang="zh-TW" altLang="en-US" sz="1800" dirty="0" smtClean="0"/>
              <a:t>政府對神社資助佔總預算的百分比（表一）</a:t>
            </a:r>
          </a:p>
          <a:p>
            <a:pPr algn="ctr">
              <a:buNone/>
            </a:pPr>
            <a:endParaRPr lang="en-US" altLang="zh-TW" sz="1800" dirty="0" smtClean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44347577"/>
              </p:ext>
            </p:extLst>
          </p:nvPr>
        </p:nvGraphicFramePr>
        <p:xfrm>
          <a:off x="1403648" y="476672"/>
          <a:ext cx="6096000" cy="4988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24000"/>
                <a:gridCol w="1762148"/>
                <a:gridCol w="1285852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年度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總預算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支付神社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百分比</a:t>
                      </a:r>
                      <a:r>
                        <a:rPr lang="en-US" altLang="zh-TW" dirty="0" smtClean="0"/>
                        <a:t>%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1902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249,596,131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1,071,727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0.43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1907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602,400,959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510,432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0.08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1912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593,596,444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358,012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0.06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1917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735,024,251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877,063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0.11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1922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1,429,689,621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4,191,009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0.29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1927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1,765,723,000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1,774,000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0.10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1932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1,950,141,000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1,373,000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0.07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1937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2,709,157,000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2,297,000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0.08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1942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8,276,476,000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2,081,000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0.02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1943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14,459,908,000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6,633,000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0.05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1944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26,173,076,000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1,331,000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0.01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2910" y="4500570"/>
            <a:ext cx="7467600" cy="714380"/>
          </a:xfrm>
        </p:spPr>
        <p:txBody>
          <a:bodyPr>
            <a:normAutofit/>
          </a:bodyPr>
          <a:lstStyle/>
          <a:p>
            <a:pPr algn="ctr"/>
            <a:r>
              <a:rPr lang="zh-TW" altLang="en-US" sz="1800" dirty="0" smtClean="0">
                <a:solidFill>
                  <a:schemeClr val="tx1"/>
                </a:solidFill>
              </a:rPr>
              <a:t>靖國社社祭祀獻身戰爭或軍事行動的英靈（表二）</a:t>
            </a:r>
            <a:endParaRPr lang="zh-TW" alt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4134071497"/>
              </p:ext>
            </p:extLst>
          </p:nvPr>
        </p:nvGraphicFramePr>
        <p:xfrm>
          <a:off x="642910" y="1643050"/>
          <a:ext cx="7467600" cy="3134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66900"/>
                <a:gridCol w="1866900"/>
                <a:gridCol w="1866900"/>
                <a:gridCol w="18669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軍事行動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入祀人數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軍事行動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入祀人數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明治維新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7,751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第一次世界大戰與出兵西伯利亞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4,850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西南戰爭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6,971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濟南事件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185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甲午戰爭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13,619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滿州事變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17,161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台灣吞併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1,130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中日戰爭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188,196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北支事件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1,256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第二次世界大戰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2,123,651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日俄戰爭</a:t>
                      </a:r>
                      <a:endParaRPr lang="en-US" altLang="zh-TW" dirty="0" smtClean="0"/>
                    </a:p>
                    <a:p>
                      <a:pPr algn="ctr"/>
                      <a:r>
                        <a:rPr lang="zh-TW" altLang="en-US" dirty="0" smtClean="0"/>
                        <a:t>及韓國合併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88,429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合計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2,453,199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000100" y="626950"/>
            <a:ext cx="7467600" cy="5945322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altLang="zh-TW" sz="2800" dirty="0" smtClean="0"/>
              <a:t>1930~1945</a:t>
            </a:r>
            <a:r>
              <a:rPr lang="zh-TW" altLang="zh-TW" sz="2800" dirty="0" smtClean="0"/>
              <a:t>年</a:t>
            </a:r>
            <a:r>
              <a:rPr lang="en-US" altLang="zh-TW" sz="2800" dirty="0" smtClean="0"/>
              <a:t>:</a:t>
            </a:r>
            <a:r>
              <a:rPr lang="zh-TW" altLang="zh-TW" sz="2800" dirty="0" smtClean="0"/>
              <a:t>擴大影響</a:t>
            </a:r>
            <a:r>
              <a:rPr lang="en-US" altLang="zh-TW" sz="2800" dirty="0" smtClean="0"/>
              <a:t>(</a:t>
            </a:r>
            <a:r>
              <a:rPr lang="zh-TW" altLang="zh-TW" sz="2800" dirty="0" smtClean="0"/>
              <a:t>表三</a:t>
            </a:r>
            <a:r>
              <a:rPr lang="en-US" altLang="zh-TW" sz="2800" dirty="0" smtClean="0"/>
              <a:t>&amp;</a:t>
            </a:r>
            <a:r>
              <a:rPr lang="zh-TW" altLang="zh-TW" sz="2800" dirty="0" smtClean="0"/>
              <a:t>表四</a:t>
            </a:r>
            <a:r>
              <a:rPr lang="en-US" altLang="zh-TW" sz="2800" dirty="0" smtClean="0"/>
              <a:t>)</a:t>
            </a:r>
            <a:endParaRPr lang="zh-TW" altLang="zh-TW" sz="2800" dirty="0" smtClean="0"/>
          </a:p>
          <a:p>
            <a:pPr>
              <a:buNone/>
            </a:pPr>
            <a:r>
              <a:rPr lang="zh-TW" altLang="zh-TW" sz="2800" dirty="0" smtClean="0"/>
              <a:t>加強對大眾宗教生活的影響力</a:t>
            </a:r>
          </a:p>
          <a:p>
            <a:pPr>
              <a:buNone/>
            </a:pPr>
            <a:endParaRPr lang="en-US" altLang="zh-TW" dirty="0" smtClean="0"/>
          </a:p>
          <a:p>
            <a:pPr algn="ctr">
              <a:buNone/>
            </a:pPr>
            <a:endParaRPr lang="en-US" altLang="zh-TW" sz="1800" dirty="0" smtClean="0"/>
          </a:p>
          <a:p>
            <a:pPr algn="ctr">
              <a:buNone/>
            </a:pPr>
            <a:endParaRPr lang="en-US" altLang="zh-TW" sz="1800" dirty="0" smtClean="0"/>
          </a:p>
          <a:p>
            <a:pPr algn="ctr">
              <a:buNone/>
            </a:pPr>
            <a:endParaRPr lang="en-US" altLang="zh-TW" sz="1800" dirty="0" smtClean="0"/>
          </a:p>
          <a:p>
            <a:pPr algn="ctr">
              <a:buNone/>
            </a:pPr>
            <a:endParaRPr lang="en-US" altLang="zh-TW" sz="1800" dirty="0" smtClean="0"/>
          </a:p>
          <a:p>
            <a:pPr algn="ctr">
              <a:buNone/>
            </a:pPr>
            <a:endParaRPr lang="en-US" altLang="zh-TW" sz="1800" dirty="0" smtClean="0"/>
          </a:p>
          <a:p>
            <a:pPr algn="ctr">
              <a:buNone/>
            </a:pPr>
            <a:endParaRPr lang="en-US" altLang="zh-TW" sz="1800" dirty="0"/>
          </a:p>
          <a:p>
            <a:pPr algn="ctr">
              <a:buNone/>
            </a:pPr>
            <a:endParaRPr lang="en-US" altLang="zh-TW" sz="1800" dirty="0" smtClean="0"/>
          </a:p>
          <a:p>
            <a:pPr algn="ctr">
              <a:buNone/>
            </a:pPr>
            <a:r>
              <a:rPr lang="en-US" altLang="zh-TW" sz="1800" dirty="0" smtClean="0"/>
              <a:t>1919</a:t>
            </a:r>
            <a:r>
              <a:rPr lang="zh-TW" altLang="en-US" sz="1800" dirty="0" smtClean="0"/>
              <a:t>年到</a:t>
            </a:r>
            <a:r>
              <a:rPr lang="en-US" altLang="zh-TW" sz="1800" dirty="0" smtClean="0"/>
              <a:t>1943</a:t>
            </a:r>
            <a:r>
              <a:rPr lang="zh-TW" altLang="en-US" sz="1800" dirty="0" smtClean="0"/>
              <a:t>年，伊勢每年發出的護身符（表三）</a:t>
            </a:r>
          </a:p>
          <a:p>
            <a:pPr algn="ctr">
              <a:buNone/>
            </a:pPr>
            <a:endParaRPr lang="en-US" altLang="zh-TW" sz="1800" dirty="0" smtClean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60556616"/>
              </p:ext>
            </p:extLst>
          </p:nvPr>
        </p:nvGraphicFramePr>
        <p:xfrm>
          <a:off x="1187624" y="2420888"/>
          <a:ext cx="6904405" cy="2016225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079069"/>
                <a:gridCol w="1444704"/>
                <a:gridCol w="713435"/>
                <a:gridCol w="1391020"/>
                <a:gridCol w="767118"/>
                <a:gridCol w="1509059"/>
              </a:tblGrid>
              <a:tr h="672075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1919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5,000,000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1937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8,000,000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1941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11,000,000</a:t>
                      </a:r>
                      <a:endParaRPr lang="zh-TW" altLang="en-US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1917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6,000,000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1938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9,000,000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1942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12,000,000</a:t>
                      </a:r>
                      <a:endParaRPr lang="zh-TW" altLang="en-US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1935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7,000,000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1939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10,000,000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1943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13,000,000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3212976"/>
            <a:ext cx="7467600" cy="642934"/>
          </a:xfrm>
        </p:spPr>
        <p:txBody>
          <a:bodyPr>
            <a:normAutofit/>
          </a:bodyPr>
          <a:lstStyle/>
          <a:p>
            <a:pPr algn="ctr"/>
            <a:r>
              <a:rPr lang="en-US" altLang="zh-TW" sz="1800" dirty="0" smtClean="0">
                <a:solidFill>
                  <a:schemeClr val="tx1"/>
                </a:solidFill>
              </a:rPr>
              <a:t>1904</a:t>
            </a:r>
            <a:r>
              <a:rPr lang="zh-TW" altLang="en-US" sz="1800" dirty="0" smtClean="0">
                <a:solidFill>
                  <a:schemeClr val="tx1"/>
                </a:solidFill>
              </a:rPr>
              <a:t>年</a:t>
            </a:r>
            <a:r>
              <a:rPr lang="en-US" altLang="zh-TW" sz="1800" dirty="0" smtClean="0">
                <a:solidFill>
                  <a:schemeClr val="tx1"/>
                </a:solidFill>
              </a:rPr>
              <a:t>~1944</a:t>
            </a:r>
            <a:r>
              <a:rPr lang="zh-TW" altLang="en-US" sz="1800" dirty="0" smtClean="0">
                <a:solidFill>
                  <a:schemeClr val="tx1"/>
                </a:solidFill>
              </a:rPr>
              <a:t>間，到伊勢參拜人數（表四）</a:t>
            </a:r>
            <a:endParaRPr lang="zh-TW" altLang="en-US" sz="18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714348" y="3929066"/>
            <a:ext cx="7467600" cy="2214578"/>
          </a:xfrm>
        </p:spPr>
        <p:txBody>
          <a:bodyPr/>
          <a:lstStyle/>
          <a:p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4" name="內容版面配置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15374516"/>
              </p:ext>
            </p:extLst>
          </p:nvPr>
        </p:nvGraphicFramePr>
        <p:xfrm>
          <a:off x="676300" y="1574800"/>
          <a:ext cx="7467600" cy="18542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244600"/>
                <a:gridCol w="1244600"/>
                <a:gridCol w="1244600"/>
                <a:gridCol w="1244600"/>
                <a:gridCol w="1244600"/>
                <a:gridCol w="1244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1904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1,299,360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1923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2,520,631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1937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5,541,367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1905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1,430,006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1926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2,914,132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1938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6,558,616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1912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1,614,781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1929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3,846,120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1939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7,326,623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1918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3,339,245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1933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3,642,386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1940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7,982,533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1919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3,642,386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1934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3,783,412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1944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4,391,570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71600" y="1556792"/>
            <a:ext cx="7467600" cy="48737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zh-TW" sz="3600" dirty="0"/>
              <a:t>1945~1988</a:t>
            </a:r>
            <a:r>
              <a:rPr lang="zh-TW" altLang="en-US" sz="3600" dirty="0"/>
              <a:t>年</a:t>
            </a:r>
            <a:r>
              <a:rPr lang="en-US" altLang="zh-TW" sz="3600" dirty="0"/>
              <a:t>:</a:t>
            </a:r>
            <a:r>
              <a:rPr lang="zh-TW" altLang="zh-TW" sz="3600" dirty="0"/>
              <a:t>解散與部分重建</a:t>
            </a:r>
            <a:endParaRPr lang="en-US" altLang="zh-TW" sz="3600" dirty="0"/>
          </a:p>
          <a:p>
            <a:pPr>
              <a:buFont typeface="Wingdings" pitchFamily="2" charset="2"/>
              <a:buChar char="ü"/>
            </a:pPr>
            <a:r>
              <a:rPr lang="en-US" altLang="zh-TW" sz="3600" dirty="0"/>
              <a:t>1945</a:t>
            </a:r>
            <a:r>
              <a:rPr lang="zh-TW" altLang="zh-TW" sz="3600" dirty="0"/>
              <a:t>年神道訓令</a:t>
            </a:r>
            <a:endParaRPr lang="en-US" altLang="zh-TW" sz="3600" dirty="0"/>
          </a:p>
          <a:p>
            <a:pPr>
              <a:buNone/>
            </a:pPr>
            <a:r>
              <a:rPr lang="zh-TW" altLang="zh-TW" sz="3600" dirty="0"/>
              <a:t>官式關係</a:t>
            </a:r>
            <a:r>
              <a:rPr lang="zh-TW" altLang="zh-TW" sz="3600" dirty="0" smtClean="0"/>
              <a:t>斷絕</a:t>
            </a:r>
            <a:endParaRPr lang="zh-TW" altLang="zh-TW" sz="3600" dirty="0"/>
          </a:p>
        </p:txBody>
      </p:sp>
    </p:spTree>
    <p:extLst>
      <p:ext uri="{BB962C8B-B14F-4D97-AF65-F5344CB8AC3E}">
        <p14:creationId xmlns:p14="http://schemas.microsoft.com/office/powerpoint/2010/main" xmlns="" val="385587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/>
          </a:bodyPr>
          <a:lstStyle/>
          <a:p>
            <a:pPr algn="ctr"/>
            <a:r>
              <a:rPr lang="zh-TW" altLang="zh-TW" sz="4400" dirty="0"/>
              <a:t>大教宣布運動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259632" y="1600200"/>
            <a:ext cx="6665168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600" dirty="0" smtClean="0"/>
              <a:t>1.</a:t>
            </a:r>
            <a:r>
              <a:rPr lang="zh-TW" altLang="en-US" sz="3600" dirty="0" smtClean="0"/>
              <a:t>三大教憲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en-US" altLang="zh-TW" sz="3600" dirty="0" smtClean="0"/>
              <a:t>2.</a:t>
            </a:r>
            <a:r>
              <a:rPr lang="zh-TW" altLang="en-US" sz="3600" dirty="0" smtClean="0"/>
              <a:t>大教院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en-US" altLang="zh-TW" sz="3600" dirty="0" smtClean="0"/>
              <a:t>3.</a:t>
            </a:r>
            <a:r>
              <a:rPr lang="zh-TW" altLang="en-US" sz="3600" dirty="0" smtClean="0"/>
              <a:t>國家傳教士團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78882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702</TotalTime>
  <Words>788</Words>
  <Application>Microsoft Office PowerPoint</Application>
  <PresentationFormat>如螢幕大小 (4:3)</PresentationFormat>
  <Paragraphs>225</Paragraphs>
  <Slides>21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壁窗</vt:lpstr>
      <vt:lpstr>日本社會與文化 神道教與神社</vt:lpstr>
      <vt:lpstr>目錄</vt:lpstr>
      <vt:lpstr>國家&amp;神道間關係的現代史</vt:lpstr>
      <vt:lpstr>投影片 4</vt:lpstr>
      <vt:lpstr>靖國社社祭祀獻身戰爭或軍事行動的英靈（表二）</vt:lpstr>
      <vt:lpstr>投影片 6</vt:lpstr>
      <vt:lpstr>1904年~1944間，到伊勢參拜人數（表四）</vt:lpstr>
      <vt:lpstr>投影片 8</vt:lpstr>
      <vt:lpstr>大教宣布運動</vt:lpstr>
      <vt:lpstr>投影片 10</vt:lpstr>
      <vt:lpstr>大教院</vt:lpstr>
      <vt:lpstr>國家傳道士團 </vt:lpstr>
      <vt:lpstr>神道神官</vt:lpstr>
      <vt:lpstr>投影片 14</vt:lpstr>
      <vt:lpstr>國教的理念</vt:lpstr>
      <vt:lpstr>神道教</vt:lpstr>
      <vt:lpstr>神社</vt:lpstr>
      <vt:lpstr>婚禮</vt:lpstr>
      <vt:lpstr>葬禮</vt:lpstr>
      <vt:lpstr>盂蘭盆節</vt:lpstr>
      <vt:lpstr>資料來源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64</cp:revision>
  <dcterms:created xsi:type="dcterms:W3CDTF">2014-11-22T13:18:46Z</dcterms:created>
  <dcterms:modified xsi:type="dcterms:W3CDTF">2014-11-26T12:17:35Z</dcterms:modified>
</cp:coreProperties>
</file>