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2" r:id="rId2"/>
    <p:sldId id="271" r:id="rId3"/>
    <p:sldId id="263" r:id="rId4"/>
    <p:sldId id="267" r:id="rId5"/>
    <p:sldId id="268" r:id="rId6"/>
    <p:sldId id="257" r:id="rId7"/>
    <p:sldId id="256" r:id="rId8"/>
    <p:sldId id="258" r:id="rId9"/>
    <p:sldId id="261" r:id="rId10"/>
    <p:sldId id="259" r:id="rId11"/>
    <p:sldId id="260" r:id="rId12"/>
    <p:sldId id="269" r:id="rId13"/>
    <p:sldId id="270" r:id="rId14"/>
    <p:sldId id="265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6029" autoAdjust="0"/>
    <p:restoredTop sz="94660"/>
  </p:normalViewPr>
  <p:slideViewPr>
    <p:cSldViewPr snapToGrid="0">
      <p:cViewPr>
        <p:scale>
          <a:sx n="66" d="100"/>
          <a:sy n="66" d="100"/>
        </p:scale>
        <p:origin x="-2244" y="-11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609600" y="3699804"/>
            <a:ext cx="110744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標題 27"/>
          <p:cNvSpPr>
            <a:spLocks noGrp="1"/>
          </p:cNvSpPr>
          <p:nvPr>
            <p:ph type="ctrTitle"/>
          </p:nvPr>
        </p:nvSpPr>
        <p:spPr>
          <a:xfrm>
            <a:off x="609600" y="1433732"/>
            <a:ext cx="110744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cxnSp>
        <p:nvCxnSpPr>
          <p:cNvPr id="8" name="直線接點 7"/>
          <p:cNvCxnSpPr/>
          <p:nvPr/>
        </p:nvCxnSpPr>
        <p:spPr>
          <a:xfrm>
            <a:off x="1951501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>
            <a:off x="6278099" y="3550126"/>
            <a:ext cx="39624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橢圓 13"/>
          <p:cNvSpPr/>
          <p:nvPr/>
        </p:nvSpPr>
        <p:spPr>
          <a:xfrm>
            <a:off x="6053797" y="3526302"/>
            <a:ext cx="6096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日期版面配置區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FC90-EAD0-4604-B649-39D6D1425C37}" type="datetimeFigureOut">
              <a:rPr lang="zh-TW" altLang="en-US" smtClean="0"/>
              <a:pPr/>
              <a:t>2014/10/5</a:t>
            </a:fld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8BBC40-F193-42A4-B52F-CE7B11C5C4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FC90-EAD0-4604-B649-39D6D1425C37}" type="datetimeFigureOut">
              <a:rPr lang="zh-TW" altLang="en-US" smtClean="0"/>
              <a:pPr/>
              <a:t>2014/10/5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BC40-F193-42A4-B52F-CE7B11C5C45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FC90-EAD0-4604-B649-39D6D1425C37}" type="datetimeFigureOut">
              <a:rPr lang="zh-TW" altLang="en-US" smtClean="0"/>
              <a:pPr/>
              <a:t>2014/10/5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BC40-F193-42A4-B52F-CE7B11C5C45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內容版面配置區 8"/>
          <p:cNvSpPr>
            <a:spLocks noGrp="1"/>
          </p:cNvSpPr>
          <p:nvPr>
            <p:ph idx="1"/>
          </p:nvPr>
        </p:nvSpPr>
        <p:spPr>
          <a:xfrm>
            <a:off x="609600" y="1524000"/>
            <a:ext cx="109728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A5FC90-EAD0-4604-B649-39D6D1425C37}" type="datetimeFigureOut">
              <a:rPr lang="zh-TW" altLang="en-US" smtClean="0"/>
              <a:pPr/>
              <a:t>2014/10/5</a:t>
            </a:fld>
            <a:endParaRPr lang="zh-TW" altLang="en-US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C08BBC40-F193-42A4-B52F-CE7B11C5C4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6" name="頁尾版面配置區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FC90-EAD0-4604-B649-39D6D1425C37}" type="datetimeFigureOut">
              <a:rPr lang="zh-TW" altLang="en-US" smtClean="0"/>
              <a:pPr/>
              <a:t>2014/10/5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BC40-F193-42A4-B52F-CE7B11C5C4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5664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14400" y="4958864"/>
            <a:ext cx="105664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7" name="直線接點 6"/>
          <p:cNvCxnSpPr/>
          <p:nvPr/>
        </p:nvCxnSpPr>
        <p:spPr>
          <a:xfrm>
            <a:off x="914400" y="4916993"/>
            <a:ext cx="105664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FC90-EAD0-4604-B649-39D6D1425C37}" type="datetimeFigureOut">
              <a:rPr lang="zh-TW" altLang="en-US" smtClean="0"/>
              <a:pPr/>
              <a:t>2014/10/5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BC40-F193-42A4-B52F-CE7B11C5C4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6197600" y="1524000"/>
            <a:ext cx="5413248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BC40-F193-42A4-B52F-CE7B11C5C4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FC90-EAD0-4604-B649-39D6D1425C37}" type="datetimeFigureOut">
              <a:rPr lang="zh-TW" altLang="en-US" smtClean="0"/>
              <a:pPr/>
              <a:t>2014/10/5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09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2" name="內容版面配置區 31"/>
          <p:cNvSpPr>
            <a:spLocks noGrp="1"/>
          </p:cNvSpPr>
          <p:nvPr>
            <p:ph sz="half" idx="2"/>
          </p:nvPr>
        </p:nvSpPr>
        <p:spPr>
          <a:xfrm>
            <a:off x="609600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4" name="內容版面配置區 33"/>
          <p:cNvSpPr>
            <a:spLocks noGrp="1"/>
          </p:cNvSpPr>
          <p:nvPr>
            <p:ph sz="quarter" idx="4"/>
          </p:nvPr>
        </p:nvSpPr>
        <p:spPr>
          <a:xfrm>
            <a:off x="6199717" y="2201896"/>
            <a:ext cx="5384800" cy="3913632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文字版面配置區 11"/>
          <p:cNvSpPr>
            <a:spLocks noGrp="1"/>
          </p:cNvSpPr>
          <p:nvPr>
            <p:ph type="body" idx="3"/>
          </p:nvPr>
        </p:nvSpPr>
        <p:spPr>
          <a:xfrm>
            <a:off x="6197600" y="1399593"/>
            <a:ext cx="5386917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cxnSp>
        <p:nvCxnSpPr>
          <p:cNvPr id="10" name="直線接點 9"/>
          <p:cNvCxnSpPr/>
          <p:nvPr/>
        </p:nvCxnSpPr>
        <p:spPr>
          <a:xfrm>
            <a:off x="750593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接點 16"/>
          <p:cNvCxnSpPr/>
          <p:nvPr/>
        </p:nvCxnSpPr>
        <p:spPr>
          <a:xfrm>
            <a:off x="6339840" y="2180219"/>
            <a:ext cx="499872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FC90-EAD0-4604-B649-39D6D1425C37}" type="datetimeFigureOut">
              <a:rPr lang="zh-TW" altLang="en-US" smtClean="0"/>
              <a:pPr/>
              <a:t>2014/10/5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BC40-F193-42A4-B52F-CE7B11C5C4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FC90-EAD0-4604-B649-39D6D1425C37}" type="datetimeFigureOut">
              <a:rPr lang="zh-TW" altLang="en-US" smtClean="0"/>
              <a:pPr/>
              <a:t>2014/10/5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8BBC40-F193-42A4-B52F-CE7B11C5C45A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內容版面配置區 28"/>
          <p:cNvSpPr>
            <a:spLocks noGrp="1"/>
          </p:cNvSpPr>
          <p:nvPr>
            <p:ph sz="quarter" idx="1"/>
          </p:nvPr>
        </p:nvSpPr>
        <p:spPr>
          <a:xfrm>
            <a:off x="609600" y="457200"/>
            <a:ext cx="8331200" cy="5715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9042400" y="1600200"/>
            <a:ext cx="2645664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31" name="標題 30"/>
          <p:cNvSpPr>
            <a:spLocks noGrp="1"/>
          </p:cNvSpPr>
          <p:nvPr>
            <p:ph type="title"/>
          </p:nvPr>
        </p:nvSpPr>
        <p:spPr>
          <a:xfrm>
            <a:off x="9042400" y="457200"/>
            <a:ext cx="26416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16A5FC90-EAD0-4604-B649-39D6D1425C37}" type="datetimeFigureOut">
              <a:rPr lang="zh-TW" altLang="en-US" smtClean="0"/>
              <a:pPr/>
              <a:t>2014/10/5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C08BBC40-F193-42A4-B52F-CE7B11C5C4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839200" y="457200"/>
            <a:ext cx="2743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609600" y="457200"/>
            <a:ext cx="80264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839200" y="1600200"/>
            <a:ext cx="27432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5FC90-EAD0-4604-B649-39D6D1425C37}" type="datetimeFigureOut">
              <a:rPr lang="zh-TW" altLang="en-US" smtClean="0"/>
              <a:pPr/>
              <a:t>2014/10/5</a:t>
            </a:fld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C08BBC40-F193-42A4-B52F-CE7B11C5C4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8"/>
          <p:cNvSpPr>
            <a:spLocks noGrp="1"/>
          </p:cNvSpPr>
          <p:nvPr>
            <p:ph type="body" idx="1"/>
          </p:nvPr>
        </p:nvSpPr>
        <p:spPr>
          <a:xfrm>
            <a:off x="609600" y="1447800"/>
            <a:ext cx="109728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24" name="日期版面配置區 23"/>
          <p:cNvSpPr>
            <a:spLocks noGrp="1"/>
          </p:cNvSpPr>
          <p:nvPr>
            <p:ph type="dt" sz="half" idx="2"/>
          </p:nvPr>
        </p:nvSpPr>
        <p:spPr>
          <a:xfrm>
            <a:off x="7721600" y="6203667"/>
            <a:ext cx="34544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6A5FC90-EAD0-4604-B649-39D6D1425C37}" type="datetimeFigureOut">
              <a:rPr lang="zh-TW" altLang="en-US" smtClean="0"/>
              <a:pPr/>
              <a:t>2014/10/5</a:t>
            </a:fld>
            <a:endParaRPr lang="zh-TW" altLang="en-US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3"/>
          </p:nvPr>
        </p:nvSpPr>
        <p:spPr>
          <a:xfrm>
            <a:off x="2844800" y="6203667"/>
            <a:ext cx="47752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2" name="投影片編號版面配置區 21"/>
          <p:cNvSpPr>
            <a:spLocks noGrp="1"/>
          </p:cNvSpPr>
          <p:nvPr>
            <p:ph type="sldNum" sz="quarter" idx="4"/>
          </p:nvPr>
        </p:nvSpPr>
        <p:spPr>
          <a:xfrm>
            <a:off x="11214100" y="6181531"/>
            <a:ext cx="8128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C08BBC40-F193-42A4-B52F-CE7B11C5C45A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5" name="標題版面配置區 4"/>
          <p:cNvSpPr>
            <a:spLocks noGrp="1"/>
          </p:cNvSpPr>
          <p:nvPr>
            <p:ph type="title"/>
          </p:nvPr>
        </p:nvSpPr>
        <p:spPr>
          <a:xfrm>
            <a:off x="609600" y="152400"/>
            <a:ext cx="109728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654629"/>
          </a:xfrm>
        </p:spPr>
        <p:txBody>
          <a:bodyPr>
            <a:normAutofit/>
          </a:bodyPr>
          <a:lstStyle/>
          <a:p>
            <a:pPr algn="ctr"/>
            <a:r>
              <a:rPr lang="zh-TW" altLang="en-US" sz="5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明治維新與西化運動</a:t>
            </a:r>
            <a:endParaRPr lang="zh-TW" altLang="en-US" sz="5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015998" y="1843313"/>
            <a:ext cx="5573487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微軟正黑體" pitchFamily="34" charset="-120"/>
              <a:buChar char="◆"/>
            </a:pPr>
            <a:r>
              <a:rPr lang="zh-TW" altLang="en-US" sz="45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歷史背景 </a:t>
            </a:r>
            <a:endParaRPr lang="en-US" altLang="zh-TW" sz="4500" b="1" dirty="0" smtClean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Font typeface="微軟正黑體" pitchFamily="34" charset="-120"/>
              <a:buChar char="◆"/>
            </a:pPr>
            <a:r>
              <a:rPr lang="zh-TW" altLang="en-US" sz="45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改革內容及其與自</a:t>
            </a:r>
            <a:endParaRPr lang="en-US" altLang="zh-TW" sz="4500" b="1" dirty="0" smtClean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45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 </a:t>
            </a:r>
            <a:r>
              <a:rPr lang="zh-TW" altLang="en-US" sz="20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r>
              <a:rPr lang="zh-TW" altLang="en-US" sz="45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強運動的比較</a:t>
            </a:r>
            <a:endParaRPr lang="en-US" altLang="zh-TW" sz="4500" b="1" dirty="0" smtClean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Font typeface="微軟正黑體" pitchFamily="34" charset="-120"/>
              <a:buChar char="◆"/>
            </a:pPr>
            <a:r>
              <a:rPr lang="zh-TW" altLang="en-US" sz="4500" b="1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評價與影響 </a:t>
            </a:r>
            <a:endParaRPr lang="en-US" altLang="zh-TW" sz="4500" b="1" dirty="0" smtClean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4" name="Picture 2" descr="http://res.news.ifeng.com/44ee4bbc922fb6e8/2011/0830/rdn_4e5cb09f7daa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16034" y="2092748"/>
            <a:ext cx="4155168" cy="368075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676912082"/>
              </p:ext>
            </p:extLst>
          </p:nvPr>
        </p:nvGraphicFramePr>
        <p:xfrm>
          <a:off x="1374901" y="1446585"/>
          <a:ext cx="9597571" cy="48554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4943"/>
                <a:gridCol w="3556000"/>
                <a:gridCol w="3686628"/>
              </a:tblGrid>
              <a:tr h="779534">
                <a:tc>
                  <a:txBody>
                    <a:bodyPr/>
                    <a:lstStyle/>
                    <a:p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日本明治維新</a:t>
                      </a:r>
                    </a:p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中國自強運動</a:t>
                      </a:r>
                    </a:p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1470598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結果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1895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年甲午戰爭</a:t>
                      </a:r>
                      <a:r>
                        <a:rPr lang="zh-TW" altLang="en-US" sz="20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成功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,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日本轉型為近代化國家，由「被西方壓迫者」轉為「壓迫亞洲者」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</a:t>
                      </a:r>
                      <a:endParaRPr lang="zh-TW" altLang="zh-TW" sz="2000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1895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年甲午戰爭</a:t>
                      </a:r>
                      <a:r>
                        <a:rPr lang="zh-TW" altLang="zh-TW" sz="2000" kern="1200" dirty="0" smtClean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失敗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，但洋務派在抵制商品輸出、促進思想解放，刺激中國民族資本主義有相當的成效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。</a:t>
                      </a:r>
                      <a:endParaRPr lang="zh-TW" altLang="zh-TW" sz="2000" kern="1200" dirty="0" smtClean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727300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國家型態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君主立憲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皇權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915655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倡導者的權勢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推翻德川幕府，大政歸還明</a:t>
                      </a:r>
                    </a:p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治天皇</a:t>
                      </a:r>
                      <a:endParaRPr lang="en-US" altLang="zh-TW" sz="20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  <a:p>
                      <a:endParaRPr lang="zh-TW" altLang="en-US" sz="2000" dirty="0" smtClean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光緒皇帝無權，大權被慈禧</a:t>
                      </a:r>
                    </a:p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太后掌控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727300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保守反對者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人數少，多德川幕府武士。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人數多，握有實權。 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4356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結果與原因探討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386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96512074"/>
              </p:ext>
            </p:extLst>
          </p:nvPr>
        </p:nvGraphicFramePr>
        <p:xfrm>
          <a:off x="1505858" y="1393625"/>
          <a:ext cx="9336314" cy="4851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6829"/>
                <a:gridCol w="3280228"/>
                <a:gridCol w="3309257"/>
              </a:tblGrid>
              <a:tr h="980202"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日本明治維新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中國自強運動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966486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倡導者見識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領導者年輕，易接受西方開</a:t>
                      </a:r>
                    </a:p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放思想，不受傳統束縛。</a:t>
                      </a:r>
                    </a:p>
                    <a:p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有限，偏重軍事，且有太多</a:t>
                      </a:r>
                    </a:p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的計畫想急著實現，使內容</a:t>
                      </a:r>
                    </a:p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雜亂無緒。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777191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計畫完整與否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計劃全方面性</a:t>
                      </a:r>
                    </a:p>
                    <a:p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缺乏通盤計劃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777191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中央地方的合作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上下一心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各自為政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1259361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外國態度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支持維新，且美英兩強為了</a:t>
                      </a:r>
                    </a:p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牽制俄國，對日本對中國和</a:t>
                      </a:r>
                    </a:p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朝鮮的侵略縱容。</a:t>
                      </a:r>
                    </a:p>
                    <a:p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反對改革，若中國富強，則</a:t>
                      </a:r>
                    </a:p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列強對中國的侵略和利益</a:t>
                      </a:r>
                    </a:p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會受影響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68172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　結果</a:t>
            </a:r>
            <a:r>
              <a:rPr lang="zh-TW" altLang="en-US" sz="4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與原因探討</a:t>
            </a:r>
            <a:endParaRPr lang="zh-TW" altLang="en-US" sz="4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9676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2590801"/>
            <a:ext cx="12192000" cy="1219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明治維新的評價與影響</a:t>
            </a:r>
            <a:endParaRPr lang="zh-TW" altLang="en-US" sz="5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1277255" y="1538514"/>
            <a:ext cx="5573487" cy="3081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微軟正黑體" pitchFamily="34" charset="-120"/>
              <a:buChar char="◆"/>
            </a:pPr>
            <a:r>
              <a:rPr lang="zh-TW" altLang="en-US" sz="4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廢除不平等條約</a:t>
            </a:r>
            <a:endParaRPr lang="en-US" altLang="zh-TW" sz="4500" dirty="0" smtClean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Font typeface="微軟正黑體" pitchFamily="34" charset="-120"/>
              <a:buChar char="◆"/>
            </a:pPr>
            <a:r>
              <a:rPr lang="zh-TW" altLang="en-US" sz="4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文明開化</a:t>
            </a:r>
            <a:endParaRPr lang="en-US" altLang="zh-TW" sz="4500" dirty="0" smtClean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Font typeface="微軟正黑體" pitchFamily="34" charset="-120"/>
              <a:buChar char="◆"/>
            </a:pPr>
            <a:r>
              <a:rPr lang="zh-TW" altLang="en-US" sz="4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藩閥政治</a:t>
            </a:r>
            <a:endParaRPr lang="en-US" altLang="zh-TW" sz="4500" dirty="0" smtClean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609600" y="1523999"/>
            <a:ext cx="10972800" cy="4644571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dirty="0" smtClean="0"/>
              <a:t>http://163.27.142.3/~tn0055/moodledata/book/J902CH1_5.pdf</a:t>
            </a:r>
          </a:p>
          <a:p>
            <a:r>
              <a:rPr lang="en-US" altLang="zh-TW" dirty="0" smtClean="0"/>
              <a:t>https://hk.knowledge.yahoo.com/question/question?qid=7006100205221</a:t>
            </a:r>
          </a:p>
          <a:p>
            <a:r>
              <a:rPr lang="en-US" altLang="zh-TW" dirty="0" smtClean="0"/>
              <a:t>http://blog.xuite.net/cksherica/rose/17458166</a:t>
            </a:r>
          </a:p>
          <a:p>
            <a:r>
              <a:rPr lang="en-US" altLang="zh-TW" dirty="0" smtClean="0"/>
              <a:t>http://www.shs.edu.tw/works/essay/2009/03/2009033006225398.pdf</a:t>
            </a:r>
          </a:p>
          <a:p>
            <a:r>
              <a:rPr lang="en-US" altLang="zh-TW" sz="2800" dirty="0" smtClean="0"/>
              <a:t>http://www.baike.com/wiki/%E6%98%8E%E6%B2%BB%E7%BB%B4%E6%96%B0</a:t>
            </a:r>
          </a:p>
          <a:p>
            <a:r>
              <a:rPr lang="en-US" altLang="zh-TW" sz="2800" dirty="0" smtClean="0"/>
              <a:t>http://baike.baidu.com/view/22062.htm#5</a:t>
            </a:r>
          </a:p>
          <a:p>
            <a:r>
              <a:rPr lang="en-US" altLang="zh-TW" sz="2800" dirty="0" smtClean="0"/>
              <a:t>http://wiki.mbalib.com/zh-tw/%E6%98%8E%E6%B2%BB%E7%BB%B4%E6%96%B0#.E6.98.8E.E6.B2.BB.E7.BB.B4.E6.96.B0.E7.9A.84.E5.8E.86.E5.8F.B2.E6.84.8F.E4.B9.89.07UNIQ7082b2e03a0fa768-nowiki-0000000F-QINU1.07UNIQ7082b2e03a0fa768-nowiki-00000010-QINU</a:t>
            </a:r>
          </a:p>
          <a:p>
            <a:endParaRPr lang="zh-TW" altLang="zh-TW" dirty="0" smtClean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09600" y="188686"/>
            <a:ext cx="10972800" cy="1182914"/>
          </a:xfrm>
        </p:spPr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資料來源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72457" y="152399"/>
            <a:ext cx="10609942" cy="6001657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組員及分工：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鄭名媛：改革內容與自強運動的比較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趙若芸：評價與影響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李宛俞：歷史背景、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PPT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彙整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19827"/>
            <a:ext cx="12192000" cy="12192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明治維新的歷史背景</a:t>
            </a:r>
            <a:endParaRPr lang="zh-TW" altLang="en-US" sz="55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/>
          <p:cNvSpPr txBox="1"/>
          <p:nvPr/>
        </p:nvSpPr>
        <p:spPr>
          <a:xfrm>
            <a:off x="769257" y="914400"/>
            <a:ext cx="10740572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微軟正黑體" pitchFamily="34" charset="-120"/>
              <a:buChar char="◆"/>
            </a:pP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日本</a:t>
            </a:r>
            <a:r>
              <a:rPr lang="zh-TW" altLang="zh-TW" sz="35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鎖國</a:t>
            </a: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後二百年間</a:t>
            </a:r>
            <a:r>
              <a:rPr lang="zh-TW" altLang="en-US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世界形勢發生了重大的變化</a:t>
            </a:r>
            <a:r>
              <a:rPr lang="zh-TW" altLang="en-US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。 </a:t>
            </a:r>
            <a:endParaRPr lang="en-US" altLang="zh-TW" sz="3500" dirty="0" smtClean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Font typeface="微軟正黑體" pitchFamily="34" charset="-120"/>
              <a:buChar char="◆"/>
            </a:pP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歐美各國</a:t>
            </a:r>
            <a:r>
              <a:rPr lang="zh-TW" altLang="en-US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邁向</a:t>
            </a:r>
            <a:r>
              <a:rPr lang="zh-TW" altLang="zh-TW" sz="35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現代化工業國家</a:t>
            </a:r>
            <a:r>
              <a:rPr lang="zh-TW" altLang="en-US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閉鎖的日本</a:t>
            </a:r>
            <a:r>
              <a:rPr lang="zh-TW" altLang="en-US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成為</a:t>
            </a: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殖民主義</a:t>
            </a:r>
            <a:r>
              <a:rPr lang="zh-TW" altLang="en-US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下的犧牲品。 </a:t>
            </a:r>
            <a:endParaRPr lang="en-US" altLang="zh-TW" sz="3500" dirty="0" smtClean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Font typeface="微軟正黑體" pitchFamily="34" charset="-120"/>
              <a:buChar char="◆"/>
            </a:pP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西元</a:t>
            </a:r>
            <a:r>
              <a:rPr lang="en-US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1853</a:t>
            </a: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年，美國派遣艦隊以</a:t>
            </a:r>
            <a:r>
              <a:rPr lang="zh-TW" altLang="zh-TW" sz="35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武力</a:t>
            </a: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打開日本的通商大門。次年，日本被迫簽訂</a:t>
            </a:r>
            <a:r>
              <a:rPr lang="zh-TW" altLang="zh-TW" sz="35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不平等條約</a:t>
            </a: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，開放通商口岸，結束了長久以來的鎖國狀態。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769256" y="1625599"/>
            <a:ext cx="1078411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微軟正黑體" pitchFamily="34" charset="-120"/>
              <a:buChar char="◆"/>
            </a:pPr>
            <a:r>
              <a:rPr lang="zh-TW" altLang="en-US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有識之士</a:t>
            </a: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提倡「</a:t>
            </a:r>
            <a:r>
              <a:rPr lang="zh-TW" altLang="zh-TW" sz="35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尊王攘夷</a:t>
            </a: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」，江戶幕府將政權歸還給明治天皇，稱為「</a:t>
            </a:r>
            <a:r>
              <a:rPr lang="zh-TW" altLang="zh-TW" sz="35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大政奉還</a:t>
            </a: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」。</a:t>
            </a:r>
            <a:r>
              <a:rPr lang="zh-TW" altLang="en-US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 </a:t>
            </a:r>
            <a:endParaRPr lang="en-US" altLang="zh-TW" sz="3500" dirty="0" smtClean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  <a:buFont typeface="微軟正黑體" pitchFamily="34" charset="-120"/>
              <a:buChar char="◆"/>
            </a:pP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西元</a:t>
            </a:r>
            <a:r>
              <a:rPr lang="en-US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1868</a:t>
            </a: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年，明治天皇親政後，開始仿效歐美</a:t>
            </a:r>
            <a:b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</a:b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列強，進行</a:t>
            </a:r>
            <a:r>
              <a:rPr lang="zh-TW" altLang="zh-TW" sz="35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西化運動</a:t>
            </a: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，史稱「</a:t>
            </a:r>
            <a:r>
              <a:rPr lang="zh-TW" altLang="zh-TW" sz="35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明治維新</a:t>
            </a:r>
            <a:r>
              <a:rPr lang="zh-TW" altLang="zh-TW" sz="3500" dirty="0" smtClean="0">
                <a:solidFill>
                  <a:schemeClr val="tx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」。</a:t>
            </a:r>
            <a:endParaRPr lang="en-US" altLang="zh-TW" sz="3500" dirty="0" smtClean="0">
              <a:solidFill>
                <a:schemeClr val="tx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0" y="1248229"/>
            <a:ext cx="12192000" cy="31496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5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日本明治維新的改革內容</a:t>
            </a:r>
            <a:r>
              <a:rPr altLang="zh-TW" sz="5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/>
            </a:r>
            <a:br>
              <a:rPr altLang="zh-TW" sz="5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55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及其與中國自強運動的比較</a:t>
            </a:r>
            <a:endParaRPr lang="zh-TW" altLang="en-US" sz="4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8486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內容版面配置區 9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07672827"/>
              </p:ext>
            </p:extLst>
          </p:nvPr>
        </p:nvGraphicFramePr>
        <p:xfrm>
          <a:off x="1331027" y="1335315"/>
          <a:ext cx="9496630" cy="49710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764"/>
                <a:gridCol w="3283409"/>
                <a:gridCol w="4020457"/>
              </a:tblGrid>
              <a:tr h="1228621"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日本明治維新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中國自強運動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1215890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時間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1868~1889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1860~1894 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咸豐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10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年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~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光緒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20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年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1274455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領導人物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明治天皇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由上而下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中央－恭親王奕訢</a:t>
                      </a:r>
                    </a:p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地方－曾國藩、左宗棠、李鴻章、沈葆楨、張之洞   </a:t>
                      </a:r>
                      <a:r>
                        <a:rPr lang="en-US" altLang="zh-TW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由上而下</a:t>
                      </a:r>
                      <a:r>
                        <a:rPr lang="en-US" altLang="zh-TW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1215890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目標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富國強兵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zh-TW" sz="2000" kern="1200" dirty="0" smtClean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資本主義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富國強兵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zh-TW" sz="2000" kern="1200" dirty="0" smtClean="0">
                          <a:solidFill>
                            <a:srgbClr val="FF0000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計劃經濟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標題 5"/>
          <p:cNvSpPr>
            <a:spLocks noGrp="1"/>
          </p:cNvSpPr>
          <p:nvPr>
            <p:ph type="title"/>
          </p:nvPr>
        </p:nvSpPr>
        <p:spPr>
          <a:xfrm>
            <a:off x="0" y="478600"/>
            <a:ext cx="11133448" cy="1325563"/>
          </a:xfrm>
        </p:spPr>
        <p:txBody>
          <a:bodyPr>
            <a:normAutofit fontScale="90000"/>
          </a:bodyPr>
          <a:lstStyle/>
          <a:p>
            <a:r>
              <a:rPr lang="en-US" altLang="zh-TW" b="1" dirty="0"/>
              <a:t> </a:t>
            </a:r>
            <a:r>
              <a:rPr lang="zh-TW" altLang="en-US" b="1" dirty="0" smtClean="0"/>
              <a:t>　</a:t>
            </a:r>
            <a:r>
              <a:rPr lang="zh-TW" altLang="en-US" sz="53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背景</a:t>
            </a:r>
            <a:r>
              <a:rPr lang="zh-TW" altLang="zh-TW" sz="4800" dirty="0"/>
              <a:t/>
            </a:r>
            <a:br>
              <a:rPr lang="zh-TW" altLang="zh-TW" sz="4800" dirty="0"/>
            </a:br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xmlns="" val="62284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184877089"/>
              </p:ext>
            </p:extLst>
          </p:nvPr>
        </p:nvGraphicFramePr>
        <p:xfrm>
          <a:off x="896260" y="1306285"/>
          <a:ext cx="10515600" cy="5198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79171"/>
                <a:gridCol w="4151086"/>
                <a:gridCol w="4285343"/>
              </a:tblGrid>
              <a:tr h="626577"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日本明治維新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中國自強運動</a:t>
                      </a:r>
                      <a:endParaRPr lang="zh-TW" altLang="en-US" sz="24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1577837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政治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廢藩置縣、版籍奉還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廢刀令、戶籍法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 3.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司法方面：頒布仿德國憲法制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  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定的明治憲法</a:t>
                      </a:r>
                    </a:p>
                    <a:p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總理各國事務衙門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北洋通商大臣、南洋通商大臣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出使各國大臣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海關總稅務司</a:t>
                      </a:r>
                    </a:p>
                    <a:p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1341292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solidFill>
                            <a:schemeClr val="bg1"/>
                          </a:solidFill>
                          <a:latin typeface="微軟正黑體" pitchFamily="34" charset="-120"/>
                          <a:ea typeface="微軟正黑體" pitchFamily="34" charset="-120"/>
                        </a:rPr>
                        <a:t>軍事</a:t>
                      </a:r>
                      <a:endParaRPr lang="zh-TW" altLang="en-US" sz="2000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kern="12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2000" kern="12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徵兵制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altLang="zh-TW" sz="2000" kern="12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改革軍隊編制，</a:t>
                      </a:r>
                      <a:r>
                        <a:rPr lang="en-US" altLang="zh-TW" sz="20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陸</a:t>
                      </a:r>
                      <a:r>
                        <a:rPr lang="zh-TW" altLang="en-US" sz="20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軍</a:t>
                      </a:r>
                      <a:r>
                        <a:rPr lang="zh-TW" altLang="zh-TW" sz="2000" kern="12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參考德國訓練，海軍參考</a:t>
                      </a:r>
                      <a:r>
                        <a:rPr lang="en-US" altLang="zh-TW" sz="20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英</a:t>
                      </a:r>
                      <a:r>
                        <a:rPr lang="zh-TW" altLang="en-US" sz="200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國</a:t>
                      </a:r>
                      <a:r>
                        <a:rPr lang="zh-TW" altLang="zh-TW" sz="2000" kern="1200" dirty="0" smtClean="0">
                          <a:solidFill>
                            <a:schemeClr val="bg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海軍編制</a:t>
                      </a:r>
                    </a:p>
                    <a:p>
                      <a:endParaRPr lang="zh-TW" altLang="en-US" sz="2000" dirty="0">
                        <a:solidFill>
                          <a:schemeClr val="bg1"/>
                        </a:solidFill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江南機器製造局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福州船政局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編練新式海陸軍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(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淮軍</a:t>
                      </a:r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)</a:t>
                      </a:r>
                      <a:endParaRPr lang="zh-TW" altLang="zh-TW" sz="2000" kern="12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北洋艦隊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  <a:tr h="1577837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經濟</a:t>
                      </a:r>
                      <a:r>
                        <a:rPr lang="en-US" altLang="zh-TW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/</a:t>
                      </a:r>
                      <a:r>
                        <a:rPr lang="zh-TW" altLang="en-US" sz="2000" dirty="0" smtClean="0">
                          <a:latin typeface="微軟正黑體" pitchFamily="34" charset="-120"/>
                          <a:ea typeface="微軟正黑體" pitchFamily="34" charset="-120"/>
                        </a:rPr>
                        <a:t>交通</a:t>
                      </a:r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引進西方技術設備，積極發展國營企業，大力扶植及發展私人企業</a:t>
                      </a:r>
                      <a:endParaRPr lang="en-US" altLang="zh-TW" sz="2000" kern="1200" dirty="0" smtClean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 2.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統一貨幣，設立日本銀行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興築新式公路、鐵路</a:t>
                      </a:r>
                    </a:p>
                    <a:p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交通工礦：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上海機器織布局、湖北織布局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輪船招商局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開採礦藏、架設電線、修造鐵路</a:t>
                      </a:r>
                    </a:p>
                    <a:p>
                      <a:endParaRPr lang="zh-TW" altLang="en-US" sz="2000" dirty="0">
                        <a:latin typeface="微軟正黑體" pitchFamily="34" charset="-120"/>
                        <a:ea typeface="微軟正黑體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17715"/>
            <a:ext cx="11049000" cy="904648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政策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82048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21589391"/>
              </p:ext>
            </p:extLst>
          </p:nvPr>
        </p:nvGraphicFramePr>
        <p:xfrm>
          <a:off x="1288142" y="1460955"/>
          <a:ext cx="9728201" cy="44807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894"/>
                <a:gridCol w="3386077"/>
                <a:gridCol w="4808230"/>
              </a:tblGrid>
              <a:tr h="1280235">
                <a:tc>
                  <a:txBody>
                    <a:bodyPr/>
                    <a:lstStyle/>
                    <a:p>
                      <a:endParaRPr lang="zh-TW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日本明治維新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4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中國自強運動</a:t>
                      </a:r>
                      <a:endParaRPr lang="zh-TW" altLang="en-US" sz="24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1874353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教育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發展義務教育，選派留學生至英、法、美、德</a:t>
                      </a:r>
                    </a:p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北京同文館、廣州同文館、上海廣方言館，招收學生學習外交並翻譯西書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2.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設立機械學校，船政學堂、電報學堂、水師學堂等</a:t>
                      </a:r>
                    </a:p>
                    <a:p>
                      <a:r>
                        <a:rPr lang="en-US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3.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選派幼童赴美留學</a:t>
                      </a:r>
                    </a:p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  <a:tr h="1280235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社會文化</a:t>
                      </a:r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學習西方文化及習慣，改用太陽曆</a:t>
                      </a:r>
                    </a:p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zh-TW" altLang="en-US" sz="20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261257"/>
            <a:ext cx="11023599" cy="1020763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　政策</a:t>
            </a:r>
            <a:endParaRPr lang="zh-TW" altLang="en-US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59775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宣紙">
  <a:themeElements>
    <a:clrScheme name="宣紙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宣紙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宣紙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173</TotalTime>
  <Words>660</Words>
  <Application>Microsoft Office PowerPoint</Application>
  <PresentationFormat>自訂</PresentationFormat>
  <Paragraphs>114</Paragraphs>
  <Slides>14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15" baseType="lpstr">
      <vt:lpstr>宣紙</vt:lpstr>
      <vt:lpstr>明治維新與西化運動</vt:lpstr>
      <vt:lpstr>組員及分工： 鄭名媛：改革內容與自強運動的比較 趙若芸：評價與影響 李宛俞：歷史背景、PPT彙整 </vt:lpstr>
      <vt:lpstr>明治維新的歷史背景</vt:lpstr>
      <vt:lpstr>投影片 4</vt:lpstr>
      <vt:lpstr>投影片 5</vt:lpstr>
      <vt:lpstr>日本明治維新的改革內容 及其與中國自強運動的比較</vt:lpstr>
      <vt:lpstr> 　背景 </vt:lpstr>
      <vt:lpstr>　政策</vt:lpstr>
      <vt:lpstr>　政策</vt:lpstr>
      <vt:lpstr>　結果與原因探討</vt:lpstr>
      <vt:lpstr>　結果與原因探討</vt:lpstr>
      <vt:lpstr>明治維新的評價與影響</vt:lpstr>
      <vt:lpstr>投影片 13</vt:lpstr>
      <vt:lpstr>資料來源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中國自強運動及日本明治維新的比較</dc:title>
  <dc:creator>鄭名媛</dc:creator>
  <cp:lastModifiedBy>user7</cp:lastModifiedBy>
  <cp:revision>28</cp:revision>
  <dcterms:created xsi:type="dcterms:W3CDTF">2014-10-04T15:21:11Z</dcterms:created>
  <dcterms:modified xsi:type="dcterms:W3CDTF">2014-10-05T14:46:22Z</dcterms:modified>
</cp:coreProperties>
</file>