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3" r:id="rId8"/>
    <p:sldId id="262" r:id="rId9"/>
    <p:sldId id="266" r:id="rId10"/>
    <p:sldId id="265" r:id="rId11"/>
    <p:sldId id="267" r:id="rId12"/>
    <p:sldId id="268" r:id="rId13"/>
    <p:sldId id="261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72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9/30/2014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9/30/2014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/>
              <a:t>武士與武士道</a:t>
            </a:r>
            <a:endParaRPr lang="zh-HK" altLang="en-US" sz="54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008056" y="4617551"/>
            <a:ext cx="7197726" cy="1405467"/>
          </a:xfrm>
        </p:spPr>
        <p:txBody>
          <a:bodyPr/>
          <a:lstStyle/>
          <a:p>
            <a:r>
              <a:rPr lang="zh-TW" altLang="en-US" dirty="0"/>
              <a:t>組員</a:t>
            </a:r>
            <a:r>
              <a:rPr lang="en-US" altLang="zh-TW" dirty="0"/>
              <a:t>﹕</a:t>
            </a:r>
            <a:r>
              <a:rPr lang="zh-TW" altLang="en-US" dirty="0"/>
              <a:t>麥家燕、謝欣妤、盧詩雁、沈家輝、憑志鴻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556470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HK" altLang="en-US" sz="4400" dirty="0"/>
              <a:t>武士道階段</a:t>
            </a:r>
            <a:endParaRPr lang="zh-HK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5802" y="2142067"/>
            <a:ext cx="9991164" cy="4487333"/>
          </a:xfrm>
        </p:spPr>
        <p:txBody>
          <a:bodyPr>
            <a:normAutofit/>
          </a:bodyPr>
          <a:lstStyle/>
          <a:p>
            <a:r>
              <a:rPr lang="zh-TW" altLang="en-US" sz="2400" dirty="0"/>
              <a:t> 「武士道」最早見於戰國末年，德川幕府初年。分為三個階段：江戶時代前，江戶時代後，明治時期後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r>
              <a:rPr lang="en-US" altLang="zh-TW" sz="2400" dirty="0" smtClean="0"/>
              <a:t>-</a:t>
            </a:r>
            <a:r>
              <a:rPr lang="zh-TW" altLang="en-US" sz="2400" dirty="0"/>
              <a:t>江戶時代前：人們以提升個人及家族的聲望為努力目標，不崇尚下對上的忠誠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r>
              <a:rPr lang="en-US" altLang="zh-TW" sz="2400" dirty="0" smtClean="0"/>
              <a:t>-</a:t>
            </a:r>
            <a:r>
              <a:rPr lang="zh-TW" altLang="en-US" sz="2400" dirty="0"/>
              <a:t>江戶時代後：幕府為了安定社會，制定了許多武家法規，並吸取了佛家思想。內在以修行穩定武士階級的倫常，外在也用律去約束以下犯上的行為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r>
              <a:rPr lang="en-US" altLang="zh-TW" sz="2400" dirty="0" smtClean="0"/>
              <a:t>-</a:t>
            </a:r>
            <a:r>
              <a:rPr lang="zh-TW" altLang="en-US" sz="2400" dirty="0"/>
              <a:t>明治時期後：提倡效忠天皇，提倡士魂商財，崇拜殘忍，歌頌殉死。 </a:t>
            </a:r>
            <a:endParaRPr lang="zh-HK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517274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HK" altLang="en-US" sz="4400" dirty="0"/>
              <a:t>武士道影響</a:t>
            </a:r>
            <a:endParaRPr lang="zh-HK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400" dirty="0"/>
              <a:t>-</a:t>
            </a:r>
            <a:r>
              <a:rPr lang="zh-TW" altLang="en-US" sz="2400" dirty="0"/>
              <a:t>尚武的風氣：男兒</a:t>
            </a:r>
            <a:r>
              <a:rPr lang="zh-TW" altLang="en-US" sz="2400" dirty="0" smtClean="0"/>
              <a:t>節</a:t>
            </a:r>
            <a:endParaRPr lang="en-US" altLang="zh-TW" sz="2400" dirty="0" smtClean="0"/>
          </a:p>
          <a:p>
            <a:r>
              <a:rPr lang="en-US" altLang="zh-TW" sz="2400" dirty="0" smtClean="0"/>
              <a:t>-</a:t>
            </a:r>
            <a:r>
              <a:rPr lang="zh-TW" altLang="en-US" sz="2400" dirty="0"/>
              <a:t>貿易文化：將武士精神運用在商場</a:t>
            </a:r>
            <a:r>
              <a:rPr lang="zh-TW" altLang="en-US" sz="2400" dirty="0" smtClean="0"/>
              <a:t>上</a:t>
            </a:r>
            <a:endParaRPr lang="en-US" altLang="zh-TW" sz="2400" dirty="0" smtClean="0"/>
          </a:p>
          <a:p>
            <a:r>
              <a:rPr lang="en-US" altLang="zh-TW" sz="2400" dirty="0" smtClean="0"/>
              <a:t>-</a:t>
            </a:r>
            <a:r>
              <a:rPr lang="zh-TW" altLang="en-US" sz="2400" dirty="0"/>
              <a:t>軍國主義的思想支柱：神風</a:t>
            </a:r>
            <a:r>
              <a:rPr lang="zh-TW" altLang="en-US" sz="2400" dirty="0" smtClean="0"/>
              <a:t>特攻隊</a:t>
            </a:r>
            <a:endParaRPr lang="en-US" altLang="zh-TW" sz="2400" dirty="0" smtClean="0"/>
          </a:p>
          <a:p>
            <a:r>
              <a:rPr lang="en-US" altLang="zh-TW" sz="2400" dirty="0" smtClean="0"/>
              <a:t>-</a:t>
            </a:r>
            <a:r>
              <a:rPr lang="zh-TW" altLang="en-US" sz="2400" dirty="0"/>
              <a:t>劍道</a:t>
            </a:r>
            <a:endParaRPr lang="zh-HK" altLang="en-US" sz="24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637" y="1896875"/>
            <a:ext cx="3255589" cy="362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243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HK" altLang="en-US" sz="4400" dirty="0"/>
              <a:t>劍道</a:t>
            </a:r>
            <a:endParaRPr lang="zh-HK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5801" y="2142067"/>
            <a:ext cx="8256493" cy="3649133"/>
          </a:xfrm>
        </p:spPr>
        <p:txBody>
          <a:bodyPr>
            <a:normAutofit/>
          </a:bodyPr>
          <a:lstStyle/>
          <a:p>
            <a:r>
              <a:rPr lang="en-US" altLang="zh-TW" sz="2400" dirty="0"/>
              <a:t>-</a:t>
            </a:r>
            <a:r>
              <a:rPr lang="zh-TW" altLang="en-US" sz="2400" dirty="0"/>
              <a:t>時間：始於日本明治 </a:t>
            </a:r>
            <a:r>
              <a:rPr lang="en-US" altLang="zh-TW" sz="2400" dirty="0"/>
              <a:t>10 </a:t>
            </a:r>
            <a:r>
              <a:rPr lang="zh-TW" altLang="en-US" sz="2400" dirty="0"/>
              <a:t>年的西南戰爭</a:t>
            </a:r>
            <a:r>
              <a:rPr lang="zh-TW" altLang="en-US" sz="2400" dirty="0" smtClean="0"/>
              <a:t>後</a:t>
            </a:r>
            <a:endParaRPr lang="en-US" altLang="zh-TW" sz="2400" dirty="0" smtClean="0"/>
          </a:p>
          <a:p>
            <a:r>
              <a:rPr lang="en-US" altLang="zh-TW" sz="2400" dirty="0" smtClean="0"/>
              <a:t>-</a:t>
            </a:r>
            <a:r>
              <a:rPr lang="zh-TW" altLang="en-US" sz="2400" dirty="0"/>
              <a:t>頂峰：第二次世界大戰結束前</a:t>
            </a:r>
            <a:r>
              <a:rPr lang="en-US" altLang="zh-TW" sz="2400" dirty="0"/>
              <a:t>-</a:t>
            </a:r>
            <a:r>
              <a:rPr lang="zh-TW" altLang="en-US" sz="2400" dirty="0"/>
              <a:t>刀劍的使用：防禦、</a:t>
            </a:r>
            <a:r>
              <a:rPr lang="zh-TW" altLang="en-US" sz="2400" dirty="0" smtClean="0"/>
              <a:t>攻擊</a:t>
            </a:r>
            <a:endParaRPr lang="en-US" altLang="zh-TW" sz="2400" dirty="0" smtClean="0"/>
          </a:p>
          <a:p>
            <a:r>
              <a:rPr lang="en-US" altLang="zh-TW" sz="2400" dirty="0" smtClean="0"/>
              <a:t>-</a:t>
            </a:r>
            <a:r>
              <a:rPr lang="zh-TW" altLang="en-US" sz="2400" dirty="0"/>
              <a:t>刀劍的意義</a:t>
            </a:r>
            <a:r>
              <a:rPr lang="zh-TW" altLang="en-US" sz="2400" dirty="0" smtClean="0"/>
              <a:t>：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en-US" altLang="zh-TW" sz="2400" dirty="0" smtClean="0"/>
              <a:t>                    a</a:t>
            </a:r>
            <a:r>
              <a:rPr lang="en-US" altLang="zh-TW" sz="2400" dirty="0"/>
              <a:t>.</a:t>
            </a:r>
            <a:r>
              <a:rPr lang="zh-TW" altLang="en-US" sz="2400" dirty="0"/>
              <a:t>武器的</a:t>
            </a:r>
            <a:r>
              <a:rPr lang="zh-TW" altLang="en-US" sz="2400" dirty="0" smtClean="0"/>
              <a:t>靈魂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zh-TW" altLang="en-US" sz="2400" dirty="0" smtClean="0"/>
              <a:t>                    </a:t>
            </a:r>
            <a:r>
              <a:rPr lang="en-US" altLang="zh-TW" sz="2400" dirty="0"/>
              <a:t>b.</a:t>
            </a:r>
            <a:r>
              <a:rPr lang="zh-TW" altLang="en-US" sz="2400" dirty="0"/>
              <a:t>祈福、祭祀、神祐</a:t>
            </a:r>
            <a:endParaRPr lang="zh-HK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020952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HK" altLang="en-US" sz="4400" dirty="0"/>
              <a:t>結論</a:t>
            </a:r>
            <a:endParaRPr lang="zh-HK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5801" y="2142068"/>
            <a:ext cx="10529046" cy="18786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 smtClean="0"/>
              <a:t>          </a:t>
            </a:r>
            <a:r>
              <a:rPr lang="zh-TW" altLang="en-US" sz="2400" dirty="0"/>
              <a:t>總而言之，武士和武士道對日本有許多重大的影響，是日本文化重要的精神之一。不管是在藝術、人文、運動、教育，甚至是生活，都可以看到武士精神的蹤影。</a:t>
            </a:r>
            <a:endParaRPr lang="zh-HK" altLang="en-US" sz="24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356" y="3441327"/>
            <a:ext cx="4439860" cy="316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282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857" y="1196066"/>
            <a:ext cx="4201199" cy="4684265"/>
          </a:xfrm>
        </p:spPr>
      </p:pic>
      <p:sp>
        <p:nvSpPr>
          <p:cNvPr id="5" name="矩形 4"/>
          <p:cNvSpPr/>
          <p:nvPr/>
        </p:nvSpPr>
        <p:spPr>
          <a:xfrm>
            <a:off x="6003570" y="3382802"/>
            <a:ext cx="184860" cy="923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K" altLang="en-US" dirty="0"/>
              <a:t>大綱 </a:t>
            </a:r>
          </a:p>
        </p:txBody>
      </p:sp>
      <p:sp>
        <p:nvSpPr>
          <p:cNvPr id="6" name="矩形 5"/>
          <p:cNvSpPr/>
          <p:nvPr/>
        </p:nvSpPr>
        <p:spPr>
          <a:xfrm>
            <a:off x="6003570" y="3382802"/>
            <a:ext cx="184860" cy="923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K" altLang="en-US" dirty="0"/>
              <a:t>大綱 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2060619" y="1196066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HK" altLang="en-US" sz="4000" dirty="0" smtClean="0"/>
              <a:t>大綱</a:t>
            </a:r>
            <a:endParaRPr lang="zh-HK" altLang="en-US" sz="40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2060619" y="2472743"/>
            <a:ext cx="31939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1.</a:t>
            </a:r>
            <a:r>
              <a:rPr lang="zh-TW" altLang="en-US" sz="2400" dirty="0"/>
              <a:t>武士的出現至</a:t>
            </a:r>
            <a:r>
              <a:rPr lang="zh-TW" altLang="en-US" sz="2400" dirty="0" smtClean="0"/>
              <a:t>沒落</a:t>
            </a:r>
            <a:endParaRPr lang="en-US" altLang="zh-TW" sz="2400" dirty="0" smtClean="0"/>
          </a:p>
          <a:p>
            <a:r>
              <a:rPr lang="en-US" altLang="zh-TW" sz="2400" dirty="0" smtClean="0"/>
              <a:t>2</a:t>
            </a:r>
            <a:r>
              <a:rPr lang="en-US" altLang="zh-TW" sz="2400" dirty="0"/>
              <a:t>.</a:t>
            </a:r>
            <a:r>
              <a:rPr lang="zh-TW" altLang="en-US" sz="2400" dirty="0"/>
              <a:t>武士的</a:t>
            </a:r>
            <a:r>
              <a:rPr lang="zh-TW" altLang="en-US" sz="2400" dirty="0" smtClean="0"/>
              <a:t>生活</a:t>
            </a:r>
            <a:endParaRPr lang="en-US" altLang="zh-TW" sz="2400" dirty="0" smtClean="0"/>
          </a:p>
          <a:p>
            <a:r>
              <a:rPr lang="en-US" altLang="zh-TW" sz="2400" dirty="0" smtClean="0"/>
              <a:t>3</a:t>
            </a:r>
            <a:r>
              <a:rPr lang="en-US" altLang="zh-TW" sz="2400" dirty="0"/>
              <a:t>.</a:t>
            </a:r>
            <a:r>
              <a:rPr lang="zh-TW" altLang="en-US" sz="2400" dirty="0"/>
              <a:t>武士階級 </a:t>
            </a:r>
            <a:endParaRPr lang="en-US" altLang="zh-TW" sz="2400" dirty="0" smtClean="0"/>
          </a:p>
          <a:p>
            <a:r>
              <a:rPr lang="en-US" altLang="zh-TW" sz="2400" dirty="0" smtClean="0"/>
              <a:t>4</a:t>
            </a:r>
            <a:r>
              <a:rPr lang="en-US" altLang="zh-TW" sz="2400" dirty="0"/>
              <a:t>.</a:t>
            </a:r>
            <a:r>
              <a:rPr lang="zh-TW" altLang="en-US" sz="2400" dirty="0"/>
              <a:t>武士道 </a:t>
            </a:r>
            <a:endParaRPr lang="en-US" altLang="zh-TW" sz="2400" dirty="0" smtClean="0"/>
          </a:p>
          <a:p>
            <a:r>
              <a:rPr lang="en-US" altLang="zh-TW" sz="2400" dirty="0" smtClean="0"/>
              <a:t>5</a:t>
            </a:r>
            <a:r>
              <a:rPr lang="en-US" altLang="zh-TW" sz="2400" dirty="0"/>
              <a:t>.</a:t>
            </a:r>
            <a:r>
              <a:rPr lang="zh-TW" altLang="en-US" sz="2400" dirty="0"/>
              <a:t>武士道的</a:t>
            </a:r>
            <a:r>
              <a:rPr lang="zh-TW" altLang="en-US" sz="2400" dirty="0" smtClean="0"/>
              <a:t>影響</a:t>
            </a:r>
            <a:endParaRPr lang="en-US" altLang="zh-TW" sz="2400" dirty="0" smtClean="0"/>
          </a:p>
          <a:p>
            <a:r>
              <a:rPr lang="en-US" altLang="zh-TW" sz="2400" dirty="0" smtClean="0"/>
              <a:t>6</a:t>
            </a:r>
            <a:r>
              <a:rPr lang="en-US" altLang="zh-TW" sz="2400" dirty="0"/>
              <a:t>.</a:t>
            </a:r>
            <a:r>
              <a:rPr lang="zh-TW" altLang="en-US" sz="2400" dirty="0" smtClean="0"/>
              <a:t>劍道</a:t>
            </a:r>
            <a:endParaRPr lang="en-US" altLang="zh-TW" sz="2400" dirty="0" smtClean="0"/>
          </a:p>
          <a:p>
            <a:r>
              <a:rPr lang="en-US" altLang="zh-TW" sz="2400" dirty="0" smtClean="0"/>
              <a:t>7.</a:t>
            </a:r>
            <a:r>
              <a:rPr lang="zh-TW" altLang="en-US" sz="2400" dirty="0" smtClean="0"/>
              <a:t>結論</a:t>
            </a:r>
            <a:endParaRPr lang="zh-HK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344941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HK" altLang="en-US" sz="4400" dirty="0"/>
              <a:t>武士的出現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400" dirty="0"/>
              <a:t>-</a:t>
            </a:r>
            <a:r>
              <a:rPr lang="zh-TW" altLang="en-US" sz="2400" dirty="0"/>
              <a:t>背景</a:t>
            </a:r>
            <a:r>
              <a:rPr lang="zh-TW" altLang="en-US" sz="2400" dirty="0" smtClean="0"/>
              <a:t>：</a:t>
            </a:r>
            <a:r>
              <a:rPr lang="en-US" altLang="zh-TW" sz="2400" dirty="0" smtClean="0"/>
              <a:t/>
            </a:r>
            <a:br>
              <a:rPr lang="en-US" altLang="zh-TW" sz="2400" dirty="0" smtClean="0"/>
            </a:br>
            <a:r>
              <a:rPr lang="en-US" altLang="zh-TW" sz="2400" dirty="0" smtClean="0"/>
              <a:t>        </a:t>
            </a:r>
            <a:r>
              <a:rPr lang="zh-TW" altLang="en-US" sz="2400" dirty="0" smtClean="0"/>
              <a:t> </a:t>
            </a:r>
            <a:r>
              <a:rPr lang="zh-TW" altLang="en-US" sz="2400" dirty="0"/>
              <a:t>在地方治安混亂時，莊官或名主為了保衛佃莊的秩序，迫使農民，學習武藝，組成武士團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r>
              <a:rPr lang="en-US" altLang="zh-TW" sz="2400" dirty="0" smtClean="0"/>
              <a:t>-</a:t>
            </a:r>
            <a:r>
              <a:rPr lang="zh-TW" altLang="en-US" sz="2400" dirty="0"/>
              <a:t>時間</a:t>
            </a:r>
            <a:r>
              <a:rPr lang="zh-TW" altLang="en-US" sz="2400" dirty="0" smtClean="0"/>
              <a:t>：</a:t>
            </a:r>
            <a:r>
              <a:rPr lang="en-US" altLang="zh-TW" sz="2400" dirty="0" smtClean="0"/>
              <a:t/>
            </a:r>
            <a:br>
              <a:rPr lang="en-US" altLang="zh-TW" sz="2400" dirty="0" smtClean="0"/>
            </a:br>
            <a:r>
              <a:rPr lang="en-US" altLang="zh-TW" sz="2400" dirty="0" smtClean="0"/>
              <a:t>         10</a:t>
            </a:r>
            <a:r>
              <a:rPr lang="zh-TW" altLang="en-US" sz="2400" dirty="0"/>
              <a:t>世纪到</a:t>
            </a:r>
            <a:r>
              <a:rPr lang="en-US" altLang="zh-TW" sz="2400" dirty="0"/>
              <a:t>19</a:t>
            </a:r>
            <a:r>
              <a:rPr lang="zh-TW" altLang="en-US" sz="2400" dirty="0" smtClean="0"/>
              <a:t>世紀</a:t>
            </a:r>
            <a:endParaRPr lang="en-US" altLang="zh-TW" sz="2400" dirty="0" smtClean="0"/>
          </a:p>
          <a:p>
            <a:r>
              <a:rPr lang="en-US" altLang="zh-TW" sz="2400" dirty="0" smtClean="0"/>
              <a:t>-</a:t>
            </a:r>
            <a:r>
              <a:rPr lang="zh-TW" altLang="en-US" sz="2400" dirty="0"/>
              <a:t>日本的一個社會階級。通曉武藝、領有俸祿、以戰鬥為職業的軍人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r>
              <a:rPr lang="en-US" altLang="zh-TW" sz="2400" dirty="0" smtClean="0"/>
              <a:t>-</a:t>
            </a:r>
            <a:r>
              <a:rPr lang="zh-TW" altLang="en-US" sz="2400" dirty="0"/>
              <a:t>雛形：日本平安時代下產生的武官。</a:t>
            </a:r>
            <a:endParaRPr lang="zh-HK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96638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/>
              <a:t>武士的時代</a:t>
            </a:r>
            <a:r>
              <a:rPr lang="en-US" altLang="zh-TW" sz="4400" dirty="0"/>
              <a:t>(</a:t>
            </a:r>
            <a:r>
              <a:rPr lang="zh-TW" altLang="en-US" sz="4400" dirty="0"/>
              <a:t>主要時期</a:t>
            </a:r>
            <a:r>
              <a:rPr lang="en-US" altLang="zh-TW" sz="4400" dirty="0"/>
              <a:t>)</a:t>
            </a:r>
            <a:endParaRPr lang="zh-HK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5801" y="2142067"/>
            <a:ext cx="6075607" cy="3649133"/>
          </a:xfrm>
        </p:spPr>
        <p:txBody>
          <a:bodyPr>
            <a:normAutofit/>
          </a:bodyPr>
          <a:lstStyle/>
          <a:p>
            <a:r>
              <a:rPr lang="zh-TW" altLang="en-US" sz="2400" dirty="0"/>
              <a:t>時間：</a:t>
            </a:r>
            <a:r>
              <a:rPr lang="en-US" altLang="zh-TW" sz="2400" dirty="0"/>
              <a:t>12</a:t>
            </a:r>
            <a:r>
              <a:rPr lang="zh-TW" altLang="en-US" sz="2400" dirty="0"/>
              <a:t>世紀末源平合戰</a:t>
            </a:r>
            <a:r>
              <a:rPr lang="zh-TW" altLang="en-US" sz="2400" dirty="0" smtClean="0"/>
              <a:t>武士</a:t>
            </a:r>
            <a:endParaRPr lang="en-US" altLang="zh-TW" sz="2400" dirty="0" smtClean="0"/>
          </a:p>
          <a:p>
            <a:r>
              <a:rPr lang="zh-TW" altLang="en-US" sz="2400" dirty="0" smtClean="0"/>
              <a:t>首領</a:t>
            </a:r>
            <a:r>
              <a:rPr lang="zh-TW" altLang="en-US" sz="2400" dirty="0"/>
              <a:t>：源賴朝</a:t>
            </a:r>
            <a:r>
              <a:rPr lang="en-US" altLang="zh-TW" sz="2400" dirty="0"/>
              <a:t>(</a:t>
            </a:r>
            <a:r>
              <a:rPr lang="zh-TW" altLang="en-US" sz="2400" dirty="0"/>
              <a:t>征夷大將軍</a:t>
            </a:r>
            <a:r>
              <a:rPr lang="en-US" altLang="zh-TW" sz="2400" dirty="0" smtClean="0"/>
              <a:t>)</a:t>
            </a:r>
          </a:p>
          <a:p>
            <a:r>
              <a:rPr lang="zh-TW" altLang="en-US" sz="2400" dirty="0" smtClean="0"/>
              <a:t>創立</a:t>
            </a:r>
            <a:r>
              <a:rPr lang="zh-TW" altLang="en-US" sz="2400" dirty="0"/>
              <a:t>幕府：鎌倉幕府武士時代的來臨。</a:t>
            </a:r>
            <a:endParaRPr lang="zh-HK" altLang="en-US" sz="24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043" y="1337733"/>
            <a:ext cx="3437183" cy="442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709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HK" altLang="en-US" sz="4400" dirty="0"/>
              <a:t>武士的沒落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5802" y="2142067"/>
            <a:ext cx="6320116" cy="4433545"/>
          </a:xfrm>
        </p:spPr>
        <p:txBody>
          <a:bodyPr>
            <a:noAutofit/>
          </a:bodyPr>
          <a:lstStyle/>
          <a:p>
            <a:r>
              <a:rPr lang="zh-TW" altLang="en-US" sz="2400" dirty="0"/>
              <a:t>時間： </a:t>
            </a:r>
            <a:r>
              <a:rPr lang="en-US" altLang="zh-TW" sz="2400" dirty="0"/>
              <a:t>1868</a:t>
            </a:r>
            <a:r>
              <a:rPr lang="zh-TW" altLang="en-US" sz="2400" dirty="0" smtClean="0"/>
              <a:t>年</a:t>
            </a:r>
            <a:endParaRPr lang="en-US" altLang="zh-TW" sz="2400" dirty="0" smtClean="0"/>
          </a:p>
          <a:p>
            <a:r>
              <a:rPr lang="zh-TW" altLang="en-US" sz="2400" dirty="0" smtClean="0"/>
              <a:t>大</a:t>
            </a:r>
            <a:r>
              <a:rPr lang="zh-TW" altLang="en-US" sz="2400" dirty="0"/>
              <a:t>政奉還：江戶幕府交出政權給</a:t>
            </a:r>
            <a:r>
              <a:rPr lang="zh-TW" altLang="en-US" sz="2400" dirty="0" smtClean="0"/>
              <a:t>天皇</a:t>
            </a:r>
            <a:endParaRPr lang="en-US" altLang="zh-TW" sz="2400" dirty="0" smtClean="0"/>
          </a:p>
          <a:p>
            <a:r>
              <a:rPr lang="zh-TW" altLang="en-US" sz="2400" dirty="0" smtClean="0"/>
              <a:t>明治維新</a:t>
            </a:r>
            <a:r>
              <a:rPr lang="zh-TW" altLang="en-US" sz="2400" dirty="0"/>
              <a:t>：                            </a:t>
            </a:r>
            <a:r>
              <a:rPr lang="zh-TW" altLang="en-US" sz="2400" dirty="0" smtClean="0"/>
              <a:t>  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en-US" altLang="zh-TW" sz="2400" dirty="0"/>
              <a:t> </a:t>
            </a:r>
            <a:r>
              <a:rPr lang="en-US" altLang="zh-TW" sz="2400" dirty="0" smtClean="0"/>
              <a:t>                          </a:t>
            </a:r>
            <a:r>
              <a:rPr lang="en-US" altLang="zh-TW" sz="2400" dirty="0" smtClean="0"/>
              <a:t>-</a:t>
            </a:r>
            <a:r>
              <a:rPr lang="zh-TW" altLang="en-US" sz="2400" dirty="0"/>
              <a:t>日本西化</a:t>
            </a:r>
            <a:r>
              <a:rPr lang="zh-TW" altLang="en-US" sz="2400" dirty="0" smtClean="0"/>
              <a:t>運動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zh-TW" altLang="en-US" sz="2400" dirty="0" smtClean="0"/>
              <a:t>                     </a:t>
            </a:r>
            <a:r>
              <a:rPr lang="zh-TW" altLang="en-US" sz="2400" dirty="0" smtClean="0"/>
              <a:t>      </a:t>
            </a:r>
            <a:r>
              <a:rPr lang="en-US" altLang="zh-TW" sz="2400" dirty="0" smtClean="0"/>
              <a:t>-</a:t>
            </a:r>
            <a:r>
              <a:rPr lang="zh-TW" altLang="en-US" sz="2400" dirty="0"/>
              <a:t>廢除封建制度                            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zh-TW" altLang="en-US" sz="2400" dirty="0" smtClean="0"/>
              <a:t> </a:t>
            </a:r>
            <a:r>
              <a:rPr lang="zh-TW" altLang="en-US" sz="2400" dirty="0" smtClean="0"/>
              <a:t>                          </a:t>
            </a:r>
            <a:r>
              <a:rPr lang="en-US" altLang="zh-TW" sz="2400" dirty="0" smtClean="0"/>
              <a:t>-</a:t>
            </a:r>
            <a:r>
              <a:rPr lang="zh-TW" altLang="en-US" sz="2400" dirty="0"/>
              <a:t>取消武士階層的</a:t>
            </a:r>
            <a:r>
              <a:rPr lang="zh-TW" altLang="en-US" sz="2400" dirty="0" smtClean="0"/>
              <a:t>特權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zh-TW" altLang="en-US" sz="2400" dirty="0" smtClean="0"/>
              <a:t>                           </a:t>
            </a:r>
            <a:r>
              <a:rPr lang="en-US" altLang="zh-TW" sz="2400" dirty="0"/>
              <a:t>-</a:t>
            </a:r>
            <a:r>
              <a:rPr lang="zh-TW" altLang="en-US" sz="2400" dirty="0"/>
              <a:t>徵兵令、禁止復仇令、廢刀令</a:t>
            </a:r>
            <a:endParaRPr lang="zh-HK" altLang="en-US" sz="24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976" y="1396815"/>
            <a:ext cx="2929250" cy="407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576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HK" altLang="en-US" sz="4400" dirty="0"/>
              <a:t>武士的生活</a:t>
            </a:r>
            <a:endParaRPr lang="zh-HK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5801" y="2142067"/>
            <a:ext cx="6306670" cy="4393204"/>
          </a:xfrm>
        </p:spPr>
        <p:txBody>
          <a:bodyPr>
            <a:noAutofit/>
          </a:bodyPr>
          <a:lstStyle/>
          <a:p>
            <a:r>
              <a:rPr lang="zh-TW" altLang="en-US" sz="2400" dirty="0"/>
              <a:t>武士的日常</a:t>
            </a:r>
            <a:r>
              <a:rPr lang="zh-TW" altLang="en-US" sz="2400" dirty="0" smtClean="0"/>
              <a:t>：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zh-TW" altLang="en-US" sz="2400" dirty="0" smtClean="0"/>
              <a:t>                 </a:t>
            </a:r>
            <a:r>
              <a:rPr lang="en-US" altLang="zh-TW" sz="2400" dirty="0"/>
              <a:t>-</a:t>
            </a:r>
            <a:r>
              <a:rPr lang="zh-TW" altLang="en-US" sz="2400" dirty="0"/>
              <a:t>一是</a:t>
            </a:r>
            <a:r>
              <a:rPr lang="zh-TW" altLang="en-US" sz="2400" dirty="0" smtClean="0"/>
              <a:t>擊劍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zh-TW" altLang="en-US" sz="2400" dirty="0" smtClean="0"/>
              <a:t>                 </a:t>
            </a:r>
            <a:r>
              <a:rPr lang="en-US" altLang="zh-TW" sz="2400" dirty="0"/>
              <a:t>-</a:t>
            </a:r>
            <a:r>
              <a:rPr lang="zh-TW" altLang="en-US" sz="2400" dirty="0"/>
              <a:t>二是</a:t>
            </a:r>
            <a:r>
              <a:rPr lang="zh-TW" altLang="en-US" sz="2400" dirty="0" smtClean="0"/>
              <a:t>讀書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en-US" altLang="zh-TW" sz="2400" dirty="0"/>
              <a:t> </a:t>
            </a:r>
            <a:r>
              <a:rPr lang="zh-TW" altLang="en-US" sz="2400" dirty="0" smtClean="0"/>
              <a:t>                </a:t>
            </a:r>
            <a:r>
              <a:rPr lang="en-US" altLang="zh-TW" sz="2400" dirty="0"/>
              <a:t>-</a:t>
            </a:r>
            <a:r>
              <a:rPr lang="zh-TW" altLang="en-US" sz="2400" dirty="0"/>
              <a:t>三是</a:t>
            </a:r>
            <a:r>
              <a:rPr lang="zh-TW" altLang="en-US" sz="2400" dirty="0" smtClean="0"/>
              <a:t>交友</a:t>
            </a:r>
            <a:endParaRPr lang="en-US" altLang="zh-TW" sz="2400" dirty="0" smtClean="0"/>
          </a:p>
          <a:p>
            <a:r>
              <a:rPr lang="zh-TW" altLang="en-US" sz="2400" dirty="0" smtClean="0"/>
              <a:t>武士</a:t>
            </a:r>
            <a:r>
              <a:rPr lang="zh-TW" altLang="en-US" sz="2400" dirty="0"/>
              <a:t>的責任</a:t>
            </a:r>
            <a:r>
              <a:rPr lang="zh-TW" altLang="en-US" sz="2400" dirty="0" smtClean="0"/>
              <a:t>：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zh-TW" altLang="en-US" sz="2400" dirty="0" smtClean="0"/>
              <a:t>                 </a:t>
            </a:r>
            <a:r>
              <a:rPr lang="en-US" altLang="zh-TW" sz="2400" dirty="0"/>
              <a:t>-</a:t>
            </a:r>
            <a:r>
              <a:rPr lang="zh-TW" altLang="en-US" sz="2400" dirty="0"/>
              <a:t>擁護他們主人的</a:t>
            </a:r>
            <a:r>
              <a:rPr lang="zh-TW" altLang="en-US" sz="2400" dirty="0" smtClean="0"/>
              <a:t>家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zh-TW" altLang="en-US" sz="2400" dirty="0" smtClean="0"/>
              <a:t>                 </a:t>
            </a:r>
            <a:r>
              <a:rPr lang="en-US" altLang="zh-TW" sz="2400" dirty="0"/>
              <a:t>-</a:t>
            </a:r>
            <a:r>
              <a:rPr lang="zh-TW" altLang="en-US" sz="2400" dirty="0"/>
              <a:t>擁護他們自己的家和他自己的</a:t>
            </a:r>
            <a:r>
              <a:rPr lang="zh-TW" altLang="en-US" sz="2400" dirty="0" smtClean="0"/>
              <a:t>生存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zh-TW" altLang="en-US" sz="2400" dirty="0" smtClean="0"/>
              <a:t>                 </a:t>
            </a:r>
            <a:r>
              <a:rPr lang="en-US" altLang="zh-TW" sz="2400" dirty="0"/>
              <a:t>-</a:t>
            </a:r>
            <a:r>
              <a:rPr lang="zh-TW" altLang="en-US" sz="2400" dirty="0"/>
              <a:t>為主人和他自己的家名而奮鬥</a:t>
            </a:r>
            <a:endParaRPr lang="zh-HK" altLang="en-US" sz="24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215" y="2065867"/>
            <a:ext cx="2918011" cy="372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997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HK" altLang="en-US" sz="4400" dirty="0"/>
              <a:t>武士的穿著</a:t>
            </a:r>
            <a:endParaRPr lang="zh-HK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5801" y="2142067"/>
            <a:ext cx="8202705" cy="3649133"/>
          </a:xfrm>
        </p:spPr>
        <p:txBody>
          <a:bodyPr>
            <a:normAutofit/>
          </a:bodyPr>
          <a:lstStyle/>
          <a:p>
            <a:r>
              <a:rPr lang="en-US" altLang="zh-TW" sz="2400" dirty="0"/>
              <a:t>-</a:t>
            </a:r>
            <a:r>
              <a:rPr lang="zh-TW" altLang="en-US" sz="2400" dirty="0"/>
              <a:t>佩刀： 武士刀也稱東洋刀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zh-TW" altLang="en-US" sz="2400" dirty="0" smtClean="0"/>
              <a:t>                 </a:t>
            </a:r>
            <a:r>
              <a:rPr lang="en-US" altLang="zh-TW" sz="2400" dirty="0"/>
              <a:t>a.</a:t>
            </a:r>
            <a:r>
              <a:rPr lang="zh-TW" altLang="en-US" sz="2400" dirty="0"/>
              <a:t>長刀：又稱為太刀或是打刀，是主要武器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zh-TW" altLang="en-US" sz="2400" dirty="0" smtClean="0"/>
              <a:t>                 </a:t>
            </a:r>
            <a:r>
              <a:rPr lang="en-US" altLang="zh-TW" sz="2400" dirty="0"/>
              <a:t>b.</a:t>
            </a:r>
            <a:r>
              <a:rPr lang="zh-TW" altLang="en-US" sz="2400" dirty="0"/>
              <a:t>短刀：稱為脅差是備用武器，是在長刀損壞時才使用，平常不會</a:t>
            </a:r>
            <a:r>
              <a:rPr lang="zh-TW" altLang="en-US" sz="2400" dirty="0" smtClean="0"/>
              <a:t>使用</a:t>
            </a:r>
            <a:endParaRPr lang="en-US" altLang="zh-TW" sz="2400" dirty="0" smtClean="0"/>
          </a:p>
          <a:p>
            <a:r>
              <a:rPr lang="en-US" altLang="zh-TW" sz="2400" dirty="0" smtClean="0"/>
              <a:t>-</a:t>
            </a:r>
            <a:r>
              <a:rPr lang="zh-TW" altLang="en-US" sz="2400" dirty="0"/>
              <a:t>盔甲：保護身體，在戰鬥的時候不受傷害。</a:t>
            </a:r>
            <a:endParaRPr lang="zh-HK" altLang="en-US" sz="24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506" y="2685490"/>
            <a:ext cx="2335120" cy="3105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554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HK" altLang="en-US" sz="4400" dirty="0"/>
              <a:t>武士階級</a:t>
            </a:r>
            <a:endParaRPr lang="zh-HK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5801" y="1721223"/>
            <a:ext cx="10131425" cy="4988859"/>
          </a:xfrm>
        </p:spPr>
        <p:txBody>
          <a:bodyPr>
            <a:normAutofit lnSpcReduction="10000"/>
          </a:bodyPr>
          <a:lstStyle/>
          <a:p>
            <a:r>
              <a:rPr lang="zh-TW" altLang="en-US" dirty="0"/>
              <a:t>武士大致分為</a:t>
            </a:r>
            <a:r>
              <a:rPr lang="en-US" altLang="zh-TW" dirty="0"/>
              <a:t>︰</a:t>
            </a:r>
            <a:r>
              <a:rPr lang="zh-TW" altLang="en-US" dirty="0"/>
              <a:t>上士（士中）、中士（寄合）、下士（足軽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r>
              <a:rPr lang="zh-TW" altLang="en-US" dirty="0"/>
              <a:t>其中上士及中士羽織紐的顏色分為</a:t>
            </a:r>
            <a:r>
              <a:rPr lang="en-US" altLang="zh-TW" dirty="0"/>
              <a:t>7</a:t>
            </a:r>
            <a:r>
              <a:rPr lang="zh-TW" altLang="en-US" dirty="0"/>
              <a:t>種顏色。而下士為半襟也分為</a:t>
            </a:r>
            <a:r>
              <a:rPr lang="en-US" altLang="zh-TW" dirty="0"/>
              <a:t>4</a:t>
            </a:r>
            <a:r>
              <a:rPr lang="zh-TW" altLang="en-US" dirty="0"/>
              <a:t>種顏色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第</a:t>
            </a:r>
            <a:r>
              <a:rPr lang="en-US" altLang="zh-TW" dirty="0"/>
              <a:t>1</a:t>
            </a:r>
            <a:r>
              <a:rPr lang="zh-TW" altLang="en-US" dirty="0"/>
              <a:t>級</a:t>
            </a:r>
            <a:r>
              <a:rPr lang="en-US" altLang="zh-TW" dirty="0"/>
              <a:t>(</a:t>
            </a:r>
            <a:r>
              <a:rPr lang="zh-TW" altLang="en-US" dirty="0"/>
              <a:t>納戸色</a:t>
            </a:r>
            <a:r>
              <a:rPr lang="en-US" altLang="zh-TW" dirty="0"/>
              <a:t>) </a:t>
            </a:r>
            <a:r>
              <a:rPr lang="zh-TW" altLang="en-US" dirty="0" smtClean="0"/>
              <a:t>上士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第</a:t>
            </a:r>
            <a:r>
              <a:rPr lang="en-US" altLang="zh-TW" dirty="0"/>
              <a:t>2</a:t>
            </a:r>
            <a:r>
              <a:rPr lang="zh-TW" altLang="en-US" dirty="0"/>
              <a:t>級</a:t>
            </a:r>
            <a:r>
              <a:rPr lang="en-US" altLang="zh-TW" dirty="0"/>
              <a:t>(</a:t>
            </a:r>
            <a:r>
              <a:rPr lang="zh-TW" altLang="en-US" dirty="0"/>
              <a:t>黒色</a:t>
            </a:r>
            <a:r>
              <a:rPr lang="en-US" altLang="zh-TW" dirty="0"/>
              <a:t>) </a:t>
            </a:r>
            <a:r>
              <a:rPr lang="zh-TW" altLang="en-US" dirty="0" smtClean="0"/>
              <a:t>上士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第</a:t>
            </a:r>
            <a:r>
              <a:rPr lang="en-US" altLang="zh-TW" dirty="0"/>
              <a:t>3</a:t>
            </a:r>
            <a:r>
              <a:rPr lang="zh-TW" altLang="en-US" dirty="0"/>
              <a:t>級</a:t>
            </a:r>
            <a:r>
              <a:rPr lang="en-US" altLang="zh-TW" dirty="0"/>
              <a:t>(</a:t>
            </a:r>
            <a:r>
              <a:rPr lang="zh-TW" altLang="en-US" dirty="0"/>
              <a:t>紺色</a:t>
            </a:r>
            <a:r>
              <a:rPr lang="en-US" altLang="zh-TW" dirty="0"/>
              <a:t>) </a:t>
            </a:r>
            <a:r>
              <a:rPr lang="zh-TW" altLang="en-US" dirty="0" smtClean="0"/>
              <a:t>上士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第</a:t>
            </a:r>
            <a:r>
              <a:rPr lang="en-US" altLang="zh-TW" dirty="0"/>
              <a:t>4</a:t>
            </a:r>
            <a:r>
              <a:rPr lang="zh-TW" altLang="en-US" dirty="0"/>
              <a:t>級</a:t>
            </a:r>
            <a:r>
              <a:rPr lang="en-US" altLang="zh-TW" dirty="0"/>
              <a:t>(</a:t>
            </a:r>
            <a:r>
              <a:rPr lang="zh-TW" altLang="en-US" dirty="0"/>
              <a:t>花色</a:t>
            </a:r>
            <a:r>
              <a:rPr lang="en-US" altLang="zh-TW" dirty="0"/>
              <a:t>) </a:t>
            </a:r>
            <a:r>
              <a:rPr lang="zh-TW" altLang="en-US" dirty="0" smtClean="0"/>
              <a:t>上士</a:t>
            </a:r>
            <a:endParaRPr lang="en-US" altLang="zh-TW" dirty="0" smtClean="0"/>
          </a:p>
          <a:p>
            <a:pPr marL="0" indent="0">
              <a:buNone/>
            </a:pPr>
            <a:r>
              <a:rPr lang="zh-HK" altLang="en-US" dirty="0"/>
              <a:t>第</a:t>
            </a:r>
            <a:r>
              <a:rPr lang="en-US" altLang="zh-HK" dirty="0"/>
              <a:t>5</a:t>
            </a:r>
            <a:r>
              <a:rPr lang="zh-HK" altLang="en-US" dirty="0"/>
              <a:t>級</a:t>
            </a:r>
            <a:r>
              <a:rPr lang="en-US" altLang="zh-HK" dirty="0"/>
              <a:t>(</a:t>
            </a:r>
            <a:r>
              <a:rPr lang="zh-HK" altLang="en-US" dirty="0"/>
              <a:t>茶色</a:t>
            </a:r>
            <a:r>
              <a:rPr lang="en-US" altLang="zh-HK" dirty="0"/>
              <a:t>) </a:t>
            </a:r>
            <a:r>
              <a:rPr lang="zh-HK" altLang="en-US" dirty="0" smtClean="0"/>
              <a:t>中士</a:t>
            </a:r>
            <a:endParaRPr lang="en-US" altLang="zh-HK" dirty="0" smtClean="0"/>
          </a:p>
          <a:p>
            <a:pPr marL="0" indent="0">
              <a:buNone/>
            </a:pPr>
            <a:r>
              <a:rPr lang="zh-HK" altLang="en-US" dirty="0" smtClean="0"/>
              <a:t>第</a:t>
            </a:r>
            <a:r>
              <a:rPr lang="en-US" altLang="zh-HK" dirty="0"/>
              <a:t>6</a:t>
            </a:r>
            <a:r>
              <a:rPr lang="zh-HK" altLang="en-US" dirty="0"/>
              <a:t>級</a:t>
            </a:r>
            <a:r>
              <a:rPr lang="en-US" altLang="zh-HK" dirty="0"/>
              <a:t>(</a:t>
            </a:r>
            <a:r>
              <a:rPr lang="zh-HK" altLang="en-US" dirty="0"/>
              <a:t>萌黄色</a:t>
            </a:r>
            <a:r>
              <a:rPr lang="en-US" altLang="zh-HK" dirty="0"/>
              <a:t>) </a:t>
            </a:r>
            <a:r>
              <a:rPr lang="zh-HK" altLang="en-US" dirty="0" smtClean="0"/>
              <a:t>中士</a:t>
            </a:r>
            <a:endParaRPr lang="en-US" altLang="zh-HK" dirty="0" smtClean="0"/>
          </a:p>
          <a:p>
            <a:pPr marL="0" indent="0">
              <a:buNone/>
            </a:pPr>
            <a:r>
              <a:rPr lang="zh-HK" altLang="en-US" dirty="0" smtClean="0"/>
              <a:t>第</a:t>
            </a:r>
            <a:r>
              <a:rPr lang="en-US" altLang="zh-HK" dirty="0"/>
              <a:t>7</a:t>
            </a:r>
            <a:r>
              <a:rPr lang="zh-HK" altLang="en-US" dirty="0"/>
              <a:t>級</a:t>
            </a:r>
            <a:r>
              <a:rPr lang="en-US" altLang="zh-HK" dirty="0"/>
              <a:t>(</a:t>
            </a:r>
            <a:r>
              <a:rPr lang="zh-HK" altLang="en-US" dirty="0"/>
              <a:t>浅黄色</a:t>
            </a:r>
            <a:r>
              <a:rPr lang="en-US" altLang="zh-HK" dirty="0"/>
              <a:t>) </a:t>
            </a:r>
            <a:r>
              <a:rPr lang="zh-HK" altLang="en-US" dirty="0" smtClean="0"/>
              <a:t>中士</a:t>
            </a:r>
            <a:endParaRPr lang="en-US" altLang="zh-HK" dirty="0" smtClean="0"/>
          </a:p>
          <a:p>
            <a:pPr marL="0" indent="0">
              <a:buNone/>
            </a:pPr>
            <a:r>
              <a:rPr lang="zh-TW" altLang="en-US" dirty="0"/>
              <a:t>第</a:t>
            </a:r>
            <a:r>
              <a:rPr lang="en-US" altLang="zh-TW" dirty="0"/>
              <a:t>8</a:t>
            </a:r>
            <a:r>
              <a:rPr lang="zh-TW" altLang="en-US" dirty="0"/>
              <a:t>級</a:t>
            </a:r>
            <a:r>
              <a:rPr lang="en-US" altLang="zh-TW" dirty="0"/>
              <a:t>(</a:t>
            </a:r>
            <a:r>
              <a:rPr lang="zh-TW" altLang="en-US" dirty="0"/>
              <a:t>黑色</a:t>
            </a:r>
            <a:r>
              <a:rPr lang="en-US" altLang="zh-TW" dirty="0"/>
              <a:t>) </a:t>
            </a:r>
            <a:r>
              <a:rPr lang="zh-TW" altLang="en-US" dirty="0" smtClean="0"/>
              <a:t>下士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第</a:t>
            </a:r>
            <a:r>
              <a:rPr lang="en-US" altLang="zh-TW" dirty="0"/>
              <a:t>9</a:t>
            </a:r>
            <a:r>
              <a:rPr lang="zh-TW" altLang="en-US" dirty="0"/>
              <a:t>級</a:t>
            </a:r>
            <a:r>
              <a:rPr lang="en-US" altLang="zh-TW" dirty="0"/>
              <a:t>(</a:t>
            </a:r>
            <a:r>
              <a:rPr lang="zh-TW" altLang="en-US" dirty="0"/>
              <a:t>大和柿色</a:t>
            </a:r>
            <a:r>
              <a:rPr lang="en-US" altLang="zh-TW" dirty="0"/>
              <a:t>) </a:t>
            </a:r>
            <a:r>
              <a:rPr lang="zh-TW" altLang="en-US" dirty="0" smtClean="0"/>
              <a:t>下士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第</a:t>
            </a:r>
            <a:r>
              <a:rPr lang="en-US" altLang="zh-TW" dirty="0"/>
              <a:t>10</a:t>
            </a:r>
            <a:r>
              <a:rPr lang="zh-TW" altLang="en-US" dirty="0"/>
              <a:t>級</a:t>
            </a:r>
            <a:r>
              <a:rPr lang="en-US" altLang="zh-TW" dirty="0"/>
              <a:t>(</a:t>
            </a:r>
            <a:r>
              <a:rPr lang="zh-TW" altLang="en-US" dirty="0"/>
              <a:t>白鼠色</a:t>
            </a:r>
            <a:r>
              <a:rPr lang="en-US" altLang="zh-TW" dirty="0"/>
              <a:t>) </a:t>
            </a:r>
            <a:r>
              <a:rPr lang="zh-TW" altLang="en-US" dirty="0" smtClean="0"/>
              <a:t>下士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第</a:t>
            </a:r>
            <a:r>
              <a:rPr lang="en-US" altLang="zh-TW" dirty="0"/>
              <a:t>11</a:t>
            </a:r>
            <a:r>
              <a:rPr lang="zh-TW" altLang="en-US" dirty="0"/>
              <a:t>級</a:t>
            </a:r>
            <a:r>
              <a:rPr lang="en-US" altLang="zh-TW" dirty="0"/>
              <a:t>(</a:t>
            </a:r>
            <a:r>
              <a:rPr lang="zh-TW" altLang="en-US" dirty="0"/>
              <a:t>淺黃色</a:t>
            </a:r>
            <a:r>
              <a:rPr lang="en-US" altLang="zh-TW" dirty="0"/>
              <a:t>) </a:t>
            </a:r>
            <a:r>
              <a:rPr lang="zh-TW" altLang="en-US" dirty="0"/>
              <a:t>下士</a:t>
            </a:r>
            <a:endParaRPr lang="zh-HK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42" t="27500" r="23647" b="12147"/>
          <a:stretch/>
        </p:blipFill>
        <p:spPr>
          <a:xfrm>
            <a:off x="4249271" y="3177490"/>
            <a:ext cx="2111188" cy="3065929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9623" y="3177490"/>
            <a:ext cx="3017603" cy="2416487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6360459" y="5922752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羽織紐</a:t>
            </a:r>
            <a:endParaRPr lang="zh-HK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10817226" y="522464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半襟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028028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HK" altLang="en-US" sz="4400" dirty="0"/>
              <a:t>武士道概述</a:t>
            </a:r>
            <a:endParaRPr lang="zh-HK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5801" y="2142067"/>
            <a:ext cx="11174505" cy="4043580"/>
          </a:xfrm>
        </p:spPr>
        <p:txBody>
          <a:bodyPr>
            <a:noAutofit/>
          </a:bodyPr>
          <a:lstStyle/>
          <a:p>
            <a:r>
              <a:rPr lang="en-US" altLang="zh-TW" sz="2400" dirty="0"/>
              <a:t>-</a:t>
            </a:r>
            <a:r>
              <a:rPr lang="zh-TW" altLang="en-US" sz="2400" dirty="0"/>
              <a:t>武士道</a:t>
            </a:r>
            <a:r>
              <a:rPr lang="en-US" altLang="zh-TW" sz="2400" dirty="0"/>
              <a:t>(</a:t>
            </a:r>
            <a:r>
              <a:rPr lang="zh-TW" altLang="en-US" sz="2400" dirty="0"/>
              <a:t>精神</a:t>
            </a:r>
            <a:r>
              <a:rPr lang="en-US" altLang="zh-TW" sz="2400" dirty="0"/>
              <a:t>)</a:t>
            </a:r>
            <a:r>
              <a:rPr lang="zh-TW" altLang="en-US" sz="2400" dirty="0"/>
              <a:t>是日本封建制度中武士階層的道德規範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r>
              <a:rPr lang="en-US" altLang="zh-TW" sz="2400" dirty="0" smtClean="0"/>
              <a:t>-</a:t>
            </a:r>
            <a:r>
              <a:rPr lang="zh-TW" altLang="en-US" sz="2400" dirty="0"/>
              <a:t>外來文化的融入：          封建制度的產物</a:t>
            </a:r>
            <a:r>
              <a:rPr lang="en-US" altLang="zh-TW" sz="2400" dirty="0"/>
              <a:t>+</a:t>
            </a:r>
            <a:r>
              <a:rPr lang="zh-TW" altLang="en-US" sz="2400" dirty="0"/>
              <a:t>佛教</a:t>
            </a:r>
            <a:r>
              <a:rPr lang="en-US" altLang="zh-TW" sz="2400" dirty="0"/>
              <a:t>+</a:t>
            </a:r>
            <a:r>
              <a:rPr lang="zh-TW" altLang="en-US" sz="2400" dirty="0"/>
              <a:t>禪學</a:t>
            </a:r>
            <a:r>
              <a:rPr lang="en-US" altLang="zh-TW" sz="2400" dirty="0"/>
              <a:t>+</a:t>
            </a:r>
            <a:r>
              <a:rPr lang="zh-TW" altLang="en-US" sz="2400" dirty="0"/>
              <a:t>神道</a:t>
            </a:r>
            <a:r>
              <a:rPr lang="en-US" altLang="zh-TW" sz="2400" dirty="0"/>
              <a:t>+</a:t>
            </a:r>
            <a:r>
              <a:rPr lang="zh-TW" altLang="en-US" sz="2400" dirty="0"/>
              <a:t>儒教</a:t>
            </a:r>
            <a:r>
              <a:rPr lang="en-US" altLang="zh-TW" sz="2400" dirty="0"/>
              <a:t>+</a:t>
            </a:r>
            <a:r>
              <a:rPr lang="zh-TW" altLang="en-US" sz="2400" dirty="0"/>
              <a:t>皇國</a:t>
            </a:r>
            <a:r>
              <a:rPr lang="zh-TW" altLang="en-US" sz="2400" dirty="0" smtClean="0"/>
              <a:t>迷信</a:t>
            </a:r>
            <a:endParaRPr lang="en-US" altLang="zh-TW" sz="2400" dirty="0" smtClean="0"/>
          </a:p>
          <a:p>
            <a:r>
              <a:rPr lang="en-US" altLang="zh-TW" sz="2400" dirty="0" smtClean="0"/>
              <a:t>-</a:t>
            </a:r>
            <a:r>
              <a:rPr lang="zh-TW" altLang="en-US" sz="2400" dirty="0"/>
              <a:t>流變：      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zh-TW" altLang="en-US" sz="2400" dirty="0" smtClean="0"/>
              <a:t>                </a:t>
            </a:r>
            <a:r>
              <a:rPr lang="en-US" altLang="zh-TW" sz="2400" dirty="0"/>
              <a:t>-</a:t>
            </a:r>
            <a:r>
              <a:rPr lang="zh-TW" altLang="en-US" sz="2400" dirty="0"/>
              <a:t>針對武士與大名、領主之間的關係      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zh-TW" altLang="en-US" sz="2400" dirty="0" smtClean="0"/>
              <a:t>                </a:t>
            </a:r>
            <a:r>
              <a:rPr lang="en-US" altLang="zh-TW" sz="2400" dirty="0"/>
              <a:t>-</a:t>
            </a:r>
            <a:r>
              <a:rPr lang="zh-TW" altLang="en-US" sz="2400" dirty="0"/>
              <a:t>庶民社會的模仿幾百年下來，武士道成了日本一般的上下關係。</a:t>
            </a:r>
            <a:r>
              <a:rPr lang="en-US" altLang="zh-TW" sz="2400" dirty="0"/>
              <a:t>(</a:t>
            </a:r>
            <a:r>
              <a:rPr lang="zh-TW" altLang="en-US" sz="2400" dirty="0"/>
              <a:t>大和魂</a:t>
            </a:r>
            <a:r>
              <a:rPr lang="en-US" altLang="zh-TW" sz="2400" dirty="0" smtClean="0"/>
              <a:t>)</a:t>
            </a:r>
          </a:p>
          <a:p>
            <a:r>
              <a:rPr lang="en-US" altLang="zh-TW" sz="2400" dirty="0" smtClean="0"/>
              <a:t>-</a:t>
            </a:r>
            <a:r>
              <a:rPr lang="zh-TW" altLang="en-US" sz="2400" dirty="0"/>
              <a:t>武士道的要求：義、勇、仁、禮、誠、名譽、忠義。 </a:t>
            </a:r>
            <a:endParaRPr lang="zh-HK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1922984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天體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TC103457452[[fn=神仙]]</Template>
  <TotalTime>45</TotalTime>
  <Words>717</Words>
  <Application>Microsoft Office PowerPoint</Application>
  <PresentationFormat>寬螢幕</PresentationFormat>
  <Paragraphs>84</Paragraphs>
  <Slides>13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8" baseType="lpstr">
      <vt:lpstr>新細明體</vt:lpstr>
      <vt:lpstr>Arial</vt:lpstr>
      <vt:lpstr>Calibri</vt:lpstr>
      <vt:lpstr>Calibri Light</vt:lpstr>
      <vt:lpstr>天體</vt:lpstr>
      <vt:lpstr>武士與武士道</vt:lpstr>
      <vt:lpstr>PowerPoint 簡報</vt:lpstr>
      <vt:lpstr>武士的出現</vt:lpstr>
      <vt:lpstr>武士的時代(主要時期)</vt:lpstr>
      <vt:lpstr>武士的沒落</vt:lpstr>
      <vt:lpstr>武士的生活</vt:lpstr>
      <vt:lpstr>武士的穿著</vt:lpstr>
      <vt:lpstr>武士階級</vt:lpstr>
      <vt:lpstr>武士道概述</vt:lpstr>
      <vt:lpstr>武士道階段</vt:lpstr>
      <vt:lpstr>武士道影響</vt:lpstr>
      <vt:lpstr>劍道</vt:lpstr>
      <vt:lpstr>結論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武士與武士道</dc:title>
  <dc:creator>Ka Yin Mak</dc:creator>
  <cp:lastModifiedBy>Ka Yin Mak</cp:lastModifiedBy>
  <cp:revision>7</cp:revision>
  <dcterms:created xsi:type="dcterms:W3CDTF">2014-09-30T15:26:30Z</dcterms:created>
  <dcterms:modified xsi:type="dcterms:W3CDTF">2014-09-30T16:14:31Z</dcterms:modified>
</cp:coreProperties>
</file>