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Default Extension="xlsx" ContentType="application/vnd.openxmlformats-officedocument.spreadsheetml.sheet"/>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0"/>
  </p:notesMasterIdLst>
  <p:sldIdLst>
    <p:sldId id="256" r:id="rId2"/>
    <p:sldId id="279" r:id="rId3"/>
    <p:sldId id="284" r:id="rId4"/>
    <p:sldId id="285" r:id="rId5"/>
    <p:sldId id="280" r:id="rId6"/>
    <p:sldId id="281" r:id="rId7"/>
    <p:sldId id="282" r:id="rId8"/>
    <p:sldId id="283" r:id="rId9"/>
    <p:sldId id="286" r:id="rId10"/>
    <p:sldId id="258" r:id="rId11"/>
    <p:sldId id="260" r:id="rId12"/>
    <p:sldId id="261" r:id="rId13"/>
    <p:sldId id="262" r:id="rId14"/>
    <p:sldId id="263" r:id="rId15"/>
    <p:sldId id="264" r:id="rId16"/>
    <p:sldId id="265" r:id="rId17"/>
    <p:sldId id="270" r:id="rId18"/>
    <p:sldId id="271" r:id="rId19"/>
    <p:sldId id="266" r:id="rId20"/>
    <p:sldId id="267" r:id="rId21"/>
    <p:sldId id="273" r:id="rId22"/>
    <p:sldId id="274" r:id="rId23"/>
    <p:sldId id="275" r:id="rId24"/>
    <p:sldId id="276" r:id="rId25"/>
    <p:sldId id="269" r:id="rId26"/>
    <p:sldId id="268" r:id="rId27"/>
    <p:sldId id="277" r:id="rId28"/>
    <p:sldId id="278" r:id="rId29"/>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5" d="100"/>
          <a:sy n="45" d="100"/>
        </p:scale>
        <p:origin x="-1334"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___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zh-TW"/>
  <c:chart>
    <c:autoTitleDeleted val="1"/>
    <c:view3D>
      <c:rotX val="30"/>
      <c:perspective val="30"/>
    </c:view3D>
    <c:plotArea>
      <c:layout>
        <c:manualLayout>
          <c:layoutTarget val="inner"/>
          <c:xMode val="edge"/>
          <c:yMode val="edge"/>
          <c:x val="0.2904250620777179"/>
          <c:y val="0.34358464682661888"/>
          <c:w val="0.69830912312385451"/>
          <c:h val="0.64942827546763837"/>
        </c:manualLayout>
      </c:layout>
      <c:pie3DChart>
        <c:varyColors val="1"/>
        <c:ser>
          <c:idx val="0"/>
          <c:order val="0"/>
          <c:tx>
            <c:strRef>
              <c:f>Sheet1!$B$1</c:f>
              <c:strCache>
                <c:ptCount val="1"/>
                <c:pt idx="0">
                  <c:v>銷售</c:v>
                </c:pt>
              </c:strCache>
            </c:strRef>
          </c:tx>
          <c:dPt>
            <c:idx val="1"/>
            <c:explosion val="46"/>
          </c:dPt>
          <c:cat>
            <c:strRef>
              <c:f>Sheet1!$A$2:$A$5</c:f>
              <c:strCache>
                <c:ptCount val="4"/>
                <c:pt idx="0">
                  <c:v>第一季</c:v>
                </c:pt>
                <c:pt idx="1">
                  <c:v>第二季</c:v>
                </c:pt>
                <c:pt idx="2">
                  <c:v>第三季</c:v>
                </c:pt>
                <c:pt idx="3">
                  <c:v>第四季</c:v>
                </c:pt>
              </c:strCache>
            </c:strRef>
          </c:cat>
          <c:val>
            <c:numRef>
              <c:f>Sheet1!$B$2:$B$5</c:f>
              <c:numCache>
                <c:formatCode>General</c:formatCode>
                <c:ptCount val="4"/>
                <c:pt idx="0">
                  <c:v>8.2000000000000011</c:v>
                </c:pt>
                <c:pt idx="1">
                  <c:v>3.2</c:v>
                </c:pt>
                <c:pt idx="2">
                  <c:v>1.4</c:v>
                </c:pt>
                <c:pt idx="3">
                  <c:v>1.2</c:v>
                </c:pt>
              </c:numCache>
            </c:numRef>
          </c:val>
        </c:ser>
      </c:pie3DChart>
    </c:plotArea>
    <c:plotVisOnly val="1"/>
  </c:chart>
  <c:txPr>
    <a:bodyPr/>
    <a:lstStyle/>
    <a:p>
      <a:pPr>
        <a:defRPr sz="1800"/>
      </a:pPr>
      <a:endParaRPr lang="zh-TW"/>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8.wmf"/><Relationship Id="rId4" Type="http://schemas.openxmlformats.org/officeDocument/2006/relationships/image" Target="../media/image13.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9CD16E-BB97-4885-9F9B-BD68D54C866D}" type="datetimeFigureOut">
              <a:rPr lang="zh-TW" altLang="en-US" smtClean="0"/>
              <a:pPr/>
              <a:t>2012/11/11</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3D6538-506B-48AA-BC0B-EF56B9454D9C}"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453D6538-506B-48AA-BC0B-EF56B9454D9C}" type="slidenum">
              <a:rPr lang="zh-TW" altLang="en-US" smtClean="0"/>
              <a:pPr/>
              <a:t>1</a:t>
            </a:fld>
            <a:endParaRPr lang="zh-TW"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453D6538-506B-48AA-BC0B-EF56B9454D9C}" type="slidenum">
              <a:rPr lang="zh-TW" altLang="en-US" smtClean="0"/>
              <a:pPr/>
              <a:t>18</a:t>
            </a:fld>
            <a:endParaRPr lang="zh-TW"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453D6538-506B-48AA-BC0B-EF56B9454D9C}" type="slidenum">
              <a:rPr lang="zh-TW" altLang="en-US" smtClean="0"/>
              <a:pPr/>
              <a:t>19</a:t>
            </a:fld>
            <a:endParaRPr lang="zh-TW"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453D6538-506B-48AA-BC0B-EF56B9454D9C}" type="slidenum">
              <a:rPr lang="zh-TW" altLang="en-US" smtClean="0"/>
              <a:pPr/>
              <a:t>20</a:t>
            </a:fld>
            <a:endParaRPr lang="zh-TW"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453D6538-506B-48AA-BC0B-EF56B9454D9C}" type="slidenum">
              <a:rPr lang="zh-TW" altLang="en-US" smtClean="0"/>
              <a:pPr/>
              <a:t>21</a:t>
            </a:fld>
            <a:endParaRPr lang="zh-TW"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453D6538-506B-48AA-BC0B-EF56B9454D9C}" type="slidenum">
              <a:rPr lang="zh-TW" altLang="en-US" smtClean="0"/>
              <a:pPr/>
              <a:t>22</a:t>
            </a:fld>
            <a:endParaRPr lang="zh-TW"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453D6538-506B-48AA-BC0B-EF56B9454D9C}" type="slidenum">
              <a:rPr lang="zh-TW" altLang="en-US" smtClean="0"/>
              <a:pPr/>
              <a:t>23</a:t>
            </a:fld>
            <a:endParaRPr lang="zh-TW"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453D6538-506B-48AA-BC0B-EF56B9454D9C}" type="slidenum">
              <a:rPr lang="zh-TW" altLang="en-US" smtClean="0"/>
              <a:pPr/>
              <a:t>24</a:t>
            </a:fld>
            <a:endParaRPr lang="zh-TW"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453D6538-506B-48AA-BC0B-EF56B9454D9C}" type="slidenum">
              <a:rPr lang="zh-TW" altLang="en-US" smtClean="0"/>
              <a:pPr/>
              <a:t>25</a:t>
            </a:fld>
            <a:endParaRPr lang="zh-TW"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453D6538-506B-48AA-BC0B-EF56B9454D9C}" type="slidenum">
              <a:rPr lang="zh-TW" altLang="en-US" smtClean="0"/>
              <a:pPr/>
              <a:t>26</a:t>
            </a:fld>
            <a:endParaRPr lang="zh-TW"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453D6538-506B-48AA-BC0B-EF56B9454D9C}" type="slidenum">
              <a:rPr lang="zh-TW" altLang="en-US" smtClean="0"/>
              <a:pPr/>
              <a:t>27</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453D6538-506B-48AA-BC0B-EF56B9454D9C}" type="slidenum">
              <a:rPr lang="zh-TW" altLang="en-US" smtClean="0"/>
              <a:pPr/>
              <a:t>10</a:t>
            </a:fld>
            <a:endParaRPr lang="zh-TW"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453D6538-506B-48AA-BC0B-EF56B9454D9C}" type="slidenum">
              <a:rPr lang="zh-TW" altLang="en-US" smtClean="0"/>
              <a:pPr/>
              <a:t>28</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453D6538-506B-48AA-BC0B-EF56B9454D9C}" type="slidenum">
              <a:rPr lang="zh-TW" altLang="en-US" smtClean="0"/>
              <a:pPr/>
              <a:t>11</a:t>
            </a:fld>
            <a:endParaRPr lang="zh-TW"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453D6538-506B-48AA-BC0B-EF56B9454D9C}" type="slidenum">
              <a:rPr lang="zh-TW" altLang="en-US" smtClean="0"/>
              <a:pPr/>
              <a:t>12</a:t>
            </a:fld>
            <a:endParaRPr lang="zh-TW"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453D6538-506B-48AA-BC0B-EF56B9454D9C}" type="slidenum">
              <a:rPr lang="zh-TW" altLang="en-US" smtClean="0"/>
              <a:pPr/>
              <a:t>13</a:t>
            </a:fld>
            <a:endParaRPr lang="zh-TW"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453D6538-506B-48AA-BC0B-EF56B9454D9C}" type="slidenum">
              <a:rPr lang="zh-TW" altLang="en-US" smtClean="0"/>
              <a:pPr/>
              <a:t>14</a:t>
            </a:fld>
            <a:endParaRPr lang="zh-TW"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453D6538-506B-48AA-BC0B-EF56B9454D9C}" type="slidenum">
              <a:rPr lang="zh-TW" altLang="en-US" smtClean="0"/>
              <a:pPr/>
              <a:t>15</a:t>
            </a:fld>
            <a:endParaRPr lang="zh-TW"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453D6538-506B-48AA-BC0B-EF56B9454D9C}" type="slidenum">
              <a:rPr lang="zh-TW" altLang="en-US" smtClean="0"/>
              <a:pPr/>
              <a:t>16</a:t>
            </a:fld>
            <a:endParaRPr lang="zh-TW"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453D6538-506B-48AA-BC0B-EF56B9454D9C}" type="slidenum">
              <a:rPr lang="zh-TW" altLang="en-US" smtClean="0"/>
              <a:pPr/>
              <a:t>17</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標題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zh-TW" altLang="en-US" smtClean="0"/>
              <a:t>按一下以編輯母片標題樣式</a:t>
            </a:r>
            <a:endParaRPr kumimoji="0" lang="en-US"/>
          </a:p>
        </p:txBody>
      </p:sp>
      <p:sp>
        <p:nvSpPr>
          <p:cNvPr id="17" name="副標題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grpSp>
        <p:nvGrpSpPr>
          <p:cNvPr id="2" name="群組 1"/>
          <p:cNvGrpSpPr/>
          <p:nvPr/>
        </p:nvGrpSpPr>
        <p:grpSpPr>
          <a:xfrm>
            <a:off x="-3765" y="4953000"/>
            <a:ext cx="9147765" cy="1912088"/>
            <a:chOff x="-3765" y="4832896"/>
            <a:chExt cx="9147765" cy="2032192"/>
          </a:xfrm>
        </p:grpSpPr>
        <p:sp>
          <p:nvSpPr>
            <p:cNvPr id="7" name="手繪多邊形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手繪多邊形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手繪多邊形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直線接點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日期版面配置區 29"/>
          <p:cNvSpPr>
            <a:spLocks noGrp="1"/>
          </p:cNvSpPr>
          <p:nvPr>
            <p:ph type="dt" sz="half" idx="10"/>
          </p:nvPr>
        </p:nvSpPr>
        <p:spPr/>
        <p:txBody>
          <a:bodyPr/>
          <a:lstStyle>
            <a:lvl1pPr>
              <a:defRPr>
                <a:solidFill>
                  <a:srgbClr val="FFFFFF"/>
                </a:solidFill>
              </a:defRPr>
            </a:lvl1pPr>
            <a:extLst/>
          </a:lstStyle>
          <a:p>
            <a:fld id="{CE733522-B2F8-40AD-BB39-1991478583DA}" type="datetime1">
              <a:rPr lang="zh-TW" altLang="en-US" smtClean="0"/>
              <a:t>2012/11/11</a:t>
            </a:fld>
            <a:endParaRPr lang="zh-TW" altLang="en-US"/>
          </a:p>
        </p:txBody>
      </p:sp>
      <p:sp>
        <p:nvSpPr>
          <p:cNvPr id="19" name="頁尾版面配置區 18"/>
          <p:cNvSpPr>
            <a:spLocks noGrp="1"/>
          </p:cNvSpPr>
          <p:nvPr>
            <p:ph type="ftr" sz="quarter" idx="11"/>
          </p:nvPr>
        </p:nvSpPr>
        <p:spPr/>
        <p:txBody>
          <a:bodyPr/>
          <a:lstStyle>
            <a:lvl1pPr>
              <a:defRPr>
                <a:solidFill>
                  <a:schemeClr val="accent1">
                    <a:tint val="20000"/>
                  </a:schemeClr>
                </a:solidFill>
              </a:defRPr>
            </a:lvl1pPr>
            <a:extLst/>
          </a:lstStyle>
          <a:p>
            <a:endParaRPr lang="zh-TW" altLang="en-US"/>
          </a:p>
        </p:txBody>
      </p:sp>
      <p:sp>
        <p:nvSpPr>
          <p:cNvPr id="27" name="投影片編號版面配置區 26"/>
          <p:cNvSpPr>
            <a:spLocks noGrp="1"/>
          </p:cNvSpPr>
          <p:nvPr>
            <p:ph type="sldNum" sz="quarter" idx="12"/>
          </p:nvPr>
        </p:nvSpPr>
        <p:spPr/>
        <p:txBody>
          <a:bodyPr/>
          <a:lstStyle>
            <a:lvl1pPr>
              <a:defRPr>
                <a:solidFill>
                  <a:srgbClr val="FFFFFF"/>
                </a:solidFill>
              </a:defRPr>
            </a:lvl1pPr>
            <a:extLst/>
          </a:lstStyle>
          <a:p>
            <a:fld id="{9768E01F-412B-4BB0-A97D-3BB502CFF1D2}"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1481329"/>
            <a:ext cx="8229600" cy="4386071"/>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60D87367-8952-4263-857F-870574CEC763}" type="datetime1">
              <a:rPr lang="zh-TW" altLang="en-US" smtClean="0"/>
              <a:t>2012/11/11</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9768E01F-412B-4BB0-A97D-3BB502CFF1D2}"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44013" y="274640"/>
            <a:ext cx="1777470" cy="5592761"/>
          </a:xfrm>
        </p:spPr>
        <p:txBody>
          <a:bodyPr vert="eaVert"/>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41"/>
            <a:ext cx="6324600" cy="5592760"/>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E0F56D1B-2413-4B82-B086-6E2E01A0C6EA}" type="datetime1">
              <a:rPr lang="zh-TW" altLang="en-US" smtClean="0"/>
              <a:t>2012/11/11</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9768E01F-412B-4BB0-A97D-3BB502CFF1D2}"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F17F3B87-2B3E-4CC7-A9C6-05BDF06C5421}" type="datetime1">
              <a:rPr lang="zh-TW" altLang="en-US" smtClean="0"/>
              <a:t>2012/11/11</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9768E01F-412B-4BB0-A97D-3BB502CFF1D2}" type="slidenum">
              <a:rPr lang="zh-TW" altLang="en-US" smtClean="0"/>
              <a:pPr/>
              <a:t>‹#›</a:t>
            </a:fld>
            <a:endParaRPr lang="zh-TW" altLang="en-US"/>
          </a:p>
        </p:txBody>
      </p:sp>
      <p:sp>
        <p:nvSpPr>
          <p:cNvPr id="7" name="標題 6"/>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bg>
      <p:bgRef idx="1002">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extLst/>
          </a:lstStyle>
          <a:p>
            <a:fld id="{BF363D84-AD9F-4C36-8538-F495EB2D429D}" type="datetime1">
              <a:rPr lang="zh-TW" altLang="en-US" smtClean="0"/>
              <a:t>2012/11/11</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9768E01F-412B-4BB0-A97D-3BB502CFF1D2}" type="slidenum">
              <a:rPr lang="zh-TW" altLang="en-US" smtClean="0"/>
              <a:pPr/>
              <a:t>‹#›</a:t>
            </a:fld>
            <a:endParaRPr lang="zh-TW" altLang="en-US"/>
          </a:p>
        </p:txBody>
      </p:sp>
      <p:sp>
        <p:nvSpPr>
          <p:cNvPr id="7" name="＞形箭號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形箭號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Ref idx="1002">
        <a:schemeClr val="bg1"/>
      </p:bgRef>
    </p:bg>
    <p:spTree>
      <p:nvGrpSpPr>
        <p:cNvPr id="1" name=""/>
        <p:cNvGrpSpPr/>
        <p:nvPr/>
      </p:nvGrpSpPr>
      <p:grpSpPr>
        <a:xfrm>
          <a:off x="0" y="0"/>
          <a:ext cx="0" cy="0"/>
          <a:chOff x="0" y="0"/>
          <a:chExt cx="0" cy="0"/>
        </a:xfrm>
      </p:grpSpPr>
      <p:sp>
        <p:nvSpPr>
          <p:cNvPr id="3" name="內容版面配置區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C1D95E84-4719-422D-AE7B-A6C26194103F}" type="datetime1">
              <a:rPr lang="zh-TW" altLang="en-US" smtClean="0"/>
              <a:t>2012/11/11</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9768E01F-412B-4BB0-A97D-3BB502CFF1D2}" type="slidenum">
              <a:rPr lang="zh-TW" altLang="en-US" smtClean="0"/>
              <a:pPr/>
              <a:t>‹#›</a:t>
            </a:fld>
            <a:endParaRPr lang="zh-TW" altLang="en-US"/>
          </a:p>
        </p:txBody>
      </p:sp>
      <p:sp>
        <p:nvSpPr>
          <p:cNvPr id="8" name="標題 7"/>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3">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8229600" cy="1143000"/>
          </a:xfrm>
        </p:spPr>
        <p:txBody>
          <a:bodyPr anchor="ctr"/>
          <a:lstStyle>
            <a:lvl1pPr>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fld id="{C85319B5-103B-4B17-84B4-7B2CD1540AFE}" type="datetime1">
              <a:rPr lang="zh-TW" altLang="en-US" smtClean="0"/>
              <a:t>2012/11/11</a:t>
            </a:fld>
            <a:endParaRPr lang="zh-TW" altLang="en-US"/>
          </a:p>
        </p:txBody>
      </p:sp>
      <p:sp>
        <p:nvSpPr>
          <p:cNvPr id="8" name="頁尾版面配置區 7"/>
          <p:cNvSpPr>
            <a:spLocks noGrp="1"/>
          </p:cNvSpPr>
          <p:nvPr>
            <p:ph type="ftr" sz="quarter" idx="11"/>
          </p:nvPr>
        </p:nvSpPr>
        <p:spPr/>
        <p:txBody>
          <a:bodyPr/>
          <a:lstStyle>
            <a:extLst/>
          </a:lstStyle>
          <a:p>
            <a:endParaRPr lang="zh-TW" altLang="en-US"/>
          </a:p>
        </p:txBody>
      </p:sp>
      <p:sp>
        <p:nvSpPr>
          <p:cNvPr id="9" name="投影片編號版面配置區 8"/>
          <p:cNvSpPr>
            <a:spLocks noGrp="1"/>
          </p:cNvSpPr>
          <p:nvPr>
            <p:ph type="sldNum" sz="quarter" idx="12"/>
          </p:nvPr>
        </p:nvSpPr>
        <p:spPr/>
        <p:txBody>
          <a:bodyPr/>
          <a:lstStyle>
            <a:extLst/>
          </a:lstStyle>
          <a:p>
            <a:fld id="{9768E01F-412B-4BB0-A97D-3BB502CFF1D2}"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bg>
      <p:bgRef idx="1002">
        <a:schemeClr val="bg1"/>
      </p:bgRef>
    </p:bg>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extLst/>
          </a:lstStyle>
          <a:p>
            <a:fld id="{A9E26ED7-F51E-44D7-86DD-EF5BB427AA74}" type="datetime1">
              <a:rPr lang="zh-TW" altLang="en-US" smtClean="0"/>
              <a:t>2012/11/11</a:t>
            </a:fld>
            <a:endParaRPr lang="zh-TW" altLang="en-US"/>
          </a:p>
        </p:txBody>
      </p:sp>
      <p:sp>
        <p:nvSpPr>
          <p:cNvPr id="4" name="頁尾版面配置區 3"/>
          <p:cNvSpPr>
            <a:spLocks noGrp="1"/>
          </p:cNvSpPr>
          <p:nvPr>
            <p:ph type="ftr" sz="quarter" idx="11"/>
          </p:nvPr>
        </p:nvSpPr>
        <p:spPr/>
        <p:txBody>
          <a:bodyPr/>
          <a:lstStyle>
            <a:extLst/>
          </a:lstStyle>
          <a:p>
            <a:endParaRPr lang="zh-TW" altLang="en-US"/>
          </a:p>
        </p:txBody>
      </p:sp>
      <p:sp>
        <p:nvSpPr>
          <p:cNvPr id="5" name="投影片編號版面配置區 4"/>
          <p:cNvSpPr>
            <a:spLocks noGrp="1"/>
          </p:cNvSpPr>
          <p:nvPr>
            <p:ph type="sldNum" sz="quarter" idx="12"/>
          </p:nvPr>
        </p:nvSpPr>
        <p:spPr/>
        <p:txBody>
          <a:bodyPr/>
          <a:lstStyle>
            <a:extLst/>
          </a:lstStyle>
          <a:p>
            <a:fld id="{9768E01F-412B-4BB0-A97D-3BB502CFF1D2}" type="slidenum">
              <a:rPr lang="zh-TW" altLang="en-US" smtClean="0"/>
              <a:pPr/>
              <a:t>‹#›</a:t>
            </a:fld>
            <a:endParaRPr lang="zh-TW" altLang="en-US"/>
          </a:p>
        </p:txBody>
      </p:sp>
      <p:sp>
        <p:nvSpPr>
          <p:cNvPr id="6" name="標題 5"/>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extLst/>
          </a:lstStyle>
          <a:p>
            <a:fld id="{E7CC8488-5757-44EB-8FA1-ADE66EC65D80}" type="datetime1">
              <a:rPr lang="zh-TW" altLang="en-US" smtClean="0"/>
              <a:t>2012/11/11</a:t>
            </a:fld>
            <a:endParaRPr lang="zh-TW" altLang="en-US"/>
          </a:p>
        </p:txBody>
      </p:sp>
      <p:sp>
        <p:nvSpPr>
          <p:cNvPr id="3" name="頁尾版面配置區 2"/>
          <p:cNvSpPr>
            <a:spLocks noGrp="1"/>
          </p:cNvSpPr>
          <p:nvPr>
            <p:ph type="ftr" sz="quarter" idx="11"/>
          </p:nvPr>
        </p:nvSpPr>
        <p:spPr/>
        <p:txBody>
          <a:bodyPr/>
          <a:lstStyle>
            <a:extLst/>
          </a:lstStyle>
          <a:p>
            <a:endParaRPr lang="zh-TW" altLang="en-US"/>
          </a:p>
        </p:txBody>
      </p:sp>
      <p:sp>
        <p:nvSpPr>
          <p:cNvPr id="4" name="投影片編號版面配置區 3"/>
          <p:cNvSpPr>
            <a:spLocks noGrp="1"/>
          </p:cNvSpPr>
          <p:nvPr>
            <p:ph type="sldNum" sz="quarter" idx="12"/>
          </p:nvPr>
        </p:nvSpPr>
        <p:spPr/>
        <p:txBody>
          <a:bodyPr/>
          <a:lstStyle>
            <a:extLst/>
          </a:lstStyle>
          <a:p>
            <a:fld id="{9768E01F-412B-4BB0-A97D-3BB502CFF1D2}"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3">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a:xfrm>
            <a:off x="6727032" y="6407944"/>
            <a:ext cx="1920240" cy="365760"/>
          </a:xfrm>
        </p:spPr>
        <p:txBody>
          <a:bodyPr/>
          <a:lstStyle>
            <a:extLst/>
          </a:lstStyle>
          <a:p>
            <a:fld id="{F7E878F5-842C-43A9-8425-D0E94E8CECD4}" type="datetime1">
              <a:rPr lang="zh-TW" altLang="en-US" smtClean="0"/>
              <a:t>2012/11/11</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9768E01F-412B-4BB0-A97D-3BB502CFF1D2}"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2">
        <a:schemeClr val="bg1"/>
      </p:bgRef>
    </p:bg>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sp>
        <p:nvSpPr>
          <p:cNvPr id="3" name="圖片版面配置區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zh-TW" altLang="en-US" smtClean="0"/>
              <a:t>按一下圖示以新增圖片</a:t>
            </a:r>
            <a:endParaRPr kumimoji="0" lang="en-US" dirty="0"/>
          </a:p>
        </p:txBody>
      </p:sp>
      <p:sp>
        <p:nvSpPr>
          <p:cNvPr id="5" name="日期版面配置區 4"/>
          <p:cNvSpPr>
            <a:spLocks noGrp="1"/>
          </p:cNvSpPr>
          <p:nvPr>
            <p:ph type="dt" sz="half" idx="10"/>
          </p:nvPr>
        </p:nvSpPr>
        <p:spPr/>
        <p:txBody>
          <a:bodyPr/>
          <a:lstStyle>
            <a:lvl1pPr>
              <a:defRPr>
                <a:solidFill>
                  <a:schemeClr val="tx1"/>
                </a:solidFill>
              </a:defRPr>
            </a:lvl1pPr>
            <a:extLst/>
          </a:lstStyle>
          <a:p>
            <a:fld id="{771A2D90-85D9-4745-89BB-3683FD271233}" type="datetime1">
              <a:rPr lang="zh-TW" altLang="en-US" smtClean="0"/>
              <a:t>2012/11/11</a:t>
            </a:fld>
            <a:endParaRPr lang="zh-TW" altLang="en-US"/>
          </a:p>
        </p:txBody>
      </p:sp>
      <p:sp>
        <p:nvSpPr>
          <p:cNvPr id="6" name="頁尾版面配置區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zh-TW" altLang="en-US"/>
          </a:p>
        </p:txBody>
      </p:sp>
      <p:sp>
        <p:nvSpPr>
          <p:cNvPr id="7" name="投影片編號版面配置區 6"/>
          <p:cNvSpPr>
            <a:spLocks noGrp="1"/>
          </p:cNvSpPr>
          <p:nvPr>
            <p:ph type="sldNum" sz="quarter" idx="12"/>
          </p:nvPr>
        </p:nvSpPr>
        <p:spPr/>
        <p:txBody>
          <a:bodyPr/>
          <a:lstStyle>
            <a:lvl1pPr>
              <a:defRPr>
                <a:solidFill>
                  <a:schemeClr val="tx1"/>
                </a:solidFill>
              </a:defRPr>
            </a:lvl1pPr>
            <a:extLst/>
          </a:lstStyle>
          <a:p>
            <a:fld id="{9768E01F-412B-4BB0-A97D-3BB502CFF1D2}" type="slidenum">
              <a:rPr lang="zh-TW" altLang="en-US" smtClean="0"/>
              <a:pPr/>
              <a:t>‹#›</a:t>
            </a:fld>
            <a:endParaRPr lang="zh-TW" altLang="en-US"/>
          </a:p>
        </p:txBody>
      </p:sp>
      <p:sp>
        <p:nvSpPr>
          <p:cNvPr id="2" name="標題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zh-TW" altLang="en-US" smtClean="0"/>
              <a:t>按一下以編輯母片標題樣式</a:t>
            </a:r>
            <a:endParaRPr kumimoji="0" lang="en-US"/>
          </a:p>
        </p:txBody>
      </p:sp>
      <p:sp>
        <p:nvSpPr>
          <p:cNvPr id="8" name="手繪多邊形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手繪多邊形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直角三角形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直線接點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形箭號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形箭號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手繪多邊形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手繪多邊形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直角三角形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直線接點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標題版面配置區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zh-TW" altLang="en-US" smtClean="0"/>
              <a:t>按一下以編輯母片標題樣式</a:t>
            </a:r>
            <a:endParaRPr kumimoji="0" lang="en-US"/>
          </a:p>
        </p:txBody>
      </p:sp>
      <p:sp>
        <p:nvSpPr>
          <p:cNvPr id="30" name="文字版面配置區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0" name="日期版面配置區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4737BED-26D2-4D05-AA42-6A74AECB9703}" type="datetime1">
              <a:rPr lang="zh-TW" altLang="en-US" smtClean="0"/>
              <a:t>2012/11/11</a:t>
            </a:fld>
            <a:endParaRPr lang="zh-TW" altLang="en-US"/>
          </a:p>
        </p:txBody>
      </p:sp>
      <p:sp>
        <p:nvSpPr>
          <p:cNvPr id="22" name="頁尾版面配置區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zh-TW" altLang="en-US"/>
          </a:p>
        </p:txBody>
      </p:sp>
      <p:sp>
        <p:nvSpPr>
          <p:cNvPr id="18" name="投影片編號版面配置區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9768E01F-412B-4BB0-A97D-3BB502CFF1D2}"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4.bin"/></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7.bin"/><Relationship Id="rId5" Type="http://schemas.openxmlformats.org/officeDocument/2006/relationships/oleObject" Target="../embeddings/oleObject6.bin"/><Relationship Id="rId4" Type="http://schemas.openxmlformats.org/officeDocument/2006/relationships/oleObject" Target="../embeddings/oleObject5.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10.bin"/><Relationship Id="rId5" Type="http://schemas.openxmlformats.org/officeDocument/2006/relationships/oleObject" Target="../embeddings/oleObject9.bin"/><Relationship Id="rId4" Type="http://schemas.openxmlformats.org/officeDocument/2006/relationships/oleObject" Target="../embeddings/oleObject8.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13.bin"/><Relationship Id="rId5" Type="http://schemas.openxmlformats.org/officeDocument/2006/relationships/oleObject" Target="../embeddings/oleObject12.bin"/><Relationship Id="rId4" Type="http://schemas.openxmlformats.org/officeDocument/2006/relationships/image" Target="../media/image16.wm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chor="ctr"/>
          <a:lstStyle/>
          <a:p>
            <a:pPr algn="ctr"/>
            <a:r>
              <a:rPr lang="en-US" altLang="zh-TW" dirty="0" smtClean="0"/>
              <a:t>Chapter 7 Sampling</a:t>
            </a:r>
            <a:endParaRPr lang="zh-TW" altLang="en-US" dirty="0"/>
          </a:p>
        </p:txBody>
      </p:sp>
      <p:sp>
        <p:nvSpPr>
          <p:cNvPr id="3" name="副標題 2"/>
          <p:cNvSpPr>
            <a:spLocks noGrp="1"/>
          </p:cNvSpPr>
          <p:nvPr>
            <p:ph type="subTitle" idx="1"/>
          </p:nvPr>
        </p:nvSpPr>
        <p:spPr/>
        <p:txBody>
          <a:bodyPr>
            <a:normAutofit/>
          </a:bodyPr>
          <a:lstStyle/>
          <a:p>
            <a:r>
              <a:rPr lang="en-US" altLang="zh-TW" dirty="0" smtClean="0"/>
              <a:t>Presenter</a:t>
            </a:r>
            <a:r>
              <a:rPr lang="zh-TW" altLang="en-US" dirty="0" smtClean="0"/>
              <a:t>：</a:t>
            </a:r>
            <a:r>
              <a:rPr lang="en-US" altLang="zh-TW" dirty="0" smtClean="0"/>
              <a:t>Su Chen </a:t>
            </a:r>
            <a:r>
              <a:rPr lang="en-US" altLang="zh-TW" dirty="0" err="1" smtClean="0"/>
              <a:t>Wen</a:t>
            </a:r>
            <a:endParaRPr lang="en-US" altLang="zh-TW" dirty="0" smtClean="0"/>
          </a:p>
          <a:p>
            <a:pPr algn="ctr"/>
            <a:r>
              <a:rPr lang="en-US" altLang="zh-TW" dirty="0" smtClean="0"/>
              <a:t> </a:t>
            </a:r>
            <a:r>
              <a:rPr lang="en-US" altLang="zh-TW" dirty="0" smtClean="0"/>
              <a:t>               </a:t>
            </a:r>
            <a:r>
              <a:rPr lang="en-US" altLang="zh-TW" dirty="0" smtClean="0"/>
              <a:t>                                 </a:t>
            </a:r>
            <a:r>
              <a:rPr lang="en-US" altLang="zh-TW" dirty="0" err="1" smtClean="0"/>
              <a:t>Jian</a:t>
            </a:r>
            <a:r>
              <a:rPr lang="en-US" altLang="zh-TW" dirty="0" smtClean="0"/>
              <a:t> </a:t>
            </a:r>
            <a:r>
              <a:rPr lang="en-US" altLang="zh-TW" dirty="0" smtClean="0"/>
              <a:t>Xiao </a:t>
            </a:r>
            <a:r>
              <a:rPr lang="en-US" altLang="zh-TW" dirty="0" smtClean="0"/>
              <a:t>Yu</a:t>
            </a:r>
            <a:endParaRPr lang="en-US" altLang="zh-TW"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28596" y="1142984"/>
            <a:ext cx="8229600" cy="5257800"/>
          </a:xfrm>
        </p:spPr>
        <p:txBody>
          <a:bodyPr>
            <a:normAutofit/>
          </a:bodyPr>
          <a:lstStyle/>
          <a:p>
            <a:pPr>
              <a:buNone/>
            </a:pPr>
            <a:endParaRPr lang="en-US" altLang="zh-TW" dirty="0"/>
          </a:p>
          <a:p>
            <a:pPr>
              <a:buNone/>
            </a:pPr>
            <a:r>
              <a:rPr lang="zh-TW" altLang="en-US" dirty="0" smtClean="0"/>
              <a:t> 　　母體              　　抽樣                    樣本</a:t>
            </a:r>
            <a:endParaRPr lang="en-US" altLang="zh-TW" dirty="0" smtClean="0"/>
          </a:p>
          <a:p>
            <a:pPr>
              <a:buNone/>
            </a:pPr>
            <a:r>
              <a:rPr lang="zh-TW" altLang="en-US" dirty="0"/>
              <a:t>　</a:t>
            </a:r>
            <a:r>
              <a:rPr lang="zh-TW" altLang="en-US" dirty="0" smtClean="0"/>
              <a:t>　　　　　　 </a:t>
            </a:r>
            <a:endParaRPr lang="en-US" altLang="zh-TW" dirty="0" smtClean="0"/>
          </a:p>
          <a:p>
            <a:endParaRPr lang="en-US" altLang="zh-TW" dirty="0"/>
          </a:p>
          <a:p>
            <a:endParaRPr lang="en-US" altLang="zh-TW" dirty="0" smtClean="0"/>
          </a:p>
          <a:p>
            <a:endParaRPr lang="en-US" altLang="zh-TW" dirty="0"/>
          </a:p>
          <a:p>
            <a:endParaRPr lang="en-US" altLang="zh-TW" dirty="0" smtClean="0"/>
          </a:p>
          <a:p>
            <a:pPr>
              <a:buNone/>
            </a:pPr>
            <a:r>
              <a:rPr lang="zh-TW" altLang="en-US" dirty="0"/>
              <a:t>　</a:t>
            </a:r>
            <a:r>
              <a:rPr lang="zh-TW" altLang="en-US" dirty="0" smtClean="0"/>
              <a:t>　　　　　　　　　　推論               </a:t>
            </a:r>
            <a:endParaRPr lang="zh-TW" altLang="en-US" dirty="0"/>
          </a:p>
        </p:txBody>
      </p:sp>
      <p:sp>
        <p:nvSpPr>
          <p:cNvPr id="2" name="標題 1"/>
          <p:cNvSpPr>
            <a:spLocks noGrp="1"/>
          </p:cNvSpPr>
          <p:nvPr>
            <p:ph type="title"/>
          </p:nvPr>
        </p:nvSpPr>
        <p:spPr/>
        <p:txBody>
          <a:bodyPr>
            <a:normAutofit/>
          </a:bodyPr>
          <a:lstStyle/>
          <a:p>
            <a:r>
              <a:rPr lang="zh-TW" altLang="en-US" sz="3600" dirty="0">
                <a:latin typeface="Adobe 繁黑體 Std B" pitchFamily="34" charset="-120"/>
                <a:ea typeface="Adobe 繁黑體 Std B" pitchFamily="34" charset="-120"/>
              </a:rPr>
              <a:t>統計推論</a:t>
            </a:r>
          </a:p>
        </p:txBody>
      </p:sp>
      <p:sp>
        <p:nvSpPr>
          <p:cNvPr id="5" name="Oval 20"/>
          <p:cNvSpPr>
            <a:spLocks noChangeArrowheads="1"/>
          </p:cNvSpPr>
          <p:nvPr/>
        </p:nvSpPr>
        <p:spPr bwMode="auto">
          <a:xfrm>
            <a:off x="642910" y="2285992"/>
            <a:ext cx="2357454" cy="2368556"/>
          </a:xfrm>
          <a:prstGeom prst="ellipse">
            <a:avLst/>
          </a:prstGeom>
          <a:solidFill>
            <a:srgbClr val="B1B1FF"/>
          </a:solidFill>
          <a:ln w="28575" algn="ctr">
            <a:solidFill>
              <a:srgbClr val="0000FF"/>
            </a:solidFill>
            <a:round/>
            <a:headEnd/>
            <a:tailEnd/>
          </a:ln>
          <a:effectLst/>
        </p:spPr>
        <p:txBody>
          <a:bodyPr wrap="none" anchor="ctr"/>
          <a:lstStyle/>
          <a:p>
            <a:pPr algn="ctr"/>
            <a:r>
              <a:rPr lang="zh-TW" altLang="en-US" sz="3600" dirty="0" smtClean="0"/>
              <a:t>母數</a:t>
            </a:r>
            <a:endParaRPr lang="zh-TW" altLang="en-US" sz="3600" dirty="0"/>
          </a:p>
        </p:txBody>
      </p:sp>
      <p:sp>
        <p:nvSpPr>
          <p:cNvPr id="7" name="AutoShape 7"/>
          <p:cNvSpPr>
            <a:spLocks noChangeArrowheads="1"/>
          </p:cNvSpPr>
          <p:nvPr/>
        </p:nvSpPr>
        <p:spPr bwMode="auto">
          <a:xfrm>
            <a:off x="3786182" y="2643182"/>
            <a:ext cx="1993986" cy="500066"/>
          </a:xfrm>
          <a:prstGeom prst="rightArrow">
            <a:avLst>
              <a:gd name="adj1" fmla="val 50000"/>
              <a:gd name="adj2" fmla="val 47524"/>
            </a:avLst>
          </a:prstGeom>
          <a:solidFill>
            <a:srgbClr val="99CCFF"/>
          </a:solidFill>
          <a:ln w="38100" algn="ctr">
            <a:solidFill>
              <a:srgbClr val="333399"/>
            </a:solidFill>
            <a:miter lim="800000"/>
            <a:headEnd/>
            <a:tailEnd/>
          </a:ln>
          <a:effectLst/>
        </p:spPr>
        <p:txBody>
          <a:bodyPr wrap="none" anchor="ctr"/>
          <a:lstStyle/>
          <a:p>
            <a:endParaRPr lang="zh-TW" altLang="en-US" dirty="0"/>
          </a:p>
        </p:txBody>
      </p:sp>
      <p:sp>
        <p:nvSpPr>
          <p:cNvPr id="8" name="Oval 20"/>
          <p:cNvSpPr>
            <a:spLocks noChangeArrowheads="1"/>
          </p:cNvSpPr>
          <p:nvPr/>
        </p:nvSpPr>
        <p:spPr bwMode="auto">
          <a:xfrm>
            <a:off x="6572264" y="2571744"/>
            <a:ext cx="1714512" cy="1714512"/>
          </a:xfrm>
          <a:prstGeom prst="ellipse">
            <a:avLst/>
          </a:prstGeom>
          <a:solidFill>
            <a:srgbClr val="FFCCCC"/>
          </a:solidFill>
          <a:ln w="28575" algn="ctr">
            <a:solidFill>
              <a:srgbClr val="CC0099"/>
            </a:solidFill>
            <a:round/>
            <a:headEnd/>
            <a:tailEnd/>
          </a:ln>
          <a:effectLst/>
        </p:spPr>
        <p:txBody>
          <a:bodyPr wrap="none" anchor="ctr"/>
          <a:lstStyle/>
          <a:p>
            <a:r>
              <a:rPr lang="zh-TW" altLang="en-US" dirty="0" smtClean="0"/>
              <a:t>樣本統計量</a:t>
            </a:r>
            <a:endParaRPr lang="zh-TW" altLang="en-US" dirty="0"/>
          </a:p>
        </p:txBody>
      </p:sp>
      <p:sp>
        <p:nvSpPr>
          <p:cNvPr id="9" name="AutoShape 7"/>
          <p:cNvSpPr>
            <a:spLocks noChangeArrowheads="1"/>
          </p:cNvSpPr>
          <p:nvPr/>
        </p:nvSpPr>
        <p:spPr bwMode="auto">
          <a:xfrm rot="10800000">
            <a:off x="3786182" y="3786190"/>
            <a:ext cx="1993986" cy="357190"/>
          </a:xfrm>
          <a:prstGeom prst="rightArrow">
            <a:avLst>
              <a:gd name="adj1" fmla="val 50000"/>
              <a:gd name="adj2" fmla="val 50213"/>
            </a:avLst>
          </a:prstGeom>
          <a:solidFill>
            <a:srgbClr val="92D050"/>
          </a:solidFill>
          <a:ln w="38100" algn="ctr">
            <a:solidFill>
              <a:srgbClr val="333399"/>
            </a:solidFill>
            <a:miter lim="800000"/>
            <a:headEnd/>
            <a:tailEnd/>
          </a:ln>
          <a:effectLst/>
        </p:spPr>
        <p:txBody>
          <a:bodyPr wrap="none" anchor="ctr"/>
          <a:lstStyle/>
          <a:p>
            <a:endParaRPr lang="zh-TW"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r>
              <a:rPr lang="zh-TW" altLang="en-US" dirty="0">
                <a:latin typeface="Adobe 繁黑體 Std B" pitchFamily="34" charset="-120"/>
                <a:ea typeface="Adobe 繁黑體 Std B" pitchFamily="34" charset="-120"/>
              </a:rPr>
              <a:t>由同一母群體做同樣方式重複的抽取同樣大小之樣本後所得到的次數</a:t>
            </a:r>
            <a:r>
              <a:rPr lang="zh-TW" altLang="en-US" dirty="0" smtClean="0">
                <a:latin typeface="Adobe 繁黑體 Std B" pitchFamily="34" charset="-120"/>
                <a:ea typeface="Adobe 繁黑體 Std B" pitchFamily="34" charset="-120"/>
              </a:rPr>
              <a:t>分配。</a:t>
            </a:r>
            <a:endParaRPr lang="en-US" altLang="zh-TW" dirty="0" smtClean="0">
              <a:latin typeface="Adobe 繁黑體 Std B" pitchFamily="34" charset="-120"/>
              <a:ea typeface="Adobe 繁黑體 Std B" pitchFamily="34" charset="-120"/>
            </a:endParaRPr>
          </a:p>
          <a:p>
            <a:endParaRPr lang="en-US" altLang="zh-TW" dirty="0">
              <a:latin typeface="Adobe 繁黑體 Std B" pitchFamily="34" charset="-120"/>
              <a:ea typeface="Adobe 繁黑體 Std B" pitchFamily="34" charset="-120"/>
            </a:endParaRPr>
          </a:p>
          <a:p>
            <a:endParaRPr lang="en-US" altLang="zh-TW" dirty="0" smtClean="0">
              <a:latin typeface="Adobe 繁黑體 Std B" pitchFamily="34" charset="-120"/>
              <a:ea typeface="Adobe 繁黑體 Std B" pitchFamily="34" charset="-120"/>
            </a:endParaRPr>
          </a:p>
          <a:p>
            <a:endParaRPr lang="zh-TW" altLang="en-US" dirty="0">
              <a:latin typeface="Adobe 繁黑體 Std B" pitchFamily="34" charset="-120"/>
              <a:ea typeface="Adobe 繁黑體 Std B" pitchFamily="34" charset="-120"/>
            </a:endParaRPr>
          </a:p>
        </p:txBody>
      </p:sp>
      <p:sp>
        <p:nvSpPr>
          <p:cNvPr id="2" name="標題 1"/>
          <p:cNvSpPr>
            <a:spLocks noGrp="1"/>
          </p:cNvSpPr>
          <p:nvPr>
            <p:ph type="title"/>
          </p:nvPr>
        </p:nvSpPr>
        <p:spPr/>
        <p:txBody>
          <a:bodyPr>
            <a:normAutofit/>
          </a:bodyPr>
          <a:lstStyle/>
          <a:p>
            <a:r>
              <a:rPr lang="zh-TW" altLang="en-US" sz="3600" dirty="0">
                <a:latin typeface="Adobe 繁黑體 Std B" pitchFamily="34" charset="-120"/>
                <a:ea typeface="Adobe 繁黑體 Std B" pitchFamily="34" charset="-120"/>
              </a:rPr>
              <a:t>抽樣分配</a:t>
            </a:r>
            <a:r>
              <a:rPr lang="en-US" sz="3600" dirty="0">
                <a:latin typeface="Adobe 繁黑體 Std B" pitchFamily="34" charset="-120"/>
                <a:ea typeface="Adobe 繁黑體 Std B" pitchFamily="34" charset="-120"/>
              </a:rPr>
              <a:t>(Sampling Distribution)</a:t>
            </a:r>
            <a:endParaRPr lang="zh-TW" altLang="en-US" sz="3600" dirty="0">
              <a:latin typeface="Adobe 繁黑體 Std B" pitchFamily="34" charset="-120"/>
              <a:ea typeface="Adobe 繁黑體 Std B" pitchFamily="34" charset="-120"/>
            </a:endParaRPr>
          </a:p>
        </p:txBody>
      </p:sp>
      <p:sp>
        <p:nvSpPr>
          <p:cNvPr id="4" name="AutoShape 10"/>
          <p:cNvSpPr>
            <a:spLocks noChangeArrowheads="1"/>
          </p:cNvSpPr>
          <p:nvPr/>
        </p:nvSpPr>
        <p:spPr bwMode="auto">
          <a:xfrm>
            <a:off x="571472" y="2857496"/>
            <a:ext cx="8215370" cy="1584325"/>
          </a:xfrm>
          <a:prstGeom prst="roundRect">
            <a:avLst>
              <a:gd name="adj" fmla="val 16667"/>
            </a:avLst>
          </a:prstGeom>
          <a:solidFill>
            <a:srgbClr val="B1B1FF"/>
          </a:solidFill>
          <a:ln w="38100" algn="ctr">
            <a:solidFill>
              <a:srgbClr val="0000FF"/>
            </a:solidFill>
            <a:round/>
            <a:headEnd/>
            <a:tailEnd/>
          </a:ln>
          <a:effectLst/>
        </p:spPr>
        <p:txBody>
          <a:bodyPr wrap="none" anchor="ctr"/>
          <a:lstStyle/>
          <a:p>
            <a:r>
              <a:rPr lang="en-US" sz="2400" b="1" dirty="0" smtClean="0"/>
              <a:t>EX</a:t>
            </a:r>
            <a:r>
              <a:rPr lang="zh-TW" altLang="en-US" sz="2400" b="1" dirty="0" smtClean="0"/>
              <a:t>：我們想要了解台灣地區女性朋友使用防曬油的頻率？</a:t>
            </a:r>
            <a:endParaRPr lang="en-US" altLang="zh-TW" sz="2400" b="1" dirty="0" smtClean="0"/>
          </a:p>
          <a:p>
            <a:r>
              <a:rPr lang="zh-TW" altLang="en-US" sz="2400" b="1" dirty="0" smtClean="0"/>
              <a:t>假設台灣女性人口為全國總數的一千一百萬人。（母體）</a:t>
            </a:r>
            <a:endParaRPr lang="en-US" altLang="zh-TW" sz="2400" b="1" dirty="0" smtClean="0"/>
          </a:p>
          <a:p>
            <a:r>
              <a:rPr lang="zh-TW" altLang="en-US" sz="2400" b="1" dirty="0" smtClean="0"/>
              <a:t>（參數：防曬油使用次數）</a:t>
            </a:r>
            <a:endParaRPr lang="zh-TW" altLang="en-US" sz="2400" dirty="0" smtClean="0"/>
          </a:p>
          <a:p>
            <a:endParaRPr lang="zh-TW" altLang="en-US" dirty="0"/>
          </a:p>
        </p:txBody>
      </p:sp>
      <p:graphicFrame>
        <p:nvGraphicFramePr>
          <p:cNvPr id="5" name="圖表 4"/>
          <p:cNvGraphicFramePr/>
          <p:nvPr/>
        </p:nvGraphicFramePr>
        <p:xfrm>
          <a:off x="3214678" y="4071942"/>
          <a:ext cx="4976826" cy="250033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r>
              <a:rPr lang="zh-TW" altLang="en-US" sz="2400" b="1" dirty="0" smtClean="0"/>
              <a:t>在</a:t>
            </a:r>
            <a:r>
              <a:rPr lang="zh-TW" altLang="en-US" sz="2400" b="1" dirty="0"/>
              <a:t>全台灣隨機抽樣</a:t>
            </a:r>
            <a:r>
              <a:rPr lang="zh-TW" altLang="en-US" sz="2400" b="1" dirty="0">
                <a:solidFill>
                  <a:srgbClr val="FF0000"/>
                </a:solidFill>
              </a:rPr>
              <a:t>五百名女性</a:t>
            </a:r>
            <a:r>
              <a:rPr lang="zh-TW" altLang="en-US" sz="2400" b="1" dirty="0"/>
              <a:t>為樣本調查使用防曬油頻率</a:t>
            </a:r>
            <a:r>
              <a:rPr lang="en-US" sz="2400" b="1" dirty="0"/>
              <a:t>(</a:t>
            </a:r>
            <a:r>
              <a:rPr lang="zh-TW" altLang="en-US" sz="2400" b="1" dirty="0"/>
              <a:t>樣本</a:t>
            </a:r>
            <a:r>
              <a:rPr lang="en-US" sz="2400" b="1" dirty="0"/>
              <a:t>)</a:t>
            </a:r>
            <a:r>
              <a:rPr lang="zh-TW" altLang="en-US" sz="2400" b="1" dirty="0"/>
              <a:t>，進而推論台灣女性人口總數一千一百萬人</a:t>
            </a:r>
            <a:r>
              <a:rPr lang="en-US" sz="2400" b="1" dirty="0"/>
              <a:t>(</a:t>
            </a:r>
            <a:r>
              <a:rPr lang="zh-TW" altLang="en-US" sz="2400" b="1" dirty="0"/>
              <a:t>母體</a:t>
            </a:r>
            <a:r>
              <a:rPr lang="en-US" sz="2400" b="1" dirty="0"/>
              <a:t>)</a:t>
            </a:r>
            <a:r>
              <a:rPr lang="zh-TW" altLang="en-US" sz="2400" b="1" dirty="0"/>
              <a:t>可能的結果</a:t>
            </a:r>
            <a:r>
              <a:rPr lang="zh-TW" altLang="en-US" sz="2400" b="1" dirty="0" smtClean="0"/>
              <a:t>。</a:t>
            </a:r>
            <a:endParaRPr lang="en-US" altLang="zh-TW" sz="2400" b="1" dirty="0" smtClean="0"/>
          </a:p>
          <a:p>
            <a:endParaRPr lang="zh-TW" altLang="en-US" dirty="0"/>
          </a:p>
          <a:p>
            <a:endParaRPr lang="zh-TW" altLang="en-US" dirty="0"/>
          </a:p>
        </p:txBody>
      </p:sp>
      <p:sp>
        <p:nvSpPr>
          <p:cNvPr id="2" name="標題 1"/>
          <p:cNvSpPr>
            <a:spLocks noGrp="1"/>
          </p:cNvSpPr>
          <p:nvPr>
            <p:ph type="title"/>
          </p:nvPr>
        </p:nvSpPr>
        <p:spPr/>
        <p:txBody>
          <a:bodyPr/>
          <a:lstStyle/>
          <a:p>
            <a:r>
              <a:rPr lang="zh-TW" altLang="en-US" dirty="0" smtClean="0"/>
              <a:t>抽樣分配例子</a:t>
            </a:r>
            <a:endParaRPr lang="zh-TW" altLang="en-US" dirty="0"/>
          </a:p>
        </p:txBody>
      </p:sp>
      <p:sp>
        <p:nvSpPr>
          <p:cNvPr id="276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
        <p:nvSpPr>
          <p:cNvPr id="2765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27651" name="Object 3"/>
          <p:cNvGraphicFramePr>
            <a:graphicFrameLocks noChangeAspect="1"/>
          </p:cNvGraphicFramePr>
          <p:nvPr/>
        </p:nvGraphicFramePr>
        <p:xfrm>
          <a:off x="-1214478" y="2714620"/>
          <a:ext cx="10929509" cy="4143380"/>
        </p:xfrm>
        <a:graphic>
          <a:graphicData uri="http://schemas.openxmlformats.org/presentationml/2006/ole">
            <p:oleObj spid="_x0000_s27651" name="圖表" r:id="rId4" imgW="5124416" imgH="1828800" progId="MSGraph.Chart.8">
              <p:embed/>
            </p:oleObj>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r>
              <a:rPr lang="zh-TW" altLang="en-US" dirty="0"/>
              <a:t>以樣本推論母體時，正確估計的可能性有多少？即估計正確的機率數值大小是為信心水準</a:t>
            </a:r>
            <a:r>
              <a:rPr lang="zh-TW" altLang="en-US" dirty="0" smtClean="0"/>
              <a:t>。</a:t>
            </a:r>
            <a:endParaRPr lang="en-US" altLang="zh-TW" dirty="0" smtClean="0"/>
          </a:p>
          <a:p>
            <a:endParaRPr lang="en-US" altLang="zh-TW" dirty="0" smtClean="0"/>
          </a:p>
          <a:p>
            <a:endParaRPr lang="zh-TW" altLang="en-US" dirty="0"/>
          </a:p>
        </p:txBody>
      </p:sp>
      <p:sp>
        <p:nvSpPr>
          <p:cNvPr id="2" name="標題 1"/>
          <p:cNvSpPr>
            <a:spLocks noGrp="1"/>
          </p:cNvSpPr>
          <p:nvPr>
            <p:ph type="title"/>
          </p:nvPr>
        </p:nvSpPr>
        <p:spPr/>
        <p:txBody>
          <a:bodyPr>
            <a:normAutofit/>
          </a:bodyPr>
          <a:lstStyle/>
          <a:p>
            <a:r>
              <a:rPr lang="zh-TW" altLang="en-US" sz="3200" dirty="0" smtClean="0"/>
              <a:t>信賴水準</a:t>
            </a:r>
            <a:r>
              <a:rPr lang="en-US" sz="3200" dirty="0"/>
              <a:t>(Confidence Level)</a:t>
            </a:r>
            <a:endParaRPr lang="zh-TW" altLang="en-US" sz="3200" dirty="0"/>
          </a:p>
        </p:txBody>
      </p:sp>
      <p:pic>
        <p:nvPicPr>
          <p:cNvPr id="71682" name="Picture 2" descr="http://3.bp.blogspot.com/-_nXCto6sdNg/UFB1cZ9n-kI/AAAAAAAACxQ/yc--vZJFfrY/s1600/image013.jpg"/>
          <p:cNvPicPr>
            <a:picLocks noChangeAspect="1" noChangeArrowheads="1"/>
          </p:cNvPicPr>
          <p:nvPr/>
        </p:nvPicPr>
        <p:blipFill>
          <a:blip r:embed="rId3" cstate="print"/>
          <a:srcRect/>
          <a:stretch>
            <a:fillRect/>
          </a:stretch>
        </p:blipFill>
        <p:spPr bwMode="auto">
          <a:xfrm>
            <a:off x="2500298" y="3714752"/>
            <a:ext cx="3571900" cy="2381268"/>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endParaRPr lang="zh-TW" altLang="en-US" dirty="0"/>
          </a:p>
        </p:txBody>
      </p:sp>
      <p:sp>
        <p:nvSpPr>
          <p:cNvPr id="2" name="標題 1"/>
          <p:cNvSpPr>
            <a:spLocks noGrp="1"/>
          </p:cNvSpPr>
          <p:nvPr>
            <p:ph type="title"/>
          </p:nvPr>
        </p:nvSpPr>
        <p:spPr/>
        <p:txBody>
          <a:bodyPr>
            <a:normAutofit/>
          </a:bodyPr>
          <a:lstStyle/>
          <a:p>
            <a:r>
              <a:rPr lang="zh-TW" altLang="en-US" sz="3200" dirty="0" smtClean="0"/>
              <a:t>信賴區間</a:t>
            </a:r>
            <a:endParaRPr lang="zh-TW" altLang="en-US" sz="3200" dirty="0"/>
          </a:p>
        </p:txBody>
      </p:sp>
      <p:pic>
        <p:nvPicPr>
          <p:cNvPr id="23553" name="Picture 1"/>
          <p:cNvPicPr>
            <a:picLocks noChangeAspect="1" noChangeArrowheads="1"/>
          </p:cNvPicPr>
          <p:nvPr/>
        </p:nvPicPr>
        <p:blipFill>
          <a:blip r:embed="rId3" cstate="print"/>
          <a:srcRect/>
          <a:stretch>
            <a:fillRect/>
          </a:stretch>
        </p:blipFill>
        <p:spPr bwMode="auto">
          <a:xfrm>
            <a:off x="928662" y="2143116"/>
            <a:ext cx="7045261" cy="330994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r>
              <a:rPr lang="zh-TW" altLang="en-US" dirty="0"/>
              <a:t>某校有學生</a:t>
            </a:r>
            <a:r>
              <a:rPr lang="en-US" altLang="zh-TW" dirty="0"/>
              <a:t>1000 </a:t>
            </a:r>
            <a:r>
              <a:rPr lang="zh-TW" altLang="en-US" dirty="0"/>
              <a:t>位，數學段考成績呈常態</a:t>
            </a:r>
            <a:r>
              <a:rPr lang="zh-TW" altLang="en-US" dirty="0" smtClean="0"/>
              <a:t>分配，</a:t>
            </a:r>
            <a:r>
              <a:rPr lang="zh-TW" altLang="en-US" dirty="0"/>
              <a:t>平均成績</a:t>
            </a:r>
            <a:r>
              <a:rPr lang="en-US" altLang="zh-TW" dirty="0"/>
              <a:t>70 </a:t>
            </a:r>
            <a:r>
              <a:rPr lang="zh-TW" altLang="en-US" dirty="0"/>
              <a:t>分，標準差</a:t>
            </a:r>
            <a:r>
              <a:rPr lang="en-US" altLang="zh-TW" dirty="0"/>
              <a:t>10 </a:t>
            </a:r>
            <a:r>
              <a:rPr lang="zh-TW" altLang="en-US" dirty="0"/>
              <a:t>分，</a:t>
            </a:r>
          </a:p>
          <a:p>
            <a:r>
              <a:rPr lang="zh-TW" altLang="en-US" dirty="0"/>
              <a:t>則</a:t>
            </a:r>
          </a:p>
          <a:p>
            <a:pPr lvl="1"/>
            <a:r>
              <a:rPr lang="en-US" altLang="zh-TW" dirty="0" smtClean="0"/>
              <a:t>(1)</a:t>
            </a:r>
            <a:r>
              <a:rPr lang="zh-TW" altLang="en-US" dirty="0" smtClean="0"/>
              <a:t>此次</a:t>
            </a:r>
            <a:r>
              <a:rPr lang="zh-TW" altLang="en-US" dirty="0"/>
              <a:t>段考成績不及格的學生約有幾位？</a:t>
            </a:r>
          </a:p>
          <a:p>
            <a:pPr lvl="1"/>
            <a:r>
              <a:rPr lang="en-US" altLang="zh-TW" dirty="0" smtClean="0"/>
              <a:t> (2)</a:t>
            </a:r>
            <a:r>
              <a:rPr lang="zh-TW" altLang="en-US" dirty="0" smtClean="0"/>
              <a:t>成績</a:t>
            </a:r>
            <a:r>
              <a:rPr lang="zh-TW" altLang="en-US" dirty="0"/>
              <a:t>超過</a:t>
            </a:r>
            <a:r>
              <a:rPr lang="en-US" altLang="zh-TW" dirty="0"/>
              <a:t>90 </a:t>
            </a:r>
            <a:r>
              <a:rPr lang="zh-TW" altLang="en-US" dirty="0"/>
              <a:t>分的有幾位？</a:t>
            </a:r>
          </a:p>
          <a:p>
            <a:pPr lvl="1"/>
            <a:r>
              <a:rPr lang="en-US" altLang="zh-TW" dirty="0" smtClean="0"/>
              <a:t> (3)</a:t>
            </a:r>
            <a:r>
              <a:rPr lang="zh-TW" altLang="en-US" dirty="0" smtClean="0"/>
              <a:t>某</a:t>
            </a:r>
            <a:r>
              <a:rPr lang="zh-TW" altLang="en-US" dirty="0"/>
              <a:t>生成績</a:t>
            </a:r>
            <a:r>
              <a:rPr lang="en-US" altLang="zh-TW" dirty="0"/>
              <a:t>80 </a:t>
            </a:r>
            <a:r>
              <a:rPr lang="zh-TW" altLang="en-US" dirty="0"/>
              <a:t>分，他在全校大約排第幾名？</a:t>
            </a:r>
          </a:p>
        </p:txBody>
      </p:sp>
      <p:sp>
        <p:nvSpPr>
          <p:cNvPr id="2" name="標題 1"/>
          <p:cNvSpPr>
            <a:spLocks noGrp="1"/>
          </p:cNvSpPr>
          <p:nvPr>
            <p:ph type="title"/>
          </p:nvPr>
        </p:nvSpPr>
        <p:spPr/>
        <p:txBody>
          <a:bodyPr/>
          <a:lstStyle/>
          <a:p>
            <a:r>
              <a:rPr lang="zh-TW" altLang="en-US" dirty="0" smtClean="0"/>
              <a:t>信賴區間例題</a:t>
            </a:r>
            <a:endParaRPr lang="zh-TW" alt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marL="342900" lvl="1" indent="-342900">
              <a:buFont typeface="Arial" pitchFamily="34" charset="0"/>
              <a:buChar char="•"/>
            </a:pPr>
            <a:r>
              <a:rPr lang="en-US" altLang="zh-TW" dirty="0" smtClean="0"/>
              <a:t>(1)</a:t>
            </a:r>
            <a:r>
              <a:rPr lang="zh-TW" altLang="en-US" dirty="0" smtClean="0"/>
              <a:t>此次段考成績不及格的學生約有幾位？</a:t>
            </a:r>
            <a:endParaRPr lang="en-US" altLang="zh-TW" dirty="0" smtClean="0"/>
          </a:p>
          <a:p>
            <a:r>
              <a:rPr lang="en-US" altLang="zh-TW" dirty="0"/>
              <a:t>1000 </a:t>
            </a:r>
            <a:r>
              <a:rPr lang="en-US" altLang="zh-TW" dirty="0" smtClean="0"/>
              <a:t>X32%/2= 160 </a:t>
            </a:r>
            <a:r>
              <a:rPr lang="en-US" altLang="zh-TW" dirty="0"/>
              <a:t>(</a:t>
            </a:r>
            <a:r>
              <a:rPr lang="zh-TW" altLang="en-US" dirty="0"/>
              <a:t>人</a:t>
            </a:r>
            <a:r>
              <a:rPr lang="en-US" altLang="zh-TW" dirty="0"/>
              <a:t>)</a:t>
            </a:r>
            <a:endParaRPr lang="zh-TW" altLang="en-US" dirty="0" smtClean="0"/>
          </a:p>
          <a:p>
            <a:endParaRPr lang="zh-TW" altLang="en-US" dirty="0"/>
          </a:p>
        </p:txBody>
      </p:sp>
      <p:sp>
        <p:nvSpPr>
          <p:cNvPr id="2" name="標題 1"/>
          <p:cNvSpPr>
            <a:spLocks noGrp="1"/>
          </p:cNvSpPr>
          <p:nvPr>
            <p:ph type="title"/>
          </p:nvPr>
        </p:nvSpPr>
        <p:spPr/>
        <p:txBody>
          <a:bodyPr/>
          <a:lstStyle/>
          <a:p>
            <a:r>
              <a:rPr lang="en-US" altLang="zh-TW" dirty="0" smtClean="0"/>
              <a:t>Answer</a:t>
            </a:r>
            <a:endParaRPr lang="zh-TW" altLang="en-US" dirty="0"/>
          </a:p>
        </p:txBody>
      </p:sp>
      <p:pic>
        <p:nvPicPr>
          <p:cNvPr id="19457" name="Picture 1"/>
          <p:cNvPicPr>
            <a:picLocks noChangeAspect="1" noChangeArrowheads="1"/>
          </p:cNvPicPr>
          <p:nvPr/>
        </p:nvPicPr>
        <p:blipFill>
          <a:blip r:embed="rId3" cstate="print"/>
          <a:srcRect/>
          <a:stretch>
            <a:fillRect/>
          </a:stretch>
        </p:blipFill>
        <p:spPr bwMode="auto">
          <a:xfrm>
            <a:off x="1000100" y="2928934"/>
            <a:ext cx="7429552" cy="3133719"/>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marL="342900" lvl="1" indent="-342900">
              <a:buFont typeface="Arial" pitchFamily="34" charset="0"/>
              <a:buChar char="•"/>
            </a:pPr>
            <a:r>
              <a:rPr lang="en-US" altLang="zh-TW" dirty="0" smtClean="0"/>
              <a:t>(2)</a:t>
            </a:r>
            <a:r>
              <a:rPr lang="zh-TW" altLang="en-US" dirty="0" smtClean="0"/>
              <a:t>成績超過</a:t>
            </a:r>
            <a:r>
              <a:rPr lang="en-US" altLang="zh-TW" dirty="0" smtClean="0"/>
              <a:t>90 </a:t>
            </a:r>
            <a:r>
              <a:rPr lang="zh-TW" altLang="en-US" dirty="0" smtClean="0"/>
              <a:t>分的有幾位？</a:t>
            </a:r>
            <a:endParaRPr lang="en-US" altLang="zh-TW" dirty="0" smtClean="0"/>
          </a:p>
          <a:p>
            <a:pPr marL="342900" lvl="1" indent="-342900">
              <a:buFont typeface="Arial" pitchFamily="34" charset="0"/>
              <a:buChar char="•"/>
            </a:pPr>
            <a:r>
              <a:rPr lang="en-US" altLang="zh-TW" dirty="0" smtClean="0"/>
              <a:t>1000x5%/2=25(</a:t>
            </a:r>
            <a:r>
              <a:rPr lang="zh-TW" altLang="en-US" dirty="0" smtClean="0"/>
              <a:t>人</a:t>
            </a:r>
            <a:r>
              <a:rPr lang="en-US" altLang="zh-TW" dirty="0" smtClean="0"/>
              <a:t>)</a:t>
            </a:r>
            <a:endParaRPr lang="zh-TW" altLang="en-US" dirty="0"/>
          </a:p>
        </p:txBody>
      </p:sp>
      <p:sp>
        <p:nvSpPr>
          <p:cNvPr id="2" name="標題 1"/>
          <p:cNvSpPr>
            <a:spLocks noGrp="1"/>
          </p:cNvSpPr>
          <p:nvPr>
            <p:ph type="title"/>
          </p:nvPr>
        </p:nvSpPr>
        <p:spPr/>
        <p:txBody>
          <a:bodyPr/>
          <a:lstStyle/>
          <a:p>
            <a:r>
              <a:rPr lang="en-US" altLang="zh-TW" dirty="0" smtClean="0"/>
              <a:t>Answer</a:t>
            </a:r>
            <a:endParaRPr lang="zh-TW" altLang="en-US" dirty="0"/>
          </a:p>
        </p:txBody>
      </p:sp>
      <p:pic>
        <p:nvPicPr>
          <p:cNvPr id="19457" name="Picture 1"/>
          <p:cNvPicPr>
            <a:picLocks noChangeAspect="1" noChangeArrowheads="1"/>
          </p:cNvPicPr>
          <p:nvPr/>
        </p:nvPicPr>
        <p:blipFill>
          <a:blip r:embed="rId3" cstate="print"/>
          <a:srcRect/>
          <a:stretch>
            <a:fillRect/>
          </a:stretch>
        </p:blipFill>
        <p:spPr bwMode="auto">
          <a:xfrm>
            <a:off x="928662" y="2857496"/>
            <a:ext cx="7429552" cy="3133719"/>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marL="342900" lvl="1" indent="-342900">
              <a:buFont typeface="Arial" pitchFamily="34" charset="0"/>
              <a:buChar char="•"/>
            </a:pPr>
            <a:r>
              <a:rPr lang="en-US" altLang="zh-TW" dirty="0" smtClean="0"/>
              <a:t>(3)</a:t>
            </a:r>
            <a:r>
              <a:rPr lang="zh-TW" altLang="en-US" dirty="0" smtClean="0"/>
              <a:t>某生成績</a:t>
            </a:r>
            <a:r>
              <a:rPr lang="en-US" altLang="zh-TW" dirty="0" smtClean="0"/>
              <a:t>80 </a:t>
            </a:r>
            <a:r>
              <a:rPr lang="zh-TW" altLang="en-US" dirty="0" smtClean="0"/>
              <a:t>分，他在全校大約排第幾名？</a:t>
            </a:r>
            <a:endParaRPr lang="en-US" altLang="zh-TW" dirty="0" smtClean="0"/>
          </a:p>
          <a:p>
            <a:pPr marL="342900" lvl="1" indent="-342900">
              <a:buFont typeface="Arial" pitchFamily="34" charset="0"/>
              <a:buChar char="•"/>
            </a:pPr>
            <a:r>
              <a:rPr lang="en-US" altLang="zh-TW" dirty="0" smtClean="0"/>
              <a:t>1000X32%/2=160</a:t>
            </a:r>
            <a:r>
              <a:rPr lang="zh-TW" altLang="en-US" dirty="0" smtClean="0"/>
              <a:t>人</a:t>
            </a:r>
            <a:endParaRPr lang="zh-TW" altLang="en-US" dirty="0"/>
          </a:p>
        </p:txBody>
      </p:sp>
      <p:sp>
        <p:nvSpPr>
          <p:cNvPr id="2" name="標題 1"/>
          <p:cNvSpPr>
            <a:spLocks noGrp="1"/>
          </p:cNvSpPr>
          <p:nvPr>
            <p:ph type="title"/>
          </p:nvPr>
        </p:nvSpPr>
        <p:spPr/>
        <p:txBody>
          <a:bodyPr/>
          <a:lstStyle/>
          <a:p>
            <a:r>
              <a:rPr lang="en-US" altLang="zh-TW" dirty="0" smtClean="0"/>
              <a:t>Answer</a:t>
            </a:r>
            <a:endParaRPr lang="zh-TW" altLang="en-US" dirty="0"/>
          </a:p>
        </p:txBody>
      </p:sp>
      <p:pic>
        <p:nvPicPr>
          <p:cNvPr id="19457" name="Picture 1"/>
          <p:cNvPicPr>
            <a:picLocks noChangeAspect="1" noChangeArrowheads="1"/>
          </p:cNvPicPr>
          <p:nvPr/>
        </p:nvPicPr>
        <p:blipFill>
          <a:blip r:embed="rId3" cstate="print"/>
          <a:srcRect/>
          <a:stretch>
            <a:fillRect/>
          </a:stretch>
        </p:blipFill>
        <p:spPr bwMode="auto">
          <a:xfrm>
            <a:off x="1000100" y="3000372"/>
            <a:ext cx="7429552" cy="3133719"/>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r>
              <a:rPr lang="zh-TW" altLang="en-US" dirty="0"/>
              <a:t>試驗中每次可能結果的機率乘以其結果的總和</a:t>
            </a:r>
            <a:r>
              <a:rPr lang="zh-TW" altLang="en-US" dirty="0" smtClean="0"/>
              <a:t>。</a:t>
            </a:r>
            <a:endParaRPr lang="en-US" altLang="zh-TW" dirty="0" smtClean="0"/>
          </a:p>
          <a:p>
            <a:endParaRPr lang="en-US" altLang="zh-TW" dirty="0" smtClean="0"/>
          </a:p>
          <a:p>
            <a:endParaRPr lang="zh-TW" altLang="en-US" dirty="0"/>
          </a:p>
          <a:p>
            <a:endParaRPr lang="zh-TW" altLang="en-US" dirty="0"/>
          </a:p>
        </p:txBody>
      </p:sp>
      <p:sp>
        <p:nvSpPr>
          <p:cNvPr id="2" name="標題 1"/>
          <p:cNvSpPr>
            <a:spLocks noGrp="1"/>
          </p:cNvSpPr>
          <p:nvPr>
            <p:ph type="title"/>
          </p:nvPr>
        </p:nvSpPr>
        <p:spPr/>
        <p:txBody>
          <a:bodyPr>
            <a:normAutofit/>
          </a:bodyPr>
          <a:lstStyle/>
          <a:p>
            <a:r>
              <a:rPr lang="zh-TW" altLang="en-US" sz="3200" dirty="0"/>
              <a:t>期望值</a:t>
            </a:r>
            <a:r>
              <a:rPr lang="en-US" sz="3200" dirty="0"/>
              <a:t>(Expected value</a:t>
            </a:r>
            <a:r>
              <a:rPr lang="en-US" sz="3200" dirty="0" smtClean="0"/>
              <a:t>)</a:t>
            </a:r>
            <a:r>
              <a:rPr lang="en-US" altLang="zh-TW" sz="3200" dirty="0" smtClean="0"/>
              <a:t>(</a:t>
            </a:r>
            <a:r>
              <a:rPr lang="zh-TW" altLang="en-US" sz="3200" dirty="0" smtClean="0"/>
              <a:t>間斷型</a:t>
            </a:r>
            <a:r>
              <a:rPr lang="en-US" altLang="zh-TW" sz="3200" dirty="0" smtClean="0"/>
              <a:t>)</a:t>
            </a:r>
            <a:endParaRPr lang="zh-TW" altLang="en-US" sz="3200" dirty="0"/>
          </a:p>
        </p:txBody>
      </p:sp>
      <p:graphicFrame>
        <p:nvGraphicFramePr>
          <p:cNvPr id="4" name="物件 3"/>
          <p:cNvGraphicFramePr>
            <a:graphicFrameLocks/>
          </p:cNvGraphicFramePr>
          <p:nvPr/>
        </p:nvGraphicFramePr>
        <p:xfrm>
          <a:off x="1571604" y="2786058"/>
          <a:ext cx="6048396" cy="2674942"/>
        </p:xfrm>
        <a:graphic>
          <a:graphicData uri="http://schemas.openxmlformats.org/presentationml/2006/ole">
            <p:oleObj spid="_x0000_s59393" name="方程式" r:id="rId4" imgW="0" imgH="0" progId="Equation.3">
              <p:embed/>
            </p:oleObj>
          </a:graphicData>
        </a:graphic>
      </p:graphicFrame>
      <p:graphicFrame>
        <p:nvGraphicFramePr>
          <p:cNvPr id="5" name="物件 4"/>
          <p:cNvGraphicFramePr>
            <a:graphicFrameLocks noChangeAspect="1"/>
          </p:cNvGraphicFramePr>
          <p:nvPr/>
        </p:nvGraphicFramePr>
        <p:xfrm>
          <a:off x="714348" y="2428868"/>
          <a:ext cx="2428892" cy="1353808"/>
        </p:xfrm>
        <a:graphic>
          <a:graphicData uri="http://schemas.openxmlformats.org/presentationml/2006/ole">
            <p:oleObj spid="_x0000_s59394" name="方程式" r:id="rId5" imgW="774360" imgH="431640" progId="Equation.3">
              <p:embed/>
            </p:oleObj>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en-US" altLang="zh-TW" dirty="0" smtClean="0"/>
              <a:t>Introduce</a:t>
            </a:r>
            <a:endParaRPr lang="en-US" altLang="zh-TW" dirty="0" smtClean="0"/>
          </a:p>
          <a:p>
            <a:r>
              <a:rPr lang="en-US" altLang="zh-TW" dirty="0" smtClean="0"/>
              <a:t>Population or Sample ?</a:t>
            </a:r>
          </a:p>
          <a:p>
            <a:r>
              <a:rPr lang="en-US" altLang="zh-TW" dirty="0" smtClean="0"/>
              <a:t>The Basics of Sampling </a:t>
            </a:r>
          </a:p>
          <a:p>
            <a:r>
              <a:rPr lang="en-US" altLang="zh-TW" dirty="0" smtClean="0"/>
              <a:t>Types of Samples</a:t>
            </a:r>
          </a:p>
          <a:p>
            <a:r>
              <a:rPr lang="en-US" altLang="zh-TW" dirty="0" smtClean="0"/>
              <a:t>A </a:t>
            </a:r>
            <a:r>
              <a:rPr lang="en-US" altLang="zh-TW" dirty="0" smtClean="0"/>
              <a:t>series </a:t>
            </a:r>
            <a:r>
              <a:rPr lang="en-US" altLang="zh-TW" dirty="0" smtClean="0"/>
              <a:t>of samples</a:t>
            </a:r>
          </a:p>
          <a:p>
            <a:r>
              <a:rPr lang="zh-TW" altLang="en-US" dirty="0" smtClean="0"/>
              <a:t>何謂</a:t>
            </a:r>
            <a:r>
              <a:rPr lang="zh-TW" altLang="en-US" dirty="0" smtClean="0"/>
              <a:t>推論統計</a:t>
            </a:r>
            <a:endParaRPr lang="en-US" altLang="zh-TW" dirty="0" smtClean="0"/>
          </a:p>
          <a:p>
            <a:r>
              <a:rPr lang="zh-TW" altLang="en-US" dirty="0" smtClean="0"/>
              <a:t>抽樣分配</a:t>
            </a:r>
            <a:endParaRPr lang="en-US" altLang="zh-TW" dirty="0" smtClean="0"/>
          </a:p>
          <a:p>
            <a:r>
              <a:rPr lang="zh-TW" altLang="en-US" dirty="0" smtClean="0"/>
              <a:t>信賴水準</a:t>
            </a:r>
            <a:endParaRPr lang="en-US" altLang="zh-TW" dirty="0" smtClean="0"/>
          </a:p>
          <a:p>
            <a:r>
              <a:rPr lang="zh-TW" altLang="en-US" dirty="0" smtClean="0"/>
              <a:t>如何減少隨機抽樣誤差</a:t>
            </a:r>
            <a:endParaRPr lang="en-US" altLang="zh-TW" dirty="0" smtClean="0"/>
          </a:p>
          <a:p>
            <a:endParaRPr lang="zh-TW" altLang="en-US" dirty="0" smtClean="0"/>
          </a:p>
          <a:p>
            <a:endParaRPr lang="zh-TW" altLang="en-US" dirty="0"/>
          </a:p>
        </p:txBody>
      </p:sp>
      <p:sp>
        <p:nvSpPr>
          <p:cNvPr id="3" name="標題 2"/>
          <p:cNvSpPr>
            <a:spLocks noGrp="1"/>
          </p:cNvSpPr>
          <p:nvPr>
            <p:ph type="title"/>
          </p:nvPr>
        </p:nvSpPr>
        <p:spPr/>
        <p:txBody>
          <a:bodyPr/>
          <a:lstStyle/>
          <a:p>
            <a:pPr algn="ctr"/>
            <a:r>
              <a:rPr lang="en-US" altLang="zh-TW" dirty="0" smtClean="0"/>
              <a:t>Contents</a:t>
            </a:r>
            <a:endParaRPr lang="zh-TW"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nvPr>
        </p:nvGraphicFramePr>
        <p:xfrm>
          <a:off x="642910" y="1500174"/>
          <a:ext cx="8001057" cy="4357718"/>
        </p:xfrm>
        <a:graphic>
          <a:graphicData uri="http://schemas.openxmlformats.org/drawingml/2006/table">
            <a:tbl>
              <a:tblPr/>
              <a:tblGrid>
                <a:gridCol w="571504"/>
                <a:gridCol w="1857388"/>
                <a:gridCol w="1857388"/>
                <a:gridCol w="1643074"/>
                <a:gridCol w="2071703"/>
              </a:tblGrid>
              <a:tr h="428628">
                <a:tc>
                  <a:txBody>
                    <a:bodyPr/>
                    <a:lstStyle/>
                    <a:p>
                      <a:pPr algn="ctr">
                        <a:lnSpc>
                          <a:spcPct val="150000"/>
                        </a:lnSpc>
                        <a:spcAft>
                          <a:spcPts val="1200"/>
                        </a:spcAft>
                      </a:pPr>
                      <a:r>
                        <a:rPr lang="zh-TW" altLang="en-US" sz="1600" dirty="0" smtClean="0">
                          <a:solidFill>
                            <a:srgbClr val="222222"/>
                          </a:solidFill>
                          <a:latin typeface="Adobe 繁黑體 Std B" pitchFamily="34" charset="-120"/>
                          <a:ea typeface="Adobe 繁黑體 Std B" pitchFamily="34" charset="-120"/>
                        </a:rPr>
                        <a:t>點數</a:t>
                      </a:r>
                      <a:endParaRPr lang="en-US" sz="1600" dirty="0">
                        <a:solidFill>
                          <a:srgbClr val="222222"/>
                        </a:solidFill>
                        <a:latin typeface="Adobe 繁黑體 Std B" pitchFamily="34" charset="-120"/>
                        <a:ea typeface="Adobe 繁黑體 Std B" pitchFamily="34" charset="-12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zh-TW" altLang="en-US" sz="2400" dirty="0" smtClean="0">
                          <a:latin typeface="Adobe 繁黑體 Std B" pitchFamily="34" charset="-120"/>
                          <a:ea typeface="Adobe 繁黑體 Std B" pitchFamily="34" charset="-120"/>
                        </a:rPr>
                        <a:t>個別機率</a:t>
                      </a:r>
                      <a:endParaRPr lang="zh-TW" sz="2400" dirty="0">
                        <a:latin typeface="Adobe 繁黑體 Std B" pitchFamily="34" charset="-120"/>
                        <a:ea typeface="Adobe 繁黑體 Std B" pitchFamily="34" charset="-12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zh-TW" altLang="en-US" sz="2400" dirty="0" smtClean="0">
                          <a:latin typeface="Adobe 繁黑體 Std B" pitchFamily="34" charset="-120"/>
                          <a:ea typeface="Adobe 繁黑體 Std B" pitchFamily="34" charset="-120"/>
                        </a:rPr>
                        <a:t>個別期望值</a:t>
                      </a:r>
                      <a:endParaRPr lang="zh-TW" sz="2400" dirty="0">
                        <a:latin typeface="Adobe 繁黑體 Std B" pitchFamily="34" charset="-120"/>
                        <a:ea typeface="Adobe 繁黑體 Std B" pitchFamily="34" charset="-12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5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zh-TW" altLang="en-US" sz="2800" dirty="0" smtClean="0">
                          <a:latin typeface="Times New Roman"/>
                          <a:ea typeface="新細明體"/>
                        </a:rPr>
                        <a:t>個別變異數</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r>
              <a:tr h="360617">
                <a:tc>
                  <a:txBody>
                    <a:bodyPr/>
                    <a:lstStyle/>
                    <a:p>
                      <a:pPr>
                        <a:spcAft>
                          <a:spcPts val="1200"/>
                        </a:spcAft>
                      </a:pPr>
                      <a:r>
                        <a:rPr lang="en-US" sz="2800" dirty="0" smtClean="0">
                          <a:solidFill>
                            <a:srgbClr val="222222"/>
                          </a:solidFill>
                          <a:latin typeface="Arial"/>
                          <a:ea typeface="新細明體"/>
                        </a:rPr>
                        <a:t>X</a:t>
                      </a:r>
                      <a:endParaRPr lang="en-US" sz="2800" dirty="0">
                        <a:solidFill>
                          <a:srgbClr val="222222"/>
                        </a:solidFill>
                        <a:latin typeface="Arial"/>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a:solidFill>
                            <a:srgbClr val="222222"/>
                          </a:solidFill>
                          <a:latin typeface="Arial"/>
                          <a:ea typeface="新細明體"/>
                        </a:rPr>
                        <a:t>F(x</a:t>
                      </a:r>
                      <a:r>
                        <a:rPr lang="en-US" sz="2800" baseline="-25000" dirty="0">
                          <a:solidFill>
                            <a:srgbClr val="222222"/>
                          </a:solidFill>
                          <a:latin typeface="Arial"/>
                          <a:ea typeface="新細明體"/>
                        </a:rPr>
                        <a:t>i</a:t>
                      </a:r>
                      <a:r>
                        <a:rPr lang="en-US" sz="2800" dirty="0">
                          <a:solidFill>
                            <a:srgbClr val="222222"/>
                          </a:solidFill>
                          <a:latin typeface="Arial"/>
                          <a:ea typeface="新細明體"/>
                        </a:rPr>
                        <a:t>)</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a:solidFill>
                            <a:srgbClr val="222222"/>
                          </a:solidFill>
                          <a:latin typeface="Arial"/>
                          <a:ea typeface="新細明體"/>
                        </a:rPr>
                        <a:t>XF(x</a:t>
                      </a:r>
                      <a:r>
                        <a:rPr lang="en-US" sz="2800" baseline="-25000" dirty="0">
                          <a:solidFill>
                            <a:srgbClr val="222222"/>
                          </a:solidFill>
                          <a:latin typeface="Arial"/>
                          <a:ea typeface="新細明體"/>
                        </a:rPr>
                        <a:t>i</a:t>
                      </a:r>
                      <a:r>
                        <a:rPr lang="en-US" sz="2800" dirty="0">
                          <a:solidFill>
                            <a:srgbClr val="222222"/>
                          </a:solidFill>
                          <a:latin typeface="Arial"/>
                          <a:ea typeface="新細明體"/>
                        </a:rPr>
                        <a:t>)</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5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a:solidFill>
                            <a:srgbClr val="222222"/>
                          </a:solidFill>
                          <a:latin typeface="Arial"/>
                          <a:ea typeface="新細明體"/>
                        </a:rPr>
                        <a:t>(</a:t>
                      </a:r>
                      <a:r>
                        <a:rPr lang="en-US" sz="2800" dirty="0" smtClean="0">
                          <a:solidFill>
                            <a:srgbClr val="222222"/>
                          </a:solidFill>
                          <a:latin typeface="Arial"/>
                          <a:ea typeface="新細明體"/>
                        </a:rPr>
                        <a:t>X</a:t>
                      </a:r>
                      <a:r>
                        <a:rPr lang="en-US" sz="2800" baseline="-25000" dirty="0" smtClean="0">
                          <a:solidFill>
                            <a:srgbClr val="222222"/>
                          </a:solidFill>
                          <a:latin typeface="Arial"/>
                          <a:ea typeface="新細明體"/>
                        </a:rPr>
                        <a:t>i</a:t>
                      </a:r>
                      <a:r>
                        <a:rPr lang="en-US" sz="2800" dirty="0" smtClean="0">
                          <a:solidFill>
                            <a:srgbClr val="222222"/>
                          </a:solidFill>
                          <a:latin typeface="Arial"/>
                          <a:ea typeface="新細明體"/>
                        </a:rPr>
                        <a:t>-E(x</a:t>
                      </a:r>
                      <a:r>
                        <a:rPr lang="en-US" sz="2800" dirty="0">
                          <a:solidFill>
                            <a:srgbClr val="222222"/>
                          </a:solidFill>
                          <a:latin typeface="Arial"/>
                          <a:ea typeface="新細明體"/>
                        </a:rPr>
                        <a:t>))</a:t>
                      </a:r>
                      <a:r>
                        <a:rPr lang="en-US" sz="2800" baseline="30000" dirty="0">
                          <a:solidFill>
                            <a:srgbClr val="222222"/>
                          </a:solidFill>
                          <a:latin typeface="Arial"/>
                          <a:ea typeface="新細明體"/>
                        </a:rPr>
                        <a:t>2</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a:solidFill>
                            <a:srgbClr val="222222"/>
                          </a:solidFill>
                          <a:latin typeface="Arial"/>
                          <a:ea typeface="新細明體"/>
                        </a:rPr>
                        <a:t>(x</a:t>
                      </a:r>
                      <a:r>
                        <a:rPr lang="en-US" sz="2800" baseline="-25000" dirty="0">
                          <a:solidFill>
                            <a:srgbClr val="222222"/>
                          </a:solidFill>
                          <a:latin typeface="Arial"/>
                          <a:ea typeface="新細明體"/>
                        </a:rPr>
                        <a:t>i</a:t>
                      </a:r>
                      <a:r>
                        <a:rPr lang="en-US" sz="2800" dirty="0">
                          <a:solidFill>
                            <a:srgbClr val="222222"/>
                          </a:solidFill>
                          <a:latin typeface="Arial"/>
                          <a:ea typeface="新細明體"/>
                        </a:rPr>
                        <a:t>-E(x))</a:t>
                      </a:r>
                      <a:r>
                        <a:rPr lang="en-US" sz="2800" baseline="30000" dirty="0">
                          <a:solidFill>
                            <a:srgbClr val="222222"/>
                          </a:solidFill>
                          <a:latin typeface="Arial"/>
                          <a:ea typeface="新細明體"/>
                        </a:rPr>
                        <a:t>2</a:t>
                      </a:r>
                      <a:r>
                        <a:rPr lang="en-US" sz="2800" dirty="0">
                          <a:solidFill>
                            <a:srgbClr val="222222"/>
                          </a:solidFill>
                          <a:latin typeface="Arial"/>
                          <a:ea typeface="新細明體"/>
                        </a:rPr>
                        <a:t>(x</a:t>
                      </a:r>
                      <a:r>
                        <a:rPr lang="en-US" sz="2800" baseline="-25000" dirty="0">
                          <a:solidFill>
                            <a:srgbClr val="222222"/>
                          </a:solidFill>
                          <a:latin typeface="Arial"/>
                          <a:ea typeface="新細明體"/>
                        </a:rPr>
                        <a:t>i</a:t>
                      </a:r>
                      <a:r>
                        <a:rPr lang="en-US" sz="2800" dirty="0">
                          <a:solidFill>
                            <a:srgbClr val="222222"/>
                          </a:solidFill>
                          <a:latin typeface="Arial"/>
                          <a:ea typeface="新細明體"/>
                        </a:rPr>
                        <a:t>)</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r>
              <a:tr h="430536">
                <a:tc>
                  <a:txBody>
                    <a:bodyPr/>
                    <a:lstStyle/>
                    <a:p>
                      <a:pPr>
                        <a:spcAft>
                          <a:spcPts val="1200"/>
                        </a:spcAft>
                      </a:pPr>
                      <a:r>
                        <a:rPr lang="en-US" sz="2800">
                          <a:solidFill>
                            <a:srgbClr val="222222"/>
                          </a:solidFill>
                          <a:latin typeface="Arial"/>
                          <a:ea typeface="新細明體"/>
                        </a:rPr>
                        <a:t>1</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a:solidFill>
                            <a:srgbClr val="222222"/>
                          </a:solidFill>
                          <a:latin typeface="Arial"/>
                          <a:ea typeface="新細明體"/>
                        </a:rPr>
                        <a:t>1/6</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1/6</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5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6.25</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a:solidFill>
                            <a:srgbClr val="222222"/>
                          </a:solidFill>
                          <a:latin typeface="Arial"/>
                          <a:ea typeface="新細明體"/>
                        </a:rPr>
                        <a:t>6.25/6</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r>
              <a:tr h="360617">
                <a:tc>
                  <a:txBody>
                    <a:bodyPr/>
                    <a:lstStyle/>
                    <a:p>
                      <a:pPr>
                        <a:spcAft>
                          <a:spcPts val="1200"/>
                        </a:spcAft>
                      </a:pPr>
                      <a:r>
                        <a:rPr lang="en-US" sz="2800">
                          <a:solidFill>
                            <a:srgbClr val="222222"/>
                          </a:solidFill>
                          <a:latin typeface="Arial"/>
                          <a:ea typeface="新細明體"/>
                        </a:rPr>
                        <a:t>2</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a:solidFill>
                            <a:srgbClr val="222222"/>
                          </a:solidFill>
                          <a:latin typeface="Arial"/>
                          <a:ea typeface="新細明體"/>
                        </a:rPr>
                        <a:t>1/6</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2/6</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5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2.25</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2.25/6</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r>
              <a:tr h="360617">
                <a:tc>
                  <a:txBody>
                    <a:bodyPr/>
                    <a:lstStyle/>
                    <a:p>
                      <a:pPr>
                        <a:spcAft>
                          <a:spcPts val="1200"/>
                        </a:spcAft>
                      </a:pPr>
                      <a:r>
                        <a:rPr lang="en-US" sz="2800">
                          <a:solidFill>
                            <a:srgbClr val="222222"/>
                          </a:solidFill>
                          <a:latin typeface="Arial"/>
                          <a:ea typeface="新細明體"/>
                        </a:rPr>
                        <a:t>3</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1/6</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3/6</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5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0.25</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a:solidFill>
                            <a:srgbClr val="222222"/>
                          </a:solidFill>
                          <a:latin typeface="Arial"/>
                          <a:ea typeface="新細明體"/>
                        </a:rPr>
                        <a:t>0.25/6</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r>
              <a:tr h="360617">
                <a:tc>
                  <a:txBody>
                    <a:bodyPr/>
                    <a:lstStyle/>
                    <a:p>
                      <a:pPr>
                        <a:spcAft>
                          <a:spcPts val="1200"/>
                        </a:spcAft>
                      </a:pPr>
                      <a:r>
                        <a:rPr lang="en-US" sz="2800">
                          <a:solidFill>
                            <a:srgbClr val="222222"/>
                          </a:solidFill>
                          <a:latin typeface="Arial"/>
                          <a:ea typeface="新細明體"/>
                        </a:rPr>
                        <a:t>4</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1/6</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a:solidFill>
                            <a:srgbClr val="222222"/>
                          </a:solidFill>
                          <a:latin typeface="Arial"/>
                          <a:ea typeface="新細明體"/>
                        </a:rPr>
                        <a:t>4/6</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5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0.25</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0.25/6</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r>
              <a:tr h="434352">
                <a:tc>
                  <a:txBody>
                    <a:bodyPr/>
                    <a:lstStyle/>
                    <a:p>
                      <a:pPr>
                        <a:spcAft>
                          <a:spcPts val="1200"/>
                        </a:spcAft>
                      </a:pPr>
                      <a:r>
                        <a:rPr lang="en-US" sz="2800">
                          <a:solidFill>
                            <a:srgbClr val="222222"/>
                          </a:solidFill>
                          <a:latin typeface="Arial"/>
                          <a:ea typeface="新細明體"/>
                        </a:rPr>
                        <a:t>5</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1/6</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a:solidFill>
                            <a:srgbClr val="222222"/>
                          </a:solidFill>
                          <a:latin typeface="Arial"/>
                          <a:ea typeface="新細明體"/>
                        </a:rPr>
                        <a:t>5/6</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5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2.25</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2.25/6</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r>
              <a:tr h="410202">
                <a:tc>
                  <a:txBody>
                    <a:bodyPr/>
                    <a:lstStyle/>
                    <a:p>
                      <a:pPr>
                        <a:spcAft>
                          <a:spcPts val="1200"/>
                        </a:spcAft>
                      </a:pPr>
                      <a:r>
                        <a:rPr lang="en-US" sz="2800">
                          <a:solidFill>
                            <a:srgbClr val="222222"/>
                          </a:solidFill>
                          <a:latin typeface="Arial"/>
                          <a:ea typeface="新細明體"/>
                        </a:rPr>
                        <a:t>6</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1/6</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a:solidFill>
                            <a:srgbClr val="222222"/>
                          </a:solidFill>
                          <a:latin typeface="Arial"/>
                          <a:ea typeface="新細明體"/>
                        </a:rPr>
                        <a:t>6/6</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5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6.25</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a:solidFill>
                            <a:srgbClr val="222222"/>
                          </a:solidFill>
                          <a:latin typeface="Arial"/>
                          <a:ea typeface="新細明體"/>
                        </a:rPr>
                        <a:t>6.25/6</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r>
              <a:tr h="930602">
                <a:tc>
                  <a:txBody>
                    <a:bodyPr/>
                    <a:lstStyle/>
                    <a:p>
                      <a:pPr>
                        <a:spcAft>
                          <a:spcPts val="1200"/>
                        </a:spcAft>
                      </a:pPr>
                      <a:r>
                        <a:rPr lang="zh-TW" altLang="en-US" sz="2400" dirty="0" smtClean="0">
                          <a:solidFill>
                            <a:srgbClr val="222222"/>
                          </a:solidFill>
                          <a:latin typeface="Arial"/>
                          <a:ea typeface="新細明體"/>
                        </a:rPr>
                        <a:t>總計</a:t>
                      </a:r>
                      <a:endParaRPr lang="en-US" sz="2400" dirty="0">
                        <a:solidFill>
                          <a:srgbClr val="222222"/>
                        </a:solidFill>
                        <a:latin typeface="Arial"/>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marL="0" marR="0" indent="0" algn="l" defTabSz="914400" rtl="0" eaLnBrk="1" fontAlgn="auto" latinLnBrk="0" hangingPunct="1">
                        <a:lnSpc>
                          <a:spcPct val="100000"/>
                        </a:lnSpc>
                        <a:spcBef>
                          <a:spcPts val="0"/>
                        </a:spcBef>
                        <a:spcAft>
                          <a:spcPts val="1200"/>
                        </a:spcAft>
                        <a:buClrTx/>
                        <a:buSzTx/>
                        <a:buFontTx/>
                        <a:buNone/>
                        <a:tabLst/>
                        <a:defRPr/>
                      </a:pPr>
                      <a:r>
                        <a:rPr lang="en-US" sz="2400" dirty="0" smtClean="0">
                          <a:solidFill>
                            <a:srgbClr val="222222"/>
                          </a:solidFill>
                          <a:latin typeface="Arial"/>
                          <a:ea typeface="新細明體"/>
                        </a:rPr>
                        <a:t>Total=F(x</a:t>
                      </a:r>
                      <a:r>
                        <a:rPr lang="en-US" sz="2400" baseline="-25000" dirty="0" smtClean="0">
                          <a:solidFill>
                            <a:srgbClr val="222222"/>
                          </a:solidFill>
                          <a:latin typeface="Arial"/>
                          <a:ea typeface="新細明體"/>
                        </a:rPr>
                        <a:t>i</a:t>
                      </a:r>
                      <a:r>
                        <a:rPr lang="en-US" sz="2400" dirty="0" smtClean="0">
                          <a:solidFill>
                            <a:srgbClr val="222222"/>
                          </a:solidFill>
                          <a:latin typeface="Arial"/>
                          <a:ea typeface="新細明體"/>
                        </a:rPr>
                        <a:t>)</a:t>
                      </a:r>
                      <a:endParaRPr lang="zh-TW" altLang="en-US" sz="2400" dirty="0" smtClean="0">
                        <a:latin typeface="Times New Roman"/>
                        <a:ea typeface="+mn-ea"/>
                      </a:endParaRPr>
                    </a:p>
                    <a:p>
                      <a:pPr>
                        <a:spcAft>
                          <a:spcPts val="1200"/>
                        </a:spcAft>
                      </a:pPr>
                      <a:r>
                        <a:rPr lang="en-US" altLang="zh-TW" sz="2400" dirty="0" smtClean="0">
                          <a:latin typeface="Times New Roman"/>
                          <a:ea typeface="新細明體"/>
                        </a:rPr>
                        <a:t>=1</a:t>
                      </a:r>
                      <a:endParaRPr lang="zh-TW" sz="24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400" dirty="0">
                          <a:solidFill>
                            <a:srgbClr val="222222"/>
                          </a:solidFill>
                          <a:latin typeface="Arial"/>
                          <a:ea typeface="新細明體"/>
                        </a:rPr>
                        <a:t>E(x</a:t>
                      </a:r>
                      <a:r>
                        <a:rPr lang="en-US" sz="2400" dirty="0" smtClean="0">
                          <a:solidFill>
                            <a:srgbClr val="222222"/>
                          </a:solidFill>
                          <a:latin typeface="Arial"/>
                          <a:ea typeface="新細明體"/>
                        </a:rPr>
                        <a:t>)=21/6</a:t>
                      </a:r>
                    </a:p>
                    <a:p>
                      <a:pPr>
                        <a:spcAft>
                          <a:spcPts val="1200"/>
                        </a:spcAft>
                      </a:pPr>
                      <a:r>
                        <a:rPr lang="en-US" sz="2400" dirty="0" smtClean="0">
                          <a:solidFill>
                            <a:srgbClr val="222222"/>
                          </a:solidFill>
                          <a:latin typeface="Arial"/>
                          <a:ea typeface="新細明體"/>
                        </a:rPr>
                        <a:t>=3.5</a:t>
                      </a:r>
                      <a:endParaRPr lang="zh-TW" sz="24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5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endParaRPr lang="en-US" sz="2400" dirty="0">
                        <a:solidFill>
                          <a:srgbClr val="222222"/>
                        </a:solidFill>
                        <a:latin typeface="Arial"/>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400" dirty="0">
                          <a:solidFill>
                            <a:srgbClr val="222222"/>
                          </a:solidFill>
                          <a:latin typeface="Arial"/>
                          <a:ea typeface="新細明體"/>
                        </a:rPr>
                        <a:t>V(x)=17.5/6</a:t>
                      </a:r>
                      <a:endParaRPr lang="zh-TW" sz="2400" dirty="0">
                        <a:latin typeface="Times New Roman"/>
                        <a:ea typeface="新細明體"/>
                      </a:endParaRPr>
                    </a:p>
                    <a:p>
                      <a:pPr indent="304800">
                        <a:spcAft>
                          <a:spcPts val="1200"/>
                        </a:spcAft>
                      </a:pPr>
                      <a:r>
                        <a:rPr lang="en-US" sz="2400" dirty="0">
                          <a:solidFill>
                            <a:srgbClr val="222222"/>
                          </a:solidFill>
                          <a:latin typeface="Arial"/>
                          <a:ea typeface="新細明體"/>
                        </a:rPr>
                        <a:t>=2.92</a:t>
                      </a:r>
                      <a:endParaRPr lang="zh-TW" sz="24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r>
            </a:tbl>
          </a:graphicData>
        </a:graphic>
      </p:graphicFrame>
      <p:sp>
        <p:nvSpPr>
          <p:cNvPr id="2" name="標題 1"/>
          <p:cNvSpPr>
            <a:spLocks noGrp="1"/>
          </p:cNvSpPr>
          <p:nvPr>
            <p:ph type="title"/>
          </p:nvPr>
        </p:nvSpPr>
        <p:spPr>
          <a:xfrm>
            <a:off x="500034" y="642918"/>
            <a:ext cx="8229600" cy="939784"/>
          </a:xfrm>
        </p:spPr>
        <p:txBody>
          <a:bodyPr>
            <a:noAutofit/>
          </a:bodyPr>
          <a:lstStyle/>
          <a:p>
            <a:r>
              <a:rPr lang="en-US" sz="2800" dirty="0" smtClean="0"/>
              <a:t/>
            </a:r>
            <a:br>
              <a:rPr lang="en-US" sz="2800" dirty="0" smtClean="0"/>
            </a:br>
            <a:r>
              <a:rPr lang="en-US" sz="2800" dirty="0" smtClean="0"/>
              <a:t>(</a:t>
            </a:r>
            <a:r>
              <a:rPr lang="zh-TW" altLang="en-US" sz="2800" dirty="0" smtClean="0"/>
              <a:t>間斷型隨機變數</a:t>
            </a:r>
            <a:r>
              <a:rPr lang="en-US" sz="2800" dirty="0" smtClean="0"/>
              <a:t>)</a:t>
            </a:r>
            <a:br>
              <a:rPr lang="en-US" sz="2800" dirty="0" smtClean="0"/>
            </a:br>
            <a:r>
              <a:rPr lang="zh-TW" altLang="en-US" sz="2800" dirty="0" smtClean="0"/>
              <a:t>例如</a:t>
            </a:r>
            <a:r>
              <a:rPr lang="zh-TW" altLang="en-US" sz="2800" dirty="0"/>
              <a:t>：擲一顆公正的骰子，求</a:t>
            </a:r>
            <a:r>
              <a:rPr lang="zh-TW" altLang="en-US" sz="2800" dirty="0" smtClean="0"/>
              <a:t>期望值</a:t>
            </a:r>
            <a:r>
              <a:rPr lang="en-US" altLang="zh-TW" sz="2800" dirty="0" smtClean="0"/>
              <a:t/>
            </a:r>
            <a:br>
              <a:rPr lang="en-US" altLang="zh-TW" sz="2800" dirty="0" smtClean="0"/>
            </a:br>
            <a:r>
              <a:rPr lang="zh-TW" altLang="en-US" sz="2800" dirty="0"/>
              <a:t/>
            </a:r>
            <a:br>
              <a:rPr lang="zh-TW" altLang="en-US" sz="2800" dirty="0"/>
            </a:br>
            <a:endParaRPr lang="zh-TW" altLang="en-US"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r>
              <a:rPr lang="zh-TW" altLang="en-US" dirty="0"/>
              <a:t>測量資料的分散程度（其值越大，表示資料愈分散），並且充分使用每一個個體的訊息</a:t>
            </a:r>
            <a:r>
              <a:rPr lang="zh-TW" altLang="en-US" dirty="0" smtClean="0"/>
              <a:t>。</a:t>
            </a:r>
            <a:endParaRPr lang="en-US" altLang="zh-TW" dirty="0" smtClean="0"/>
          </a:p>
          <a:p>
            <a:r>
              <a:rPr lang="zh-TW" altLang="en-US" dirty="0" smtClean="0"/>
              <a:t>缺點：單位不一致。</a:t>
            </a:r>
            <a:endParaRPr lang="en-US" altLang="zh-TW" dirty="0" smtClean="0"/>
          </a:p>
          <a:p>
            <a:r>
              <a:rPr lang="zh-TW" altLang="en-US" dirty="0" smtClean="0"/>
              <a:t>　　　原資料為＄</a:t>
            </a:r>
            <a:r>
              <a:rPr lang="en-US" altLang="zh-TW" dirty="0" smtClean="0"/>
              <a:t>,</a:t>
            </a:r>
            <a:r>
              <a:rPr lang="zh-TW" altLang="en-US" dirty="0" smtClean="0"/>
              <a:t>變異數則為</a:t>
            </a:r>
            <a:r>
              <a:rPr lang="en-US" altLang="zh-TW" dirty="0" smtClean="0"/>
              <a:t>(</a:t>
            </a:r>
            <a:r>
              <a:rPr lang="zh-TW" altLang="en-US" dirty="0" smtClean="0"/>
              <a:t>＄</a:t>
            </a:r>
            <a:r>
              <a:rPr lang="en-US" altLang="zh-TW" dirty="0" smtClean="0"/>
              <a:t>)</a:t>
            </a:r>
            <a:r>
              <a:rPr lang="en-US" altLang="zh-TW" sz="2800" baseline="30000" dirty="0" smtClean="0"/>
              <a:t>2</a:t>
            </a:r>
          </a:p>
          <a:p>
            <a:endParaRPr lang="en-US" altLang="zh-TW" sz="2800" baseline="30000" dirty="0" smtClean="0"/>
          </a:p>
          <a:p>
            <a:pPr>
              <a:buNone/>
            </a:pPr>
            <a:r>
              <a:rPr lang="zh-TW" altLang="en-US" baseline="30000" dirty="0" smtClean="0"/>
              <a:t> </a:t>
            </a:r>
            <a:endParaRPr lang="zh-TW" altLang="en-US" baseline="30000" dirty="0"/>
          </a:p>
        </p:txBody>
      </p:sp>
      <p:sp>
        <p:nvSpPr>
          <p:cNvPr id="2" name="標題 1"/>
          <p:cNvSpPr>
            <a:spLocks noGrp="1"/>
          </p:cNvSpPr>
          <p:nvPr>
            <p:ph type="title"/>
          </p:nvPr>
        </p:nvSpPr>
        <p:spPr/>
        <p:txBody>
          <a:bodyPr>
            <a:normAutofit/>
          </a:bodyPr>
          <a:lstStyle/>
          <a:p>
            <a:r>
              <a:rPr lang="zh-TW" altLang="en-US" sz="3600" dirty="0">
                <a:latin typeface="Adobe 繁黑體 Std B" pitchFamily="34" charset="-120"/>
                <a:ea typeface="Adobe 繁黑體 Std B" pitchFamily="34" charset="-120"/>
              </a:rPr>
              <a:t>變異</a:t>
            </a:r>
            <a:r>
              <a:rPr lang="zh-TW" altLang="en-US" sz="3600" dirty="0" smtClean="0">
                <a:latin typeface="Adobe 繁黑體 Std B" pitchFamily="34" charset="-120"/>
                <a:ea typeface="Adobe 繁黑體 Std B" pitchFamily="34" charset="-120"/>
              </a:rPr>
              <a:t>數</a:t>
            </a:r>
            <a:r>
              <a:rPr lang="en-US" altLang="zh-TW" sz="3600" dirty="0" smtClean="0">
                <a:latin typeface="Adobe 繁黑體 Std B" pitchFamily="34" charset="-120"/>
                <a:ea typeface="Adobe 繁黑體 Std B" pitchFamily="34" charset="-120"/>
              </a:rPr>
              <a:t>(</a:t>
            </a:r>
            <a:r>
              <a:rPr lang="zh-TW" altLang="en-US" sz="3600" dirty="0" smtClean="0">
                <a:latin typeface="Adobe 繁黑體 Std B" pitchFamily="34" charset="-120"/>
                <a:ea typeface="Adobe 繁黑體 Std B" pitchFamily="34" charset="-120"/>
              </a:rPr>
              <a:t>間斷型</a:t>
            </a:r>
            <a:r>
              <a:rPr lang="en-US" altLang="zh-TW" sz="3600" dirty="0" smtClean="0">
                <a:latin typeface="Adobe 繁黑體 Std B" pitchFamily="34" charset="-120"/>
                <a:ea typeface="Adobe 繁黑體 Std B" pitchFamily="34" charset="-120"/>
              </a:rPr>
              <a:t>)</a:t>
            </a:r>
            <a:endParaRPr lang="zh-TW" altLang="en-US" sz="3600" dirty="0">
              <a:latin typeface="Adobe 繁黑體 Std B" pitchFamily="34" charset="-120"/>
              <a:ea typeface="Adobe 繁黑體 Std B" pitchFamily="34" charset="-120"/>
            </a:endParaRPr>
          </a:p>
        </p:txBody>
      </p:sp>
      <p:graphicFrame>
        <p:nvGraphicFramePr>
          <p:cNvPr id="4" name="物件 3"/>
          <p:cNvGraphicFramePr>
            <a:graphicFrameLocks noChangeAspect="1"/>
          </p:cNvGraphicFramePr>
          <p:nvPr/>
        </p:nvGraphicFramePr>
        <p:xfrm>
          <a:off x="2000232" y="3429000"/>
          <a:ext cx="3357586" cy="1214446"/>
        </p:xfrm>
        <a:graphic>
          <a:graphicData uri="http://schemas.openxmlformats.org/presentationml/2006/ole">
            <p:oleObj spid="_x0000_s55297" name="方程式" r:id="rId4" imgW="1193760" imgH="431640" progId="Equation.3">
              <p:embed/>
            </p:oleObj>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內容版面配置區 5"/>
          <p:cNvSpPr>
            <a:spLocks noGrp="1"/>
          </p:cNvSpPr>
          <p:nvPr>
            <p:ph idx="1"/>
          </p:nvPr>
        </p:nvSpPr>
        <p:spPr/>
        <p:txBody>
          <a:bodyPr/>
          <a:lstStyle/>
          <a:p>
            <a:endParaRPr lang="zh-TW" altLang="en-US" dirty="0"/>
          </a:p>
        </p:txBody>
      </p:sp>
      <p:sp>
        <p:nvSpPr>
          <p:cNvPr id="2" name="標題 1"/>
          <p:cNvSpPr>
            <a:spLocks noGrp="1"/>
          </p:cNvSpPr>
          <p:nvPr>
            <p:ph type="title"/>
          </p:nvPr>
        </p:nvSpPr>
        <p:spPr>
          <a:xfrm>
            <a:off x="428596" y="1071546"/>
            <a:ext cx="8229600" cy="939784"/>
          </a:xfrm>
        </p:spPr>
        <p:txBody>
          <a:bodyPr>
            <a:noAutofit/>
          </a:bodyPr>
          <a:lstStyle/>
          <a:p>
            <a:r>
              <a:rPr lang="en-US" sz="2800" dirty="0" smtClean="0"/>
              <a:t>(</a:t>
            </a:r>
            <a:r>
              <a:rPr lang="zh-TW" altLang="en-US" sz="2800" dirty="0" smtClean="0"/>
              <a:t>間斷型隨機變數</a:t>
            </a:r>
            <a:r>
              <a:rPr lang="en-US" sz="2800" dirty="0" smtClean="0"/>
              <a:t>)</a:t>
            </a:r>
            <a:br>
              <a:rPr lang="en-US" sz="2800" dirty="0" smtClean="0"/>
            </a:br>
            <a:r>
              <a:rPr lang="zh-TW" altLang="en-US" sz="2800" dirty="0" smtClean="0"/>
              <a:t>例如</a:t>
            </a:r>
            <a:r>
              <a:rPr lang="zh-TW" altLang="en-US" sz="2800" dirty="0"/>
              <a:t>：擲一顆公正的骰子，</a:t>
            </a:r>
            <a:r>
              <a:rPr lang="zh-TW" altLang="en-US" sz="2800" dirty="0" smtClean="0"/>
              <a:t>求變異</a:t>
            </a:r>
            <a:r>
              <a:rPr lang="zh-TW" altLang="en-US" sz="2800" dirty="0"/>
              <a:t>數</a:t>
            </a:r>
            <a:r>
              <a:rPr lang="zh-TW" altLang="en-US" sz="2800" dirty="0" smtClean="0"/>
              <a:t>。</a:t>
            </a:r>
            <a:r>
              <a:rPr lang="en-US" altLang="zh-TW" sz="2800" dirty="0" smtClean="0"/>
              <a:t/>
            </a:r>
            <a:br>
              <a:rPr lang="en-US" altLang="zh-TW" sz="2800" dirty="0" smtClean="0"/>
            </a:br>
            <a:r>
              <a:rPr lang="zh-TW" altLang="en-US" sz="2800" dirty="0"/>
              <a:t/>
            </a:r>
            <a:br>
              <a:rPr lang="zh-TW" altLang="en-US" sz="2800" dirty="0"/>
            </a:br>
            <a:endParaRPr lang="zh-TW" altLang="en-US" sz="2800" dirty="0"/>
          </a:p>
        </p:txBody>
      </p:sp>
      <p:graphicFrame>
        <p:nvGraphicFramePr>
          <p:cNvPr id="7" name="內容版面配置區 3"/>
          <p:cNvGraphicFramePr>
            <a:graphicFrameLocks/>
          </p:cNvGraphicFramePr>
          <p:nvPr/>
        </p:nvGraphicFramePr>
        <p:xfrm>
          <a:off x="642910" y="1643050"/>
          <a:ext cx="8001057" cy="4357718"/>
        </p:xfrm>
        <a:graphic>
          <a:graphicData uri="http://schemas.openxmlformats.org/drawingml/2006/table">
            <a:tbl>
              <a:tblPr/>
              <a:tblGrid>
                <a:gridCol w="571504"/>
                <a:gridCol w="1857388"/>
                <a:gridCol w="1857388"/>
                <a:gridCol w="1643074"/>
                <a:gridCol w="2071703"/>
              </a:tblGrid>
              <a:tr h="428628">
                <a:tc>
                  <a:txBody>
                    <a:bodyPr/>
                    <a:lstStyle/>
                    <a:p>
                      <a:pPr algn="ctr">
                        <a:lnSpc>
                          <a:spcPct val="150000"/>
                        </a:lnSpc>
                        <a:spcAft>
                          <a:spcPts val="1200"/>
                        </a:spcAft>
                      </a:pPr>
                      <a:r>
                        <a:rPr lang="zh-TW" altLang="en-US" sz="1600" dirty="0" smtClean="0">
                          <a:solidFill>
                            <a:srgbClr val="222222"/>
                          </a:solidFill>
                          <a:latin typeface="Adobe 繁黑體 Std B" pitchFamily="34" charset="-120"/>
                          <a:ea typeface="Adobe 繁黑體 Std B" pitchFamily="34" charset="-120"/>
                        </a:rPr>
                        <a:t>點數</a:t>
                      </a:r>
                      <a:endParaRPr lang="en-US" sz="1600" dirty="0">
                        <a:solidFill>
                          <a:srgbClr val="222222"/>
                        </a:solidFill>
                        <a:latin typeface="Adobe 繁黑體 Std B" pitchFamily="34" charset="-120"/>
                        <a:ea typeface="Adobe 繁黑體 Std B" pitchFamily="34" charset="-12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zh-TW" altLang="en-US" sz="2400" dirty="0" smtClean="0">
                          <a:latin typeface="Adobe 繁黑體 Std B" pitchFamily="34" charset="-120"/>
                          <a:ea typeface="Adobe 繁黑體 Std B" pitchFamily="34" charset="-120"/>
                        </a:rPr>
                        <a:t>個別機率</a:t>
                      </a:r>
                      <a:endParaRPr lang="zh-TW" sz="2400" dirty="0">
                        <a:latin typeface="Adobe 繁黑體 Std B" pitchFamily="34" charset="-120"/>
                        <a:ea typeface="Adobe 繁黑體 Std B" pitchFamily="34" charset="-12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zh-TW" altLang="en-US" sz="2400" dirty="0" smtClean="0">
                          <a:latin typeface="Adobe 繁黑體 Std B" pitchFamily="34" charset="-120"/>
                          <a:ea typeface="Adobe 繁黑體 Std B" pitchFamily="34" charset="-120"/>
                        </a:rPr>
                        <a:t>個別期望值</a:t>
                      </a:r>
                      <a:endParaRPr lang="zh-TW" sz="2400" dirty="0">
                        <a:latin typeface="Adobe 繁黑體 Std B" pitchFamily="34" charset="-120"/>
                        <a:ea typeface="Adobe 繁黑體 Std B" pitchFamily="34" charset="-12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zh-TW" altLang="en-US" sz="2800" dirty="0" smtClean="0">
                          <a:latin typeface="Times New Roman"/>
                          <a:ea typeface="新細明體"/>
                        </a:rPr>
                        <a:t>個別變異數</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2">
                            <a:lumMod val="75000"/>
                          </a:schemeClr>
                        </a:gs>
                        <a:gs pos="50000">
                          <a:schemeClr val="accent1">
                            <a:tint val="44500"/>
                            <a:satMod val="160000"/>
                          </a:schemeClr>
                        </a:gs>
                        <a:gs pos="100000">
                          <a:schemeClr val="accent1">
                            <a:tint val="23500"/>
                            <a:satMod val="160000"/>
                          </a:schemeClr>
                        </a:gs>
                      </a:gsLst>
                      <a:lin ang="5400000" scaled="0"/>
                    </a:gradFill>
                  </a:tcPr>
                </a:tc>
              </a:tr>
              <a:tr h="360617">
                <a:tc>
                  <a:txBody>
                    <a:bodyPr/>
                    <a:lstStyle/>
                    <a:p>
                      <a:pPr>
                        <a:spcAft>
                          <a:spcPts val="1200"/>
                        </a:spcAft>
                      </a:pPr>
                      <a:r>
                        <a:rPr lang="en-US" sz="2800" dirty="0" smtClean="0">
                          <a:solidFill>
                            <a:srgbClr val="222222"/>
                          </a:solidFill>
                          <a:latin typeface="Arial"/>
                          <a:ea typeface="新細明體"/>
                        </a:rPr>
                        <a:t>X</a:t>
                      </a:r>
                      <a:endParaRPr lang="en-US" sz="2800" dirty="0">
                        <a:solidFill>
                          <a:srgbClr val="222222"/>
                        </a:solidFill>
                        <a:latin typeface="Arial"/>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a:solidFill>
                            <a:srgbClr val="222222"/>
                          </a:solidFill>
                          <a:latin typeface="Arial"/>
                          <a:ea typeface="新細明體"/>
                        </a:rPr>
                        <a:t>F(x</a:t>
                      </a:r>
                      <a:r>
                        <a:rPr lang="en-US" sz="2800" baseline="-25000" dirty="0">
                          <a:solidFill>
                            <a:srgbClr val="222222"/>
                          </a:solidFill>
                          <a:latin typeface="Arial"/>
                          <a:ea typeface="新細明體"/>
                        </a:rPr>
                        <a:t>i</a:t>
                      </a:r>
                      <a:r>
                        <a:rPr lang="en-US" sz="2800" dirty="0">
                          <a:solidFill>
                            <a:srgbClr val="222222"/>
                          </a:solidFill>
                          <a:latin typeface="Arial"/>
                          <a:ea typeface="新細明體"/>
                        </a:rPr>
                        <a:t>)</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a:solidFill>
                            <a:srgbClr val="222222"/>
                          </a:solidFill>
                          <a:latin typeface="Arial"/>
                          <a:ea typeface="新細明體"/>
                        </a:rPr>
                        <a:t>XF(x</a:t>
                      </a:r>
                      <a:r>
                        <a:rPr lang="en-US" sz="2800" baseline="-25000" dirty="0">
                          <a:solidFill>
                            <a:srgbClr val="222222"/>
                          </a:solidFill>
                          <a:latin typeface="Arial"/>
                          <a:ea typeface="新細明體"/>
                        </a:rPr>
                        <a:t>i</a:t>
                      </a:r>
                      <a:r>
                        <a:rPr lang="en-US" sz="2800" dirty="0">
                          <a:solidFill>
                            <a:srgbClr val="222222"/>
                          </a:solidFill>
                          <a:latin typeface="Arial"/>
                          <a:ea typeface="新細明體"/>
                        </a:rPr>
                        <a:t>)</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smtClean="0">
                          <a:solidFill>
                            <a:srgbClr val="222222"/>
                          </a:solidFill>
                          <a:latin typeface="Arial"/>
                          <a:ea typeface="新細明體"/>
                        </a:rPr>
                        <a:t>(X</a:t>
                      </a:r>
                      <a:r>
                        <a:rPr lang="en-US" sz="2800" baseline="-25000" dirty="0" smtClean="0">
                          <a:solidFill>
                            <a:srgbClr val="222222"/>
                          </a:solidFill>
                          <a:latin typeface="Arial"/>
                          <a:ea typeface="新細明體"/>
                        </a:rPr>
                        <a:t>i</a:t>
                      </a:r>
                      <a:r>
                        <a:rPr lang="en-US" sz="2800" dirty="0" smtClean="0">
                          <a:solidFill>
                            <a:srgbClr val="222222"/>
                          </a:solidFill>
                          <a:latin typeface="Arial"/>
                          <a:ea typeface="新細明體"/>
                        </a:rPr>
                        <a:t>-E(x</a:t>
                      </a:r>
                      <a:r>
                        <a:rPr lang="en-US" sz="2800" dirty="0">
                          <a:solidFill>
                            <a:srgbClr val="222222"/>
                          </a:solidFill>
                          <a:latin typeface="Arial"/>
                          <a:ea typeface="新細明體"/>
                        </a:rPr>
                        <a:t>))</a:t>
                      </a:r>
                      <a:r>
                        <a:rPr lang="en-US" sz="2800" baseline="30000" dirty="0">
                          <a:solidFill>
                            <a:srgbClr val="222222"/>
                          </a:solidFill>
                          <a:latin typeface="Arial"/>
                          <a:ea typeface="新細明體"/>
                        </a:rPr>
                        <a:t>2</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a:solidFill>
                            <a:srgbClr val="222222"/>
                          </a:solidFill>
                          <a:latin typeface="Arial"/>
                          <a:ea typeface="新細明體"/>
                        </a:rPr>
                        <a:t>(</a:t>
                      </a:r>
                      <a:r>
                        <a:rPr lang="en-US" sz="2800" dirty="0" smtClean="0">
                          <a:solidFill>
                            <a:srgbClr val="222222"/>
                          </a:solidFill>
                          <a:latin typeface="Arial"/>
                          <a:ea typeface="新細明體"/>
                        </a:rPr>
                        <a:t>x</a:t>
                      </a:r>
                      <a:r>
                        <a:rPr lang="en-US" sz="2800" baseline="-25000" dirty="0" smtClean="0">
                          <a:solidFill>
                            <a:srgbClr val="222222"/>
                          </a:solidFill>
                          <a:latin typeface="Arial"/>
                          <a:ea typeface="新細明體"/>
                        </a:rPr>
                        <a:t>i</a:t>
                      </a:r>
                      <a:r>
                        <a:rPr lang="en-US" sz="2800" dirty="0" smtClean="0">
                          <a:solidFill>
                            <a:srgbClr val="222222"/>
                          </a:solidFill>
                          <a:latin typeface="Arial"/>
                          <a:ea typeface="新細明體"/>
                        </a:rPr>
                        <a:t>-E(x</a:t>
                      </a:r>
                      <a:r>
                        <a:rPr lang="en-US" sz="2800" dirty="0">
                          <a:solidFill>
                            <a:srgbClr val="222222"/>
                          </a:solidFill>
                          <a:latin typeface="Arial"/>
                          <a:ea typeface="新細明體"/>
                        </a:rPr>
                        <a:t>))</a:t>
                      </a:r>
                      <a:r>
                        <a:rPr lang="en-US" sz="2800" baseline="30000" dirty="0">
                          <a:solidFill>
                            <a:srgbClr val="222222"/>
                          </a:solidFill>
                          <a:latin typeface="Arial"/>
                          <a:ea typeface="新細明體"/>
                        </a:rPr>
                        <a:t>2</a:t>
                      </a:r>
                      <a:r>
                        <a:rPr lang="en-US" sz="2800" dirty="0">
                          <a:solidFill>
                            <a:srgbClr val="222222"/>
                          </a:solidFill>
                          <a:latin typeface="Arial"/>
                          <a:ea typeface="新細明體"/>
                        </a:rPr>
                        <a:t>(x</a:t>
                      </a:r>
                      <a:r>
                        <a:rPr lang="en-US" sz="2800" baseline="-25000" dirty="0">
                          <a:solidFill>
                            <a:srgbClr val="222222"/>
                          </a:solidFill>
                          <a:latin typeface="Arial"/>
                          <a:ea typeface="新細明體"/>
                        </a:rPr>
                        <a:t>i</a:t>
                      </a:r>
                      <a:r>
                        <a:rPr lang="en-US" sz="2800" dirty="0">
                          <a:solidFill>
                            <a:srgbClr val="222222"/>
                          </a:solidFill>
                          <a:latin typeface="Arial"/>
                          <a:ea typeface="新細明體"/>
                        </a:rPr>
                        <a:t>)</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2">
                            <a:lumMod val="75000"/>
                          </a:schemeClr>
                        </a:gs>
                        <a:gs pos="50000">
                          <a:schemeClr val="accent1">
                            <a:tint val="44500"/>
                            <a:satMod val="160000"/>
                          </a:schemeClr>
                        </a:gs>
                        <a:gs pos="100000">
                          <a:schemeClr val="accent1">
                            <a:tint val="23500"/>
                            <a:satMod val="160000"/>
                          </a:schemeClr>
                        </a:gs>
                      </a:gsLst>
                      <a:lin ang="5400000" scaled="0"/>
                    </a:gradFill>
                  </a:tcPr>
                </a:tc>
              </a:tr>
              <a:tr h="430536">
                <a:tc>
                  <a:txBody>
                    <a:bodyPr/>
                    <a:lstStyle/>
                    <a:p>
                      <a:pPr>
                        <a:spcAft>
                          <a:spcPts val="1200"/>
                        </a:spcAft>
                      </a:pPr>
                      <a:r>
                        <a:rPr lang="en-US" sz="2800">
                          <a:solidFill>
                            <a:srgbClr val="222222"/>
                          </a:solidFill>
                          <a:latin typeface="Arial"/>
                          <a:ea typeface="新細明體"/>
                        </a:rPr>
                        <a:t>1</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a:solidFill>
                            <a:srgbClr val="222222"/>
                          </a:solidFill>
                          <a:latin typeface="Arial"/>
                          <a:ea typeface="新細明體"/>
                        </a:rPr>
                        <a:t>1/6</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1/6</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6.25</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a:solidFill>
                            <a:srgbClr val="222222"/>
                          </a:solidFill>
                          <a:latin typeface="Arial"/>
                          <a:ea typeface="新細明體"/>
                        </a:rPr>
                        <a:t>6.25/6</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2">
                            <a:lumMod val="75000"/>
                          </a:schemeClr>
                        </a:gs>
                        <a:gs pos="50000">
                          <a:schemeClr val="accent1">
                            <a:tint val="44500"/>
                            <a:satMod val="160000"/>
                          </a:schemeClr>
                        </a:gs>
                        <a:gs pos="100000">
                          <a:schemeClr val="accent1">
                            <a:tint val="23500"/>
                            <a:satMod val="160000"/>
                          </a:schemeClr>
                        </a:gs>
                      </a:gsLst>
                      <a:lin ang="5400000" scaled="0"/>
                    </a:gradFill>
                  </a:tcPr>
                </a:tc>
              </a:tr>
              <a:tr h="360617">
                <a:tc>
                  <a:txBody>
                    <a:bodyPr/>
                    <a:lstStyle/>
                    <a:p>
                      <a:pPr>
                        <a:spcAft>
                          <a:spcPts val="1200"/>
                        </a:spcAft>
                      </a:pPr>
                      <a:r>
                        <a:rPr lang="en-US" sz="2800">
                          <a:solidFill>
                            <a:srgbClr val="222222"/>
                          </a:solidFill>
                          <a:latin typeface="Arial"/>
                          <a:ea typeface="新細明體"/>
                        </a:rPr>
                        <a:t>2</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a:solidFill>
                            <a:srgbClr val="222222"/>
                          </a:solidFill>
                          <a:latin typeface="Arial"/>
                          <a:ea typeface="新細明體"/>
                        </a:rPr>
                        <a:t>1/6</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2/6</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2.25</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2.25/6</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2">
                            <a:lumMod val="75000"/>
                          </a:schemeClr>
                        </a:gs>
                        <a:gs pos="50000">
                          <a:schemeClr val="accent1">
                            <a:tint val="44500"/>
                            <a:satMod val="160000"/>
                          </a:schemeClr>
                        </a:gs>
                        <a:gs pos="100000">
                          <a:schemeClr val="accent1">
                            <a:tint val="23500"/>
                            <a:satMod val="160000"/>
                          </a:schemeClr>
                        </a:gs>
                      </a:gsLst>
                      <a:lin ang="5400000" scaled="0"/>
                    </a:gradFill>
                  </a:tcPr>
                </a:tc>
              </a:tr>
              <a:tr h="360617">
                <a:tc>
                  <a:txBody>
                    <a:bodyPr/>
                    <a:lstStyle/>
                    <a:p>
                      <a:pPr>
                        <a:spcAft>
                          <a:spcPts val="1200"/>
                        </a:spcAft>
                      </a:pPr>
                      <a:r>
                        <a:rPr lang="en-US" sz="2800">
                          <a:solidFill>
                            <a:srgbClr val="222222"/>
                          </a:solidFill>
                          <a:latin typeface="Arial"/>
                          <a:ea typeface="新細明體"/>
                        </a:rPr>
                        <a:t>3</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1/6</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3/6</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0.25</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a:solidFill>
                            <a:srgbClr val="222222"/>
                          </a:solidFill>
                          <a:latin typeface="Arial"/>
                          <a:ea typeface="新細明體"/>
                        </a:rPr>
                        <a:t>0.25/6</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2">
                            <a:lumMod val="75000"/>
                          </a:schemeClr>
                        </a:gs>
                        <a:gs pos="50000">
                          <a:schemeClr val="accent1">
                            <a:tint val="44500"/>
                            <a:satMod val="160000"/>
                          </a:schemeClr>
                        </a:gs>
                        <a:gs pos="100000">
                          <a:schemeClr val="accent1">
                            <a:tint val="23500"/>
                            <a:satMod val="160000"/>
                          </a:schemeClr>
                        </a:gs>
                      </a:gsLst>
                      <a:lin ang="5400000" scaled="0"/>
                    </a:gradFill>
                  </a:tcPr>
                </a:tc>
              </a:tr>
              <a:tr h="360617">
                <a:tc>
                  <a:txBody>
                    <a:bodyPr/>
                    <a:lstStyle/>
                    <a:p>
                      <a:pPr>
                        <a:spcAft>
                          <a:spcPts val="1200"/>
                        </a:spcAft>
                      </a:pPr>
                      <a:r>
                        <a:rPr lang="en-US" sz="2800">
                          <a:solidFill>
                            <a:srgbClr val="222222"/>
                          </a:solidFill>
                          <a:latin typeface="Arial"/>
                          <a:ea typeface="新細明體"/>
                        </a:rPr>
                        <a:t>4</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1/6</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a:solidFill>
                            <a:srgbClr val="222222"/>
                          </a:solidFill>
                          <a:latin typeface="Arial"/>
                          <a:ea typeface="新細明體"/>
                        </a:rPr>
                        <a:t>4/6</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0.25</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0.25/6</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2">
                            <a:lumMod val="75000"/>
                          </a:schemeClr>
                        </a:gs>
                        <a:gs pos="50000">
                          <a:schemeClr val="accent1">
                            <a:tint val="44500"/>
                            <a:satMod val="160000"/>
                          </a:schemeClr>
                        </a:gs>
                        <a:gs pos="100000">
                          <a:schemeClr val="accent1">
                            <a:tint val="23500"/>
                            <a:satMod val="160000"/>
                          </a:schemeClr>
                        </a:gs>
                      </a:gsLst>
                      <a:lin ang="5400000" scaled="0"/>
                    </a:gradFill>
                  </a:tcPr>
                </a:tc>
              </a:tr>
              <a:tr h="434352">
                <a:tc>
                  <a:txBody>
                    <a:bodyPr/>
                    <a:lstStyle/>
                    <a:p>
                      <a:pPr>
                        <a:spcAft>
                          <a:spcPts val="1200"/>
                        </a:spcAft>
                      </a:pPr>
                      <a:r>
                        <a:rPr lang="en-US" sz="2800">
                          <a:solidFill>
                            <a:srgbClr val="222222"/>
                          </a:solidFill>
                          <a:latin typeface="Arial"/>
                          <a:ea typeface="新細明體"/>
                        </a:rPr>
                        <a:t>5</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1/6</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a:solidFill>
                            <a:srgbClr val="222222"/>
                          </a:solidFill>
                          <a:latin typeface="Arial"/>
                          <a:ea typeface="新細明體"/>
                        </a:rPr>
                        <a:t>5/6</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2.25</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2.25/6</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2">
                            <a:lumMod val="75000"/>
                          </a:schemeClr>
                        </a:gs>
                        <a:gs pos="50000">
                          <a:schemeClr val="accent1">
                            <a:tint val="44500"/>
                            <a:satMod val="160000"/>
                          </a:schemeClr>
                        </a:gs>
                        <a:gs pos="100000">
                          <a:schemeClr val="accent1">
                            <a:tint val="23500"/>
                            <a:satMod val="160000"/>
                          </a:schemeClr>
                        </a:gs>
                      </a:gsLst>
                      <a:lin ang="5400000" scaled="0"/>
                    </a:gradFill>
                  </a:tcPr>
                </a:tc>
              </a:tr>
              <a:tr h="410202">
                <a:tc>
                  <a:txBody>
                    <a:bodyPr/>
                    <a:lstStyle/>
                    <a:p>
                      <a:pPr>
                        <a:spcAft>
                          <a:spcPts val="1200"/>
                        </a:spcAft>
                      </a:pPr>
                      <a:r>
                        <a:rPr lang="en-US" sz="2800">
                          <a:solidFill>
                            <a:srgbClr val="222222"/>
                          </a:solidFill>
                          <a:latin typeface="Arial"/>
                          <a:ea typeface="新細明體"/>
                        </a:rPr>
                        <a:t>6</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1/6</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a:solidFill>
                            <a:srgbClr val="222222"/>
                          </a:solidFill>
                          <a:latin typeface="Arial"/>
                          <a:ea typeface="新細明體"/>
                        </a:rPr>
                        <a:t>6/6</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a:solidFill>
                            <a:srgbClr val="222222"/>
                          </a:solidFill>
                          <a:latin typeface="Arial"/>
                          <a:ea typeface="新細明體"/>
                        </a:rPr>
                        <a:t>6.25</a:t>
                      </a:r>
                      <a:endParaRPr lang="zh-TW" sz="280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800" dirty="0">
                          <a:solidFill>
                            <a:srgbClr val="222222"/>
                          </a:solidFill>
                          <a:latin typeface="Arial"/>
                          <a:ea typeface="新細明體"/>
                        </a:rPr>
                        <a:t>6.25/6</a:t>
                      </a:r>
                      <a:endParaRPr lang="zh-TW" sz="28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2">
                            <a:lumMod val="75000"/>
                          </a:schemeClr>
                        </a:gs>
                        <a:gs pos="50000">
                          <a:schemeClr val="accent1">
                            <a:tint val="44500"/>
                            <a:satMod val="160000"/>
                          </a:schemeClr>
                        </a:gs>
                        <a:gs pos="100000">
                          <a:schemeClr val="accent1">
                            <a:tint val="23500"/>
                            <a:satMod val="160000"/>
                          </a:schemeClr>
                        </a:gs>
                      </a:gsLst>
                      <a:lin ang="5400000" scaled="0"/>
                    </a:gradFill>
                  </a:tcPr>
                </a:tc>
              </a:tr>
              <a:tr h="930602">
                <a:tc>
                  <a:txBody>
                    <a:bodyPr/>
                    <a:lstStyle/>
                    <a:p>
                      <a:pPr>
                        <a:spcAft>
                          <a:spcPts val="1200"/>
                        </a:spcAft>
                      </a:pPr>
                      <a:endParaRPr lang="en-US" sz="2400">
                        <a:solidFill>
                          <a:srgbClr val="222222"/>
                        </a:solidFill>
                        <a:latin typeface="Arial"/>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marL="0" marR="0" indent="0" algn="l" defTabSz="914400" rtl="0" eaLnBrk="1" fontAlgn="auto" latinLnBrk="0" hangingPunct="1">
                        <a:lnSpc>
                          <a:spcPct val="100000"/>
                        </a:lnSpc>
                        <a:spcBef>
                          <a:spcPts val="0"/>
                        </a:spcBef>
                        <a:spcAft>
                          <a:spcPts val="1200"/>
                        </a:spcAft>
                        <a:buClrTx/>
                        <a:buSzTx/>
                        <a:buFontTx/>
                        <a:buNone/>
                        <a:tabLst/>
                        <a:defRPr/>
                      </a:pPr>
                      <a:r>
                        <a:rPr lang="en-US" sz="2400" dirty="0" smtClean="0">
                          <a:solidFill>
                            <a:srgbClr val="222222"/>
                          </a:solidFill>
                          <a:latin typeface="Arial"/>
                          <a:ea typeface="新細明體"/>
                        </a:rPr>
                        <a:t>Total=F(x</a:t>
                      </a:r>
                      <a:r>
                        <a:rPr lang="en-US" sz="2400" baseline="-25000" dirty="0" smtClean="0">
                          <a:solidFill>
                            <a:srgbClr val="222222"/>
                          </a:solidFill>
                          <a:latin typeface="Arial"/>
                          <a:ea typeface="新細明體"/>
                        </a:rPr>
                        <a:t>i</a:t>
                      </a:r>
                      <a:r>
                        <a:rPr lang="en-US" sz="2400" dirty="0" smtClean="0">
                          <a:solidFill>
                            <a:srgbClr val="222222"/>
                          </a:solidFill>
                          <a:latin typeface="Arial"/>
                          <a:ea typeface="新細明體"/>
                        </a:rPr>
                        <a:t>)</a:t>
                      </a:r>
                      <a:endParaRPr lang="zh-TW" altLang="en-US" sz="2400" dirty="0" smtClean="0">
                        <a:latin typeface="Times New Roman"/>
                        <a:ea typeface="+mn-ea"/>
                      </a:endParaRPr>
                    </a:p>
                    <a:p>
                      <a:pPr>
                        <a:spcAft>
                          <a:spcPts val="1200"/>
                        </a:spcAft>
                      </a:pPr>
                      <a:r>
                        <a:rPr lang="en-US" altLang="zh-TW" sz="2400" dirty="0" smtClean="0">
                          <a:latin typeface="Times New Roman"/>
                          <a:ea typeface="新細明體"/>
                        </a:rPr>
                        <a:t>=1</a:t>
                      </a:r>
                      <a:endParaRPr lang="zh-TW" sz="24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400" dirty="0">
                          <a:solidFill>
                            <a:srgbClr val="222222"/>
                          </a:solidFill>
                          <a:latin typeface="Arial"/>
                          <a:ea typeface="新細明體"/>
                        </a:rPr>
                        <a:t>E(x</a:t>
                      </a:r>
                      <a:r>
                        <a:rPr lang="en-US" sz="2400" dirty="0" smtClean="0">
                          <a:solidFill>
                            <a:srgbClr val="222222"/>
                          </a:solidFill>
                          <a:latin typeface="Arial"/>
                          <a:ea typeface="新細明體"/>
                        </a:rPr>
                        <a:t>)=21/6</a:t>
                      </a:r>
                    </a:p>
                    <a:p>
                      <a:pPr>
                        <a:spcAft>
                          <a:spcPts val="1200"/>
                        </a:spcAft>
                      </a:pPr>
                      <a:r>
                        <a:rPr lang="en-US" sz="2400" dirty="0" smtClean="0">
                          <a:solidFill>
                            <a:srgbClr val="222222"/>
                          </a:solidFill>
                          <a:latin typeface="Arial"/>
                          <a:ea typeface="新細明體"/>
                        </a:rPr>
                        <a:t>=3.5</a:t>
                      </a:r>
                      <a:endParaRPr lang="zh-TW" sz="24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endParaRPr lang="en-US" sz="2400" dirty="0">
                        <a:solidFill>
                          <a:srgbClr val="222222"/>
                        </a:solidFill>
                        <a:latin typeface="Arial"/>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rgbClr val="00B0F0"/>
                        </a:gs>
                        <a:gs pos="50000">
                          <a:schemeClr val="accent1">
                            <a:tint val="44500"/>
                            <a:satMod val="160000"/>
                          </a:schemeClr>
                        </a:gs>
                        <a:gs pos="100000">
                          <a:schemeClr val="accent1">
                            <a:tint val="23500"/>
                            <a:satMod val="160000"/>
                          </a:schemeClr>
                        </a:gs>
                      </a:gsLst>
                      <a:lin ang="5400000" scaled="0"/>
                    </a:gradFill>
                  </a:tcPr>
                </a:tc>
                <a:tc>
                  <a:txBody>
                    <a:bodyPr/>
                    <a:lstStyle/>
                    <a:p>
                      <a:pPr>
                        <a:spcAft>
                          <a:spcPts val="1200"/>
                        </a:spcAft>
                      </a:pPr>
                      <a:r>
                        <a:rPr lang="en-US" sz="2400" dirty="0">
                          <a:solidFill>
                            <a:srgbClr val="222222"/>
                          </a:solidFill>
                          <a:latin typeface="Arial"/>
                          <a:ea typeface="新細明體"/>
                        </a:rPr>
                        <a:t>V(x)=17.5/6</a:t>
                      </a:r>
                      <a:endParaRPr lang="zh-TW" sz="2400" dirty="0">
                        <a:latin typeface="Times New Roman"/>
                        <a:ea typeface="新細明體"/>
                      </a:endParaRPr>
                    </a:p>
                    <a:p>
                      <a:pPr indent="304800">
                        <a:spcAft>
                          <a:spcPts val="1200"/>
                        </a:spcAft>
                      </a:pPr>
                      <a:r>
                        <a:rPr lang="en-US" sz="2400" dirty="0">
                          <a:solidFill>
                            <a:srgbClr val="222222"/>
                          </a:solidFill>
                          <a:latin typeface="Arial"/>
                          <a:ea typeface="新細明體"/>
                        </a:rPr>
                        <a:t>=2.92</a:t>
                      </a:r>
                      <a:endParaRPr lang="zh-TW" sz="2400" dirty="0">
                        <a:latin typeface="Times New Roman"/>
                        <a:ea typeface="新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a:gsLst>
                        <a:gs pos="0">
                          <a:schemeClr val="accent2">
                            <a:lumMod val="75000"/>
                          </a:schemeClr>
                        </a:gs>
                        <a:gs pos="50000">
                          <a:schemeClr val="accent1">
                            <a:tint val="44500"/>
                            <a:satMod val="160000"/>
                          </a:schemeClr>
                        </a:gs>
                        <a:gs pos="100000">
                          <a:schemeClr val="accent1">
                            <a:tint val="23500"/>
                            <a:satMod val="160000"/>
                          </a:schemeClr>
                        </a:gs>
                      </a:gsLst>
                      <a:lin ang="5400000" scaled="0"/>
                    </a:gradFill>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r>
              <a:rPr lang="zh-TW" altLang="en-US" dirty="0" smtClean="0"/>
              <a:t>期望值</a:t>
            </a:r>
            <a:endParaRPr lang="en-US" altLang="zh-TW" dirty="0" smtClean="0"/>
          </a:p>
          <a:p>
            <a:pPr lvl="1"/>
            <a:r>
              <a:rPr lang="zh-TW" altLang="en-US" dirty="0"/>
              <a:t> </a:t>
            </a:r>
            <a:r>
              <a:rPr lang="zh-TW" altLang="en-US" dirty="0" smtClean="0"/>
              <a:t>                        </a:t>
            </a:r>
            <a:r>
              <a:rPr lang="en-US" altLang="zh-TW" dirty="0" smtClean="0"/>
              <a:t>(</a:t>
            </a:r>
            <a:r>
              <a:rPr lang="zh-TW" altLang="en-US" dirty="0" smtClean="0"/>
              <a:t>母體</a:t>
            </a:r>
            <a:r>
              <a:rPr lang="en-US" altLang="zh-TW" dirty="0" smtClean="0"/>
              <a:t>)</a:t>
            </a:r>
          </a:p>
          <a:p>
            <a:pPr lvl="1"/>
            <a:r>
              <a:rPr lang="zh-TW" altLang="en-US" dirty="0" smtClean="0"/>
              <a:t>                         </a:t>
            </a:r>
            <a:r>
              <a:rPr lang="en-US" altLang="zh-TW" dirty="0" smtClean="0"/>
              <a:t>(</a:t>
            </a:r>
            <a:r>
              <a:rPr lang="zh-TW" altLang="en-US" dirty="0" smtClean="0"/>
              <a:t>樣本</a:t>
            </a:r>
            <a:r>
              <a:rPr lang="en-US" altLang="zh-TW" dirty="0" smtClean="0"/>
              <a:t>)</a:t>
            </a:r>
          </a:p>
          <a:p>
            <a:pPr>
              <a:buNone/>
            </a:pPr>
            <a:endParaRPr lang="en-US" altLang="zh-TW" spc="-300" dirty="0" smtClean="0"/>
          </a:p>
          <a:p>
            <a:r>
              <a:rPr lang="zh-TW" altLang="en-US" dirty="0"/>
              <a:t>標準</a:t>
            </a:r>
            <a:r>
              <a:rPr lang="zh-TW" altLang="en-US" dirty="0" smtClean="0"/>
              <a:t>差</a:t>
            </a:r>
            <a:endParaRPr lang="en-US" altLang="zh-TW" dirty="0" smtClean="0"/>
          </a:p>
          <a:p>
            <a:pPr lvl="1"/>
            <a:r>
              <a:rPr lang="zh-TW" altLang="en-US" dirty="0"/>
              <a:t> </a:t>
            </a:r>
            <a:endParaRPr lang="en-US" altLang="zh-TW" dirty="0" smtClean="0"/>
          </a:p>
          <a:p>
            <a:endParaRPr lang="en-US" altLang="zh-TW" dirty="0" smtClean="0"/>
          </a:p>
          <a:p>
            <a:endParaRPr lang="en-US" altLang="zh-TW" dirty="0" smtClean="0"/>
          </a:p>
          <a:p>
            <a:endParaRPr lang="zh-TW" altLang="en-US" dirty="0"/>
          </a:p>
        </p:txBody>
      </p:sp>
      <p:sp>
        <p:nvSpPr>
          <p:cNvPr id="2" name="標題 1"/>
          <p:cNvSpPr>
            <a:spLocks noGrp="1"/>
          </p:cNvSpPr>
          <p:nvPr>
            <p:ph type="title"/>
          </p:nvPr>
        </p:nvSpPr>
        <p:spPr/>
        <p:txBody>
          <a:bodyPr/>
          <a:lstStyle/>
          <a:p>
            <a:r>
              <a:rPr lang="zh-TW" altLang="en-US" dirty="0" smtClean="0"/>
              <a:t>間斷型無限二項母體的抽樣分配</a:t>
            </a:r>
            <a:endParaRPr lang="zh-TW" altLang="en-US" dirty="0"/>
          </a:p>
        </p:txBody>
      </p:sp>
      <p:graphicFrame>
        <p:nvGraphicFramePr>
          <p:cNvPr id="47106" name="Object 2"/>
          <p:cNvGraphicFramePr>
            <a:graphicFrameLocks noChangeAspect="1"/>
          </p:cNvGraphicFramePr>
          <p:nvPr/>
        </p:nvGraphicFramePr>
        <p:xfrm>
          <a:off x="1214414" y="3714752"/>
          <a:ext cx="2714644" cy="1048840"/>
        </p:xfrm>
        <a:graphic>
          <a:graphicData uri="http://schemas.openxmlformats.org/presentationml/2006/ole">
            <p:oleObj spid="_x0000_s47106" name="方程式" r:id="rId4" imgW="558720" imgH="215640" progId="Equation.3">
              <p:embed/>
            </p:oleObj>
          </a:graphicData>
        </a:graphic>
      </p:graphicFrame>
      <p:graphicFrame>
        <p:nvGraphicFramePr>
          <p:cNvPr id="5" name="Object 2"/>
          <p:cNvGraphicFramePr>
            <a:graphicFrameLocks noChangeAspect="1"/>
          </p:cNvGraphicFramePr>
          <p:nvPr/>
        </p:nvGraphicFramePr>
        <p:xfrm>
          <a:off x="1357290" y="2428868"/>
          <a:ext cx="1714512" cy="785818"/>
        </p:xfrm>
        <a:graphic>
          <a:graphicData uri="http://schemas.openxmlformats.org/presentationml/2006/ole">
            <p:oleObj spid="_x0000_s47107" name="方程式" r:id="rId5" imgW="622080" imgH="431640" progId="Equation.3">
              <p:embed/>
            </p:oleObj>
          </a:graphicData>
        </a:graphic>
      </p:graphicFrame>
      <p:graphicFrame>
        <p:nvGraphicFramePr>
          <p:cNvPr id="6" name="Object 2"/>
          <p:cNvGraphicFramePr>
            <a:graphicFrameLocks noChangeAspect="1"/>
          </p:cNvGraphicFramePr>
          <p:nvPr/>
        </p:nvGraphicFramePr>
        <p:xfrm>
          <a:off x="1357290" y="1857364"/>
          <a:ext cx="1609725" cy="877888"/>
        </p:xfrm>
        <a:graphic>
          <a:graphicData uri="http://schemas.openxmlformats.org/presentationml/2006/ole">
            <p:oleObj spid="_x0000_s47108" name="方程式" r:id="rId6" imgW="583920" imgH="482400" progId="Equation.3">
              <p:embed/>
            </p:oleObj>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normAutofit/>
          </a:bodyPr>
          <a:lstStyle/>
          <a:p>
            <a:r>
              <a:rPr lang="zh-TW" altLang="en-US" dirty="0" smtClean="0"/>
              <a:t>某工廠生產瑕疵機率為</a:t>
            </a:r>
            <a:r>
              <a:rPr lang="en-US" altLang="zh-TW" dirty="0" smtClean="0"/>
              <a:t>0.1</a:t>
            </a:r>
            <a:r>
              <a:rPr lang="zh-TW" altLang="en-US" dirty="0" smtClean="0"/>
              <a:t>，今日抽驗</a:t>
            </a:r>
            <a:r>
              <a:rPr lang="en-US" altLang="zh-TW" dirty="0" smtClean="0"/>
              <a:t>2,8,32</a:t>
            </a:r>
            <a:r>
              <a:rPr lang="zh-TW" altLang="en-US" dirty="0" smtClean="0"/>
              <a:t>個樣本，其個別樣本標準差為何？</a:t>
            </a:r>
            <a:endParaRPr lang="en-US" altLang="zh-TW" dirty="0" smtClean="0"/>
          </a:p>
          <a:p>
            <a:r>
              <a:rPr lang="zh-TW" altLang="en-US" dirty="0" smtClean="0"/>
              <a:t>令</a:t>
            </a:r>
            <a:r>
              <a:rPr lang="en-US" altLang="zh-TW" dirty="0" smtClean="0"/>
              <a:t>X=</a:t>
            </a:r>
            <a:r>
              <a:rPr lang="zh-TW" altLang="en-US" dirty="0" smtClean="0"/>
              <a:t> </a:t>
            </a:r>
            <a:r>
              <a:rPr lang="en-US" altLang="zh-TW" dirty="0" smtClean="0"/>
              <a:t>1,</a:t>
            </a:r>
            <a:r>
              <a:rPr lang="zh-TW" altLang="en-US" dirty="0" smtClean="0"/>
              <a:t>表示產品有瑕疵</a:t>
            </a:r>
            <a:r>
              <a:rPr lang="en-US" altLang="zh-TW" dirty="0" smtClean="0"/>
              <a:t>.</a:t>
            </a:r>
            <a:r>
              <a:rPr lang="zh-TW" altLang="en-US" dirty="0" smtClean="0"/>
              <a:t> </a:t>
            </a:r>
            <a:r>
              <a:rPr lang="en-US" altLang="zh-TW" dirty="0" smtClean="0"/>
              <a:t>X=0,</a:t>
            </a:r>
            <a:r>
              <a:rPr lang="zh-TW" altLang="en-US" dirty="0" smtClean="0"/>
              <a:t>若產品沒有瑕疵</a:t>
            </a:r>
            <a:endParaRPr lang="en-US" altLang="zh-TW" dirty="0" smtClean="0"/>
          </a:p>
          <a:p>
            <a:endParaRPr lang="en-US" altLang="zh-TW" dirty="0" smtClean="0"/>
          </a:p>
          <a:p>
            <a:endParaRPr lang="en-US" altLang="zh-TW" dirty="0" smtClean="0"/>
          </a:p>
          <a:p>
            <a:r>
              <a:rPr lang="en-US" altLang="zh-TW" dirty="0" smtClean="0"/>
              <a:t>N=2   , </a:t>
            </a:r>
          </a:p>
          <a:p>
            <a:r>
              <a:rPr lang="en-US" altLang="zh-TW" dirty="0" smtClean="0"/>
              <a:t>N=8   ,</a:t>
            </a:r>
          </a:p>
          <a:p>
            <a:r>
              <a:rPr lang="en-US" altLang="zh-TW" dirty="0" smtClean="0"/>
              <a:t>N=32 ,</a:t>
            </a:r>
            <a:endParaRPr lang="zh-TW" altLang="en-US" dirty="0"/>
          </a:p>
        </p:txBody>
      </p:sp>
      <p:sp>
        <p:nvSpPr>
          <p:cNvPr id="2" name="標題 1"/>
          <p:cNvSpPr>
            <a:spLocks noGrp="1"/>
          </p:cNvSpPr>
          <p:nvPr>
            <p:ph type="title"/>
          </p:nvPr>
        </p:nvSpPr>
        <p:spPr/>
        <p:txBody>
          <a:bodyPr/>
          <a:lstStyle/>
          <a:p>
            <a:r>
              <a:rPr lang="zh-TW" altLang="en-US" dirty="0" smtClean="0"/>
              <a:t>舉例</a:t>
            </a:r>
            <a:endParaRPr lang="zh-TW" altLang="en-US" dirty="0"/>
          </a:p>
        </p:txBody>
      </p:sp>
      <p:graphicFrame>
        <p:nvGraphicFramePr>
          <p:cNvPr id="48131" name="Object 3"/>
          <p:cNvGraphicFramePr>
            <a:graphicFrameLocks noChangeAspect="1"/>
          </p:cNvGraphicFramePr>
          <p:nvPr/>
        </p:nvGraphicFramePr>
        <p:xfrm>
          <a:off x="857224" y="2928934"/>
          <a:ext cx="2571768" cy="857256"/>
        </p:xfrm>
        <a:graphic>
          <a:graphicData uri="http://schemas.openxmlformats.org/presentationml/2006/ole">
            <p:oleObj spid="_x0000_s48131" name="方程式" r:id="rId4" imgW="558720" imgH="215640" progId="Equation.3">
              <p:embed/>
            </p:oleObj>
          </a:graphicData>
        </a:graphic>
      </p:graphicFrame>
      <p:graphicFrame>
        <p:nvGraphicFramePr>
          <p:cNvPr id="6" name="Object 3"/>
          <p:cNvGraphicFramePr>
            <a:graphicFrameLocks noChangeAspect="1"/>
          </p:cNvGraphicFramePr>
          <p:nvPr/>
        </p:nvGraphicFramePr>
        <p:xfrm>
          <a:off x="2285984" y="3714752"/>
          <a:ext cx="3697287" cy="538163"/>
        </p:xfrm>
        <a:graphic>
          <a:graphicData uri="http://schemas.openxmlformats.org/presentationml/2006/ole">
            <p:oleObj spid="_x0000_s48132" name="方程式" r:id="rId5" imgW="977760" imgH="164880" progId="Equation.3">
              <p:embed/>
            </p:oleObj>
          </a:graphicData>
        </a:graphic>
      </p:graphicFrame>
      <p:graphicFrame>
        <p:nvGraphicFramePr>
          <p:cNvPr id="7" name="Object 3"/>
          <p:cNvGraphicFramePr>
            <a:graphicFrameLocks noChangeAspect="1"/>
          </p:cNvGraphicFramePr>
          <p:nvPr/>
        </p:nvGraphicFramePr>
        <p:xfrm>
          <a:off x="2285984" y="4214818"/>
          <a:ext cx="3789363" cy="538162"/>
        </p:xfrm>
        <a:graphic>
          <a:graphicData uri="http://schemas.openxmlformats.org/presentationml/2006/ole">
            <p:oleObj spid="_x0000_s48133" name="方程式" r:id="rId6" imgW="1002960" imgH="164880" progId="Equation.3">
              <p:embed/>
            </p:oleObj>
          </a:graphicData>
        </a:graphic>
      </p:graphicFrame>
      <p:graphicFrame>
        <p:nvGraphicFramePr>
          <p:cNvPr id="8" name="Object 3"/>
          <p:cNvGraphicFramePr>
            <a:graphicFrameLocks noChangeAspect="1"/>
          </p:cNvGraphicFramePr>
          <p:nvPr/>
        </p:nvGraphicFramePr>
        <p:xfrm>
          <a:off x="2285984" y="4714884"/>
          <a:ext cx="3790950" cy="538162"/>
        </p:xfrm>
        <a:graphic>
          <a:graphicData uri="http://schemas.openxmlformats.org/presentationml/2006/ole">
            <p:oleObj spid="_x0000_s48134" name="方程式" r:id="rId7" imgW="1002960" imgH="164880" progId="Equation.3">
              <p:embed/>
            </p:oleObj>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r>
              <a:rPr lang="en-US" altLang="zh-TW" dirty="0" smtClean="0"/>
              <a:t>N=2   , </a:t>
            </a:r>
          </a:p>
          <a:p>
            <a:r>
              <a:rPr lang="en-US" altLang="zh-TW" dirty="0" smtClean="0"/>
              <a:t>N=8   ,</a:t>
            </a:r>
          </a:p>
          <a:p>
            <a:r>
              <a:rPr lang="en-US" altLang="zh-TW" dirty="0" smtClean="0"/>
              <a:t>N=32 ,</a:t>
            </a:r>
            <a:endParaRPr lang="zh-TW" altLang="en-US" dirty="0" smtClean="0"/>
          </a:p>
          <a:p>
            <a:endParaRPr lang="zh-TW" altLang="en-US" dirty="0"/>
          </a:p>
        </p:txBody>
      </p:sp>
      <p:sp>
        <p:nvSpPr>
          <p:cNvPr id="2" name="標題 1"/>
          <p:cNvSpPr>
            <a:spLocks noGrp="1"/>
          </p:cNvSpPr>
          <p:nvPr>
            <p:ph type="title"/>
          </p:nvPr>
        </p:nvSpPr>
        <p:spPr/>
        <p:txBody>
          <a:bodyPr/>
          <a:lstStyle/>
          <a:p>
            <a:r>
              <a:rPr lang="zh-TW" altLang="en-US" dirty="0" smtClean="0"/>
              <a:t>圖型表示</a:t>
            </a:r>
            <a:endParaRPr lang="zh-TW" altLang="en-US" dirty="0"/>
          </a:p>
        </p:txBody>
      </p:sp>
      <p:pic>
        <p:nvPicPr>
          <p:cNvPr id="4" name="Picture 4"/>
          <p:cNvPicPr>
            <a:picLocks noChangeAspect="1" noChangeArrowheads="1"/>
          </p:cNvPicPr>
          <p:nvPr/>
        </p:nvPicPr>
        <p:blipFill>
          <a:blip r:embed="rId4" cstate="print"/>
          <a:srcRect/>
          <a:stretch>
            <a:fillRect/>
          </a:stretch>
        </p:blipFill>
        <p:spPr>
          <a:xfrm>
            <a:off x="714348" y="3143248"/>
            <a:ext cx="7512079" cy="3480681"/>
          </a:xfrm>
          <a:prstGeom prst="rect">
            <a:avLst/>
          </a:prstGeom>
          <a:noFill/>
          <a:ln/>
        </p:spPr>
      </p:pic>
      <p:graphicFrame>
        <p:nvGraphicFramePr>
          <p:cNvPr id="11265" name="Object 3"/>
          <p:cNvGraphicFramePr>
            <a:graphicFrameLocks noChangeAspect="1"/>
          </p:cNvGraphicFramePr>
          <p:nvPr/>
        </p:nvGraphicFramePr>
        <p:xfrm>
          <a:off x="2143108" y="1428736"/>
          <a:ext cx="3697288" cy="538162"/>
        </p:xfrm>
        <a:graphic>
          <a:graphicData uri="http://schemas.openxmlformats.org/presentationml/2006/ole">
            <p:oleObj spid="_x0000_s11265" name="方程式" r:id="rId5" imgW="977760" imgH="164880" progId="Equation.3">
              <p:embed/>
            </p:oleObj>
          </a:graphicData>
        </a:graphic>
      </p:graphicFrame>
      <p:graphicFrame>
        <p:nvGraphicFramePr>
          <p:cNvPr id="11266" name="Object 3"/>
          <p:cNvGraphicFramePr>
            <a:graphicFrameLocks noChangeAspect="1"/>
          </p:cNvGraphicFramePr>
          <p:nvPr/>
        </p:nvGraphicFramePr>
        <p:xfrm>
          <a:off x="2143108" y="1928802"/>
          <a:ext cx="3789362" cy="538163"/>
        </p:xfrm>
        <a:graphic>
          <a:graphicData uri="http://schemas.openxmlformats.org/presentationml/2006/ole">
            <p:oleObj spid="_x0000_s11266" name="方程式" r:id="rId6" imgW="1002960" imgH="164880" progId="Equation.3">
              <p:embed/>
            </p:oleObj>
          </a:graphicData>
        </a:graphic>
      </p:graphicFrame>
      <p:graphicFrame>
        <p:nvGraphicFramePr>
          <p:cNvPr id="11267" name="Object 3"/>
          <p:cNvGraphicFramePr>
            <a:graphicFrameLocks noChangeAspect="1"/>
          </p:cNvGraphicFramePr>
          <p:nvPr/>
        </p:nvGraphicFramePr>
        <p:xfrm>
          <a:off x="2143108" y="2428868"/>
          <a:ext cx="3792538" cy="538163"/>
        </p:xfrm>
        <a:graphic>
          <a:graphicData uri="http://schemas.openxmlformats.org/presentationml/2006/ole">
            <p:oleObj spid="_x0000_s11267" name="方程式" r:id="rId7" imgW="1002960" imgH="164880" progId="Equation.3">
              <p:embed/>
            </p:oleObj>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r>
              <a:rPr lang="zh-TW" altLang="en-US" dirty="0" smtClean="0"/>
              <a:t>財力的限制</a:t>
            </a:r>
            <a:endParaRPr lang="en-US" altLang="zh-TW" dirty="0" smtClean="0"/>
          </a:p>
          <a:p>
            <a:r>
              <a:rPr lang="zh-TW" altLang="en-US" dirty="0" smtClean="0"/>
              <a:t>時間的多寡</a:t>
            </a:r>
            <a:endParaRPr lang="en-US" altLang="zh-TW" dirty="0" smtClean="0"/>
          </a:p>
          <a:p>
            <a:r>
              <a:rPr lang="zh-TW" altLang="en-US" dirty="0" smtClean="0"/>
              <a:t>資料的稀少性</a:t>
            </a:r>
            <a:endParaRPr lang="en-US" altLang="zh-TW" dirty="0" smtClean="0"/>
          </a:p>
          <a:p>
            <a:r>
              <a:rPr lang="zh-TW" altLang="en-US" dirty="0" smtClean="0"/>
              <a:t>具代表性</a:t>
            </a:r>
            <a:endParaRPr lang="zh-TW" altLang="en-US" dirty="0"/>
          </a:p>
        </p:txBody>
      </p:sp>
      <p:sp>
        <p:nvSpPr>
          <p:cNvPr id="2" name="標題 1"/>
          <p:cNvSpPr>
            <a:spLocks noGrp="1"/>
          </p:cNvSpPr>
          <p:nvPr>
            <p:ph type="title"/>
          </p:nvPr>
        </p:nvSpPr>
        <p:spPr/>
        <p:txBody>
          <a:bodyPr>
            <a:normAutofit/>
          </a:bodyPr>
          <a:lstStyle/>
          <a:p>
            <a:r>
              <a:rPr lang="en-US" sz="3600" dirty="0"/>
              <a:t>N</a:t>
            </a:r>
            <a:r>
              <a:rPr lang="zh-TW" altLang="en-US" sz="3600" dirty="0"/>
              <a:t>的大小如何選擇</a:t>
            </a:r>
            <a:r>
              <a:rPr lang="zh-TW" altLang="en-US" sz="3600" dirty="0" smtClean="0"/>
              <a:t>？</a:t>
            </a:r>
            <a:endParaRPr lang="zh-TW" altLang="en-US" sz="3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r>
              <a:rPr lang="zh-TW" altLang="en-US" dirty="0" smtClean="0"/>
              <a:t>如何減少</a:t>
            </a:r>
            <a:r>
              <a:rPr lang="zh-TW" altLang="en-US" b="1" dirty="0" smtClean="0"/>
              <a:t>隨機</a:t>
            </a:r>
            <a:r>
              <a:rPr lang="zh-TW" altLang="en-US" dirty="0" smtClean="0"/>
              <a:t>抽樣的誤差</a:t>
            </a:r>
            <a:r>
              <a:rPr lang="en-US" altLang="zh-TW" dirty="0" smtClean="0"/>
              <a:t>?</a:t>
            </a:r>
          </a:p>
          <a:p>
            <a:r>
              <a:rPr lang="en-US" altLang="zh-TW" dirty="0" smtClean="0"/>
              <a:t>(A)</a:t>
            </a:r>
            <a:r>
              <a:rPr lang="zh-TW" altLang="en-US" dirty="0" smtClean="0"/>
              <a:t>　只抽取某一區域樣本。</a:t>
            </a:r>
            <a:endParaRPr lang="en-US" altLang="zh-TW" dirty="0" smtClean="0"/>
          </a:p>
          <a:p>
            <a:r>
              <a:rPr lang="en-US" altLang="zh-TW" dirty="0" smtClean="0"/>
              <a:t>(B)</a:t>
            </a:r>
            <a:r>
              <a:rPr lang="zh-TW" altLang="en-US" dirty="0" smtClean="0"/>
              <a:t>　增加樣本數。</a:t>
            </a:r>
            <a:endParaRPr lang="en-US" altLang="zh-TW" dirty="0" smtClean="0"/>
          </a:p>
          <a:p>
            <a:r>
              <a:rPr lang="en-US" altLang="zh-TW" dirty="0" smtClean="0"/>
              <a:t>(C)</a:t>
            </a:r>
            <a:r>
              <a:rPr lang="zh-TW" altLang="en-US" dirty="0" smtClean="0"/>
              <a:t>　運用方便抽樣的方式。</a:t>
            </a:r>
            <a:endParaRPr lang="zh-TW" altLang="en-US" dirty="0"/>
          </a:p>
        </p:txBody>
      </p:sp>
      <p:sp>
        <p:nvSpPr>
          <p:cNvPr id="2" name="標題 1"/>
          <p:cNvSpPr>
            <a:spLocks noGrp="1"/>
          </p:cNvSpPr>
          <p:nvPr>
            <p:ph type="title"/>
          </p:nvPr>
        </p:nvSpPr>
        <p:spPr/>
        <p:txBody>
          <a:bodyPr/>
          <a:lstStyle/>
          <a:p>
            <a:r>
              <a:rPr lang="en-US" altLang="zh-TW" dirty="0" smtClean="0"/>
              <a:t>Q&amp;A(1)</a:t>
            </a:r>
            <a:endParaRPr lang="zh-TW" alt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r>
              <a:rPr lang="zh-TW" altLang="en-US" dirty="0" smtClean="0"/>
              <a:t>變異數的缺點為何</a:t>
            </a:r>
            <a:r>
              <a:rPr lang="en-US" altLang="zh-TW" dirty="0" smtClean="0"/>
              <a:t>?</a:t>
            </a:r>
          </a:p>
          <a:p>
            <a:r>
              <a:rPr lang="en-US" altLang="zh-TW" dirty="0" smtClean="0"/>
              <a:t>(A)</a:t>
            </a:r>
            <a:r>
              <a:rPr lang="zh-TW" altLang="en-US" dirty="0" smtClean="0"/>
              <a:t>無法衡量其誤差</a:t>
            </a:r>
            <a:endParaRPr lang="en-US" altLang="zh-TW" dirty="0" smtClean="0"/>
          </a:p>
          <a:p>
            <a:r>
              <a:rPr lang="en-US" altLang="zh-TW" dirty="0" smtClean="0"/>
              <a:t>(B)</a:t>
            </a:r>
            <a:r>
              <a:rPr lang="zh-TW" altLang="en-US" dirty="0" smtClean="0"/>
              <a:t>單位無法統一</a:t>
            </a:r>
            <a:endParaRPr lang="en-US" altLang="zh-TW" dirty="0" smtClean="0"/>
          </a:p>
          <a:p>
            <a:r>
              <a:rPr lang="en-US" altLang="zh-TW" dirty="0" smtClean="0"/>
              <a:t>(C)</a:t>
            </a:r>
            <a:r>
              <a:rPr lang="zh-TW" altLang="en-US" dirty="0" smtClean="0"/>
              <a:t>需要大樣本時</a:t>
            </a:r>
            <a:r>
              <a:rPr lang="en-US" altLang="zh-TW" dirty="0" smtClean="0"/>
              <a:t>,</a:t>
            </a:r>
            <a:r>
              <a:rPr lang="zh-TW" altLang="en-US" dirty="0" smtClean="0"/>
              <a:t>才能使用</a:t>
            </a:r>
            <a:endParaRPr lang="en-US" altLang="zh-TW" dirty="0" smtClean="0"/>
          </a:p>
          <a:p>
            <a:endParaRPr lang="en-US" altLang="zh-TW" dirty="0"/>
          </a:p>
        </p:txBody>
      </p:sp>
      <p:sp>
        <p:nvSpPr>
          <p:cNvPr id="2" name="標題 1"/>
          <p:cNvSpPr>
            <a:spLocks noGrp="1"/>
          </p:cNvSpPr>
          <p:nvPr>
            <p:ph type="title"/>
          </p:nvPr>
        </p:nvSpPr>
        <p:spPr/>
        <p:txBody>
          <a:bodyPr/>
          <a:lstStyle/>
          <a:p>
            <a:r>
              <a:rPr lang="en-US" altLang="zh-TW" dirty="0" smtClean="0"/>
              <a:t>Q&amp;A(2)</a:t>
            </a:r>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en-US" altLang="zh-TW" dirty="0" smtClean="0"/>
              <a:t>In this and the next three chapter we address the task of making the empirical observations with which to implement research design and text hypotheses.</a:t>
            </a:r>
          </a:p>
          <a:p>
            <a:r>
              <a:rPr lang="en-US" altLang="zh-TW" dirty="0" smtClean="0"/>
              <a:t>This is called the data collection stage of a research project.</a:t>
            </a:r>
          </a:p>
          <a:p>
            <a:r>
              <a:rPr lang="en-US" altLang="zh-TW" dirty="0" smtClean="0"/>
              <a:t>Whatever the hypothesis under consideration, researchers must decide what observations are appropriate for testing</a:t>
            </a:r>
            <a:r>
              <a:rPr lang="en-US" altLang="zh-TW" dirty="0" smtClean="0"/>
              <a:t>.</a:t>
            </a:r>
            <a:endParaRPr lang="zh-TW" altLang="en-US" dirty="0"/>
          </a:p>
        </p:txBody>
      </p:sp>
      <p:sp>
        <p:nvSpPr>
          <p:cNvPr id="3" name="標題 2"/>
          <p:cNvSpPr>
            <a:spLocks noGrp="1"/>
          </p:cNvSpPr>
          <p:nvPr>
            <p:ph type="title"/>
          </p:nvPr>
        </p:nvSpPr>
        <p:spPr/>
        <p:txBody>
          <a:bodyPr/>
          <a:lstStyle/>
          <a:p>
            <a:pPr algn="ctr"/>
            <a:r>
              <a:rPr lang="en-US" altLang="zh-TW" dirty="0" smtClean="0"/>
              <a:t>Introduce</a:t>
            </a:r>
            <a:endParaRPr lang="zh-TW"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404664"/>
            <a:ext cx="8229600" cy="6048672"/>
          </a:xfrm>
        </p:spPr>
        <p:txBody>
          <a:bodyPr>
            <a:normAutofit/>
          </a:bodyPr>
          <a:lstStyle/>
          <a:p>
            <a:r>
              <a:rPr lang="en-US" altLang="zh-TW" dirty="0" smtClean="0"/>
              <a:t>I</a:t>
            </a:r>
            <a:r>
              <a:rPr lang="en-US" altLang="zh-TW" dirty="0" smtClean="0"/>
              <a:t>n many cases researchers choose to collect data on only some of the pertinent observations instead of measuring or observing all of the possible observations covered by a hypothesis.</a:t>
            </a:r>
          </a:p>
          <a:p>
            <a:pPr lvl="1"/>
            <a:r>
              <a:rPr lang="en-US" altLang="zh-TW" dirty="0" smtClean="0"/>
              <a:t>A </a:t>
            </a:r>
            <a:r>
              <a:rPr lang="en-US" altLang="zh-TW" b="1" dirty="0" smtClean="0"/>
              <a:t>population</a:t>
            </a:r>
            <a:r>
              <a:rPr lang="en-US" altLang="zh-TW" dirty="0" smtClean="0"/>
              <a:t> is any well-defined set of units of analysis.</a:t>
            </a:r>
          </a:p>
          <a:p>
            <a:pPr lvl="1"/>
            <a:r>
              <a:rPr lang="en-US" altLang="zh-TW" dirty="0" smtClean="0"/>
              <a:t>A </a:t>
            </a:r>
            <a:r>
              <a:rPr lang="en-US" altLang="zh-TW" b="1" dirty="0" smtClean="0"/>
              <a:t>sample</a:t>
            </a:r>
            <a:r>
              <a:rPr lang="en-US" altLang="zh-TW" dirty="0" smtClean="0"/>
              <a:t>, by contrast, is any subset of units collected in some manner from the population.</a:t>
            </a:r>
          </a:p>
          <a:p>
            <a:pPr lvl="1"/>
            <a:endParaRPr lang="en-US" altLang="zh-TW" dirty="0" smtClean="0"/>
          </a:p>
          <a:p>
            <a:r>
              <a:rPr lang="en-US" altLang="zh-TW" dirty="0" smtClean="0"/>
              <a:t>In the remainder of this chapter we discuss the differences between populations and samples and the ways in which a sample may be drawn from a specified population.</a:t>
            </a:r>
            <a:endParaRPr lang="zh-TW"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en-US" altLang="zh-TW" dirty="0" smtClean="0"/>
              <a:t>A researcher’s decision whether to collect data for a population or for a sample is usually made on practical grounds.</a:t>
            </a:r>
          </a:p>
          <a:p>
            <a:pPr lvl="1"/>
            <a:r>
              <a:rPr lang="en-US" altLang="zh-TW" dirty="0" smtClean="0"/>
              <a:t>Time , Money, Other costs</a:t>
            </a:r>
          </a:p>
          <a:p>
            <a:r>
              <a:rPr lang="en-US" altLang="zh-TW" dirty="0" smtClean="0"/>
              <a:t>Thus for reasons of necessity and convenience, political science researchers often collect data on a sample of observations.</a:t>
            </a:r>
            <a:endParaRPr lang="zh-TW" altLang="en-US" dirty="0"/>
          </a:p>
        </p:txBody>
      </p:sp>
      <p:sp>
        <p:nvSpPr>
          <p:cNvPr id="3" name="標題 2"/>
          <p:cNvSpPr>
            <a:spLocks noGrp="1"/>
          </p:cNvSpPr>
          <p:nvPr>
            <p:ph type="title"/>
          </p:nvPr>
        </p:nvSpPr>
        <p:spPr/>
        <p:txBody>
          <a:bodyPr>
            <a:normAutofit/>
          </a:bodyPr>
          <a:lstStyle/>
          <a:p>
            <a:pPr algn="ctr"/>
            <a:r>
              <a:rPr lang="en-US" altLang="zh-TW" dirty="0" smtClean="0"/>
              <a:t>Population or Sample </a:t>
            </a:r>
            <a:r>
              <a:rPr lang="en-US" altLang="zh-TW" dirty="0" smtClean="0"/>
              <a:t>?</a:t>
            </a:r>
            <a:endParaRPr lang="zh-TW"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en-US" altLang="zh-TW" dirty="0" smtClean="0"/>
              <a:t>In the sample is selected properly, the information it yields may be used to make inferences about the whole population.</a:t>
            </a:r>
          </a:p>
          <a:p>
            <a:pPr lvl="1"/>
            <a:r>
              <a:rPr lang="en-US" altLang="zh-TW" dirty="0" smtClean="0"/>
              <a:t>population </a:t>
            </a:r>
            <a:r>
              <a:rPr lang="en-US" altLang="zh-TW" dirty="0" smtClean="0"/>
              <a:t>parameter</a:t>
            </a:r>
            <a:endParaRPr lang="en-US" altLang="zh-TW" dirty="0" smtClean="0"/>
          </a:p>
          <a:p>
            <a:pPr lvl="1"/>
            <a:r>
              <a:rPr lang="en-US" altLang="zh-TW" dirty="0" smtClean="0"/>
              <a:t>Estimator</a:t>
            </a:r>
          </a:p>
          <a:p>
            <a:pPr lvl="1"/>
            <a:r>
              <a:rPr lang="en-US" altLang="zh-TW" dirty="0" smtClean="0"/>
              <a:t>Sample statistic</a:t>
            </a:r>
          </a:p>
          <a:p>
            <a:pPr lvl="1"/>
            <a:r>
              <a:rPr lang="en-US" altLang="zh-TW" dirty="0" smtClean="0"/>
              <a:t>Element </a:t>
            </a:r>
          </a:p>
          <a:p>
            <a:pPr lvl="1"/>
            <a:r>
              <a:rPr lang="en-US" altLang="zh-TW" dirty="0" smtClean="0"/>
              <a:t>Stratum</a:t>
            </a:r>
          </a:p>
          <a:p>
            <a:pPr lvl="1"/>
            <a:r>
              <a:rPr lang="en-US" altLang="zh-TW" dirty="0" smtClean="0"/>
              <a:t>Sampling frame</a:t>
            </a:r>
          </a:p>
          <a:p>
            <a:pPr lvl="1"/>
            <a:r>
              <a:rPr lang="en-US" altLang="zh-TW" dirty="0" smtClean="0"/>
              <a:t>Random digit dialing </a:t>
            </a:r>
          </a:p>
          <a:p>
            <a:pPr lvl="1"/>
            <a:r>
              <a:rPr lang="en-US" altLang="zh-TW" dirty="0" smtClean="0"/>
              <a:t>Sampling unit</a:t>
            </a:r>
            <a:endParaRPr lang="zh-TW" altLang="en-US" dirty="0"/>
          </a:p>
        </p:txBody>
      </p:sp>
      <p:sp>
        <p:nvSpPr>
          <p:cNvPr id="3" name="標題 2"/>
          <p:cNvSpPr>
            <a:spLocks noGrp="1"/>
          </p:cNvSpPr>
          <p:nvPr>
            <p:ph type="title"/>
          </p:nvPr>
        </p:nvSpPr>
        <p:spPr/>
        <p:txBody>
          <a:bodyPr>
            <a:normAutofit/>
          </a:bodyPr>
          <a:lstStyle/>
          <a:p>
            <a:pPr algn="ctr"/>
            <a:r>
              <a:rPr lang="en-US" altLang="zh-TW" dirty="0" smtClean="0"/>
              <a:t>The Basics of Sampling </a:t>
            </a:r>
            <a:endParaRPr lang="zh-TW"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en-US" altLang="zh-TW" dirty="0" smtClean="0"/>
              <a:t>A </a:t>
            </a:r>
            <a:r>
              <a:rPr lang="en-US" altLang="zh-TW" b="1" dirty="0" smtClean="0"/>
              <a:t>probability sample </a:t>
            </a:r>
            <a:r>
              <a:rPr lang="en-US" altLang="zh-TW" dirty="0" smtClean="0"/>
              <a:t>is simply a sample for which each element in the total population has a known probability of being included in the sample.</a:t>
            </a:r>
          </a:p>
          <a:p>
            <a:r>
              <a:rPr lang="en-US" altLang="zh-TW" dirty="0" smtClean="0"/>
              <a:t>A </a:t>
            </a:r>
            <a:r>
              <a:rPr lang="en-US" altLang="zh-TW" b="1" dirty="0" err="1" smtClean="0"/>
              <a:t>nonprobability</a:t>
            </a:r>
            <a:r>
              <a:rPr lang="en-US" altLang="zh-TW" b="1" dirty="0" smtClean="0"/>
              <a:t> sample </a:t>
            </a:r>
            <a:r>
              <a:rPr lang="en-US" altLang="zh-TW" dirty="0" smtClean="0"/>
              <a:t>is one in which each element in the population has an unknown probability of being selected.</a:t>
            </a:r>
            <a:endParaRPr lang="zh-TW" altLang="en-US" dirty="0"/>
          </a:p>
        </p:txBody>
      </p:sp>
      <p:sp>
        <p:nvSpPr>
          <p:cNvPr id="3" name="標題 2"/>
          <p:cNvSpPr>
            <a:spLocks noGrp="1"/>
          </p:cNvSpPr>
          <p:nvPr>
            <p:ph type="title"/>
          </p:nvPr>
        </p:nvSpPr>
        <p:spPr/>
        <p:txBody>
          <a:bodyPr>
            <a:normAutofit/>
          </a:bodyPr>
          <a:lstStyle/>
          <a:p>
            <a:pPr algn="ctr"/>
            <a:r>
              <a:rPr lang="en-US" altLang="zh-TW" dirty="0" smtClean="0"/>
              <a:t>Types of </a:t>
            </a:r>
            <a:r>
              <a:rPr lang="en-US" altLang="zh-TW" dirty="0" smtClean="0"/>
              <a:t>Samples</a:t>
            </a:r>
            <a:endParaRPr lang="zh-TW"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481328"/>
            <a:ext cx="8229600" cy="4755984"/>
          </a:xfrm>
        </p:spPr>
        <p:txBody>
          <a:bodyPr>
            <a:normAutofit fontScale="92500" lnSpcReduction="10000"/>
          </a:bodyPr>
          <a:lstStyle/>
          <a:p>
            <a:r>
              <a:rPr lang="en-US" altLang="zh-TW" b="1" dirty="0" smtClean="0"/>
              <a:t>Sample Random samples</a:t>
            </a:r>
            <a:r>
              <a:rPr lang="en-US" altLang="zh-TW" dirty="0" smtClean="0"/>
              <a:t>,  each element and combination of elements have a </a:t>
            </a:r>
            <a:r>
              <a:rPr lang="en-US" altLang="zh-TW" i="1" dirty="0" smtClean="0"/>
              <a:t>equal</a:t>
            </a:r>
            <a:r>
              <a:rPr lang="en-US" altLang="zh-TW" dirty="0" smtClean="0"/>
              <a:t> chance of being selected.</a:t>
            </a:r>
          </a:p>
          <a:p>
            <a:r>
              <a:rPr lang="en-US" altLang="zh-TW" b="1" dirty="0" smtClean="0"/>
              <a:t>Systematic sample</a:t>
            </a:r>
            <a:r>
              <a:rPr lang="en-US" altLang="zh-TW" dirty="0" smtClean="0"/>
              <a:t>, in which elements are selected from a list at predetermined intervals, provides an alternative method that is sometimes easier to apply. </a:t>
            </a:r>
          </a:p>
          <a:p>
            <a:r>
              <a:rPr lang="en-US" altLang="zh-TW" b="1" dirty="0" smtClean="0"/>
              <a:t>Stratified samples</a:t>
            </a:r>
            <a:r>
              <a:rPr lang="en-US" altLang="zh-TW" dirty="0" smtClean="0"/>
              <a:t>, is probability in which elements sharing one or more characteristics are grouped, and elements are selected from each group in proportion to the group’s representation in the total population.</a:t>
            </a:r>
            <a:endParaRPr lang="zh-TW" altLang="en-US" dirty="0"/>
          </a:p>
        </p:txBody>
      </p:sp>
      <p:sp>
        <p:nvSpPr>
          <p:cNvPr id="3" name="標題 2"/>
          <p:cNvSpPr>
            <a:spLocks noGrp="1"/>
          </p:cNvSpPr>
          <p:nvPr>
            <p:ph type="title"/>
          </p:nvPr>
        </p:nvSpPr>
        <p:spPr/>
        <p:txBody>
          <a:bodyPr>
            <a:normAutofit/>
          </a:bodyPr>
          <a:lstStyle/>
          <a:p>
            <a:pPr algn="ctr"/>
            <a:r>
              <a:rPr lang="en-US" altLang="zh-TW" dirty="0" smtClean="0"/>
              <a:t>A series of </a:t>
            </a:r>
            <a:r>
              <a:rPr lang="en-US" altLang="zh-TW" dirty="0" smtClean="0"/>
              <a:t>samples</a:t>
            </a:r>
            <a:endParaRPr lang="zh-TW"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476672"/>
            <a:ext cx="8229600" cy="6048672"/>
          </a:xfrm>
        </p:spPr>
        <p:txBody>
          <a:bodyPr/>
          <a:lstStyle/>
          <a:p>
            <a:r>
              <a:rPr lang="en-US" altLang="zh-TW" b="1" dirty="0" smtClean="0"/>
              <a:t>Cluster Samples</a:t>
            </a:r>
            <a:r>
              <a:rPr lang="en-US" altLang="zh-TW" dirty="0" smtClean="0"/>
              <a:t>, is probability sample in which the sampling frame initially consists of clusters of elements.</a:t>
            </a:r>
          </a:p>
          <a:p>
            <a:r>
              <a:rPr lang="en-US" altLang="zh-TW" dirty="0" smtClean="0"/>
              <a:t>A </a:t>
            </a:r>
            <a:r>
              <a:rPr lang="en-US" altLang="zh-TW" b="1" dirty="0" err="1" smtClean="0"/>
              <a:t>nonprobability</a:t>
            </a:r>
            <a:r>
              <a:rPr lang="en-US" altLang="zh-TW" b="1" dirty="0" smtClean="0"/>
              <a:t> sample </a:t>
            </a:r>
            <a:r>
              <a:rPr lang="en-US" altLang="zh-TW" dirty="0" smtClean="0"/>
              <a:t>is a sample for which each element in the total population has an unknown probability of being selected.</a:t>
            </a:r>
          </a:p>
          <a:p>
            <a:r>
              <a:rPr lang="en-US" altLang="zh-TW" dirty="0" smtClean="0"/>
              <a:t>A </a:t>
            </a:r>
            <a:r>
              <a:rPr lang="en-US" altLang="zh-TW" b="1" dirty="0" smtClean="0"/>
              <a:t>probability samples </a:t>
            </a:r>
            <a:r>
              <a:rPr lang="en-US" altLang="zh-TW" dirty="0" smtClean="0"/>
              <a:t>are usually preferable to </a:t>
            </a:r>
            <a:r>
              <a:rPr lang="en-US" altLang="zh-TW" dirty="0" err="1" smtClean="0"/>
              <a:t>nonprobability</a:t>
            </a:r>
            <a:r>
              <a:rPr lang="en-US" altLang="zh-TW" dirty="0" smtClean="0"/>
              <a:t> samples because they represent fairly accurately a large population, and it’s possible to calculate how close an estimated characteristic is to the population value.</a:t>
            </a:r>
            <a:endParaRPr lang="zh-TW" alt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匯合">
  <a:themeElements>
    <a:clrScheme name="匯合">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匯合">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匯合">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2087</TotalTime>
  <Words>1125</Words>
  <Application>Microsoft Office PowerPoint</Application>
  <PresentationFormat>如螢幕大小 (4:3)</PresentationFormat>
  <Paragraphs>240</Paragraphs>
  <Slides>28</Slides>
  <Notes>20</Notes>
  <HiddenSlides>0</HiddenSlides>
  <MMClips>0</MMClips>
  <ScaleCrop>false</ScaleCrop>
  <HeadingPairs>
    <vt:vector size="6" baseType="variant">
      <vt:variant>
        <vt:lpstr>佈景主題</vt:lpstr>
      </vt:variant>
      <vt:variant>
        <vt:i4>1</vt:i4>
      </vt:variant>
      <vt:variant>
        <vt:lpstr>內嵌 OLE 伺服程式</vt:lpstr>
      </vt:variant>
      <vt:variant>
        <vt:i4>2</vt:i4>
      </vt:variant>
      <vt:variant>
        <vt:lpstr>投影片標題</vt:lpstr>
      </vt:variant>
      <vt:variant>
        <vt:i4>28</vt:i4>
      </vt:variant>
    </vt:vector>
  </HeadingPairs>
  <TitlesOfParts>
    <vt:vector size="31" baseType="lpstr">
      <vt:lpstr>匯合</vt:lpstr>
      <vt:lpstr>圖表</vt:lpstr>
      <vt:lpstr>方程式</vt:lpstr>
      <vt:lpstr>Chapter 7 Sampling</vt:lpstr>
      <vt:lpstr>Contents</vt:lpstr>
      <vt:lpstr>Introduce</vt:lpstr>
      <vt:lpstr>投影片 4</vt:lpstr>
      <vt:lpstr>Population or Sample ?</vt:lpstr>
      <vt:lpstr>The Basics of Sampling </vt:lpstr>
      <vt:lpstr>Types of Samples</vt:lpstr>
      <vt:lpstr>A series of samples</vt:lpstr>
      <vt:lpstr>投影片 9</vt:lpstr>
      <vt:lpstr>統計推論</vt:lpstr>
      <vt:lpstr>抽樣分配(Sampling Distribution)</vt:lpstr>
      <vt:lpstr>抽樣分配例子</vt:lpstr>
      <vt:lpstr>信賴水準(Confidence Level)</vt:lpstr>
      <vt:lpstr>信賴區間</vt:lpstr>
      <vt:lpstr>信賴區間例題</vt:lpstr>
      <vt:lpstr>Answer</vt:lpstr>
      <vt:lpstr>Answer</vt:lpstr>
      <vt:lpstr>Answer</vt:lpstr>
      <vt:lpstr>期望值(Expected value)(間斷型)</vt:lpstr>
      <vt:lpstr> (間斷型隨機變數) 例如：擲一顆公正的骰子，求期望值  </vt:lpstr>
      <vt:lpstr>變異數(間斷型)</vt:lpstr>
      <vt:lpstr>(間斷型隨機變數) 例如：擲一顆公正的骰子，求變異數。  </vt:lpstr>
      <vt:lpstr>間斷型無限二項母體的抽樣分配</vt:lpstr>
      <vt:lpstr>舉例</vt:lpstr>
      <vt:lpstr>圖型表示</vt:lpstr>
      <vt:lpstr>N的大小如何選擇？</vt:lpstr>
      <vt:lpstr>Q&amp;A(1)</vt:lpstr>
      <vt:lpstr>Q&amp;A(2)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yoyo;su</dc:creator>
  <cp:lastModifiedBy>sophie</cp:lastModifiedBy>
  <cp:revision>26</cp:revision>
  <dcterms:created xsi:type="dcterms:W3CDTF">2012-11-08T06:42:49Z</dcterms:created>
  <dcterms:modified xsi:type="dcterms:W3CDTF">2012-11-11T09:06:55Z</dcterms:modified>
</cp:coreProperties>
</file>