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2" r:id="rId24"/>
    <p:sldId id="283" r:id="rId25"/>
    <p:sldId id="284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698" autoAdjust="0"/>
  </p:normalViewPr>
  <p:slideViewPr>
    <p:cSldViewPr>
      <p:cViewPr>
        <p:scale>
          <a:sx n="66" d="100"/>
          <a:sy n="66" d="100"/>
        </p:scale>
        <p:origin x="-1506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BBEBBD6-0FD2-478A-B5A1-53F4B691DCCF}" type="datetimeFigureOut">
              <a:rPr lang="zh-TW" altLang="en-US" smtClean="0"/>
              <a:pPr/>
              <a:t>2012/10/1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F492B8B-26B6-48F4-91A9-444A29F54D5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214422"/>
            <a:ext cx="7715304" cy="3429024"/>
          </a:xfrm>
        </p:spPr>
        <p:txBody>
          <a:bodyPr>
            <a:normAutofit fontScale="90000"/>
          </a:bodyPr>
          <a:lstStyle/>
          <a:p>
            <a:r>
              <a:rPr lang="zh-TW" altLang="en-US" sz="6000" dirty="0" smtClean="0"/>
              <a:t>社會科學研究方法 </a:t>
            </a:r>
            <a:r>
              <a:rPr lang="en-US" altLang="zh-TW" sz="6000" dirty="0" smtClean="0"/>
              <a:t>–   </a:t>
            </a:r>
            <a:r>
              <a:rPr lang="en-US" altLang="zh-TW" sz="5300" dirty="0" smtClean="0"/>
              <a:t/>
            </a:r>
            <a:br>
              <a:rPr lang="en-US" altLang="zh-TW" sz="5300" dirty="0" smtClean="0"/>
            </a:br>
            <a:r>
              <a:rPr lang="en-US" altLang="zh-TW" sz="5300" dirty="0" smtClean="0"/>
              <a:t/>
            </a:r>
            <a:br>
              <a:rPr lang="en-US" altLang="zh-TW" sz="5300" dirty="0" smtClean="0"/>
            </a:br>
            <a:r>
              <a:rPr lang="zh-TW" altLang="en-US" sz="5300" dirty="0" smtClean="0"/>
              <a:t/>
            </a:r>
            <a:br>
              <a:rPr lang="zh-TW" altLang="en-US" sz="5300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601224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授課老師</a:t>
            </a:r>
            <a:r>
              <a:rPr lang="en-US" altLang="zh-TW" sz="2800" dirty="0" smtClean="0">
                <a:solidFill>
                  <a:schemeClr val="tx1"/>
                </a:solidFill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</a:rPr>
              <a:t>郭育仁  教授 </a:t>
            </a:r>
            <a:r>
              <a:rPr lang="en-US" altLang="zh-TW" sz="2800" dirty="0" smtClean="0">
                <a:solidFill>
                  <a:schemeClr val="tx1"/>
                </a:solidFill>
              </a:rPr>
              <a:t>             </a:t>
            </a:r>
          </a:p>
        </p:txBody>
      </p:sp>
      <p:sp>
        <p:nvSpPr>
          <p:cNvPr id="4" name="矩形 3"/>
          <p:cNvSpPr/>
          <p:nvPr/>
        </p:nvSpPr>
        <p:spPr>
          <a:xfrm>
            <a:off x="1785918" y="2285992"/>
            <a:ext cx="57720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000" dirty="0" smtClean="0">
                <a:solidFill>
                  <a:srgbClr val="002060"/>
                </a:solidFill>
              </a:rPr>
              <a:t>The Craft of Research</a:t>
            </a:r>
            <a:br>
              <a:rPr lang="en-US" altLang="zh-TW" sz="4000" dirty="0" smtClean="0">
                <a:solidFill>
                  <a:srgbClr val="002060"/>
                </a:solidFill>
              </a:rPr>
            </a:br>
            <a:r>
              <a:rPr lang="en-US" altLang="zh-TW" sz="4000" dirty="0" smtClean="0">
                <a:solidFill>
                  <a:srgbClr val="002060"/>
                </a:solidFill>
              </a:rPr>
              <a:t>Chapter3</a:t>
            </a:r>
            <a:r>
              <a:rPr lang="zh-TW" altLang="en-US" sz="4000" dirty="0">
                <a:solidFill>
                  <a:srgbClr val="002060"/>
                </a:solidFill>
              </a:rPr>
              <a:t> </a:t>
            </a:r>
            <a:r>
              <a:rPr lang="en-US" altLang="zh-TW" sz="4000" dirty="0" smtClean="0">
                <a:solidFill>
                  <a:srgbClr val="002060"/>
                </a:solidFill>
              </a:rPr>
              <a:t>and 4</a:t>
            </a:r>
            <a:endParaRPr lang="zh-TW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29256" y="4214818"/>
            <a:ext cx="2270173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TW" altLang="en-US" sz="2800" dirty="0" smtClean="0"/>
              <a:t>組員</a:t>
            </a:r>
            <a:r>
              <a:rPr lang="en-US" altLang="zh-TW" sz="2800" dirty="0" smtClean="0"/>
              <a:t>: </a:t>
            </a:r>
            <a:r>
              <a:rPr lang="zh-TW" altLang="en-US" sz="2800" dirty="0" smtClean="0"/>
              <a:t>沈宗穎</a:t>
            </a:r>
            <a:endParaRPr lang="en-US" altLang="zh-TW" sz="2800" dirty="0" smtClean="0"/>
          </a:p>
          <a:p>
            <a:r>
              <a:rPr lang="zh-TW" altLang="en-US" sz="2800" dirty="0" smtClean="0"/>
              <a:t>        蘇俊旭</a:t>
            </a:r>
            <a:endParaRPr lang="en-US" altLang="zh-TW" sz="2800" dirty="0" smtClean="0"/>
          </a:p>
          <a:p>
            <a:r>
              <a:rPr lang="zh-TW" altLang="en-US" sz="2800" dirty="0" smtClean="0"/>
              <a:t>        曾暇茵</a:t>
            </a:r>
            <a:endParaRPr lang="en-US" altLang="zh-TW" sz="2800" dirty="0" smtClean="0"/>
          </a:p>
          <a:p>
            <a:r>
              <a:rPr lang="zh-TW" altLang="en-US" sz="2800" dirty="0" smtClean="0"/>
              <a:t>        黃詠芯</a:t>
            </a:r>
            <a:endParaRPr lang="en-US" altLang="zh-TW" sz="2800" dirty="0" smtClean="0"/>
          </a:p>
          <a:p>
            <a:r>
              <a:rPr lang="zh-TW" altLang="en-US" sz="2800" dirty="0" smtClean="0"/>
              <a:t>        孔博仁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465142"/>
          </a:xfrm>
        </p:spPr>
        <p:txBody>
          <a:bodyPr>
            <a:noAutofit/>
          </a:bodyPr>
          <a:lstStyle/>
          <a:p>
            <a:r>
              <a:rPr lang="en-US" altLang="zh-TW" sz="4000" dirty="0" smtClean="0"/>
              <a:t>F</a:t>
            </a:r>
            <a:r>
              <a:rPr lang="en-US" sz="4000" dirty="0" smtClean="0"/>
              <a:t>rom a focused topic to   </a:t>
            </a:r>
            <a:br>
              <a:rPr lang="en-US" sz="4000" dirty="0" smtClean="0"/>
            </a:br>
            <a:r>
              <a:rPr lang="en-US" sz="4000" dirty="0" smtClean="0"/>
              <a:t>              questions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571744"/>
            <a:ext cx="792961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800" b="1" dirty="0" smtClean="0"/>
              <a:t>Once you have </a:t>
            </a:r>
            <a:r>
              <a:rPr lang="en-US" sz="2800" b="1" dirty="0"/>
              <a:t>a focused </a:t>
            </a:r>
            <a:r>
              <a:rPr lang="en-US" sz="2800" b="1" dirty="0" smtClean="0"/>
              <a:t>topic:</a:t>
            </a:r>
          </a:p>
          <a:p>
            <a:pPr marL="342900" indent="-342900"/>
            <a:endParaRPr lang="en-US" sz="28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Beware the beginner’s mistake</a:t>
            </a:r>
          </a:p>
          <a:p>
            <a:pPr marL="342900" indent="-342900"/>
            <a:r>
              <a:rPr lang="en-US" altLang="zh-TW" sz="2400" dirty="0"/>
              <a:t> </a:t>
            </a:r>
          </a:p>
          <a:p>
            <a:pPr marL="342900" indent="-342900"/>
            <a:r>
              <a:rPr lang="en-US" altLang="zh-TW" sz="2400" dirty="0" smtClean="0"/>
              <a:t> </a:t>
            </a:r>
            <a:r>
              <a:rPr lang="en-US" sz="2400" dirty="0"/>
              <a:t>“Thus we see many differences </a:t>
            </a:r>
            <a:r>
              <a:rPr lang="en-US" sz="2400" dirty="0" smtClean="0"/>
              <a:t>and similarities </a:t>
            </a:r>
            <a:r>
              <a:rPr lang="en-US" sz="2400" dirty="0"/>
              <a:t>between</a:t>
            </a:r>
            <a:r>
              <a:rPr lang="en-US" sz="2400" dirty="0" smtClean="0"/>
              <a:t>……”</a:t>
            </a:r>
          </a:p>
          <a:p>
            <a:pPr marL="342900" indent="-342900"/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Answer the “Five W” questions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83880" cy="1728192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Who, What, When, and Where, but focus on How and Why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714620"/>
            <a:ext cx="828680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1. Ask </a:t>
            </a:r>
            <a:r>
              <a:rPr lang="en-US" sz="2800" b="1" dirty="0">
                <a:solidFill>
                  <a:srgbClr val="002060"/>
                </a:solidFill>
              </a:rPr>
              <a:t>about the history of your </a:t>
            </a:r>
            <a:r>
              <a:rPr lang="en-US" sz="2800" b="1" dirty="0" smtClean="0">
                <a:solidFill>
                  <a:srgbClr val="002060"/>
                </a:solidFill>
              </a:rPr>
              <a:t>topic</a:t>
            </a:r>
          </a:p>
          <a:p>
            <a:endParaRPr lang="en-US" sz="2800" b="1" dirty="0" smtClean="0"/>
          </a:p>
          <a:p>
            <a:pPr marL="0" lvl="1">
              <a:buFont typeface="Arial" pitchFamily="34" charset="0"/>
              <a:buChar char="•"/>
            </a:pPr>
            <a:r>
              <a:rPr lang="en-US" sz="2400" dirty="0" smtClean="0"/>
              <a:t> How </a:t>
            </a:r>
            <a:r>
              <a:rPr lang="en-US" sz="2400" dirty="0"/>
              <a:t>does it fit into a larger developmental </a:t>
            </a:r>
            <a:r>
              <a:rPr lang="en-US" sz="2400" dirty="0" smtClean="0"/>
              <a:t> </a:t>
            </a:r>
          </a:p>
          <a:p>
            <a:pPr marL="0" lvl="1"/>
            <a:r>
              <a:rPr lang="en-US" sz="2400" dirty="0" smtClean="0"/>
              <a:t>  context? Why </a:t>
            </a:r>
            <a:r>
              <a:rPr lang="en-US" sz="2400" dirty="0"/>
              <a:t>did your topic come into being</a:t>
            </a:r>
            <a:r>
              <a:rPr lang="en-US" sz="2400" dirty="0" smtClean="0"/>
              <a:t>?</a:t>
            </a:r>
          </a:p>
          <a:p>
            <a:pPr marL="0" lvl="1">
              <a:buFont typeface="Arial" pitchFamily="34" charset="0"/>
              <a:buChar char="•"/>
            </a:pPr>
            <a:endParaRPr lang="en-US" altLang="zh-TW" sz="2400" dirty="0"/>
          </a:p>
          <a:p>
            <a:pPr marL="0" lvl="1">
              <a:buFont typeface="Arial" pitchFamily="34" charset="0"/>
              <a:buChar char="•"/>
            </a:pPr>
            <a:r>
              <a:rPr lang="en-US" sz="2400" dirty="0" smtClean="0"/>
              <a:t> What </a:t>
            </a:r>
            <a:r>
              <a:rPr lang="en-US" sz="2400" dirty="0"/>
              <a:t>is its own internal history</a:t>
            </a:r>
            <a:r>
              <a:rPr lang="en-US" sz="2400" dirty="0" smtClean="0"/>
              <a:t>? How </a:t>
            </a:r>
            <a:r>
              <a:rPr lang="en-US" sz="2400" dirty="0"/>
              <a:t>and why has </a:t>
            </a:r>
            <a:endParaRPr lang="en-US" sz="2400" dirty="0" smtClean="0"/>
          </a:p>
          <a:p>
            <a:pPr marL="0" lvl="1"/>
            <a:r>
              <a:rPr lang="en-US" sz="2400" dirty="0" smtClean="0"/>
              <a:t>  the </a:t>
            </a:r>
            <a:r>
              <a:rPr lang="en-US" sz="2400" dirty="0"/>
              <a:t>topic itself changed through time</a:t>
            </a:r>
            <a:r>
              <a:rPr lang="en-US" sz="2400" dirty="0" smtClean="0"/>
              <a:t>?</a:t>
            </a:r>
            <a:endParaRPr lang="zh-TW" altLang="en-US" sz="2400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7" y="642918"/>
            <a:ext cx="8286808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1" lang="en-US" altLang="zh-TW" sz="2800" b="1" dirty="0" smtClean="0">
                <a:solidFill>
                  <a:srgbClr val="002060"/>
                </a:solidFill>
                <a:ea typeface="新細明體" pitchFamily="18" charset="-120"/>
                <a:cs typeface="Times New Roman" pitchFamily="18" charset="0"/>
              </a:rPr>
              <a:t>2. 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新細明體" pitchFamily="18" charset="-120"/>
                <a:cs typeface="Times New Roman" pitchFamily="18" charset="0"/>
              </a:rPr>
              <a:t>Ask about its structure and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1" lang="en-US" altLang="zh-TW" sz="2800" b="1" dirty="0" smtClean="0">
                <a:solidFill>
                  <a:srgbClr val="002060"/>
                </a:solidFill>
                <a:ea typeface="新細明體" pitchFamily="18" charset="-120"/>
                <a:cs typeface="Times New Roman" pitchFamily="18" charset="0"/>
              </a:rPr>
              <a:t>    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新細明體" pitchFamily="18" charset="-120"/>
                <a:cs typeface="Times New Roman" pitchFamily="18" charset="0"/>
              </a:rPr>
              <a:t>composition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</a:tabLst>
            </a:pPr>
            <a:r>
              <a:rPr lang="en-US" sz="2400" dirty="0" smtClean="0"/>
              <a:t> How does your topic fit into the context of a larger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en-US" sz="2400" dirty="0" smtClean="0"/>
              <a:t>  structure or function as part of a larger system?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endParaRPr kumimoji="1" lang="en-US" altLang="zh-TW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新細明體" pitchFamily="18" charset="-120"/>
              <a:cs typeface="新細明體" pitchFamily="18" charset="-12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</a:tabLst>
            </a:pPr>
            <a:r>
              <a:rPr lang="en-US" sz="2400" dirty="0" smtClean="0"/>
              <a:t> How do its parts fit together as a system?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</a:tabLst>
            </a:pPr>
            <a:endParaRPr lang="en-US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endParaRPr kumimoji="1" lang="en-US" altLang="zh-TW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新細明體" pitchFamily="18" charset="-120"/>
              <a:cs typeface="新細明體" pitchFamily="18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kumimoji="1" lang="en-US" altLang="zh-TW" sz="2800" b="1" dirty="0" smtClean="0">
                <a:solidFill>
                  <a:srgbClr val="002060"/>
                </a:solidFill>
                <a:ea typeface="新細明體" pitchFamily="18" charset="-120"/>
                <a:cs typeface="新細明體" pitchFamily="18" charset="-120"/>
              </a:rPr>
              <a:t>3.</a:t>
            </a:r>
            <a:r>
              <a:rPr lang="en-US" sz="2800" b="1" dirty="0" smtClean="0">
                <a:solidFill>
                  <a:srgbClr val="002060"/>
                </a:solidFill>
              </a:rPr>
              <a:t> Ask how your topic is categorized</a:t>
            </a:r>
            <a:endParaRPr lang="en-US" sz="2800" b="1" dirty="0">
              <a:solidFill>
                <a:srgbClr val="00206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</a:tabLst>
            </a:pPr>
            <a:r>
              <a:rPr lang="en-US" sz="2400" dirty="0" smtClean="0"/>
              <a:t> How </a:t>
            </a:r>
            <a:r>
              <a:rPr lang="en-US" sz="2400" dirty="0"/>
              <a:t>can your topic be grouped into kinds</a:t>
            </a:r>
            <a:r>
              <a:rPr lang="en-US" sz="2400" dirty="0" smtClean="0"/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</a:tabLst>
            </a:pPr>
            <a:endParaRPr lang="en-US" sz="24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28600" algn="l"/>
              </a:tabLst>
            </a:pPr>
            <a:r>
              <a:rPr lang="en-US" sz="2400" dirty="0" smtClean="0"/>
              <a:t> How </a:t>
            </a:r>
            <a:r>
              <a:rPr lang="en-US" sz="2400" dirty="0"/>
              <a:t>does your topic compare to and contrast with </a:t>
            </a:r>
            <a:r>
              <a:rPr lang="en-US" sz="2400" dirty="0" smtClean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en-US" sz="2400" dirty="0" smtClean="0"/>
              <a:t>  others </a:t>
            </a:r>
            <a:r>
              <a:rPr lang="en-US" sz="2400" dirty="0"/>
              <a:t>like it?</a:t>
            </a:r>
            <a:endParaRPr lang="en-US" sz="2400" b="1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endParaRPr lang="en-US" altLang="zh-TW" sz="2800" b="1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endParaRPr lang="zh-TW" altLang="en-US" sz="2800" b="1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endParaRPr kumimoji="1" lang="en-US" altLang="zh-TW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28596" y="1071546"/>
            <a:ext cx="821537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2060"/>
                </a:solidFill>
              </a:rPr>
              <a:t>4. Turn </a:t>
            </a:r>
            <a:r>
              <a:rPr lang="en-US" sz="2800" b="1" dirty="0">
                <a:solidFill>
                  <a:srgbClr val="002060"/>
                </a:solidFill>
              </a:rPr>
              <a:t>positive questions into negative 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lvl="0"/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   ones</a:t>
            </a:r>
          </a:p>
          <a:p>
            <a:pPr lvl="0"/>
            <a:endParaRPr lang="en-US" altLang="zh-TW" sz="2800" b="1" dirty="0"/>
          </a:p>
          <a:p>
            <a:pPr lvl="0"/>
            <a:endParaRPr lang="en-US" altLang="zh-TW" sz="2800" b="1" dirty="0" smtClean="0"/>
          </a:p>
          <a:p>
            <a:pPr lvl="0"/>
            <a:r>
              <a:rPr lang="en-US" sz="2800" b="1" dirty="0" smtClean="0">
                <a:solidFill>
                  <a:srgbClr val="002060"/>
                </a:solidFill>
              </a:rPr>
              <a:t>5. Ask </a:t>
            </a:r>
            <a:r>
              <a:rPr lang="en-US" sz="2800" b="1" dirty="0">
                <a:solidFill>
                  <a:srgbClr val="002060"/>
                </a:solidFill>
              </a:rPr>
              <a:t>what if</a:t>
            </a:r>
            <a:r>
              <a:rPr lang="en-US" sz="2800" b="1" dirty="0" smtClean="0">
                <a:solidFill>
                  <a:srgbClr val="002060"/>
                </a:solidFill>
              </a:rPr>
              <a:t>? and </a:t>
            </a:r>
            <a:r>
              <a:rPr lang="en-US" sz="2800" b="1" dirty="0">
                <a:solidFill>
                  <a:srgbClr val="002060"/>
                </a:solidFill>
              </a:rPr>
              <a:t>other speculative 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lvl="0"/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   questions</a:t>
            </a:r>
          </a:p>
          <a:p>
            <a:pPr lvl="0"/>
            <a:endParaRPr lang="en-US" sz="2800" b="1" dirty="0" smtClean="0"/>
          </a:p>
          <a:p>
            <a:pPr lvl="0">
              <a:buFont typeface="Arial" pitchFamily="34" charset="0"/>
              <a:buChar char="•"/>
            </a:pPr>
            <a:r>
              <a:rPr lang="en-US" sz="2400" dirty="0" smtClean="0"/>
              <a:t> How </a:t>
            </a:r>
            <a:r>
              <a:rPr lang="en-US" sz="2400" dirty="0"/>
              <a:t>would things be different if your topic never </a:t>
            </a:r>
            <a:endParaRPr lang="en-US" sz="2400" dirty="0" smtClean="0"/>
          </a:p>
          <a:p>
            <a:pPr lvl="0"/>
            <a:r>
              <a:rPr lang="en-US" sz="2400" dirty="0" smtClean="0"/>
              <a:t>  existed, disappeared, or </a:t>
            </a:r>
            <a:r>
              <a:rPr lang="en-US" sz="2400" dirty="0"/>
              <a:t>were put into a new </a:t>
            </a:r>
            <a:r>
              <a:rPr lang="en-US" sz="2400" dirty="0" smtClean="0"/>
              <a:t> </a:t>
            </a:r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cont</a:t>
            </a:r>
            <a:r>
              <a:rPr lang="en-US" sz="2400" dirty="0" smtClean="0">
                <a:solidFill>
                  <a:srgbClr val="FFFF00"/>
                </a:solidFill>
              </a:rPr>
              <a:t>e</a:t>
            </a:r>
            <a:r>
              <a:rPr lang="en-US" sz="2400" dirty="0" smtClean="0"/>
              <a:t>xt?</a:t>
            </a:r>
          </a:p>
          <a:p>
            <a:pPr lvl="0"/>
            <a:endParaRPr lang="en-US" altLang="zh-TW" sz="2400" b="1" dirty="0"/>
          </a:p>
          <a:p>
            <a:pPr lvl="0"/>
            <a:endParaRPr lang="zh-TW" altLang="en-US" sz="2400" b="1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500034" y="785794"/>
            <a:ext cx="828680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6. Ask </a:t>
            </a:r>
            <a:r>
              <a:rPr lang="en-US" sz="2800" b="1" dirty="0">
                <a:solidFill>
                  <a:srgbClr val="002060"/>
                </a:solidFill>
              </a:rPr>
              <a:t>questions suggested by your 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   sources</a:t>
            </a:r>
          </a:p>
          <a:p>
            <a:endParaRPr lang="en-US" sz="2800" b="1" dirty="0" smtClean="0"/>
          </a:p>
          <a:p>
            <a:pPr marL="0" lvl="1">
              <a:buFont typeface="Arial" pitchFamily="34" charset="0"/>
              <a:buChar char="•"/>
            </a:pPr>
            <a:r>
              <a:rPr lang="en-US" sz="2400" dirty="0" smtClean="0"/>
              <a:t> If </a:t>
            </a:r>
            <a:r>
              <a:rPr lang="en-US" sz="2400" dirty="0"/>
              <a:t>a source makes a claim you think is </a:t>
            </a:r>
            <a:r>
              <a:rPr lang="en-US" sz="2400" dirty="0" smtClean="0"/>
              <a:t> </a:t>
            </a:r>
          </a:p>
          <a:p>
            <a:pPr marL="0" lvl="1"/>
            <a:r>
              <a:rPr lang="en-US" sz="2400" dirty="0"/>
              <a:t> </a:t>
            </a:r>
            <a:r>
              <a:rPr lang="en-US" sz="2400" dirty="0" smtClean="0"/>
              <a:t> persuasive, ask </a:t>
            </a:r>
            <a:r>
              <a:rPr lang="en-US" sz="2400" dirty="0"/>
              <a:t>questions that might extend its </a:t>
            </a:r>
            <a:endParaRPr lang="en-US" sz="2400" dirty="0" smtClean="0"/>
          </a:p>
          <a:p>
            <a:pPr marL="0" lvl="1"/>
            <a:r>
              <a:rPr lang="en-US" sz="2400" dirty="0"/>
              <a:t> </a:t>
            </a:r>
            <a:r>
              <a:rPr lang="en-US" sz="2400" dirty="0" smtClean="0"/>
              <a:t> reach.</a:t>
            </a:r>
          </a:p>
          <a:p>
            <a:pPr marL="0" lvl="1"/>
            <a:endParaRPr lang="en-US" altLang="zh-TW" sz="2400" dirty="0"/>
          </a:p>
          <a:p>
            <a:pPr marL="0" lvl="1">
              <a:buFont typeface="Arial" pitchFamily="34" charset="0"/>
              <a:buChar char="•"/>
            </a:pPr>
            <a:r>
              <a:rPr lang="en-US" sz="2400" dirty="0" smtClean="0"/>
              <a:t> Ask </a:t>
            </a:r>
            <a:r>
              <a:rPr lang="en-US" sz="2400" dirty="0"/>
              <a:t>questions that might support the same claim </a:t>
            </a:r>
            <a:r>
              <a:rPr lang="en-US" sz="2400" dirty="0" smtClean="0"/>
              <a:t> </a:t>
            </a:r>
          </a:p>
          <a:p>
            <a:pPr marL="0" lvl="1"/>
            <a:r>
              <a:rPr lang="en-US" sz="2400" dirty="0"/>
              <a:t> </a:t>
            </a:r>
            <a:r>
              <a:rPr lang="en-US" sz="2400" dirty="0" smtClean="0"/>
              <a:t> with </a:t>
            </a:r>
            <a:r>
              <a:rPr lang="en-US" sz="2400" dirty="0"/>
              <a:t>new evidence</a:t>
            </a:r>
            <a:r>
              <a:rPr lang="en-US" sz="2400" dirty="0" smtClean="0"/>
              <a:t>.</a:t>
            </a:r>
          </a:p>
          <a:p>
            <a:pPr marL="0" lvl="1"/>
            <a:endParaRPr lang="en-US" altLang="zh-TW" sz="2400" dirty="0" smtClean="0"/>
          </a:p>
          <a:p>
            <a:pPr marL="0" lvl="1">
              <a:buFont typeface="Arial" pitchFamily="34" charset="0"/>
              <a:buChar char="•"/>
            </a:pPr>
            <a:r>
              <a:rPr lang="en-US" sz="2400" dirty="0" smtClean="0"/>
              <a:t> Ask </a:t>
            </a:r>
            <a:r>
              <a:rPr lang="en-US" sz="2400" dirty="0"/>
              <a:t>questions analogous to those that sources </a:t>
            </a:r>
            <a:endParaRPr lang="en-US" sz="2400" dirty="0" smtClean="0"/>
          </a:p>
          <a:p>
            <a:pPr marL="0" lvl="1"/>
            <a:r>
              <a:rPr lang="en-US" sz="2400" dirty="0" smtClean="0"/>
              <a:t>  have </a:t>
            </a:r>
            <a:r>
              <a:rPr lang="en-US" sz="2400" dirty="0"/>
              <a:t>asked about similar topics</a:t>
            </a:r>
            <a:r>
              <a:rPr lang="en-US" sz="2400" dirty="0" smtClean="0"/>
              <a:t>.</a:t>
            </a:r>
            <a:endParaRPr lang="zh-TW" altLang="en-US" sz="2400" dirty="0"/>
          </a:p>
          <a:p>
            <a:endParaRPr lang="zh-TW" altLang="en-US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500034" y="1000108"/>
            <a:ext cx="8286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b="1" dirty="0" smtClean="0">
                <a:solidFill>
                  <a:srgbClr val="002060"/>
                </a:solidFill>
              </a:rPr>
              <a:t>7. Evaluate your questions</a:t>
            </a:r>
          </a:p>
          <a:p>
            <a:pPr marL="0" lvl="1"/>
            <a:endParaRPr lang="en-US" altLang="zh-TW" sz="2800" b="1" dirty="0"/>
          </a:p>
          <a:p>
            <a:pPr marL="0" lvl="1">
              <a:buFont typeface="Arial" pitchFamily="34" charset="0"/>
              <a:buChar char="•"/>
            </a:pPr>
            <a:r>
              <a:rPr lang="en-US" sz="2400" dirty="0" smtClean="0"/>
              <a:t> Their </a:t>
            </a:r>
            <a:r>
              <a:rPr lang="en-US" sz="2400" dirty="0"/>
              <a:t>answers are settled </a:t>
            </a:r>
            <a:r>
              <a:rPr lang="en-US" sz="2400" dirty="0" smtClean="0"/>
              <a:t>fact</a:t>
            </a:r>
            <a:r>
              <a:rPr lang="en-US" sz="2400" dirty="0" smtClean="0">
                <a:solidFill>
                  <a:srgbClr val="FFFF00"/>
                </a:solidFill>
              </a:rPr>
              <a:t>s</a:t>
            </a:r>
            <a:r>
              <a:rPr lang="en-US" sz="2400" dirty="0" smtClean="0"/>
              <a:t> </a:t>
            </a:r>
            <a:r>
              <a:rPr lang="en-US" sz="2400" dirty="0"/>
              <a:t>that you could just </a:t>
            </a:r>
            <a:r>
              <a:rPr lang="en-US" sz="2400" dirty="0" smtClean="0"/>
              <a:t> </a:t>
            </a:r>
          </a:p>
          <a:p>
            <a:pPr marL="0" lvl="1"/>
            <a:r>
              <a:rPr lang="en-US" sz="2400" dirty="0"/>
              <a:t> </a:t>
            </a:r>
            <a:r>
              <a:rPr lang="en-US" sz="2400" dirty="0" smtClean="0"/>
              <a:t> look </a:t>
            </a:r>
            <a:r>
              <a:rPr lang="en-US" sz="2400" dirty="0"/>
              <a:t>up</a:t>
            </a:r>
            <a:r>
              <a:rPr lang="en-US" sz="2400" dirty="0" smtClean="0"/>
              <a:t>.</a:t>
            </a:r>
          </a:p>
          <a:p>
            <a:pPr marL="0" lvl="1"/>
            <a:endParaRPr lang="en-US" altLang="zh-TW" sz="2400" b="1" dirty="0"/>
          </a:p>
          <a:p>
            <a:pPr marL="0" lvl="1">
              <a:buFont typeface="Arial" pitchFamily="34" charset="0"/>
              <a:buChar char="•"/>
            </a:pPr>
            <a:r>
              <a:rPr lang="en-US" altLang="zh-TW" sz="2400" dirty="0" smtClean="0"/>
              <a:t> Their answers would be merel</a:t>
            </a:r>
            <a:r>
              <a:rPr lang="en-US" altLang="zh-TW" sz="2400" dirty="0" smtClean="0">
                <a:solidFill>
                  <a:srgbClr val="FFFF00"/>
                </a:solidFill>
              </a:rPr>
              <a:t>y</a:t>
            </a:r>
            <a:r>
              <a:rPr lang="en-US" altLang="zh-TW" sz="2400" dirty="0" smtClean="0"/>
              <a:t> speculative.</a:t>
            </a:r>
          </a:p>
          <a:p>
            <a:pPr marL="0" lvl="1"/>
            <a:endParaRPr lang="en-US" altLang="zh-TW" sz="2400" dirty="0"/>
          </a:p>
          <a:p>
            <a:pPr marL="0" lvl="1">
              <a:buFont typeface="Arial" pitchFamily="34" charset="0"/>
              <a:buChar char="•"/>
            </a:pPr>
            <a:r>
              <a:rPr lang="en-US" altLang="zh-TW" sz="2400" dirty="0" smtClean="0"/>
              <a:t> Their answers are dead ends.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1536580"/>
          </a:xfrm>
        </p:spPr>
        <p:txBody>
          <a:bodyPr>
            <a:noAutofit/>
          </a:bodyPr>
          <a:lstStyle/>
          <a:p>
            <a:r>
              <a:rPr lang="en-US" altLang="zh-TW" sz="4000" dirty="0" smtClean="0"/>
              <a:t>    From a question to its   </a:t>
            </a:r>
            <a:br>
              <a:rPr lang="en-US" altLang="zh-TW" sz="4000" dirty="0" smtClean="0"/>
            </a:br>
            <a:r>
              <a:rPr lang="en-US" altLang="zh-TW" sz="4000" dirty="0" smtClean="0"/>
              <a:t>             significance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67544" y="2924944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So what?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Beyond your own interest in its answer, why would others think it a question worth asking?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28596" y="785794"/>
            <a:ext cx="8286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/>
              <a:t>Step1:</a:t>
            </a:r>
          </a:p>
          <a:p>
            <a:r>
              <a:rPr lang="en-US" altLang="zh-TW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          Name your topic</a:t>
            </a:r>
          </a:p>
          <a:p>
            <a:endParaRPr lang="en-US" altLang="zh-TW" sz="2800" b="1" dirty="0" smtClean="0"/>
          </a:p>
          <a:p>
            <a:endParaRPr lang="en-US" altLang="zh-TW" sz="2800" b="1" dirty="0" smtClean="0"/>
          </a:p>
          <a:p>
            <a:r>
              <a:rPr lang="en-US" altLang="zh-TW" sz="2800" b="1" dirty="0" smtClean="0"/>
              <a:t>Step2:</a:t>
            </a:r>
          </a:p>
          <a:p>
            <a:r>
              <a:rPr lang="en-US" altLang="zh-TW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          Add an indirect question</a:t>
            </a:r>
          </a:p>
          <a:p>
            <a:endParaRPr lang="en-US" altLang="zh-TW" sz="2800" b="1" dirty="0" smtClean="0"/>
          </a:p>
          <a:p>
            <a:endParaRPr lang="en-US" altLang="zh-TW" sz="2800" b="1" dirty="0" smtClean="0"/>
          </a:p>
          <a:p>
            <a:r>
              <a:rPr lang="en-US" altLang="zh-TW" sz="2800" b="1" dirty="0" smtClean="0"/>
              <a:t>Step3:</a:t>
            </a:r>
          </a:p>
          <a:p>
            <a:r>
              <a:rPr lang="en-US" altLang="zh-TW" sz="2800" dirty="0"/>
              <a:t> </a:t>
            </a:r>
            <a:r>
              <a:rPr lang="en-US" altLang="zh-TW" sz="2800" dirty="0" smtClean="0"/>
              <a:t>          </a:t>
            </a:r>
            <a:r>
              <a:rPr lang="en-US" altLang="zh-TW" sz="2800" dirty="0" smtClean="0">
                <a:solidFill>
                  <a:srgbClr val="002060"/>
                </a:solidFill>
              </a:rPr>
              <a:t>Answer "So what?" by  </a:t>
            </a:r>
          </a:p>
          <a:p>
            <a:r>
              <a:rPr lang="en-US" altLang="zh-TW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          motivating your question</a:t>
            </a:r>
            <a:endParaRPr lang="zh-TW" alt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1179390"/>
          </a:xfrm>
        </p:spPr>
        <p:txBody>
          <a:bodyPr>
            <a:noAutofit/>
          </a:bodyPr>
          <a:lstStyle/>
          <a:p>
            <a:r>
              <a:rPr lang="en-US" sz="4000" dirty="0" smtClean="0"/>
              <a:t>From Question to a Problem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357158" y="2285992"/>
            <a:ext cx="8286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You can identify the significance of your research question by three step </a:t>
            </a:r>
            <a:r>
              <a:rPr lang="en-US" sz="2800" dirty="0" smtClean="0">
                <a:solidFill>
                  <a:srgbClr val="002060"/>
                </a:solidFill>
              </a:rPr>
              <a:t>formula:</a:t>
            </a:r>
          </a:p>
          <a:p>
            <a:endParaRPr lang="en-US" altLang="zh-TW" sz="2800" dirty="0"/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Topic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Question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Significance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1322266"/>
          </a:xfrm>
        </p:spPr>
        <p:txBody>
          <a:bodyPr>
            <a:noAutofit/>
          </a:bodyPr>
          <a:lstStyle/>
          <a:p>
            <a:r>
              <a:rPr lang="en-US" sz="4000" dirty="0" smtClean="0"/>
              <a:t>Practical problems:</a:t>
            </a:r>
            <a:br>
              <a:rPr lang="en-US" sz="4000" dirty="0" smtClean="0"/>
            </a:br>
            <a:r>
              <a:rPr lang="en-US" sz="4000" dirty="0" smtClean="0"/>
              <a:t>     What should we do?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786058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1. A </a:t>
            </a:r>
            <a:r>
              <a:rPr lang="en-US" sz="2800" b="1" dirty="0">
                <a:solidFill>
                  <a:srgbClr val="002060"/>
                </a:solidFill>
              </a:rPr>
              <a:t>practical </a:t>
            </a:r>
            <a:r>
              <a:rPr lang="en-US" sz="2800" b="1" dirty="0" smtClean="0">
                <a:solidFill>
                  <a:srgbClr val="002060"/>
                </a:solidFill>
              </a:rPr>
              <a:t>problem creates a</a:t>
            </a:r>
          </a:p>
          <a:p>
            <a:endParaRPr lang="en-US" sz="2800" b="1" dirty="0" smtClean="0"/>
          </a:p>
          <a:p>
            <a:r>
              <a:rPr lang="en-US" sz="2800" b="1" dirty="0">
                <a:solidFill>
                  <a:srgbClr val="002060"/>
                </a:solidFill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</a:rPr>
              <a:t>. A </a:t>
            </a:r>
            <a:r>
              <a:rPr lang="en-US" sz="2800" b="1" dirty="0">
                <a:solidFill>
                  <a:srgbClr val="002060"/>
                </a:solidFill>
              </a:rPr>
              <a:t>research </a:t>
            </a:r>
            <a:r>
              <a:rPr lang="en-US" sz="2800" b="1" dirty="0" smtClean="0">
                <a:solidFill>
                  <a:srgbClr val="002060"/>
                </a:solidFill>
              </a:rPr>
              <a:t>problem</a:t>
            </a:r>
          </a:p>
          <a:p>
            <a:endParaRPr lang="en-US" sz="2800" b="1" dirty="0" smtClean="0"/>
          </a:p>
          <a:p>
            <a:endParaRPr lang="en-US" sz="2800" b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786842" cy="2000264"/>
          </a:xfrm>
        </p:spPr>
        <p:txBody>
          <a:bodyPr>
            <a:noAutofit/>
          </a:bodyPr>
          <a:lstStyle/>
          <a:p>
            <a:r>
              <a:rPr lang="zh-TW" altLang="en-US" sz="4000" dirty="0" smtClean="0"/>
              <a:t>   </a:t>
            </a:r>
            <a:r>
              <a:rPr lang="en-US" sz="4000" dirty="0" smtClean="0"/>
              <a:t>Find a topic among your</a:t>
            </a:r>
            <a:br>
              <a:rPr lang="en-US" sz="4000" dirty="0" smtClean="0"/>
            </a:br>
            <a:r>
              <a:rPr lang="en-US" sz="4000" dirty="0" smtClean="0"/>
              <a:t>                interests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642910" y="3143248"/>
            <a:ext cx="78581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Narrow </a:t>
            </a:r>
            <a:r>
              <a:rPr lang="en-US" sz="2800" b="1" dirty="0">
                <a:solidFill>
                  <a:srgbClr val="002060"/>
                </a:solidFill>
              </a:rPr>
              <a:t>it to a manageable scope, then question it to find the makings of a problem that can guide your research.</a:t>
            </a:r>
            <a:endParaRPr lang="zh-TW" alt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57158" y="214290"/>
            <a:ext cx="878684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800" b="1" dirty="0" smtClean="0">
                <a:solidFill>
                  <a:srgbClr val="002060"/>
                </a:solidFill>
              </a:rPr>
              <a:t>3.It’s a familiar task that typically looks 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   like this:</a:t>
            </a:r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 Practical problem         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 Research problem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 Research solution        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Practical solution</a:t>
            </a:r>
            <a:endParaRPr lang="zh-TW" altLang="en-US" sz="2400" dirty="0" smtClean="0">
              <a:solidFill>
                <a:srgbClr val="FF0000"/>
              </a:solidFill>
            </a:endParaRP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2800" b="1" dirty="0" smtClean="0">
                <a:solidFill>
                  <a:srgbClr val="002060"/>
                </a:solidFill>
              </a:rPr>
              <a:t>4.To </a:t>
            </a:r>
            <a:r>
              <a:rPr lang="en-US" sz="2800" b="1" dirty="0">
                <a:solidFill>
                  <a:srgbClr val="002060"/>
                </a:solidFill>
              </a:rPr>
              <a:t>solve </a:t>
            </a:r>
            <a:r>
              <a:rPr lang="en-US" sz="2800" b="1" dirty="0" smtClean="0">
                <a:solidFill>
                  <a:srgbClr val="002060"/>
                </a:solidFill>
              </a:rPr>
              <a:t>practical problems</a:t>
            </a:r>
          </a:p>
          <a:p>
            <a:endParaRPr lang="en-US" sz="2800" b="1" dirty="0" smtClean="0"/>
          </a:p>
          <a:p>
            <a:pPr marL="514350" indent="-514350">
              <a:buAutoNum type="arabicParenBoth"/>
            </a:pPr>
            <a:r>
              <a:rPr lang="en-US" sz="2400" dirty="0" smtClean="0"/>
              <a:t>solve </a:t>
            </a:r>
            <a:r>
              <a:rPr lang="en-US" sz="2400" dirty="0"/>
              <a:t>a </a:t>
            </a:r>
            <a:r>
              <a:rPr lang="en-US" sz="2400" dirty="0" smtClean="0"/>
              <a:t>research problem, improving understanding</a:t>
            </a:r>
          </a:p>
          <a:p>
            <a:pPr marL="514350" indent="-514350">
              <a:buAutoNum type="arabicParenBoth"/>
            </a:pPr>
            <a:endParaRPr lang="en-US" sz="2400" dirty="0" smtClean="0"/>
          </a:p>
          <a:p>
            <a:pPr marL="514350" indent="-514350">
              <a:buAutoNum type="arabicParenBoth"/>
            </a:pPr>
            <a:r>
              <a:rPr lang="en-US" sz="2400" dirty="0"/>
              <a:t>decide </a:t>
            </a:r>
            <a:r>
              <a:rPr lang="en-US" sz="2400" dirty="0" smtClean="0"/>
              <a:t>what to </a:t>
            </a:r>
            <a:r>
              <a:rPr lang="en-US" sz="2400" dirty="0"/>
              <a:t>do to </a:t>
            </a:r>
            <a:r>
              <a:rPr lang="en-US" sz="2400" dirty="0" smtClean="0"/>
              <a:t>solve</a:t>
            </a:r>
          </a:p>
          <a:p>
            <a:pPr marL="514350" indent="-514350">
              <a:buAutoNum type="arabicParenBoth"/>
            </a:pPr>
            <a:endParaRPr lang="en-US" sz="2400" dirty="0" smtClean="0"/>
          </a:p>
          <a:p>
            <a:pPr marL="514350" indent="-514350">
              <a:buAutoNum type="arabicParenBoth"/>
            </a:pPr>
            <a:r>
              <a:rPr lang="en-US" sz="2400" dirty="0" smtClean="0"/>
              <a:t>report</a:t>
            </a:r>
            <a:endParaRPr lang="zh-TW" altLang="en-US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329642" cy="1465142"/>
          </a:xfrm>
        </p:spPr>
        <p:txBody>
          <a:bodyPr>
            <a:noAutofit/>
          </a:bodyPr>
          <a:lstStyle/>
          <a:p>
            <a:r>
              <a:rPr lang="en-US" dirty="0" smtClean="0"/>
              <a:t>Academic Research Problems: What should we think?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500306"/>
            <a:ext cx="82868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</a:t>
            </a:r>
            <a:r>
              <a:rPr lang="en-US" sz="2800" b="1" dirty="0" smtClean="0"/>
              <a:t>. Distinguish </a:t>
            </a:r>
            <a:r>
              <a:rPr lang="en-US" sz="2800" b="1" dirty="0"/>
              <a:t>practical research </a:t>
            </a:r>
            <a:r>
              <a:rPr lang="en-US" sz="2800" b="1" dirty="0" smtClean="0"/>
              <a:t>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problems </a:t>
            </a:r>
            <a:r>
              <a:rPr lang="en-US" sz="2800" b="1" dirty="0"/>
              <a:t>from conceptual </a:t>
            </a:r>
            <a:r>
              <a:rPr lang="en-US" sz="2800" b="1" dirty="0" smtClean="0"/>
              <a:t>ones</a:t>
            </a:r>
          </a:p>
          <a:p>
            <a:endParaRPr lang="en-US" altLang="zh-TW" sz="2800" b="1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A </a:t>
            </a:r>
            <a:r>
              <a:rPr lang="en-US" sz="2400" dirty="0"/>
              <a:t>practical problem: It is caused by some 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condition </a:t>
            </a:r>
            <a:r>
              <a:rPr lang="en-US" sz="2400" dirty="0"/>
              <a:t>in the world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altLang="zh-TW" sz="2400" b="1" dirty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A </a:t>
            </a:r>
            <a:r>
              <a:rPr lang="en-US" sz="2400" dirty="0"/>
              <a:t>conceptual problem: We don’t understand </a:t>
            </a:r>
            <a:endParaRPr lang="en-US" sz="2400" dirty="0" smtClean="0"/>
          </a:p>
          <a:p>
            <a:r>
              <a:rPr lang="en-US" sz="2400" dirty="0" smtClean="0"/>
              <a:t>  something </a:t>
            </a:r>
            <a:r>
              <a:rPr lang="en-US" sz="2400" dirty="0"/>
              <a:t>about the world.</a:t>
            </a:r>
            <a:endParaRPr lang="zh-TW" altLang="en-US" sz="2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28596" y="450840"/>
            <a:ext cx="831986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2. In </a:t>
            </a:r>
            <a:r>
              <a:rPr lang="en-US" sz="2400" b="1" dirty="0"/>
              <a:t>our everyday world, a problem </a:t>
            </a:r>
            <a:r>
              <a:rPr lang="en-US" sz="2400" b="1" dirty="0" smtClean="0"/>
              <a:t>is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something </a:t>
            </a:r>
            <a:r>
              <a:rPr lang="en-US" sz="2400" b="1" dirty="0"/>
              <a:t>we try to avoid. But in </a:t>
            </a:r>
            <a:r>
              <a:rPr lang="en-US" sz="2400" b="1" dirty="0" smtClean="0"/>
              <a:t>academic   </a:t>
            </a:r>
            <a:br>
              <a:rPr lang="en-US" sz="2400" b="1" dirty="0" smtClean="0"/>
            </a:br>
            <a:r>
              <a:rPr lang="en-US" sz="2400" b="1" dirty="0" smtClean="0"/>
              <a:t>    research</a:t>
            </a:r>
            <a:r>
              <a:rPr lang="en-US" sz="2400" b="1" dirty="0"/>
              <a:t>, a problem is </a:t>
            </a:r>
            <a:r>
              <a:rPr lang="en-US" sz="2400" b="1" dirty="0" smtClean="0"/>
              <a:t>something </a:t>
            </a:r>
            <a:r>
              <a:rPr lang="en-US" sz="2400" b="1" dirty="0"/>
              <a:t>we seek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    out</a:t>
            </a:r>
            <a:r>
              <a:rPr lang="en-US" sz="2400" b="1" dirty="0"/>
              <a:t>, even invent </a:t>
            </a:r>
            <a:r>
              <a:rPr lang="en-US" sz="2400" b="1" dirty="0" smtClean="0"/>
              <a:t>if </a:t>
            </a:r>
            <a:r>
              <a:rPr lang="en-US" sz="2400" b="1" dirty="0"/>
              <a:t>we have to</a:t>
            </a:r>
            <a:r>
              <a:rPr lang="en-US" sz="2400" b="1" dirty="0" smtClean="0"/>
              <a:t>.</a:t>
            </a:r>
          </a:p>
          <a:p>
            <a:endParaRPr lang="en-US" altLang="zh-TW" sz="2400" b="1" dirty="0"/>
          </a:p>
          <a:p>
            <a:r>
              <a:rPr lang="en-US" altLang="zh-TW" sz="2400" b="1" dirty="0" smtClean="0"/>
              <a:t>3. </a:t>
            </a:r>
            <a:r>
              <a:rPr lang="en-US" sz="2400" b="1" dirty="0" smtClean="0"/>
              <a:t>Inexperienced </a:t>
            </a:r>
            <a:r>
              <a:rPr lang="en-US" sz="2400" b="1" dirty="0"/>
              <a:t>researchers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sometimes </a:t>
            </a:r>
            <a:r>
              <a:rPr lang="en-US" sz="2400" b="1" dirty="0"/>
              <a:t>struggle with this notion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of </a:t>
            </a:r>
            <a:r>
              <a:rPr lang="en-US" sz="2400" b="1" dirty="0"/>
              <a:t>a research problem</a:t>
            </a:r>
            <a:r>
              <a:rPr lang="en-US" sz="2400" b="1" dirty="0" smtClean="0"/>
              <a:t>.</a:t>
            </a:r>
          </a:p>
          <a:p>
            <a:endParaRPr lang="en-US" sz="2400" b="1" dirty="0" smtClean="0"/>
          </a:p>
          <a:p>
            <a:pPr lvl="0"/>
            <a:r>
              <a:rPr lang="en-US" sz="2400" b="1" dirty="0" smtClean="0"/>
              <a:t>4. How to ensure your research has a point: </a:t>
            </a:r>
          </a:p>
          <a:p>
            <a:pPr lvl="0"/>
            <a:endParaRPr lang="en-US" sz="2800" b="1" dirty="0" smtClean="0"/>
          </a:p>
          <a:p>
            <a:pPr lvl="0"/>
            <a:r>
              <a:rPr lang="en-US" sz="2400" dirty="0" smtClean="0"/>
              <a:t>    You need a research problem that focuses you on finding just those data that will help you solve it.</a:t>
            </a:r>
            <a:endParaRPr lang="zh-TW" alt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183880" cy="1250828"/>
          </a:xfrm>
        </p:spPr>
        <p:txBody>
          <a:bodyPr>
            <a:noAutofit/>
          </a:bodyPr>
          <a:lstStyle/>
          <a:p>
            <a:r>
              <a:rPr lang="en-US" altLang="zh-TW" sz="4000" dirty="0" smtClean="0"/>
              <a:t>Understanding </a:t>
            </a:r>
            <a:r>
              <a:rPr lang="en-US" sz="4000" dirty="0" smtClean="0"/>
              <a:t>the common structure of problems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714620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How to </a:t>
            </a:r>
            <a:r>
              <a:rPr lang="en-US" sz="2800" b="1" dirty="0" smtClean="0"/>
              <a:t>distinguish </a:t>
            </a:r>
            <a:r>
              <a:rPr lang="en-US" sz="2800" b="1" dirty="0" smtClean="0"/>
              <a:t> practical </a:t>
            </a:r>
            <a:r>
              <a:rPr lang="en-US" sz="2800" b="1" dirty="0"/>
              <a:t>and conceptual </a:t>
            </a:r>
            <a:r>
              <a:rPr lang="en-US" sz="2800" b="1" dirty="0" smtClean="0"/>
              <a:t>problems:</a:t>
            </a:r>
          </a:p>
          <a:p>
            <a:endParaRPr lang="en-US" altLang="zh-TW" sz="2800" b="1" dirty="0"/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conditions</a:t>
            </a:r>
          </a:p>
          <a:p>
            <a:pPr>
              <a:buFont typeface="Arial" pitchFamily="34" charset="0"/>
              <a:buChar char="•"/>
            </a:pPr>
            <a:endParaRPr lang="en-US" altLang="zh-TW" sz="2800" b="1" dirty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costs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58204" cy="1322266"/>
          </a:xfrm>
        </p:spPr>
        <p:txBody>
          <a:bodyPr>
            <a:noAutofit/>
          </a:bodyPr>
          <a:lstStyle/>
          <a:p>
            <a:r>
              <a:rPr lang="en-US" sz="4000" dirty="0" smtClean="0"/>
              <a:t>    The nature of practical                 </a:t>
            </a:r>
            <a:br>
              <a:rPr lang="en-US" sz="4000" dirty="0" smtClean="0"/>
            </a:br>
            <a:r>
              <a:rPr lang="en-US" sz="4000" dirty="0" smtClean="0"/>
              <a:t>                problems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272129"/>
            <a:ext cx="821537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1.Ex: </a:t>
            </a:r>
            <a:r>
              <a:rPr lang="en-US" sz="2400" dirty="0"/>
              <a:t>I miss the bus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</a:t>
            </a:r>
            <a:r>
              <a:rPr lang="en-US" sz="2400" dirty="0"/>
              <a:t>I’ll be late for work and lose my job</a:t>
            </a:r>
            <a:r>
              <a:rPr lang="en-US" sz="2400" dirty="0" smtClean="0"/>
              <a:t>.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2.</a:t>
            </a:r>
            <a:r>
              <a:rPr lang="en-US" sz="2400" dirty="0"/>
              <a:t> It’s not you who judge the significance of 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your </a:t>
            </a:r>
            <a:r>
              <a:rPr lang="en-US" sz="2400" dirty="0"/>
              <a:t>problem by the </a:t>
            </a:r>
            <a:r>
              <a:rPr lang="en-US" sz="2400" dirty="0" smtClean="0"/>
              <a:t>cost </a:t>
            </a:r>
            <a:r>
              <a:rPr lang="en-US" sz="2400" dirty="0"/>
              <a:t>you pay, but 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your </a:t>
            </a:r>
            <a:r>
              <a:rPr lang="en-US" sz="2400" dirty="0"/>
              <a:t>readers who judge it by the cost 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they </a:t>
            </a:r>
            <a:r>
              <a:rPr lang="en-US" sz="2400" dirty="0"/>
              <a:t>pay if </a:t>
            </a:r>
            <a:r>
              <a:rPr lang="en-US" sz="2400" dirty="0" smtClean="0"/>
              <a:t>you </a:t>
            </a:r>
            <a:r>
              <a:rPr lang="en-US" sz="2400" dirty="0"/>
              <a:t>don’t solve it</a:t>
            </a:r>
            <a:r>
              <a:rPr lang="en-US" sz="2400" dirty="0" smtClean="0"/>
              <a:t>.</a:t>
            </a:r>
          </a:p>
          <a:p>
            <a:endParaRPr lang="en-US" altLang="zh-TW" sz="2400" dirty="0"/>
          </a:p>
          <a:p>
            <a:pPr lvl="0"/>
            <a:r>
              <a:rPr lang="en-US" sz="2400" dirty="0" smtClean="0"/>
              <a:t>3. To </a:t>
            </a:r>
            <a:r>
              <a:rPr lang="en-US" sz="2400" dirty="0"/>
              <a:t>make your problem their problem, you </a:t>
            </a:r>
            <a:r>
              <a:rPr lang="en-US" sz="2400" dirty="0" smtClean="0"/>
              <a:t> </a:t>
            </a:r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must </a:t>
            </a:r>
            <a:r>
              <a:rPr lang="en-US" sz="2400" dirty="0"/>
              <a:t>frame it from their point of view, so </a:t>
            </a:r>
            <a:endParaRPr lang="en-US" sz="2400" dirty="0" smtClean="0"/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that </a:t>
            </a:r>
            <a:r>
              <a:rPr lang="en-US" sz="2400" dirty="0"/>
              <a:t>they see its costs to them.</a:t>
            </a:r>
            <a:endParaRPr lang="zh-TW" altLang="en-US" sz="2400" dirty="0"/>
          </a:p>
          <a:p>
            <a:endParaRPr lang="zh-TW" altLang="en-US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250828"/>
          </a:xfrm>
        </p:spPr>
        <p:txBody>
          <a:bodyPr>
            <a:noAutofit/>
          </a:bodyPr>
          <a:lstStyle/>
          <a:p>
            <a:r>
              <a:rPr lang="en-US" sz="4000" dirty="0" smtClean="0"/>
              <a:t>  The nature of conceptual  </a:t>
            </a:r>
            <a:br>
              <a:rPr lang="en-US" sz="4000" dirty="0" smtClean="0"/>
            </a:br>
            <a:r>
              <a:rPr lang="en-US" sz="4000" dirty="0" smtClean="0"/>
              <a:t>               problems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179796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AutoNum type="arabicPeriod"/>
            </a:pPr>
            <a:r>
              <a:rPr lang="en-US" sz="2800" dirty="0" smtClean="0"/>
              <a:t>Practical </a:t>
            </a:r>
            <a:r>
              <a:rPr lang="en-US" sz="2800" dirty="0"/>
              <a:t>and conceptual problems </a:t>
            </a:r>
            <a:endParaRPr lang="en-US" sz="2800" dirty="0" smtClean="0"/>
          </a:p>
          <a:p>
            <a:pPr marL="514350" lvl="0" indent="-514350"/>
            <a:r>
              <a:rPr lang="en-US" sz="2800" dirty="0" smtClean="0"/>
              <a:t>    have </a:t>
            </a:r>
            <a:r>
              <a:rPr lang="en-US" sz="2800" dirty="0"/>
              <a:t>different kinds of conditions and costs</a:t>
            </a:r>
            <a:r>
              <a:rPr lang="en-US" sz="2800" dirty="0" smtClean="0"/>
              <a:t>.</a:t>
            </a:r>
          </a:p>
          <a:p>
            <a:pPr marL="514350" lvl="0" indent="-514350"/>
            <a:endParaRPr lang="en-US" altLang="zh-TW" sz="2800" dirty="0"/>
          </a:p>
          <a:p>
            <a:pPr marL="514350" indent="-514350"/>
            <a:r>
              <a:rPr lang="en-US" altLang="zh-TW" sz="2800" dirty="0" smtClean="0"/>
              <a:t>2.</a:t>
            </a:r>
            <a:r>
              <a:rPr lang="en-US" sz="2800" dirty="0"/>
              <a:t> The consequence of a conceptual problem is a second </a:t>
            </a:r>
            <a:r>
              <a:rPr lang="en-US" sz="2800" dirty="0" smtClean="0"/>
              <a:t>thing that </a:t>
            </a:r>
            <a:r>
              <a:rPr lang="en-US" sz="2800" dirty="0"/>
              <a:t>we don’t know or understand because we don’t understand the first one, and that is more significant, more consequential than the first</a:t>
            </a:r>
            <a:r>
              <a:rPr lang="en-US" sz="2800" dirty="0" smtClean="0"/>
              <a:t>.</a:t>
            </a:r>
            <a:endParaRPr lang="zh-TW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322266"/>
          </a:xfrm>
        </p:spPr>
        <p:txBody>
          <a:bodyPr>
            <a:noAutofit/>
          </a:bodyPr>
          <a:lstStyle/>
          <a:p>
            <a:r>
              <a:rPr lang="en-US" sz="4000" dirty="0" smtClean="0"/>
              <a:t> Distinguishing “pure” and  </a:t>
            </a:r>
            <a:br>
              <a:rPr lang="en-US" sz="4000" dirty="0" smtClean="0"/>
            </a:br>
            <a:r>
              <a:rPr lang="en-US" sz="4000" dirty="0" smtClean="0"/>
              <a:t>        “applied” research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428868"/>
            <a:ext cx="82868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Pure research </a:t>
            </a:r>
            <a:r>
              <a:rPr lang="en-US" sz="2800" b="1" dirty="0" smtClean="0"/>
              <a:t>:</a:t>
            </a:r>
          </a:p>
          <a:p>
            <a:r>
              <a:rPr lang="en-US" dirty="0" smtClean="0"/>
              <a:t>   </a:t>
            </a:r>
          </a:p>
          <a:p>
            <a:r>
              <a:rPr lang="en-US" dirty="0" smtClean="0"/>
              <a:t>    </a:t>
            </a:r>
            <a:r>
              <a:rPr lang="en-US" sz="2400" dirty="0" smtClean="0"/>
              <a:t>It </a:t>
            </a:r>
            <a:r>
              <a:rPr lang="en-US" sz="2400" dirty="0"/>
              <a:t>improves the understanding of a community 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of </a:t>
            </a:r>
            <a:r>
              <a:rPr lang="en-US" sz="2400" dirty="0"/>
              <a:t>researchers</a:t>
            </a:r>
            <a:r>
              <a:rPr lang="en-US" sz="2400" dirty="0" smtClean="0"/>
              <a:t>.</a:t>
            </a:r>
          </a:p>
          <a:p>
            <a:endParaRPr lang="en-US" altLang="zh-TW" dirty="0"/>
          </a:p>
          <a:p>
            <a:r>
              <a:rPr lang="en-US" sz="2800" b="1" dirty="0"/>
              <a:t>Applied research: </a:t>
            </a:r>
            <a:endParaRPr lang="en-US" sz="2800" b="1" dirty="0" smtClean="0"/>
          </a:p>
          <a:p>
            <a:r>
              <a:rPr lang="en-US" sz="2400" dirty="0" smtClean="0"/>
              <a:t>   </a:t>
            </a:r>
          </a:p>
          <a:p>
            <a:r>
              <a:rPr lang="en-US" sz="2400" dirty="0" smtClean="0"/>
              <a:t>   When </a:t>
            </a:r>
            <a:r>
              <a:rPr lang="en-US" sz="2400" dirty="0"/>
              <a:t>the solution to a research problem does 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have </a:t>
            </a:r>
            <a:r>
              <a:rPr lang="en-US" sz="2400" dirty="0"/>
              <a:t>practical </a:t>
            </a:r>
            <a:r>
              <a:rPr lang="en-US" sz="2400" dirty="0" smtClean="0"/>
              <a:t>consequence</a:t>
            </a:r>
            <a:r>
              <a:rPr lang="en-US" sz="2400" dirty="0" smtClean="0">
                <a:solidFill>
                  <a:srgbClr val="FFFF00"/>
                </a:solidFill>
              </a:rPr>
              <a:t>s</a:t>
            </a:r>
            <a:r>
              <a:rPr lang="en-US" sz="2400" dirty="0" smtClean="0"/>
              <a:t>.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183880" cy="1750894"/>
          </a:xfrm>
        </p:spPr>
        <p:txBody>
          <a:bodyPr>
            <a:noAutofit/>
          </a:bodyPr>
          <a:lstStyle/>
          <a:p>
            <a:r>
              <a:rPr lang="zh-TW" altLang="en-US" sz="4000" dirty="0" smtClean="0"/>
              <a:t>     </a:t>
            </a:r>
            <a:r>
              <a:rPr lang="en-US" sz="4000" dirty="0" smtClean="0"/>
              <a:t>Connecting a research  </a:t>
            </a:r>
            <a:br>
              <a:rPr lang="en-US" sz="4000" dirty="0" smtClean="0"/>
            </a:br>
            <a:r>
              <a:rPr lang="en-US" sz="4000" dirty="0" smtClean="0"/>
              <a:t>       problem to practical </a:t>
            </a:r>
            <a:br>
              <a:rPr lang="en-US" sz="4000" dirty="0" smtClean="0"/>
            </a:br>
            <a:r>
              <a:rPr lang="en-US" sz="4000" dirty="0" smtClean="0"/>
              <a:t>         </a:t>
            </a:r>
            <a:r>
              <a:rPr lang="zh-TW" altLang="en-US" sz="4000" dirty="0" smtClean="0"/>
              <a:t>   </a:t>
            </a:r>
            <a:r>
              <a:rPr lang="en-US" sz="4000" dirty="0" smtClean="0"/>
              <a:t>consequences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611560" y="3068960"/>
            <a:ext cx="8064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 </a:t>
            </a:r>
            <a:r>
              <a:rPr lang="en-US" sz="2800" b="1" dirty="0"/>
              <a:t>t</a:t>
            </a:r>
            <a:r>
              <a:rPr lang="en-US" sz="2800" b="1" dirty="0" smtClean="0"/>
              <a:t>ypical </a:t>
            </a:r>
            <a:r>
              <a:rPr lang="en-US" sz="2800" b="1" dirty="0"/>
              <a:t>b</a:t>
            </a:r>
            <a:r>
              <a:rPr lang="en-US" sz="2800" b="1" dirty="0" smtClean="0"/>
              <a:t>eginner’s mistake:</a:t>
            </a:r>
          </a:p>
          <a:p>
            <a:endParaRPr lang="en-US" altLang="zh-TW" sz="2800" b="1" dirty="0" smtClean="0"/>
          </a:p>
          <a:p>
            <a:r>
              <a:rPr lang="en-US" altLang="zh-TW" sz="3200" b="1" dirty="0" smtClean="0"/>
              <a:t>	</a:t>
            </a:r>
            <a:r>
              <a:rPr lang="en-US" altLang="zh-TW" sz="2800" dirty="0" smtClean="0"/>
              <a:t>Don’t be a afraid of “pure” research.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250828"/>
          </a:xfrm>
        </p:spPr>
        <p:txBody>
          <a:bodyPr>
            <a:noAutofit/>
          </a:bodyPr>
          <a:lstStyle/>
          <a:p>
            <a:r>
              <a:rPr lang="en-US" sz="4000" dirty="0" smtClean="0"/>
              <a:t>Finding a good  </a:t>
            </a:r>
            <a:br>
              <a:rPr lang="en-US" sz="4000" dirty="0" smtClean="0"/>
            </a:br>
            <a:r>
              <a:rPr lang="en-US" sz="4000" dirty="0" smtClean="0"/>
              <a:t>           research problem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214554"/>
            <a:ext cx="82868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800" dirty="0" smtClean="0"/>
              <a:t>1.</a:t>
            </a:r>
            <a:r>
              <a:rPr lang="en-US" sz="2800" dirty="0" smtClean="0"/>
              <a:t>Recognize </a:t>
            </a:r>
            <a:r>
              <a:rPr lang="en-US" sz="2800" dirty="0"/>
              <a:t>a good problem when we </a:t>
            </a:r>
            <a:endParaRPr lang="en-US" sz="2800" dirty="0" smtClean="0"/>
          </a:p>
          <a:p>
            <a:pPr lvl="0"/>
            <a:r>
              <a:rPr lang="en-US" sz="2800" dirty="0"/>
              <a:t> </a:t>
            </a:r>
            <a:r>
              <a:rPr lang="en-US" sz="2800" dirty="0" smtClean="0"/>
              <a:t>  bump </a:t>
            </a:r>
            <a:r>
              <a:rPr lang="en-US" sz="2800" dirty="0"/>
              <a:t>into it, or it bumps into us.</a:t>
            </a:r>
            <a:endParaRPr lang="zh-TW" altLang="en-US" sz="2800" dirty="0"/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2. </a:t>
            </a:r>
            <a:r>
              <a:rPr lang="en-US" sz="2800" dirty="0" smtClean="0"/>
              <a:t>Don’t be discouraged if you don’t have a </a:t>
            </a:r>
            <a:br>
              <a:rPr lang="en-US" sz="2800" dirty="0" smtClean="0"/>
            </a:br>
            <a:r>
              <a:rPr lang="en-US" sz="2800" dirty="0" smtClean="0"/>
              <a:t>    problem at the start, but think about </a:t>
            </a:r>
            <a:r>
              <a:rPr lang="en-US" sz="2800" dirty="0"/>
              <a:t>it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early on to save hours </a:t>
            </a:r>
            <a:r>
              <a:rPr lang="en-US" sz="2800" dirty="0"/>
              <a:t>of </a:t>
            </a:r>
            <a:r>
              <a:rPr lang="en-US" sz="2800" dirty="0" smtClean="0"/>
              <a:t>work </a:t>
            </a:r>
            <a:r>
              <a:rPr lang="en-US" sz="2800" dirty="0"/>
              <a:t>along the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way.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183880" cy="105156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Ask for help</a:t>
            </a:r>
            <a:endParaRPr lang="zh-TW" altLang="en-US" sz="4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428596" y="1714488"/>
            <a:ext cx="8286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Talk to </a:t>
            </a:r>
            <a:r>
              <a:rPr lang="en-US" sz="2800" dirty="0"/>
              <a:t>anyone who might be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interested.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2. If </a:t>
            </a:r>
            <a:r>
              <a:rPr lang="en-US" sz="2800" dirty="0"/>
              <a:t>you are free to work on </a:t>
            </a:r>
            <a:r>
              <a:rPr lang="en-US" sz="2800" dirty="0" smtClean="0"/>
              <a:t>any  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problem, look </a:t>
            </a:r>
            <a:r>
              <a:rPr lang="en-US" sz="2800" dirty="0"/>
              <a:t>for a small one that is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part </a:t>
            </a:r>
            <a:r>
              <a:rPr lang="en-US" sz="2800" dirty="0"/>
              <a:t>of a bigger one. Don’t let </a:t>
            </a:r>
            <a:r>
              <a:rPr lang="en-US" sz="2800" dirty="0" smtClean="0"/>
              <a:t>anyone’s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suggestions </a:t>
            </a:r>
            <a:r>
              <a:rPr lang="en-US" sz="2800" dirty="0"/>
              <a:t>define the limits of your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research</a:t>
            </a:r>
            <a:r>
              <a:rPr lang="en-US" sz="2800" dirty="0"/>
              <a:t>, find something they never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expected</a:t>
            </a:r>
            <a:r>
              <a:rPr lang="en-US" sz="2800" dirty="0"/>
              <a:t>.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183880" cy="1428760"/>
          </a:xfrm>
        </p:spPr>
        <p:txBody>
          <a:bodyPr>
            <a:noAutofit/>
          </a:bodyPr>
          <a:lstStyle/>
          <a:p>
            <a:r>
              <a:rPr lang="en-US" sz="4000" dirty="0" smtClean="0"/>
              <a:t>So many choices,</a:t>
            </a:r>
            <a:br>
              <a:rPr lang="en-US" sz="4000" dirty="0" smtClean="0"/>
            </a:br>
            <a:r>
              <a:rPr lang="en-US" sz="4000" dirty="0" smtClean="0"/>
              <a:t>                       so little time</a:t>
            </a:r>
            <a:endParaRPr lang="zh-TW" altLang="en-US" sz="40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 </a:t>
            </a:r>
            <a:r>
              <a:rPr kumimoji="1" lang="en-US" altLang="zh-TW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          </a:t>
            </a:r>
            <a:r>
              <a:rPr kumimoji="1" 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提出一個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question(</a:t>
            </a:r>
            <a:r>
              <a:rPr kumimoji="1" lang="zh-TW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質疑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),</a:t>
            </a:r>
            <a:r>
              <a:rPr kumimoji="1" lang="zh-TW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而這個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question</a:t>
            </a:r>
            <a:r>
              <a:rPr kumimoji="1" lang="zh-TW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的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Answer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dirty="0">
                <a:solidFill>
                  <a:srgbClr val="002060"/>
                </a:solidFill>
                <a:latin typeface="Calibri" pitchFamily="34" charset="0"/>
                <a:ea typeface="新細明體" pitchFamily="18" charset="-120"/>
                <a:cs typeface="Calibri" pitchFamily="34" charset="0"/>
              </a:rPr>
              <a:t> </a:t>
            </a:r>
            <a:r>
              <a:rPr kumimoji="1" lang="en-US" altLang="zh-TW" sz="2800" dirty="0" smtClean="0">
                <a:solidFill>
                  <a:srgbClr val="002060"/>
                </a:solidFill>
                <a:latin typeface="Calibri" pitchFamily="34" charset="0"/>
                <a:ea typeface="新細明體" pitchFamily="18" charset="-120"/>
                <a:cs typeface="Calibri" pitchFamily="34" charset="0"/>
              </a:rPr>
              <a:t>    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(</a:t>
            </a:r>
            <a:r>
              <a:rPr kumimoji="1" lang="zh-TW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答案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or</a:t>
            </a:r>
            <a:r>
              <a:rPr kumimoji="1" lang="zh-TW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回覆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),   </a:t>
            </a:r>
            <a:r>
              <a:rPr kumimoji="1" lang="zh-TW" altLang="en-US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可以解決既有現存的問題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.</a:t>
            </a:r>
            <a:r>
              <a:rPr kumimoji="1" lang="en-US" altLang="zh-TW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dirty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183880" cy="1179390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 Look for problems as you  </a:t>
            </a:r>
            <a:br>
              <a:rPr lang="en-US" sz="4400" dirty="0" smtClean="0"/>
            </a:br>
            <a:r>
              <a:rPr lang="en-US" sz="4400" dirty="0" smtClean="0"/>
              <a:t>                  read</a:t>
            </a:r>
            <a:endParaRPr lang="zh-TW" altLang="en-US" sz="44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071678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/>
              <a:t>1. You </a:t>
            </a:r>
            <a:r>
              <a:rPr lang="en-US" sz="2800" b="1" dirty="0"/>
              <a:t>can find a research problem in </a:t>
            </a:r>
            <a:endParaRPr lang="en-US" sz="2800" b="1" dirty="0" smtClean="0"/>
          </a:p>
          <a:p>
            <a:pPr lvl="0"/>
            <a:r>
              <a:rPr lang="en-US" sz="2800" b="1" dirty="0"/>
              <a:t> </a:t>
            </a:r>
            <a:r>
              <a:rPr lang="en-US" sz="2800" b="1" dirty="0" smtClean="0"/>
              <a:t>   your </a:t>
            </a:r>
            <a:r>
              <a:rPr lang="en-US" sz="2800" b="1" dirty="0"/>
              <a:t>sources. Where in them do you </a:t>
            </a:r>
            <a:endParaRPr lang="en-US" sz="2800" b="1" dirty="0" smtClean="0"/>
          </a:p>
          <a:p>
            <a:pPr lvl="0"/>
            <a:r>
              <a:rPr lang="en-US" sz="2800" b="1" dirty="0"/>
              <a:t> </a:t>
            </a:r>
            <a:r>
              <a:rPr lang="en-US" sz="2800" b="1" dirty="0" smtClean="0"/>
              <a:t>   see </a:t>
            </a:r>
            <a:r>
              <a:rPr lang="en-US" sz="2800" b="1" dirty="0"/>
              <a:t>contradictions, inconsistencies, </a:t>
            </a:r>
            <a:endParaRPr lang="en-US" sz="2800" b="1" dirty="0" smtClean="0"/>
          </a:p>
          <a:p>
            <a:pPr lvl="0"/>
            <a:r>
              <a:rPr lang="en-US" sz="2800" b="1" dirty="0"/>
              <a:t> </a:t>
            </a:r>
            <a:r>
              <a:rPr lang="en-US" sz="2800" b="1" dirty="0" smtClean="0"/>
              <a:t>   or incomplete </a:t>
            </a:r>
            <a:r>
              <a:rPr lang="en-US" sz="2800" b="1" dirty="0"/>
              <a:t>explanations</a:t>
            </a:r>
            <a:r>
              <a:rPr lang="en-US" sz="2800" b="1" dirty="0" smtClean="0"/>
              <a:t>?</a:t>
            </a:r>
          </a:p>
          <a:p>
            <a:pPr lvl="0"/>
            <a:endParaRPr lang="en-US" altLang="zh-TW" sz="2800" b="1" dirty="0" smtClean="0"/>
          </a:p>
          <a:p>
            <a:pPr lvl="0"/>
            <a:endParaRPr lang="en-US" altLang="zh-TW" sz="2800" b="1" dirty="0" smtClean="0"/>
          </a:p>
          <a:p>
            <a:pPr lvl="0"/>
            <a:r>
              <a:rPr lang="en-US" altLang="zh-TW" sz="2800" b="1" dirty="0" smtClean="0"/>
              <a:t>2. </a:t>
            </a:r>
            <a:r>
              <a:rPr lang="en-US" sz="2800" b="1" dirty="0" smtClean="0"/>
              <a:t>Before </a:t>
            </a:r>
            <a:r>
              <a:rPr lang="en-US" sz="2800" b="1" dirty="0"/>
              <a:t>you set out to correct a gap or </a:t>
            </a:r>
            <a:endParaRPr lang="en-US" sz="2800" b="1" dirty="0" smtClean="0"/>
          </a:p>
          <a:p>
            <a:pPr lvl="0"/>
            <a:r>
              <a:rPr lang="en-US" sz="2800" b="1" dirty="0"/>
              <a:t> </a:t>
            </a:r>
            <a:r>
              <a:rPr lang="en-US" sz="2800" b="1" dirty="0" smtClean="0"/>
              <a:t>   misunderstanding</a:t>
            </a:r>
            <a:r>
              <a:rPr lang="en-US" sz="2800" b="1" dirty="0"/>
              <a:t>, be sure it’s real, </a:t>
            </a:r>
            <a:endParaRPr lang="en-US" sz="2800" b="1" dirty="0" smtClean="0"/>
          </a:p>
          <a:p>
            <a:pPr lvl="0"/>
            <a:r>
              <a:rPr lang="en-US" sz="2800" b="1" dirty="0"/>
              <a:t> </a:t>
            </a:r>
            <a:r>
              <a:rPr lang="en-US" sz="2800" b="1" dirty="0" smtClean="0"/>
              <a:t>   not </a:t>
            </a:r>
            <a:r>
              <a:rPr lang="en-US" sz="2800" b="1" dirty="0"/>
              <a:t>your own misreading</a:t>
            </a:r>
            <a:r>
              <a:rPr lang="en-US" sz="2800" b="1" dirty="0" smtClean="0"/>
              <a:t>.</a:t>
            </a:r>
            <a:endParaRPr lang="zh-TW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28596" y="1571612"/>
            <a:ext cx="83582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/>
              <a:t>3. </a:t>
            </a:r>
            <a:r>
              <a:rPr lang="en-US" sz="2800" b="1" dirty="0" smtClean="0"/>
              <a:t>Do </a:t>
            </a:r>
            <a:r>
              <a:rPr lang="en-US" sz="2800" b="1" dirty="0"/>
              <a:t>more than just point </a:t>
            </a:r>
            <a:r>
              <a:rPr lang="en-US" sz="2800" b="1" dirty="0" smtClean="0"/>
              <a:t>to an error. </a:t>
            </a:r>
            <a:r>
              <a:rPr lang="en-US" sz="2800" b="1" dirty="0"/>
              <a:t>If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   a source </a:t>
            </a:r>
            <a:r>
              <a:rPr lang="en-US" sz="2800" b="1" dirty="0"/>
              <a:t>says </a:t>
            </a:r>
            <a:r>
              <a:rPr lang="en-US" sz="2800" b="1" dirty="0" smtClean="0"/>
              <a:t>X, </a:t>
            </a:r>
            <a:r>
              <a:rPr lang="en-US" sz="2800" b="1" dirty="0"/>
              <a:t>but you think Y, </a:t>
            </a:r>
            <a:r>
              <a:rPr lang="en-US" sz="2800" b="1" dirty="0" smtClean="0"/>
              <a:t>you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may </a:t>
            </a:r>
            <a:r>
              <a:rPr lang="en-US" sz="2800" b="1" dirty="0"/>
              <a:t>have a research problem</a:t>
            </a:r>
            <a:r>
              <a:rPr lang="en-US" sz="2800" b="1" dirty="0" smtClean="0"/>
              <a:t>, but </a:t>
            </a:r>
            <a:br>
              <a:rPr lang="en-US" sz="2800" b="1" dirty="0" smtClean="0"/>
            </a:br>
            <a:r>
              <a:rPr lang="en-US" sz="2800" b="1" dirty="0" smtClean="0"/>
              <a:t>    only if you can show </a:t>
            </a:r>
            <a:r>
              <a:rPr lang="en-US" sz="2800" b="1" dirty="0"/>
              <a:t>that those who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   misunderstand </a:t>
            </a:r>
            <a:r>
              <a:rPr lang="en-US" sz="2800" b="1" dirty="0"/>
              <a:t>X </a:t>
            </a:r>
            <a:r>
              <a:rPr lang="en-US" sz="2800" b="1" dirty="0" smtClean="0"/>
              <a:t>misunderstand  </a:t>
            </a:r>
            <a:br>
              <a:rPr lang="en-US" sz="2800" b="1" dirty="0" smtClean="0"/>
            </a:br>
            <a:r>
              <a:rPr lang="en-US" sz="2800" b="1" dirty="0" smtClean="0"/>
              <a:t>    some larger issue as well</a:t>
            </a:r>
            <a:r>
              <a:rPr lang="en-US" sz="2800" b="1" dirty="0"/>
              <a:t>.</a:t>
            </a:r>
            <a:endParaRPr lang="zh-TW" altLang="en-US" sz="28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965076"/>
          </a:xfrm>
        </p:spPr>
        <p:txBody>
          <a:bodyPr>
            <a:normAutofit/>
          </a:bodyPr>
          <a:lstStyle/>
          <a:p>
            <a:r>
              <a:rPr lang="en-US" dirty="0" smtClean="0"/>
              <a:t>Look at your own conclusion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071678"/>
            <a:ext cx="82868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800" dirty="0" smtClean="0"/>
              <a:t>Critical </a:t>
            </a:r>
            <a:r>
              <a:rPr lang="en-US" sz="2800" dirty="0"/>
              <a:t>reading can also help you discover </a:t>
            </a:r>
            <a:r>
              <a:rPr lang="en-US" sz="2800" dirty="0" smtClean="0"/>
              <a:t>a good </a:t>
            </a:r>
            <a:r>
              <a:rPr lang="en-US" sz="2800" dirty="0"/>
              <a:t>research problem in your own drafts</a:t>
            </a:r>
            <a:r>
              <a:rPr lang="en-US" sz="2800" dirty="0" smtClean="0"/>
              <a:t>.</a:t>
            </a:r>
          </a:p>
          <a:p>
            <a:pPr marL="342900" indent="-342900"/>
            <a:endParaRPr lang="zh-TW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179390"/>
          </a:xfrm>
        </p:spPr>
        <p:txBody>
          <a:bodyPr>
            <a:noAutofit/>
          </a:bodyPr>
          <a:lstStyle/>
          <a:p>
            <a:r>
              <a:rPr lang="en-US" sz="4000" dirty="0" smtClean="0"/>
              <a:t>Learning to work with </a:t>
            </a:r>
            <a:br>
              <a:rPr lang="en-US" sz="4000" dirty="0" smtClean="0"/>
            </a:br>
            <a:r>
              <a:rPr lang="en-US" sz="4000" dirty="0" smtClean="0"/>
              <a:t>              problems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500034" y="1785926"/>
            <a:ext cx="80724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/>
            <a:r>
              <a:rPr lang="en-US" sz="2400" dirty="0" smtClean="0"/>
              <a:t>1. Formulate </a:t>
            </a:r>
            <a:r>
              <a:rPr lang="en-US" sz="2400" dirty="0"/>
              <a:t>a question that you think is worth </a:t>
            </a:r>
            <a:endParaRPr lang="en-US" sz="2400" dirty="0" smtClean="0"/>
          </a:p>
          <a:p>
            <a:pPr marL="457200" lvl="0" indent="-457200"/>
            <a:r>
              <a:rPr lang="en-US" sz="2400" dirty="0" smtClean="0"/>
              <a:t>    answering</a:t>
            </a:r>
            <a:r>
              <a:rPr lang="en-US" sz="2400" dirty="0"/>
              <a:t>.</a:t>
            </a:r>
            <a:endParaRPr lang="zh-TW" altLang="en-US" sz="2400" dirty="0"/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2. </a:t>
            </a:r>
            <a:r>
              <a:rPr lang="en-US" sz="2400" dirty="0" smtClean="0"/>
              <a:t>Know </a:t>
            </a:r>
            <a:r>
              <a:rPr lang="en-US" sz="2400" dirty="0"/>
              <a:t>how to find a problem that others think is 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worth </a:t>
            </a:r>
            <a:r>
              <a:rPr lang="en-US" sz="2400" dirty="0"/>
              <a:t>solving. Until you can do that, </a:t>
            </a:r>
            <a:r>
              <a:rPr lang="en-US" sz="2400" dirty="0" smtClean="0"/>
              <a:t>you risk </a:t>
            </a:r>
          </a:p>
          <a:p>
            <a:r>
              <a:rPr lang="en-US" sz="2400" dirty="0" smtClean="0"/>
              <a:t>    the </a:t>
            </a:r>
            <a:r>
              <a:rPr lang="en-US" sz="2400" dirty="0"/>
              <a:t>worst response a researcher can get: not </a:t>
            </a:r>
            <a:r>
              <a:rPr lang="en-US" sz="2400" i="1" dirty="0"/>
              <a:t>I </a:t>
            </a:r>
            <a:endParaRPr lang="en-US" sz="2400" i="1" dirty="0" smtClean="0"/>
          </a:p>
          <a:p>
            <a:r>
              <a:rPr lang="en-US" sz="2400" i="1" dirty="0"/>
              <a:t> </a:t>
            </a:r>
            <a:r>
              <a:rPr lang="en-US" sz="2400" i="1" dirty="0" smtClean="0"/>
              <a:t>   don’t </a:t>
            </a:r>
            <a:r>
              <a:rPr lang="en-US" sz="2400" i="1" dirty="0"/>
              <a:t>agree</a:t>
            </a:r>
            <a:r>
              <a:rPr lang="en-US" sz="2400" dirty="0"/>
              <a:t>, but </a:t>
            </a:r>
            <a:r>
              <a:rPr lang="en-US" sz="2400" i="1" dirty="0"/>
              <a:t>I don’t care</a:t>
            </a:r>
            <a:r>
              <a:rPr lang="en-US" sz="2400" dirty="0" smtClean="0"/>
              <a:t>.</a:t>
            </a:r>
          </a:p>
          <a:p>
            <a:pPr lvl="0"/>
            <a:endParaRPr lang="en-US" altLang="zh-TW" sz="2400" dirty="0" smtClean="0"/>
          </a:p>
          <a:p>
            <a:pPr lvl="0"/>
            <a:r>
              <a:rPr lang="en-US" altLang="zh-TW" sz="2400" dirty="0" smtClean="0"/>
              <a:t>3. </a:t>
            </a:r>
            <a:r>
              <a:rPr lang="en-US" sz="2400" dirty="0" smtClean="0"/>
              <a:t>In </a:t>
            </a:r>
            <a:r>
              <a:rPr lang="en-US" sz="2400" dirty="0"/>
              <a:t>a lot of </a:t>
            </a:r>
            <a:r>
              <a:rPr lang="en-US" sz="2400" dirty="0" smtClean="0"/>
              <a:t>field</a:t>
            </a:r>
            <a:r>
              <a:rPr lang="en-US" sz="2400" dirty="0" smtClean="0">
                <a:solidFill>
                  <a:srgbClr val="FFFF00"/>
                </a:solidFill>
              </a:rPr>
              <a:t>s</a:t>
            </a:r>
            <a:r>
              <a:rPr lang="en-US" sz="2400" dirty="0" smtClean="0"/>
              <a:t>, no </a:t>
            </a:r>
            <a:r>
              <a:rPr lang="en-US" sz="2400" dirty="0"/>
              <a:t>skill is valued more highly </a:t>
            </a:r>
            <a:endParaRPr lang="en-US" sz="2400" dirty="0" smtClean="0"/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than </a:t>
            </a:r>
            <a:r>
              <a:rPr lang="en-US" sz="2400" dirty="0"/>
              <a:t>the ability to recognize a problem, </a:t>
            </a:r>
            <a:r>
              <a:rPr lang="en-US" sz="2400" dirty="0" smtClean="0"/>
              <a:t>then </a:t>
            </a:r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articulate </a:t>
            </a:r>
            <a:r>
              <a:rPr lang="en-US" sz="2400" dirty="0"/>
              <a:t>it in a way that convinces others both </a:t>
            </a:r>
            <a:endParaRPr lang="en-US" sz="2400" dirty="0" smtClean="0"/>
          </a:p>
          <a:p>
            <a:pPr lvl="0"/>
            <a:r>
              <a:rPr lang="en-US" sz="2400" dirty="0"/>
              <a:t> </a:t>
            </a:r>
            <a:r>
              <a:rPr lang="en-US" sz="2400" dirty="0" smtClean="0"/>
              <a:t>   to </a:t>
            </a:r>
            <a:r>
              <a:rPr lang="en-US" sz="2400" dirty="0"/>
              <a:t>care about it and to believe it can be solved.</a:t>
            </a:r>
            <a:endParaRPr lang="zh-TW" altLang="en-US" sz="2400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051560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提出</a:t>
            </a:r>
            <a:r>
              <a:rPr lang="en-US" sz="4000" dirty="0" smtClean="0"/>
              <a:t>question </a:t>
            </a:r>
            <a:r>
              <a:rPr lang="zh-TW" altLang="en-US" sz="4000" dirty="0" smtClean="0"/>
              <a:t>之須知</a:t>
            </a:r>
            <a:r>
              <a:rPr lang="en-US" sz="4000" dirty="0" smtClean="0"/>
              <a:t>:</a:t>
            </a:r>
            <a:endParaRPr lang="zh-TW" altLang="en-US" sz="4000" dirty="0"/>
          </a:p>
        </p:txBody>
      </p:sp>
      <p:sp>
        <p:nvSpPr>
          <p:cNvPr id="3" name="矩形 2"/>
          <p:cNvSpPr/>
          <p:nvPr/>
        </p:nvSpPr>
        <p:spPr>
          <a:xfrm>
            <a:off x="214283" y="1142984"/>
            <a:ext cx="86781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dirty="0" smtClean="0"/>
              <a:t> </a:t>
            </a:r>
            <a:endParaRPr lang="en-US" sz="2800" dirty="0" smtClean="0"/>
          </a:p>
          <a:p>
            <a:pPr lvl="0"/>
            <a:endParaRPr lang="en-US" sz="2800" dirty="0" smtClean="0"/>
          </a:p>
          <a:p>
            <a:pPr lvl="0"/>
            <a:r>
              <a:rPr lang="en-US" altLang="zh-TW" sz="2800" dirty="0" smtClean="0"/>
              <a:t>    1.</a:t>
            </a:r>
            <a:r>
              <a:rPr lang="zh-TW" altLang="en-US" sz="2800" dirty="0" smtClean="0"/>
              <a:t>不能</a:t>
            </a:r>
            <a:r>
              <a:rPr lang="zh-TW" altLang="en-US" sz="2800" dirty="0"/>
              <a:t>太廣義 </a:t>
            </a:r>
            <a:r>
              <a:rPr lang="en-US" altLang="zh-TW" sz="2800" dirty="0" smtClean="0"/>
              <a:t>“in the air”</a:t>
            </a:r>
            <a:r>
              <a:rPr lang="en-US" altLang="zh-TW" sz="2800" strike="sngStrike" dirty="0" smtClean="0">
                <a:solidFill>
                  <a:srgbClr val="FFFF00"/>
                </a:solidFill>
              </a:rPr>
              <a:t> </a:t>
            </a:r>
            <a:endParaRPr lang="zh-TW" altLang="en-US" sz="2800" strike="sngStrike" dirty="0">
              <a:solidFill>
                <a:srgbClr val="FFFF00"/>
              </a:solidFill>
            </a:endParaRPr>
          </a:p>
          <a:p>
            <a:pPr lvl="0"/>
            <a:r>
              <a:rPr lang="en-US" sz="2800" dirty="0" smtClean="0"/>
              <a:t>    </a:t>
            </a:r>
          </a:p>
          <a:p>
            <a:pPr lvl="0"/>
            <a:r>
              <a:rPr lang="en-US" sz="2800" dirty="0"/>
              <a:t> </a:t>
            </a:r>
            <a:r>
              <a:rPr lang="en-US" sz="2800" dirty="0" smtClean="0"/>
              <a:t>   2.A </a:t>
            </a:r>
            <a:r>
              <a:rPr lang="en-US" sz="2800" dirty="0"/>
              <a:t>mental itch about a small </a:t>
            </a:r>
            <a:r>
              <a:rPr lang="en-US" sz="2800" dirty="0" smtClean="0"/>
              <a:t>question </a:t>
            </a:r>
            <a:r>
              <a:rPr lang="en-US" sz="2800" dirty="0"/>
              <a:t>that </a:t>
            </a:r>
            <a:endParaRPr lang="en-US" sz="2800" dirty="0" smtClean="0"/>
          </a:p>
          <a:p>
            <a:pPr lvl="0"/>
            <a:r>
              <a:rPr lang="en-US" sz="2800" dirty="0"/>
              <a:t> </a:t>
            </a:r>
            <a:r>
              <a:rPr lang="en-US" sz="2800" dirty="0" smtClean="0"/>
              <a:t>      interests only </a:t>
            </a:r>
            <a:r>
              <a:rPr lang="en-US" sz="2800" dirty="0"/>
              <a:t>a single </a:t>
            </a:r>
            <a:r>
              <a:rPr lang="en-US" sz="2800" dirty="0" smtClean="0"/>
              <a:t>researcher</a:t>
            </a:r>
            <a:endParaRPr lang="zh-TW" altLang="en-US" sz="2800" dirty="0"/>
          </a:p>
          <a:p>
            <a:pPr lvl="0"/>
            <a:r>
              <a:rPr lang="en-US" sz="2800" dirty="0" smtClean="0"/>
              <a:t>    </a:t>
            </a:r>
          </a:p>
          <a:p>
            <a:pPr lvl="0"/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dirty="0" smtClean="0">
                <a:solidFill>
                  <a:srgbClr val="003300"/>
                </a:solidFill>
              </a:rPr>
              <a:t>3.Does the answer </a:t>
            </a:r>
            <a:r>
              <a:rPr lang="en-US" sz="2800" dirty="0">
                <a:solidFill>
                  <a:srgbClr val="003300"/>
                </a:solidFill>
              </a:rPr>
              <a:t>to the question </a:t>
            </a:r>
            <a:r>
              <a:rPr lang="en-US" sz="2800" dirty="0" smtClean="0">
                <a:solidFill>
                  <a:srgbClr val="003300"/>
                </a:solidFill>
              </a:rPr>
              <a:t>solve a 	significant problem?</a:t>
            </a:r>
            <a:endParaRPr lang="zh-TW" altLang="en-US" sz="2800" dirty="0">
              <a:solidFill>
                <a:srgbClr val="003300"/>
              </a:solidFill>
            </a:endParaRPr>
          </a:p>
          <a:p>
            <a:endParaRPr lang="en-US" b="1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9833" y="357166"/>
            <a:ext cx="7384334" cy="103651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Question   &amp;   Problem  ?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1071538" y="1571612"/>
            <a:ext cx="71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3300"/>
                </a:solidFill>
              </a:rPr>
              <a:t>Som</a:t>
            </a:r>
            <a:r>
              <a:rPr lang="en-US" sz="2800" dirty="0" smtClean="0">
                <a:solidFill>
                  <a:srgbClr val="002060"/>
                </a:solidFill>
              </a:rPr>
              <a:t>e </a:t>
            </a:r>
            <a:r>
              <a:rPr lang="en-US" sz="2800" dirty="0">
                <a:solidFill>
                  <a:srgbClr val="002060"/>
                </a:solidFill>
              </a:rPr>
              <a:t>questions raise </a:t>
            </a:r>
            <a:r>
              <a:rPr lang="en-US" sz="2800" dirty="0" smtClean="0">
                <a:solidFill>
                  <a:srgbClr val="002060"/>
                </a:solidFill>
              </a:rPr>
              <a:t>problems; 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others </a:t>
            </a:r>
            <a:r>
              <a:rPr lang="en-US" sz="2800" dirty="0">
                <a:solidFill>
                  <a:srgbClr val="002060"/>
                </a:solidFill>
              </a:rPr>
              <a:t>do </a:t>
            </a:r>
            <a:r>
              <a:rPr lang="en-US" sz="2800" dirty="0" smtClean="0">
                <a:solidFill>
                  <a:srgbClr val="002060"/>
                </a:solidFill>
              </a:rPr>
              <a:t>not.</a:t>
            </a:r>
            <a:endParaRPr lang="zh-TW" altLang="en-US" sz="2800" dirty="0">
              <a:solidFill>
                <a:srgbClr val="00206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8596" y="3143248"/>
            <a:ext cx="828680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1.A question raises a problem if not answering it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keeps us from knowing something more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important than its answer.</a:t>
            </a:r>
          </a:p>
          <a:p>
            <a:r>
              <a:rPr lang="en-US" sz="2800" dirty="0" smtClean="0"/>
              <a:t> </a:t>
            </a:r>
          </a:p>
          <a:p>
            <a:r>
              <a:rPr lang="en-US" sz="2400" dirty="0" smtClean="0"/>
              <a:t>2.A </a:t>
            </a:r>
            <a:r>
              <a:rPr lang="en-US" sz="2400" dirty="0"/>
              <a:t>question does not raise a problem if not </a:t>
            </a:r>
            <a:r>
              <a:rPr lang="en-US" sz="2400" dirty="0" smtClean="0"/>
              <a:t>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answering </a:t>
            </a:r>
            <a:r>
              <a:rPr lang="en-US" sz="2400" dirty="0"/>
              <a:t>it has no apparent consequence.</a:t>
            </a:r>
            <a:endParaRPr lang="en-US" sz="24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183880" cy="105156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From interest to a topic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1857364"/>
            <a:ext cx="82868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1. A Research Topic </a:t>
            </a:r>
          </a:p>
          <a:p>
            <a:endParaRPr lang="en-US" sz="2800" b="1" dirty="0" smtClean="0"/>
          </a:p>
          <a:p>
            <a:r>
              <a:rPr lang="en-US" sz="2400" dirty="0" smtClean="0">
                <a:solidFill>
                  <a:srgbClr val="002060"/>
                </a:solidFill>
              </a:rPr>
              <a:t>Is </a:t>
            </a:r>
            <a:r>
              <a:rPr lang="en-US" sz="2400" dirty="0">
                <a:solidFill>
                  <a:srgbClr val="002060"/>
                </a:solidFill>
              </a:rPr>
              <a:t>an interest stated specifically enough for us to imaging becoming a local expert on </a:t>
            </a:r>
            <a:r>
              <a:rPr lang="en-US" sz="2400" dirty="0" smtClean="0">
                <a:solidFill>
                  <a:srgbClr val="002060"/>
                </a:solidFill>
              </a:rPr>
              <a:t>it.</a:t>
            </a:r>
          </a:p>
          <a:p>
            <a:endParaRPr lang="en-US" altLang="zh-TW" sz="2400" dirty="0"/>
          </a:p>
          <a:p>
            <a:r>
              <a:rPr lang="en-US" altLang="zh-TW" sz="2800" b="1" dirty="0" smtClean="0"/>
              <a:t>2.</a:t>
            </a:r>
            <a:r>
              <a:rPr lang="en-US" sz="2800" b="1" dirty="0"/>
              <a:t> Finding a topic in a general writing </a:t>
            </a:r>
            <a:r>
              <a:rPr lang="en-US" sz="2800" b="1" dirty="0" smtClean="0"/>
              <a:t> 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course</a:t>
            </a:r>
          </a:p>
          <a:p>
            <a:pPr marL="623888" indent="-392113"/>
            <a:endParaRPr lang="en-US" sz="2800" b="1" dirty="0" smtClean="0"/>
          </a:p>
          <a:p>
            <a:pPr marL="623888" lvl="1" indent="-392113">
              <a:buFont typeface="Wingdings" pitchFamily="2" charset="2"/>
              <a:buChar char="l"/>
            </a:pPr>
            <a:r>
              <a:rPr lang="en-US" sz="2400" dirty="0" smtClean="0">
                <a:solidFill>
                  <a:srgbClr val="FF0000"/>
                </a:solidFill>
              </a:rPr>
              <a:t>Library</a:t>
            </a:r>
          </a:p>
          <a:p>
            <a:pPr marL="623888" lvl="1" indent="-392113"/>
            <a:endParaRPr lang="en-US" sz="2400" dirty="0" smtClean="0">
              <a:solidFill>
                <a:srgbClr val="FF0000"/>
              </a:solidFill>
            </a:endParaRPr>
          </a:p>
          <a:p>
            <a:pPr marL="623888" lvl="1" indent="-392113">
              <a:buFont typeface="Wingdings" pitchFamily="2" charset="2"/>
              <a:buChar char="l"/>
            </a:pPr>
            <a:r>
              <a:rPr lang="en-US" sz="2400" dirty="0" smtClean="0">
                <a:solidFill>
                  <a:srgbClr val="FF0000"/>
                </a:solidFill>
              </a:rPr>
              <a:t>Internet</a:t>
            </a:r>
          </a:p>
          <a:p>
            <a:endParaRPr lang="zh-TW" altLang="en-US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8183880" cy="2214578"/>
          </a:xfrm>
        </p:spPr>
        <p:txBody>
          <a:bodyPr>
            <a:noAutofit/>
          </a:bodyPr>
          <a:lstStyle/>
          <a:p>
            <a:r>
              <a:rPr lang="en-US" dirty="0" smtClean="0"/>
              <a:t>Finding a topic for a first research project in a particular                 </a:t>
            </a:r>
            <a:br>
              <a:rPr lang="en-US" dirty="0" smtClean="0"/>
            </a:br>
            <a:r>
              <a:rPr lang="en-US" dirty="0" smtClean="0"/>
              <a:t>                                         field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8596" y="2571744"/>
            <a:ext cx="84638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搜尋</a:t>
            </a:r>
            <a:r>
              <a:rPr lang="zh-TW" altLang="en-US" sz="2800" dirty="0"/>
              <a:t>一特定</a:t>
            </a:r>
            <a:r>
              <a:rPr lang="zh-TW" altLang="en-US" sz="2800" dirty="0" smtClean="0"/>
              <a:t>書目</a:t>
            </a:r>
            <a:r>
              <a:rPr lang="en-US" sz="2800" dirty="0" smtClean="0"/>
              <a:t>,</a:t>
            </a:r>
            <a:r>
              <a:rPr lang="zh-TW" altLang="en-US" sz="2800" dirty="0"/>
              <a:t>再從目錄去找尋所</a:t>
            </a:r>
            <a:r>
              <a:rPr lang="zh-TW" altLang="en-US" sz="2800" dirty="0" smtClean="0"/>
              <a:t>要資訊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/>
              <a:t>由一個文章的大標題開始找尋</a:t>
            </a:r>
            <a:r>
              <a:rPr lang="en-US" sz="2800" dirty="0"/>
              <a:t>, </a:t>
            </a:r>
            <a:r>
              <a:rPr lang="zh-TW" altLang="en-US" sz="2800" dirty="0"/>
              <a:t>再看該文章如何</a:t>
            </a:r>
            <a:r>
              <a:rPr lang="zh-TW" altLang="en-US" sz="2800" dirty="0" smtClean="0"/>
              <a:t>用 </a:t>
            </a:r>
            <a:endParaRPr lang="en-US" altLang="zh-TW" sz="2800" dirty="0" smtClean="0"/>
          </a:p>
          <a:p>
            <a:r>
              <a:rPr lang="en-US" altLang="zh-TW" sz="2800" dirty="0"/>
              <a:t> </a:t>
            </a:r>
            <a:r>
              <a:rPr lang="en-US" altLang="zh-TW" sz="2800" dirty="0" smtClean="0"/>
              <a:t>  </a:t>
            </a:r>
            <a:r>
              <a:rPr lang="zh-TW" altLang="en-US" sz="2800" dirty="0" smtClean="0"/>
              <a:t>小標題</a:t>
            </a:r>
            <a:r>
              <a:rPr lang="zh-TW" altLang="en-US" sz="2800" dirty="0"/>
              <a:t>去分段研究</a:t>
            </a:r>
            <a:r>
              <a:rPr lang="en-US" sz="2800" dirty="0" smtClean="0"/>
              <a:t>;</a:t>
            </a:r>
            <a:r>
              <a:rPr lang="zh-TW" altLang="en-US" sz="2800" dirty="0" smtClean="0"/>
              <a:t>可藉</a:t>
            </a:r>
            <a:r>
              <a:rPr lang="zh-TW" altLang="en-US" sz="2800" dirty="0"/>
              <a:t>此方法</a:t>
            </a:r>
            <a:r>
              <a:rPr lang="zh-TW" altLang="en-US" sz="2800" dirty="0" smtClean="0"/>
              <a:t>縮小主題的範圍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3.</a:t>
            </a:r>
            <a:r>
              <a:rPr lang="en-US" sz="2800" dirty="0"/>
              <a:t> Google your topic</a:t>
            </a:r>
            <a:r>
              <a:rPr lang="en-US" sz="2800" dirty="0" smtClean="0"/>
              <a:t>, but </a:t>
            </a:r>
            <a:r>
              <a:rPr lang="en-US" sz="2800" dirty="0"/>
              <a:t>not </a:t>
            </a:r>
            <a:r>
              <a:rPr lang="en-US" sz="2800" dirty="0" smtClean="0"/>
              <a:t>indiscriminately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4.</a:t>
            </a:r>
            <a:r>
              <a:rPr lang="en-US" sz="2800" dirty="0"/>
              <a:t> Browse through journals and </a:t>
            </a:r>
            <a:r>
              <a:rPr lang="en-US" sz="2800" dirty="0" smtClean="0"/>
              <a:t>we</a:t>
            </a:r>
            <a:r>
              <a:rPr lang="en-US" sz="2800" dirty="0" smtClean="0">
                <a:solidFill>
                  <a:srgbClr val="FFFF00"/>
                </a:solidFill>
              </a:rPr>
              <a:t>b</a:t>
            </a:r>
            <a:r>
              <a:rPr lang="en-US" sz="2800" dirty="0" smtClean="0"/>
              <a:t> </a:t>
            </a:r>
            <a:r>
              <a:rPr lang="en-US" sz="2800" dirty="0"/>
              <a:t>sites</a:t>
            </a:r>
            <a:endParaRPr lang="zh-TW" alt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183880" cy="1250828"/>
          </a:xfrm>
        </p:spPr>
        <p:txBody>
          <a:bodyPr>
            <a:noAutofit/>
          </a:bodyPr>
          <a:lstStyle/>
          <a:p>
            <a:r>
              <a:rPr lang="en-US" sz="4000" dirty="0" smtClean="0"/>
              <a:t>From </a:t>
            </a:r>
            <a:r>
              <a:rPr lang="en-US" sz="4000" dirty="0" smtClean="0">
                <a:solidFill>
                  <a:schemeClr val="accent1"/>
                </a:solidFill>
              </a:rPr>
              <a:t>a broad </a:t>
            </a:r>
            <a:r>
              <a:rPr lang="en-US" sz="4000" dirty="0" smtClean="0"/>
              <a:t>topic to a   </a:t>
            </a:r>
            <a:br>
              <a:rPr lang="en-US" sz="4000" dirty="0" smtClean="0"/>
            </a:br>
            <a:r>
              <a:rPr lang="en-US" sz="4000" dirty="0" smtClean="0"/>
              <a:t>                          focused one</a:t>
            </a:r>
            <a:endParaRPr lang="zh-TW" altLang="en-US" sz="40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642910" y="2714620"/>
            <a:ext cx="79296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/>
              <a:t>常遇到的風險</a:t>
            </a:r>
            <a:r>
              <a:rPr lang="en-US" sz="2800" b="1" dirty="0"/>
              <a:t>: </a:t>
            </a:r>
            <a:endParaRPr lang="en-US" sz="2800" b="1" dirty="0" smtClean="0"/>
          </a:p>
          <a:p>
            <a:r>
              <a:rPr lang="zh-TW" altLang="en-US" sz="2400" dirty="0" smtClean="0"/>
              <a:t>                 </a:t>
            </a:r>
            <a:r>
              <a:rPr lang="zh-TW" altLang="en-US" sz="2800" dirty="0" smtClean="0">
                <a:solidFill>
                  <a:srgbClr val="002060"/>
                </a:solidFill>
              </a:rPr>
              <a:t>訂</a:t>
            </a:r>
            <a:r>
              <a:rPr lang="en-US" sz="2800" dirty="0">
                <a:solidFill>
                  <a:srgbClr val="002060"/>
                </a:solidFill>
              </a:rPr>
              <a:t>topic</a:t>
            </a:r>
            <a:r>
              <a:rPr lang="zh-TW" altLang="en-US" sz="2800" dirty="0">
                <a:solidFill>
                  <a:srgbClr val="002060"/>
                </a:solidFill>
              </a:rPr>
              <a:t>的範圍太</a:t>
            </a:r>
            <a:r>
              <a:rPr lang="zh-TW" altLang="en-US" sz="2800" dirty="0" smtClean="0">
                <a:solidFill>
                  <a:srgbClr val="002060"/>
                </a:solidFill>
              </a:rPr>
              <a:t>廣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endParaRPr lang="en-US" altLang="zh-TW" sz="2400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sz="2800" b="1" dirty="0"/>
              <a:t>解決之</a:t>
            </a:r>
            <a:r>
              <a:rPr lang="zh-TW" altLang="en-US" sz="2800" b="1" dirty="0" smtClean="0"/>
              <a:t>道</a:t>
            </a:r>
            <a:r>
              <a:rPr lang="en-US" sz="2800" b="1" dirty="0" smtClean="0"/>
              <a:t>: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            </a:t>
            </a:r>
            <a:r>
              <a:rPr lang="en-US" sz="2800" dirty="0" smtClean="0">
                <a:solidFill>
                  <a:srgbClr val="002060"/>
                </a:solidFill>
              </a:rPr>
              <a:t>adding </a:t>
            </a:r>
            <a:r>
              <a:rPr lang="en-US" sz="2800" dirty="0">
                <a:solidFill>
                  <a:srgbClr val="002060"/>
                </a:solidFill>
              </a:rPr>
              <a:t>words &amp; </a:t>
            </a:r>
            <a:r>
              <a:rPr lang="en-US" sz="2800" dirty="0" smtClean="0">
                <a:solidFill>
                  <a:srgbClr val="002060"/>
                </a:solidFill>
              </a:rPr>
              <a:t>phrases</a:t>
            </a:r>
            <a:r>
              <a:rPr lang="zh-TW" altLang="en-US" sz="2800" dirty="0" smtClean="0">
                <a:solidFill>
                  <a:srgbClr val="002060"/>
                </a:solidFill>
              </a:rPr>
              <a:t>，並記得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zh-TW" altLang="en-US" sz="2800" dirty="0" smtClean="0">
                <a:solidFill>
                  <a:srgbClr val="002060"/>
                </a:solidFill>
              </a:rPr>
              <a:t>              加入</a:t>
            </a:r>
            <a:r>
              <a:rPr lang="en-US" sz="2800" dirty="0" smtClean="0">
                <a:solidFill>
                  <a:srgbClr val="002060"/>
                </a:solidFill>
              </a:rPr>
              <a:t>”</a:t>
            </a:r>
            <a:r>
              <a:rPr lang="en-US" sz="2800" dirty="0">
                <a:solidFill>
                  <a:srgbClr val="002060"/>
                </a:solidFill>
              </a:rPr>
              <a:t>action words”</a:t>
            </a:r>
            <a:endParaRPr lang="zh-TW" alt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57158" y="928670"/>
            <a:ext cx="842968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3200" dirty="0" smtClean="0"/>
              <a:t> </a:t>
            </a:r>
            <a:r>
              <a:rPr lang="en-US" sz="3200" dirty="0" smtClean="0"/>
              <a:t>Restate your topic as a full sentence to test whether it is a claim which could interest your reader</a:t>
            </a:r>
            <a:endParaRPr lang="zh-TW" altLang="en-US" sz="3200" dirty="0"/>
          </a:p>
          <a:p>
            <a:r>
              <a:rPr lang="en-US" sz="2800" dirty="0">
                <a:solidFill>
                  <a:srgbClr val="003300"/>
                </a:solidFill>
              </a:rPr>
              <a:t>       </a:t>
            </a:r>
          </a:p>
          <a:p>
            <a:endParaRPr lang="en-US" sz="2800" i="1" dirty="0"/>
          </a:p>
          <a:p>
            <a:pPr>
              <a:buFont typeface="Arial" pitchFamily="34" charset="0"/>
              <a:buChar char="•"/>
            </a:pPr>
            <a:r>
              <a:rPr lang="zh-TW" altLang="en-US" sz="3200" dirty="0" smtClean="0"/>
              <a:t> </a:t>
            </a:r>
            <a:r>
              <a:rPr lang="en-US" sz="3200" dirty="0" smtClean="0"/>
              <a:t>Caution</a:t>
            </a:r>
            <a:r>
              <a:rPr lang="en-US" sz="3200" dirty="0"/>
              <a:t>: </a:t>
            </a:r>
            <a:endParaRPr lang="en-US" sz="3200" dirty="0" smtClean="0"/>
          </a:p>
          <a:p>
            <a:r>
              <a:rPr lang="zh-TW" altLang="en-US" sz="2800" dirty="0" smtClean="0">
                <a:solidFill>
                  <a:srgbClr val="002060"/>
                </a:solidFill>
              </a:rPr>
              <a:t>   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r>
              <a:rPr lang="en-US" altLang="zh-TW" sz="2800" dirty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   D</a:t>
            </a:r>
            <a:r>
              <a:rPr lang="en-US" sz="2800" dirty="0" smtClean="0">
                <a:solidFill>
                  <a:srgbClr val="002060"/>
                </a:solidFill>
              </a:rPr>
              <a:t>on’t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narrow your topic so much that you </a:t>
            </a:r>
            <a:r>
              <a:rPr lang="zh-TW" altLang="en-US" sz="2800" dirty="0" smtClean="0">
                <a:solidFill>
                  <a:srgbClr val="002060"/>
                </a:solidFill>
              </a:rPr>
              <a:t> 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r>
              <a:rPr lang="zh-TW" altLang="en-US" sz="2800" dirty="0">
                <a:solidFill>
                  <a:srgbClr val="002060"/>
                </a:solidFill>
              </a:rPr>
              <a:t> </a:t>
            </a:r>
            <a:r>
              <a:rPr lang="zh-TW" altLang="en-US" sz="2800" dirty="0" smtClean="0">
                <a:solidFill>
                  <a:srgbClr val="002060"/>
                </a:solidFill>
              </a:rPr>
              <a:t>   </a:t>
            </a:r>
            <a:r>
              <a:rPr lang="en-US" sz="2800" dirty="0" smtClean="0">
                <a:solidFill>
                  <a:srgbClr val="002060"/>
                </a:solidFill>
              </a:rPr>
              <a:t>can’t </a:t>
            </a:r>
            <a:r>
              <a:rPr lang="en-US" sz="2800" dirty="0">
                <a:solidFill>
                  <a:srgbClr val="002060"/>
                </a:solidFill>
              </a:rPr>
              <a:t>find data on </a:t>
            </a:r>
            <a:r>
              <a:rPr lang="en-US" sz="2800" dirty="0" smtClean="0">
                <a:solidFill>
                  <a:srgbClr val="002060"/>
                </a:solidFill>
              </a:rPr>
              <a:t>it.</a:t>
            </a:r>
            <a:endParaRPr lang="zh-TW" altLang="en-US" sz="2800" dirty="0">
              <a:solidFill>
                <a:srgbClr val="002060"/>
              </a:solidFill>
            </a:endParaRPr>
          </a:p>
          <a:p>
            <a:endParaRPr lang="en-US" sz="2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273</TotalTime>
  <Words>1395</Words>
  <Application>Microsoft Office PowerPoint</Application>
  <PresentationFormat>如螢幕大小 (4:3)</PresentationFormat>
  <Paragraphs>273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觀點</vt:lpstr>
      <vt:lpstr>社會科學研究方法 –       </vt:lpstr>
      <vt:lpstr>   Find a topic among your                 interests</vt:lpstr>
      <vt:lpstr>So many choices,                        so little time</vt:lpstr>
      <vt:lpstr>提出question 之須知:</vt:lpstr>
      <vt:lpstr>Question   &amp;   Problem  ?</vt:lpstr>
      <vt:lpstr>From interest to a topic</vt:lpstr>
      <vt:lpstr>Finding a topic for a first research project in a particular                                                           field</vt:lpstr>
      <vt:lpstr>From a broad topic to a                              focused one</vt:lpstr>
      <vt:lpstr>投影片 9</vt:lpstr>
      <vt:lpstr>From a focused topic to                  questions</vt:lpstr>
      <vt:lpstr>Who, What, When, and Where, but focus on How and Why </vt:lpstr>
      <vt:lpstr>投影片 12</vt:lpstr>
      <vt:lpstr>投影片 13</vt:lpstr>
      <vt:lpstr>投影片 14</vt:lpstr>
      <vt:lpstr>投影片 15</vt:lpstr>
      <vt:lpstr>    From a question to its                 significance</vt:lpstr>
      <vt:lpstr>投影片 17</vt:lpstr>
      <vt:lpstr>From Question to a Problem</vt:lpstr>
      <vt:lpstr>Practical problems:      What should we do?</vt:lpstr>
      <vt:lpstr>投影片 20</vt:lpstr>
      <vt:lpstr>Academic Research Problems: What should we think?</vt:lpstr>
      <vt:lpstr>投影片 22</vt:lpstr>
      <vt:lpstr>Understanding the common structure of problems</vt:lpstr>
      <vt:lpstr>    The nature of practical                                  problems</vt:lpstr>
      <vt:lpstr>  The nature of conceptual                  problems</vt:lpstr>
      <vt:lpstr> Distinguishing “pure” and           “applied” research</vt:lpstr>
      <vt:lpstr>     Connecting a research          problem to practical              consequences</vt:lpstr>
      <vt:lpstr>Finding a good              research problem</vt:lpstr>
      <vt:lpstr>Ask for help</vt:lpstr>
      <vt:lpstr> Look for problems as you                     read</vt:lpstr>
      <vt:lpstr>投影片 31</vt:lpstr>
      <vt:lpstr>Look at your own conclusion</vt:lpstr>
      <vt:lpstr>Learning to work with                problems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社會科學研究方法</dc:title>
  <dc:creator>User</dc:creator>
  <cp:lastModifiedBy>User</cp:lastModifiedBy>
  <cp:revision>44</cp:revision>
  <dcterms:created xsi:type="dcterms:W3CDTF">2012-09-30T14:32:00Z</dcterms:created>
  <dcterms:modified xsi:type="dcterms:W3CDTF">2012-10-01T03:15:29Z</dcterms:modified>
</cp:coreProperties>
</file>