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FDDC7-EB67-45A7-9CD5-0243DA9F5134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40597-60BC-4C70-983A-9A96E6A348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40597-60BC-4C70-983A-9A96E6A348B8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F1FB-56FF-4E18-A395-AEA942C7CD80}" type="slidenum">
              <a:rPr lang="zh-TW" altLang="en-US" smtClean="0"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F1FB-56FF-4E18-A395-AEA942C7CD80}" type="slidenum">
              <a:rPr lang="zh-TW" altLang="en-US" smtClean="0"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F1FB-56FF-4E18-A395-AEA942C7CD80}" type="slidenum">
              <a:rPr lang="zh-TW" altLang="en-US" smtClean="0"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F1FB-56FF-4E18-A395-AEA942C7CD80}" type="slidenum">
              <a:rPr lang="zh-TW" altLang="en-US" smtClean="0"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40597-60BC-4C70-983A-9A96E6A348B8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40597-60BC-4C70-983A-9A96E6A348B8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40597-60BC-4C70-983A-9A96E6A348B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40597-60BC-4C70-983A-9A96E6A348B8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40597-60BC-4C70-983A-9A96E6A348B8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40597-60BC-4C70-983A-9A96E6A348B8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40597-60BC-4C70-983A-9A96E6A348B8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40597-60BC-4C70-983A-9A96E6A348B8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F7C974-8315-4B83-9BA7-53E9A00ED3E6}" type="datetimeFigureOut">
              <a:rPr lang="zh-TW" altLang="en-US" smtClean="0"/>
              <a:pPr/>
              <a:t>2012/9/24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CE6A393-8320-453D-84D4-8BD4E8270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社會科學研究</a:t>
            </a:r>
            <a:r>
              <a:rPr lang="zh-TW" altLang="en-US" dirty="0" smtClean="0"/>
              <a:t>方法</a:t>
            </a:r>
            <a:r>
              <a:rPr lang="en-US" altLang="zh-TW" dirty="0" smtClean="0"/>
              <a:t>-</a:t>
            </a:r>
            <a:r>
              <a:rPr lang="zh-TW" altLang="en-US" dirty="0" smtClean="0"/>
              <a:t>簡介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893571" y="4000504"/>
            <a:ext cx="6500858" cy="100013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zh-TW" altLang="en-US" dirty="0" smtClean="0"/>
              <a:t>授課老師</a:t>
            </a:r>
            <a:r>
              <a:rPr lang="en-US" altLang="zh-TW" dirty="0" smtClean="0"/>
              <a:t>:</a:t>
            </a:r>
            <a:r>
              <a:rPr lang="zh-TW" altLang="en-US" dirty="0" smtClean="0"/>
              <a:t>郭育仁 教授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報告人    </a:t>
            </a:r>
            <a:r>
              <a:rPr lang="en-US" altLang="zh-TW" dirty="0" smtClean="0"/>
              <a:t>: </a:t>
            </a:r>
            <a:r>
              <a:rPr lang="zh-TW" altLang="en-US" dirty="0" smtClean="0"/>
              <a:t>    簡</a:t>
            </a:r>
            <a:r>
              <a:rPr lang="zh-TW" altLang="en-US" dirty="0" smtClean="0"/>
              <a:t>孝祐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                    蘇貞文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What does judicial decision mean? </a:t>
            </a:r>
          </a:p>
          <a:p>
            <a:pPr lvl="1"/>
            <a:r>
              <a:rPr lang="en-US" altLang="zh-TW" b="1" dirty="0" smtClean="0"/>
              <a:t>Meaning:</a:t>
            </a:r>
            <a:r>
              <a:rPr lang="en-US" altLang="zh-TW" dirty="0" smtClean="0"/>
              <a:t> (law) the determination by a court of competent jurisdiction on matters submitted to it</a:t>
            </a:r>
          </a:p>
          <a:p>
            <a:pPr lvl="1"/>
            <a:endParaRPr lang="en-US" altLang="zh-TW" dirty="0" smtClean="0"/>
          </a:p>
          <a:p>
            <a:pPr lvl="1"/>
            <a:r>
              <a:rPr lang="en-US" altLang="zh-TW" dirty="0" smtClean="0"/>
              <a:t>Legal Doctrine </a:t>
            </a:r>
          </a:p>
          <a:p>
            <a:pPr lvl="1"/>
            <a:r>
              <a:rPr lang="en-US" altLang="zh-TW" dirty="0" smtClean="0"/>
              <a:t>Precedent</a:t>
            </a: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How to make judicial decision ?</a:t>
            </a:r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Control mechanism :</a:t>
            </a:r>
          </a:p>
          <a:p>
            <a:pPr lvl="1"/>
            <a:r>
              <a:rPr lang="en-US" altLang="zh-TW" dirty="0" smtClean="0"/>
              <a:t>Budgeting </a:t>
            </a:r>
          </a:p>
          <a:p>
            <a:pPr lvl="1"/>
            <a:r>
              <a:rPr lang="en-US" altLang="zh-TW" dirty="0" smtClean="0"/>
              <a:t>Political appointments</a:t>
            </a:r>
          </a:p>
          <a:p>
            <a:pPr lvl="1"/>
            <a:r>
              <a:rPr lang="en-US" altLang="zh-TW" dirty="0" smtClean="0"/>
              <a:t>Structure and Reorganization</a:t>
            </a:r>
          </a:p>
          <a:p>
            <a:pPr lvl="1"/>
            <a:r>
              <a:rPr lang="en-US" altLang="zh-TW" dirty="0" smtClean="0"/>
              <a:t>Personnel Power</a:t>
            </a:r>
          </a:p>
          <a:p>
            <a:pPr lvl="1"/>
            <a:r>
              <a:rPr lang="en-US" altLang="zh-TW" dirty="0" smtClean="0"/>
              <a:t>Oversight</a:t>
            </a:r>
          </a:p>
          <a:p>
            <a:pPr lvl="1"/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Influencing Bureaucracies</a:t>
            </a:r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Political Scientists are constantly adding to and revising our understanding of politics and government </a:t>
            </a:r>
          </a:p>
          <a:p>
            <a:r>
              <a:rPr lang="en-US" altLang="zh-TW" dirty="0" smtClean="0"/>
              <a:t>“Empirical Research” </a:t>
            </a:r>
            <a:endParaRPr lang="en-US" altLang="zh-TW" dirty="0"/>
          </a:p>
          <a:p>
            <a:pPr lvl="1"/>
            <a:r>
              <a:rPr lang="en-US" altLang="zh-TW" dirty="0" smtClean="0"/>
              <a:t>In political science is useful for satisfying intellectual curiosity and for evaluating real-world political conditions</a:t>
            </a:r>
          </a:p>
          <a:p>
            <a:r>
              <a:rPr lang="en-US" altLang="zh-TW" dirty="0" smtClean="0"/>
              <a:t>How a researcher measures the phenomena of interest can affect the conclusions that are researched.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Conclusion</a:t>
            </a:r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Q3. Can you definition "Empirical Research“ ?</a:t>
            </a:r>
          </a:p>
          <a:p>
            <a:r>
              <a:rPr lang="en-US" altLang="zh-TW" dirty="0" smtClean="0"/>
              <a:t>Q4.  The way to </a:t>
            </a:r>
            <a:r>
              <a:rPr lang="en-US" altLang="zh-TW" smtClean="0"/>
              <a:t>influencing Bureaucracies :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Q&amp;A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研究者以客觀的角度為基礎，觀察實際發生的</a:t>
            </a:r>
            <a:r>
              <a:rPr lang="zh-TW" altLang="en-US" dirty="0" smtClean="0"/>
              <a:t>現象。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實證研究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研究者用訊息收集，分析和</a:t>
            </a:r>
            <a:r>
              <a:rPr lang="zh-TW" altLang="en-US" dirty="0" smtClean="0"/>
              <a:t>評估等方法</a:t>
            </a:r>
            <a:r>
              <a:rPr lang="zh-TW" altLang="en-US" dirty="0"/>
              <a:t>為原則，來進行研究。不同於其他知識，如常識、直覺、迷信。</a:t>
            </a:r>
          </a:p>
          <a:p>
            <a:pPr>
              <a:buNone/>
            </a:pPr>
            <a:endParaRPr lang="zh-TW" altLang="en-US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科學知識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美國</a:t>
            </a:r>
            <a:endParaRPr lang="en-US" altLang="zh-TW" dirty="0" smtClean="0"/>
          </a:p>
          <a:p>
            <a:pPr lvl="1"/>
            <a:r>
              <a:rPr lang="en-US" sz="2800" dirty="0"/>
              <a:t>1.</a:t>
            </a:r>
            <a:r>
              <a:rPr lang="zh-TW" altLang="en-US" sz="2800" dirty="0"/>
              <a:t>是否能夠完成一篇論文運用客觀的方式完成、一個專業課程的作業或是一個專業課程的基礎課程。反正就是受益良多的課程就是了！</a:t>
            </a:r>
            <a:r>
              <a:rPr lang="en-US" sz="2800" dirty="0"/>
              <a:t>	</a:t>
            </a:r>
            <a:endParaRPr lang="zh-TW" altLang="en-US" sz="2800" dirty="0"/>
          </a:p>
          <a:p>
            <a:pPr lvl="1"/>
            <a:r>
              <a:rPr lang="en-US" sz="2800" dirty="0"/>
              <a:t>2.</a:t>
            </a:r>
            <a:r>
              <a:rPr lang="zh-TW" altLang="en-US" sz="2800" dirty="0"/>
              <a:t>美國公民常常被要求評估實證研究政治</a:t>
            </a:r>
            <a:r>
              <a:rPr lang="zh-TW" altLang="en-US" sz="2800" dirty="0" smtClean="0"/>
              <a:t>現象</a:t>
            </a:r>
            <a:endParaRPr lang="en-US" altLang="zh-TW" sz="2800" dirty="0" smtClean="0"/>
          </a:p>
          <a:p>
            <a:r>
              <a:rPr lang="zh-TW" altLang="en-US" dirty="0"/>
              <a:t>台灣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為什麼要了解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政治</a:t>
            </a:r>
            <a:r>
              <a:rPr lang="zh-TW" altLang="en-US" dirty="0"/>
              <a:t>科學的實證研究呢？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涉及一些統計及</a:t>
            </a:r>
            <a:r>
              <a:rPr lang="zh-TW" altLang="en-US" dirty="0" smtClean="0"/>
              <a:t>數字。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實證</a:t>
            </a:r>
            <a:r>
              <a:rPr lang="zh-TW" altLang="en-US" dirty="0"/>
              <a:t>研究所會面臨的問題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為什麼</a:t>
            </a:r>
            <a:r>
              <a:rPr lang="zh-TW" altLang="en-US" dirty="0"/>
              <a:t>有一些國家的政權穩定度往往比其他國家高</a:t>
            </a:r>
            <a:r>
              <a:rPr lang="zh-TW" altLang="en-US" dirty="0" smtClean="0"/>
              <a:t>？</a:t>
            </a:r>
            <a:endParaRPr lang="zh-TW" altLang="en-US" dirty="0"/>
          </a:p>
          <a:p>
            <a:pPr lvl="1"/>
            <a:r>
              <a:rPr lang="en-US" dirty="0" smtClean="0"/>
              <a:t>Poe</a:t>
            </a:r>
            <a:r>
              <a:rPr lang="zh-TW" altLang="en-US" dirty="0"/>
              <a:t>和</a:t>
            </a:r>
            <a:r>
              <a:rPr lang="en-US" dirty="0"/>
              <a:t>Tate</a:t>
            </a:r>
            <a:r>
              <a:rPr lang="zh-TW" altLang="en-US" dirty="0"/>
              <a:t>建立的研究</a:t>
            </a:r>
            <a:r>
              <a:rPr lang="zh-TW" altLang="en-US" dirty="0" smtClean="0"/>
              <a:t>中給了一些指標來研判</a:t>
            </a:r>
            <a:endParaRPr lang="en-US" altLang="zh-TW" dirty="0" smtClean="0"/>
          </a:p>
          <a:p>
            <a:pPr lvl="2"/>
            <a:r>
              <a:rPr lang="en-US" altLang="zh-TW" dirty="0" smtClean="0"/>
              <a:t>1.</a:t>
            </a:r>
            <a:r>
              <a:rPr lang="zh-TW" altLang="en-US" dirty="0" smtClean="0"/>
              <a:t>人口成長率</a:t>
            </a:r>
            <a:endParaRPr lang="en-US" altLang="zh-TW" dirty="0" smtClean="0"/>
          </a:p>
          <a:p>
            <a:pPr lvl="2"/>
            <a:r>
              <a:rPr lang="en-US" altLang="zh-TW" dirty="0" smtClean="0"/>
              <a:t>2.</a:t>
            </a:r>
            <a:r>
              <a:rPr lang="zh-TW" altLang="en-US" dirty="0" smtClean="0"/>
              <a:t>經濟發展及增長</a:t>
            </a:r>
            <a:endParaRPr lang="en-US" altLang="zh-TW" dirty="0" smtClean="0"/>
          </a:p>
          <a:p>
            <a:pPr lvl="2"/>
            <a:r>
              <a:rPr lang="en-US" altLang="zh-TW" dirty="0" smtClean="0"/>
              <a:t>3.</a:t>
            </a:r>
            <a:r>
              <a:rPr lang="zh-TW" altLang="en-US" dirty="0" smtClean="0"/>
              <a:t>文化發展</a:t>
            </a:r>
            <a:endParaRPr lang="en-US" altLang="zh-TW" dirty="0" smtClean="0"/>
          </a:p>
          <a:p>
            <a:pPr lvl="2"/>
            <a:r>
              <a:rPr lang="en-US" altLang="zh-TW" dirty="0" smtClean="0"/>
              <a:t>4.</a:t>
            </a:r>
            <a:r>
              <a:rPr lang="zh-TW" altLang="en-US" dirty="0" smtClean="0"/>
              <a:t>軍事政權的體制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Case1:</a:t>
            </a:r>
            <a:r>
              <a:rPr lang="zh-TW" altLang="en-US" dirty="0" smtClean="0"/>
              <a:t>研究對政權的穩定</a:t>
            </a:r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為什麼台北市的房價居高不下，往往高於其他縣市的房價？</a:t>
            </a:r>
            <a:endParaRPr lang="en-US" altLang="zh-TW" dirty="0" smtClean="0"/>
          </a:p>
          <a:p>
            <a:r>
              <a:rPr lang="zh-TW" altLang="en-US" dirty="0" smtClean="0"/>
              <a:t>衡量指標</a:t>
            </a:r>
            <a:endParaRPr lang="en-US" altLang="zh-TW" dirty="0" smtClean="0"/>
          </a:p>
          <a:p>
            <a:pPr lvl="1"/>
            <a:r>
              <a:rPr lang="zh-TW" altLang="en-US" dirty="0"/>
              <a:t>交通方便</a:t>
            </a:r>
            <a:r>
              <a:rPr lang="zh-TW" altLang="en-US" dirty="0" smtClean="0"/>
              <a:t>性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學校</a:t>
            </a:r>
            <a:endParaRPr lang="en-US" altLang="zh-TW" dirty="0" smtClean="0"/>
          </a:p>
          <a:p>
            <a:pPr lvl="1"/>
            <a:r>
              <a:rPr lang="zh-TW" altLang="en-US" dirty="0"/>
              <a:t>就業</a:t>
            </a:r>
            <a:r>
              <a:rPr lang="zh-TW" altLang="en-US" dirty="0" smtClean="0"/>
              <a:t>機會</a:t>
            </a:r>
            <a:endParaRPr lang="en-US" altLang="zh-TW" dirty="0" smtClean="0"/>
          </a:p>
          <a:p>
            <a:pPr lvl="1"/>
            <a:r>
              <a:rPr lang="zh-TW" altLang="en-US" dirty="0"/>
              <a:t>醫療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Case2:</a:t>
            </a:r>
            <a:r>
              <a:rPr lang="zh-TW" altLang="en-US" dirty="0" smtClean="0"/>
              <a:t>優惠利率政策對於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台北市房價的影響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下列何者不是實證研究的例子。</a:t>
            </a:r>
            <a:endParaRPr lang="en-US" altLang="zh-TW" dirty="0" smtClean="0"/>
          </a:p>
          <a:p>
            <a:r>
              <a:rPr lang="en-US" altLang="zh-TW" dirty="0" smtClean="0"/>
              <a:t>A.</a:t>
            </a:r>
            <a:r>
              <a:rPr lang="zh-TW" altLang="en-US" dirty="0" smtClean="0"/>
              <a:t>根據過去氣象史上五十年來的資料顯示，目前颱風應該會從花蓮登陸。</a:t>
            </a:r>
            <a:endParaRPr lang="en-US" altLang="zh-TW" dirty="0" smtClean="0"/>
          </a:p>
          <a:p>
            <a:r>
              <a:rPr lang="en-US" altLang="zh-TW" dirty="0" smtClean="0"/>
              <a:t>B.</a:t>
            </a:r>
            <a:r>
              <a:rPr lang="zh-TW" altLang="en-US" dirty="0" smtClean="0"/>
              <a:t>植物專家，拔起一葉颱風草，研判今年颱風生成數會有八個。</a:t>
            </a:r>
            <a:endParaRPr lang="en-US" altLang="zh-TW" dirty="0" smtClean="0"/>
          </a:p>
          <a:p>
            <a:r>
              <a:rPr lang="en-US" altLang="zh-TW" dirty="0" smtClean="0"/>
              <a:t>C.</a:t>
            </a:r>
            <a:r>
              <a:rPr lang="zh-TW" altLang="en-US" dirty="0" smtClean="0"/>
              <a:t>今天降雨機率百分之十。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Question1</a:t>
            </a: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下列何</a:t>
            </a:r>
            <a:r>
              <a:rPr lang="zh-TW" altLang="en-US" dirty="0" smtClean="0"/>
              <a:t>者例子是運用科學知識所得之結果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火車</a:t>
            </a:r>
            <a:r>
              <a:rPr lang="zh-TW" altLang="en-US" dirty="0" smtClean="0"/>
              <a:t>誤點五分鐘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A.</a:t>
            </a:r>
            <a:r>
              <a:rPr lang="zh-TW" altLang="en-US" dirty="0" smtClean="0"/>
              <a:t>第六感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B.</a:t>
            </a:r>
            <a:r>
              <a:rPr lang="zh-TW" altLang="en-US" dirty="0" smtClean="0"/>
              <a:t>區間車要等自強號，習慣就好。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C.</a:t>
            </a:r>
            <a:r>
              <a:rPr lang="zh-TW" altLang="en-US" dirty="0" smtClean="0"/>
              <a:t>台鐵車胎設施老舊，平均車胎耗損率達</a:t>
            </a:r>
            <a:r>
              <a:rPr lang="en-US" altLang="zh-TW" dirty="0" smtClean="0"/>
              <a:t>10%</a:t>
            </a:r>
            <a:r>
              <a:rPr lang="zh-TW" altLang="en-US" dirty="0" smtClean="0"/>
              <a:t>，導致各列車無法準點運行。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Question2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399443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</TotalTime>
  <Words>442</Words>
  <Application>Microsoft Office PowerPoint</Application>
  <PresentationFormat>如螢幕大小 (4:3)</PresentationFormat>
  <Paragraphs>74</Paragraphs>
  <Slides>13</Slides>
  <Notes>13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匯合</vt:lpstr>
      <vt:lpstr>社會科學研究方法-簡介</vt:lpstr>
      <vt:lpstr>實證研究</vt:lpstr>
      <vt:lpstr>科學知識</vt:lpstr>
      <vt:lpstr>為什麼要了解 政治科學的實證研究呢？</vt:lpstr>
      <vt:lpstr>實證研究所會面臨的問題？</vt:lpstr>
      <vt:lpstr>Case1:研究對政權的穩定</vt:lpstr>
      <vt:lpstr>Case2:優惠利率政策對於 台北市房價的影響</vt:lpstr>
      <vt:lpstr>Question1</vt:lpstr>
      <vt:lpstr>Question2</vt:lpstr>
      <vt:lpstr>How to make judicial decision ?</vt:lpstr>
      <vt:lpstr>Influencing Bureaucracies</vt:lpstr>
      <vt:lpstr>Conclusion</vt:lpstr>
      <vt:lpstr>Q&amp;A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社會科學研究方法</dc:title>
  <dc:creator>yoyo</dc:creator>
  <cp:lastModifiedBy>yoyo</cp:lastModifiedBy>
  <cp:revision>5</cp:revision>
  <dcterms:created xsi:type="dcterms:W3CDTF">2012-09-23T15:30:30Z</dcterms:created>
  <dcterms:modified xsi:type="dcterms:W3CDTF">2012-09-23T16:14:20Z</dcterms:modified>
</cp:coreProperties>
</file>