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0" r:id="rId2"/>
    <p:sldId id="285" r:id="rId3"/>
    <p:sldId id="272" r:id="rId4"/>
    <p:sldId id="273" r:id="rId5"/>
    <p:sldId id="274" r:id="rId6"/>
    <p:sldId id="275" r:id="rId7"/>
    <p:sldId id="276" r:id="rId8"/>
    <p:sldId id="277" r:id="rId9"/>
    <p:sldId id="281" r:id="rId10"/>
    <p:sldId id="282" r:id="rId11"/>
    <p:sldId id="283" r:id="rId12"/>
    <p:sldId id="278" r:id="rId13"/>
    <p:sldId id="256" r:id="rId14"/>
    <p:sldId id="257" r:id="rId15"/>
    <p:sldId id="258" r:id="rId16"/>
    <p:sldId id="259" r:id="rId17"/>
    <p:sldId id="260" r:id="rId18"/>
    <p:sldId id="261" r:id="rId19"/>
    <p:sldId id="262" r:id="rId20"/>
    <p:sldId id="263" r:id="rId21"/>
    <p:sldId id="264" r:id="rId22"/>
    <p:sldId id="265" r:id="rId23"/>
    <p:sldId id="266" r:id="rId24"/>
    <p:sldId id="268" r:id="rId25"/>
    <p:sldId id="267" r:id="rId2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99" autoAdjust="0"/>
    <p:restoredTop sz="94595" autoAdjust="0"/>
  </p:normalViewPr>
  <p:slideViewPr>
    <p:cSldViewPr>
      <p:cViewPr>
        <p:scale>
          <a:sx n="87" d="100"/>
          <a:sy n="87" d="100"/>
        </p:scale>
        <p:origin x="-1330" y="-2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F7C0EA-0151-4CD6-A18E-569999E496D6}"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zh-TW" altLang="en-US"/>
        </a:p>
      </dgm:t>
    </dgm:pt>
    <dgm:pt modelId="{8B50C536-C90F-49B0-805F-34B885DE1B05}">
      <dgm:prSet phldrT="[文字]"/>
      <dgm:spPr/>
      <dgm:t>
        <a:bodyPr/>
        <a:lstStyle/>
        <a:p>
          <a:r>
            <a:rPr lang="zh-TW" altLang="en-US" dirty="0" smtClean="0"/>
            <a:t>主張</a:t>
          </a:r>
          <a:endParaRPr lang="zh-TW" altLang="en-US" dirty="0"/>
        </a:p>
      </dgm:t>
    </dgm:pt>
    <dgm:pt modelId="{B72D0AF6-675D-4C32-A8FD-C801F96FA87E}" type="parTrans" cxnId="{5DE9788D-93AB-4622-9D25-D160B1E793D9}">
      <dgm:prSet/>
      <dgm:spPr/>
      <dgm:t>
        <a:bodyPr/>
        <a:lstStyle/>
        <a:p>
          <a:endParaRPr lang="zh-TW" altLang="en-US"/>
        </a:p>
      </dgm:t>
    </dgm:pt>
    <dgm:pt modelId="{4FE89B53-A2FA-4940-BAA8-C8B1618E48CD}" type="sibTrans" cxnId="{5DE9788D-93AB-4622-9D25-D160B1E793D9}">
      <dgm:prSet/>
      <dgm:spPr/>
      <dgm:t>
        <a:bodyPr/>
        <a:lstStyle/>
        <a:p>
          <a:endParaRPr lang="zh-TW" altLang="en-US"/>
        </a:p>
      </dgm:t>
    </dgm:pt>
    <dgm:pt modelId="{950DF596-6019-4B2F-9BAF-64BFC1D694E7}">
      <dgm:prSet phldrT="[文字]" custT="1"/>
      <dgm:spPr/>
      <dgm:t>
        <a:bodyPr/>
        <a:lstStyle/>
        <a:p>
          <a:r>
            <a:rPr lang="zh-TW" altLang="en-US" sz="2400" dirty="0" smtClean="0"/>
            <a:t>是因為</a:t>
          </a:r>
          <a:endParaRPr lang="zh-TW" altLang="en-US" sz="2400" dirty="0"/>
        </a:p>
      </dgm:t>
    </dgm:pt>
    <dgm:pt modelId="{F23CE1C2-10A3-4D5F-9F54-C80BDCD7CB74}" type="parTrans" cxnId="{B71B3EDD-1BB9-42AA-99A5-987563DAEA53}">
      <dgm:prSet/>
      <dgm:spPr/>
      <dgm:t>
        <a:bodyPr/>
        <a:lstStyle/>
        <a:p>
          <a:endParaRPr lang="zh-TW" altLang="en-US"/>
        </a:p>
      </dgm:t>
    </dgm:pt>
    <dgm:pt modelId="{E9AAFB90-573D-4935-8AD6-D6C86F58F2AF}" type="sibTrans" cxnId="{B71B3EDD-1BB9-42AA-99A5-987563DAEA53}">
      <dgm:prSet/>
      <dgm:spPr/>
      <dgm:t>
        <a:bodyPr/>
        <a:lstStyle/>
        <a:p>
          <a:endParaRPr lang="zh-TW" altLang="en-US"/>
        </a:p>
      </dgm:t>
    </dgm:pt>
    <dgm:pt modelId="{6997D5D8-4192-4DC2-B875-EA60E31DC783}">
      <dgm:prSet phldrT="[文字]"/>
      <dgm:spPr/>
      <dgm:t>
        <a:bodyPr/>
        <a:lstStyle/>
        <a:p>
          <a:r>
            <a:rPr lang="zh-TW" altLang="en-US" dirty="0" smtClean="0"/>
            <a:t>理由</a:t>
          </a:r>
          <a:endParaRPr lang="zh-TW" altLang="en-US" dirty="0"/>
        </a:p>
      </dgm:t>
    </dgm:pt>
    <dgm:pt modelId="{61C00628-BAEF-48CB-BA4B-09AF4C196D96}" type="parTrans" cxnId="{E4C0BD79-4326-4766-9FFB-33C5956B4071}">
      <dgm:prSet/>
      <dgm:spPr/>
      <dgm:t>
        <a:bodyPr/>
        <a:lstStyle/>
        <a:p>
          <a:endParaRPr lang="zh-TW" altLang="en-US"/>
        </a:p>
      </dgm:t>
    </dgm:pt>
    <dgm:pt modelId="{6AB6DD68-F582-476F-9AC1-2636B6143549}" type="sibTrans" cxnId="{E4C0BD79-4326-4766-9FFB-33C5956B4071}">
      <dgm:prSet/>
      <dgm:spPr/>
      <dgm:t>
        <a:bodyPr/>
        <a:lstStyle/>
        <a:p>
          <a:endParaRPr lang="zh-TW" altLang="en-US"/>
        </a:p>
      </dgm:t>
    </dgm:pt>
    <dgm:pt modelId="{5110A979-4B74-4B86-878F-B003ED1BA19E}">
      <dgm:prSet phldrT="[文字]" custT="1"/>
      <dgm:spPr/>
      <dgm:t>
        <a:bodyPr/>
        <a:lstStyle/>
        <a:p>
          <a:r>
            <a:rPr lang="zh-TW" altLang="en-US" sz="2400" dirty="0" smtClean="0"/>
            <a:t>建立在</a:t>
          </a:r>
          <a:endParaRPr lang="zh-TW" altLang="en-US" sz="2400" dirty="0"/>
        </a:p>
      </dgm:t>
    </dgm:pt>
    <dgm:pt modelId="{3767EF88-96B9-4CBD-ACAA-7C6FFA2FA221}" type="parTrans" cxnId="{E2236C6F-6922-45BB-9D5E-51C55FDB583C}">
      <dgm:prSet/>
      <dgm:spPr/>
      <dgm:t>
        <a:bodyPr/>
        <a:lstStyle/>
        <a:p>
          <a:endParaRPr lang="zh-TW" altLang="en-US"/>
        </a:p>
      </dgm:t>
    </dgm:pt>
    <dgm:pt modelId="{449C8615-0936-4A2D-92EE-AECC26D5B7EA}" type="sibTrans" cxnId="{E2236C6F-6922-45BB-9D5E-51C55FDB583C}">
      <dgm:prSet/>
      <dgm:spPr/>
      <dgm:t>
        <a:bodyPr/>
        <a:lstStyle/>
        <a:p>
          <a:endParaRPr lang="zh-TW" altLang="en-US"/>
        </a:p>
      </dgm:t>
    </dgm:pt>
    <dgm:pt modelId="{34725F6D-D3BA-4D86-8576-F5D181ED320B}">
      <dgm:prSet phldrT="[文字]"/>
      <dgm:spPr/>
      <dgm:t>
        <a:bodyPr/>
        <a:lstStyle/>
        <a:p>
          <a:r>
            <a:rPr lang="zh-TW" altLang="en-US" dirty="0" smtClean="0"/>
            <a:t>證據</a:t>
          </a:r>
          <a:endParaRPr lang="zh-TW" altLang="en-US" dirty="0"/>
        </a:p>
      </dgm:t>
    </dgm:pt>
    <dgm:pt modelId="{0357C0CE-9815-463E-B5B8-0B185B76CEFA}" type="parTrans" cxnId="{2622FAA8-A534-41E9-B53F-A92DA41C0976}">
      <dgm:prSet/>
      <dgm:spPr/>
      <dgm:t>
        <a:bodyPr/>
        <a:lstStyle/>
        <a:p>
          <a:endParaRPr lang="zh-TW" altLang="en-US"/>
        </a:p>
      </dgm:t>
    </dgm:pt>
    <dgm:pt modelId="{8476D32C-6CA5-4906-8C8F-39A2193FFCA4}" type="sibTrans" cxnId="{2622FAA8-A534-41E9-B53F-A92DA41C0976}">
      <dgm:prSet/>
      <dgm:spPr/>
      <dgm:t>
        <a:bodyPr/>
        <a:lstStyle/>
        <a:p>
          <a:endParaRPr lang="zh-TW" altLang="en-US"/>
        </a:p>
      </dgm:t>
    </dgm:pt>
    <dgm:pt modelId="{5920FC89-46D2-4B33-895E-687F0CDBF6D6}" type="pres">
      <dgm:prSet presAssocID="{7DF7C0EA-0151-4CD6-A18E-569999E496D6}" presName="theList" presStyleCnt="0">
        <dgm:presLayoutVars>
          <dgm:dir/>
          <dgm:animLvl val="lvl"/>
          <dgm:resizeHandles val="exact"/>
        </dgm:presLayoutVars>
      </dgm:prSet>
      <dgm:spPr/>
      <dgm:t>
        <a:bodyPr/>
        <a:lstStyle/>
        <a:p>
          <a:endParaRPr lang="zh-TW" altLang="en-US"/>
        </a:p>
      </dgm:t>
    </dgm:pt>
    <dgm:pt modelId="{8AA0649A-E708-4EE5-96BB-C8642EC4B82B}" type="pres">
      <dgm:prSet presAssocID="{8B50C536-C90F-49B0-805F-34B885DE1B05}" presName="compNode" presStyleCnt="0"/>
      <dgm:spPr/>
    </dgm:pt>
    <dgm:pt modelId="{C03B46AB-A862-4053-9F15-7C926F67F942}" type="pres">
      <dgm:prSet presAssocID="{8B50C536-C90F-49B0-805F-34B885DE1B05}" presName="noGeometry" presStyleCnt="0"/>
      <dgm:spPr/>
    </dgm:pt>
    <dgm:pt modelId="{E7B44E4F-363C-48B3-A9DB-829575FBE8CE}" type="pres">
      <dgm:prSet presAssocID="{8B50C536-C90F-49B0-805F-34B885DE1B05}" presName="childTextVisible" presStyleLbl="bgAccFollowNode1" presStyleIdx="0" presStyleCnt="3">
        <dgm:presLayoutVars>
          <dgm:bulletEnabled val="1"/>
        </dgm:presLayoutVars>
      </dgm:prSet>
      <dgm:spPr/>
      <dgm:t>
        <a:bodyPr/>
        <a:lstStyle/>
        <a:p>
          <a:endParaRPr lang="zh-TW" altLang="en-US"/>
        </a:p>
      </dgm:t>
    </dgm:pt>
    <dgm:pt modelId="{6B5E9BE0-3BCF-4128-8112-0DA2E7551F1C}" type="pres">
      <dgm:prSet presAssocID="{8B50C536-C90F-49B0-805F-34B885DE1B05}" presName="childTextHidden" presStyleLbl="bgAccFollowNode1" presStyleIdx="0" presStyleCnt="3"/>
      <dgm:spPr/>
      <dgm:t>
        <a:bodyPr/>
        <a:lstStyle/>
        <a:p>
          <a:endParaRPr lang="zh-TW" altLang="en-US"/>
        </a:p>
      </dgm:t>
    </dgm:pt>
    <dgm:pt modelId="{1265E569-E8E0-470C-8FD3-95610FDABC37}" type="pres">
      <dgm:prSet presAssocID="{8B50C536-C90F-49B0-805F-34B885DE1B05}" presName="parentText" presStyleLbl="node1" presStyleIdx="0" presStyleCnt="3">
        <dgm:presLayoutVars>
          <dgm:chMax val="1"/>
          <dgm:bulletEnabled val="1"/>
        </dgm:presLayoutVars>
      </dgm:prSet>
      <dgm:spPr/>
      <dgm:t>
        <a:bodyPr/>
        <a:lstStyle/>
        <a:p>
          <a:endParaRPr lang="zh-TW" altLang="en-US"/>
        </a:p>
      </dgm:t>
    </dgm:pt>
    <dgm:pt modelId="{5A3CC2B3-6F77-4DEC-857D-69014F1F4052}" type="pres">
      <dgm:prSet presAssocID="{8B50C536-C90F-49B0-805F-34B885DE1B05}" presName="aSpace" presStyleCnt="0"/>
      <dgm:spPr/>
    </dgm:pt>
    <dgm:pt modelId="{04D43C0D-82E7-4F64-9BBA-5FB7AE4C535D}" type="pres">
      <dgm:prSet presAssocID="{6997D5D8-4192-4DC2-B875-EA60E31DC783}" presName="compNode" presStyleCnt="0"/>
      <dgm:spPr/>
    </dgm:pt>
    <dgm:pt modelId="{CDB340CD-A101-4C7C-A3F8-A12535529B48}" type="pres">
      <dgm:prSet presAssocID="{6997D5D8-4192-4DC2-B875-EA60E31DC783}" presName="noGeometry" presStyleCnt="0"/>
      <dgm:spPr/>
    </dgm:pt>
    <dgm:pt modelId="{5DABE7B0-6BA4-49BE-8711-F5E2576E5F2C}" type="pres">
      <dgm:prSet presAssocID="{6997D5D8-4192-4DC2-B875-EA60E31DC783}" presName="childTextVisible" presStyleLbl="bgAccFollowNode1" presStyleIdx="1" presStyleCnt="3">
        <dgm:presLayoutVars>
          <dgm:bulletEnabled val="1"/>
        </dgm:presLayoutVars>
      </dgm:prSet>
      <dgm:spPr/>
      <dgm:t>
        <a:bodyPr/>
        <a:lstStyle/>
        <a:p>
          <a:endParaRPr lang="zh-TW" altLang="en-US"/>
        </a:p>
      </dgm:t>
    </dgm:pt>
    <dgm:pt modelId="{F2419551-2D38-4F5A-AA7C-D3D265AB304D}" type="pres">
      <dgm:prSet presAssocID="{6997D5D8-4192-4DC2-B875-EA60E31DC783}" presName="childTextHidden" presStyleLbl="bgAccFollowNode1" presStyleIdx="1" presStyleCnt="3"/>
      <dgm:spPr/>
      <dgm:t>
        <a:bodyPr/>
        <a:lstStyle/>
        <a:p>
          <a:endParaRPr lang="zh-TW" altLang="en-US"/>
        </a:p>
      </dgm:t>
    </dgm:pt>
    <dgm:pt modelId="{582AE328-D858-4D2E-84CE-EF8DAD029D3C}" type="pres">
      <dgm:prSet presAssocID="{6997D5D8-4192-4DC2-B875-EA60E31DC783}" presName="parentText" presStyleLbl="node1" presStyleIdx="1" presStyleCnt="3">
        <dgm:presLayoutVars>
          <dgm:chMax val="1"/>
          <dgm:bulletEnabled val="1"/>
        </dgm:presLayoutVars>
      </dgm:prSet>
      <dgm:spPr/>
      <dgm:t>
        <a:bodyPr/>
        <a:lstStyle/>
        <a:p>
          <a:endParaRPr lang="zh-TW" altLang="en-US"/>
        </a:p>
      </dgm:t>
    </dgm:pt>
    <dgm:pt modelId="{08064C7C-9999-49D9-9BAC-5C0BF1DFB610}" type="pres">
      <dgm:prSet presAssocID="{6997D5D8-4192-4DC2-B875-EA60E31DC783}" presName="aSpace" presStyleCnt="0"/>
      <dgm:spPr/>
    </dgm:pt>
    <dgm:pt modelId="{5B02E8B9-4A92-43B2-9FF9-D8CF151BF78B}" type="pres">
      <dgm:prSet presAssocID="{34725F6D-D3BA-4D86-8576-F5D181ED320B}" presName="compNode" presStyleCnt="0"/>
      <dgm:spPr/>
    </dgm:pt>
    <dgm:pt modelId="{F5222DB6-92EA-4A20-9846-87CF81E27666}" type="pres">
      <dgm:prSet presAssocID="{34725F6D-D3BA-4D86-8576-F5D181ED320B}" presName="noGeometry" presStyleCnt="0"/>
      <dgm:spPr/>
    </dgm:pt>
    <dgm:pt modelId="{9759CC47-C16E-4E7A-88B9-EB7B78FDEDD4}" type="pres">
      <dgm:prSet presAssocID="{34725F6D-D3BA-4D86-8576-F5D181ED320B}" presName="childTextVisible" presStyleLbl="bgAccFollowNode1" presStyleIdx="2" presStyleCnt="3" custFlipVert="0" custFlipHor="1" custScaleX="52862" custScaleY="2465" custLinFactX="-100000" custLinFactNeighborX="-165468" custLinFactNeighborY="18438">
        <dgm:presLayoutVars>
          <dgm:bulletEnabled val="1"/>
        </dgm:presLayoutVars>
      </dgm:prSet>
      <dgm:spPr/>
      <dgm:t>
        <a:bodyPr/>
        <a:lstStyle/>
        <a:p>
          <a:endParaRPr lang="zh-TW" altLang="en-US"/>
        </a:p>
      </dgm:t>
    </dgm:pt>
    <dgm:pt modelId="{E8496E1E-1886-4D61-B294-370097B923FF}" type="pres">
      <dgm:prSet presAssocID="{34725F6D-D3BA-4D86-8576-F5D181ED320B}" presName="childTextHidden" presStyleLbl="bgAccFollowNode1" presStyleIdx="2" presStyleCnt="3"/>
      <dgm:spPr/>
    </dgm:pt>
    <dgm:pt modelId="{3E9A1246-7C47-42AF-8E41-34A13DBC9ABC}" type="pres">
      <dgm:prSet presAssocID="{34725F6D-D3BA-4D86-8576-F5D181ED320B}" presName="parentText" presStyleLbl="node1" presStyleIdx="2" presStyleCnt="3">
        <dgm:presLayoutVars>
          <dgm:chMax val="1"/>
          <dgm:bulletEnabled val="1"/>
        </dgm:presLayoutVars>
      </dgm:prSet>
      <dgm:spPr/>
      <dgm:t>
        <a:bodyPr/>
        <a:lstStyle/>
        <a:p>
          <a:endParaRPr lang="zh-TW" altLang="en-US"/>
        </a:p>
      </dgm:t>
    </dgm:pt>
  </dgm:ptLst>
  <dgm:cxnLst>
    <dgm:cxn modelId="{5DE9788D-93AB-4622-9D25-D160B1E793D9}" srcId="{7DF7C0EA-0151-4CD6-A18E-569999E496D6}" destId="{8B50C536-C90F-49B0-805F-34B885DE1B05}" srcOrd="0" destOrd="0" parTransId="{B72D0AF6-675D-4C32-A8FD-C801F96FA87E}" sibTransId="{4FE89B53-A2FA-4940-BAA8-C8B1618E48CD}"/>
    <dgm:cxn modelId="{E3AA96F5-D2BB-4F92-A9BC-DA5DCB90D83A}" type="presOf" srcId="{950DF596-6019-4B2F-9BAF-64BFC1D694E7}" destId="{E7B44E4F-363C-48B3-A9DB-829575FBE8CE}" srcOrd="0" destOrd="0" presId="urn:microsoft.com/office/officeart/2005/8/layout/hProcess6"/>
    <dgm:cxn modelId="{2BCA4DDE-87F2-4290-A79C-FBE5CB7B5216}" type="presOf" srcId="{7DF7C0EA-0151-4CD6-A18E-569999E496D6}" destId="{5920FC89-46D2-4B33-895E-687F0CDBF6D6}" srcOrd="0" destOrd="0" presId="urn:microsoft.com/office/officeart/2005/8/layout/hProcess6"/>
    <dgm:cxn modelId="{2622FAA8-A534-41E9-B53F-A92DA41C0976}" srcId="{7DF7C0EA-0151-4CD6-A18E-569999E496D6}" destId="{34725F6D-D3BA-4D86-8576-F5D181ED320B}" srcOrd="2" destOrd="0" parTransId="{0357C0CE-9815-463E-B5B8-0B185B76CEFA}" sibTransId="{8476D32C-6CA5-4906-8C8F-39A2193FFCA4}"/>
    <dgm:cxn modelId="{42B5BA98-269D-42D0-A7CA-FB274A8D33B1}" type="presOf" srcId="{6997D5D8-4192-4DC2-B875-EA60E31DC783}" destId="{582AE328-D858-4D2E-84CE-EF8DAD029D3C}" srcOrd="0" destOrd="0" presId="urn:microsoft.com/office/officeart/2005/8/layout/hProcess6"/>
    <dgm:cxn modelId="{E4C0BD79-4326-4766-9FFB-33C5956B4071}" srcId="{7DF7C0EA-0151-4CD6-A18E-569999E496D6}" destId="{6997D5D8-4192-4DC2-B875-EA60E31DC783}" srcOrd="1" destOrd="0" parTransId="{61C00628-BAEF-48CB-BA4B-09AF4C196D96}" sibTransId="{6AB6DD68-F582-476F-9AC1-2636B6143549}"/>
    <dgm:cxn modelId="{EDC3EF72-02A0-4B87-A708-FE379C60878B}" type="presOf" srcId="{5110A979-4B74-4B86-878F-B003ED1BA19E}" destId="{5DABE7B0-6BA4-49BE-8711-F5E2576E5F2C}" srcOrd="0" destOrd="0" presId="urn:microsoft.com/office/officeart/2005/8/layout/hProcess6"/>
    <dgm:cxn modelId="{B71B3EDD-1BB9-42AA-99A5-987563DAEA53}" srcId="{8B50C536-C90F-49B0-805F-34B885DE1B05}" destId="{950DF596-6019-4B2F-9BAF-64BFC1D694E7}" srcOrd="0" destOrd="0" parTransId="{F23CE1C2-10A3-4D5F-9F54-C80BDCD7CB74}" sibTransId="{E9AAFB90-573D-4935-8AD6-D6C86F58F2AF}"/>
    <dgm:cxn modelId="{062281F5-B471-4BFD-A1B1-8D4ECC84D684}" type="presOf" srcId="{34725F6D-D3BA-4D86-8576-F5D181ED320B}" destId="{3E9A1246-7C47-42AF-8E41-34A13DBC9ABC}" srcOrd="0" destOrd="0" presId="urn:microsoft.com/office/officeart/2005/8/layout/hProcess6"/>
    <dgm:cxn modelId="{E2236C6F-6922-45BB-9D5E-51C55FDB583C}" srcId="{6997D5D8-4192-4DC2-B875-EA60E31DC783}" destId="{5110A979-4B74-4B86-878F-B003ED1BA19E}" srcOrd="0" destOrd="0" parTransId="{3767EF88-96B9-4CBD-ACAA-7C6FFA2FA221}" sibTransId="{449C8615-0936-4A2D-92EE-AECC26D5B7EA}"/>
    <dgm:cxn modelId="{DD1CB520-A633-4B54-BDC3-AC70B81F74A7}" type="presOf" srcId="{950DF596-6019-4B2F-9BAF-64BFC1D694E7}" destId="{6B5E9BE0-3BCF-4128-8112-0DA2E7551F1C}" srcOrd="1" destOrd="0" presId="urn:microsoft.com/office/officeart/2005/8/layout/hProcess6"/>
    <dgm:cxn modelId="{962F16EB-7604-49F3-A5C3-0DA088EA4A99}" type="presOf" srcId="{5110A979-4B74-4B86-878F-B003ED1BA19E}" destId="{F2419551-2D38-4F5A-AA7C-D3D265AB304D}" srcOrd="1" destOrd="0" presId="urn:microsoft.com/office/officeart/2005/8/layout/hProcess6"/>
    <dgm:cxn modelId="{AA9401D2-FBB0-4472-AE5A-69767F287990}" type="presOf" srcId="{8B50C536-C90F-49B0-805F-34B885DE1B05}" destId="{1265E569-E8E0-470C-8FD3-95610FDABC37}" srcOrd="0" destOrd="0" presId="urn:microsoft.com/office/officeart/2005/8/layout/hProcess6"/>
    <dgm:cxn modelId="{A246F3AF-8F12-4717-90AB-BAE9E913DC6C}" type="presParOf" srcId="{5920FC89-46D2-4B33-895E-687F0CDBF6D6}" destId="{8AA0649A-E708-4EE5-96BB-C8642EC4B82B}" srcOrd="0" destOrd="0" presId="urn:microsoft.com/office/officeart/2005/8/layout/hProcess6"/>
    <dgm:cxn modelId="{7F33DD24-FA2E-4241-9A7B-F3F8E1330301}" type="presParOf" srcId="{8AA0649A-E708-4EE5-96BB-C8642EC4B82B}" destId="{C03B46AB-A862-4053-9F15-7C926F67F942}" srcOrd="0" destOrd="0" presId="urn:microsoft.com/office/officeart/2005/8/layout/hProcess6"/>
    <dgm:cxn modelId="{2ADF61B8-C096-4BE7-85E2-362F32949E69}" type="presParOf" srcId="{8AA0649A-E708-4EE5-96BB-C8642EC4B82B}" destId="{E7B44E4F-363C-48B3-A9DB-829575FBE8CE}" srcOrd="1" destOrd="0" presId="urn:microsoft.com/office/officeart/2005/8/layout/hProcess6"/>
    <dgm:cxn modelId="{B13FCD2F-99E9-4874-98E0-0D28178073E2}" type="presParOf" srcId="{8AA0649A-E708-4EE5-96BB-C8642EC4B82B}" destId="{6B5E9BE0-3BCF-4128-8112-0DA2E7551F1C}" srcOrd="2" destOrd="0" presId="urn:microsoft.com/office/officeart/2005/8/layout/hProcess6"/>
    <dgm:cxn modelId="{4A7FE14F-40C4-4CE9-9E32-2BC4A537ABD3}" type="presParOf" srcId="{8AA0649A-E708-4EE5-96BB-C8642EC4B82B}" destId="{1265E569-E8E0-470C-8FD3-95610FDABC37}" srcOrd="3" destOrd="0" presId="urn:microsoft.com/office/officeart/2005/8/layout/hProcess6"/>
    <dgm:cxn modelId="{2E834500-B32A-41EB-88A1-F639B7F93AD5}" type="presParOf" srcId="{5920FC89-46D2-4B33-895E-687F0CDBF6D6}" destId="{5A3CC2B3-6F77-4DEC-857D-69014F1F4052}" srcOrd="1" destOrd="0" presId="urn:microsoft.com/office/officeart/2005/8/layout/hProcess6"/>
    <dgm:cxn modelId="{75DA436E-C7CE-453E-B352-132E5639481B}" type="presParOf" srcId="{5920FC89-46D2-4B33-895E-687F0CDBF6D6}" destId="{04D43C0D-82E7-4F64-9BBA-5FB7AE4C535D}" srcOrd="2" destOrd="0" presId="urn:microsoft.com/office/officeart/2005/8/layout/hProcess6"/>
    <dgm:cxn modelId="{29E2EB97-0438-4D97-B611-D983B847CD64}" type="presParOf" srcId="{04D43C0D-82E7-4F64-9BBA-5FB7AE4C535D}" destId="{CDB340CD-A101-4C7C-A3F8-A12535529B48}" srcOrd="0" destOrd="0" presId="urn:microsoft.com/office/officeart/2005/8/layout/hProcess6"/>
    <dgm:cxn modelId="{D11DB573-D5CE-4EDA-AD67-C5E68B0DCAE4}" type="presParOf" srcId="{04D43C0D-82E7-4F64-9BBA-5FB7AE4C535D}" destId="{5DABE7B0-6BA4-49BE-8711-F5E2576E5F2C}" srcOrd="1" destOrd="0" presId="urn:microsoft.com/office/officeart/2005/8/layout/hProcess6"/>
    <dgm:cxn modelId="{FA41A3C5-9C4B-44DF-AE3C-D2D9068F6657}" type="presParOf" srcId="{04D43C0D-82E7-4F64-9BBA-5FB7AE4C535D}" destId="{F2419551-2D38-4F5A-AA7C-D3D265AB304D}" srcOrd="2" destOrd="0" presId="urn:microsoft.com/office/officeart/2005/8/layout/hProcess6"/>
    <dgm:cxn modelId="{1CD2D44A-7ED2-4BE4-A218-59050E4A8EE9}" type="presParOf" srcId="{04D43C0D-82E7-4F64-9BBA-5FB7AE4C535D}" destId="{582AE328-D858-4D2E-84CE-EF8DAD029D3C}" srcOrd="3" destOrd="0" presId="urn:microsoft.com/office/officeart/2005/8/layout/hProcess6"/>
    <dgm:cxn modelId="{39720ADD-A84C-4DF3-AADA-9EB494F4377E}" type="presParOf" srcId="{5920FC89-46D2-4B33-895E-687F0CDBF6D6}" destId="{08064C7C-9999-49D9-9BAC-5C0BF1DFB610}" srcOrd="3" destOrd="0" presId="urn:microsoft.com/office/officeart/2005/8/layout/hProcess6"/>
    <dgm:cxn modelId="{61A779A8-569A-4CE5-81A2-43C3D10E80E9}" type="presParOf" srcId="{5920FC89-46D2-4B33-895E-687F0CDBF6D6}" destId="{5B02E8B9-4A92-43B2-9FF9-D8CF151BF78B}" srcOrd="4" destOrd="0" presId="urn:microsoft.com/office/officeart/2005/8/layout/hProcess6"/>
    <dgm:cxn modelId="{EE34C7F6-84FB-40E8-B916-9A75DFA777DB}" type="presParOf" srcId="{5B02E8B9-4A92-43B2-9FF9-D8CF151BF78B}" destId="{F5222DB6-92EA-4A20-9846-87CF81E27666}" srcOrd="0" destOrd="0" presId="urn:microsoft.com/office/officeart/2005/8/layout/hProcess6"/>
    <dgm:cxn modelId="{4D2EB2F3-920F-4A7D-B6FD-1219CB8C6F8C}" type="presParOf" srcId="{5B02E8B9-4A92-43B2-9FF9-D8CF151BF78B}" destId="{9759CC47-C16E-4E7A-88B9-EB7B78FDEDD4}" srcOrd="1" destOrd="0" presId="urn:microsoft.com/office/officeart/2005/8/layout/hProcess6"/>
    <dgm:cxn modelId="{BEE72942-0758-4A74-BE8F-ED8DF0C680E8}" type="presParOf" srcId="{5B02E8B9-4A92-43B2-9FF9-D8CF151BF78B}" destId="{E8496E1E-1886-4D61-B294-370097B923FF}" srcOrd="2" destOrd="0" presId="urn:microsoft.com/office/officeart/2005/8/layout/hProcess6"/>
    <dgm:cxn modelId="{984A1B6B-87B0-4472-9E15-41B80DD581E5}" type="presParOf" srcId="{5B02E8B9-4A92-43B2-9FF9-D8CF151BF78B}" destId="{3E9A1246-7C47-42AF-8E41-34A13DBC9ABC}"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2BD4CE-AF10-4AB1-B865-7BE855ADD132}"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zh-TW" altLang="en-US"/>
        </a:p>
      </dgm:t>
    </dgm:pt>
    <dgm:pt modelId="{B23E52F3-D164-47A1-A3BE-DC83850EB779}">
      <dgm:prSet phldrT="[文字]"/>
      <dgm:spPr/>
      <dgm:t>
        <a:bodyPr/>
        <a:lstStyle/>
        <a:p>
          <a:r>
            <a:rPr lang="en-US" altLang="zh-TW" dirty="0" smtClean="0"/>
            <a:t>PROBLEM</a:t>
          </a:r>
          <a:endParaRPr lang="zh-TW" altLang="en-US" dirty="0"/>
        </a:p>
      </dgm:t>
    </dgm:pt>
    <dgm:pt modelId="{E41EAD38-1900-4BCD-B5D8-498A479EA5DD}" type="parTrans" cxnId="{D5648B48-8561-4E7F-B8B4-2B71C760FA8F}">
      <dgm:prSet/>
      <dgm:spPr/>
      <dgm:t>
        <a:bodyPr/>
        <a:lstStyle/>
        <a:p>
          <a:endParaRPr lang="zh-TW" altLang="en-US"/>
        </a:p>
      </dgm:t>
    </dgm:pt>
    <dgm:pt modelId="{8CF135EB-6439-4219-AA4C-F261BBFFDEF4}" type="sibTrans" cxnId="{D5648B48-8561-4E7F-B8B4-2B71C760FA8F}">
      <dgm:prSet/>
      <dgm:spPr/>
      <dgm:t>
        <a:bodyPr/>
        <a:lstStyle/>
        <a:p>
          <a:endParaRPr lang="zh-TW" altLang="en-US"/>
        </a:p>
      </dgm:t>
    </dgm:pt>
    <dgm:pt modelId="{3F9F5696-8AE6-4FC3-AF60-2D55234BE264}">
      <dgm:prSet phldrT="[文字]"/>
      <dgm:spPr/>
      <dgm:t>
        <a:bodyPr/>
        <a:lstStyle/>
        <a:p>
          <a:r>
            <a:rPr lang="zh-TW" altLang="en-US" dirty="0" smtClean="0">
              <a:latin typeface="Adobe 繁黑體 Std B" pitchFamily="34" charset="-120"/>
              <a:ea typeface="Adobe 繁黑體 Std B" pitchFamily="34" charset="-120"/>
            </a:rPr>
            <a:t>影響研究者需要提出何種主張</a:t>
          </a:r>
          <a:endParaRPr lang="zh-TW" altLang="en-US" dirty="0">
            <a:latin typeface="Adobe 繁黑體 Std B" pitchFamily="34" charset="-120"/>
            <a:ea typeface="Adobe 繁黑體 Std B" pitchFamily="34" charset="-120"/>
          </a:endParaRPr>
        </a:p>
      </dgm:t>
    </dgm:pt>
    <dgm:pt modelId="{A9062F64-40C5-4894-B7E0-CF750C1F7E35}" type="parTrans" cxnId="{74EC2283-B7D2-47C3-9E61-F66CB04DC595}">
      <dgm:prSet/>
      <dgm:spPr/>
      <dgm:t>
        <a:bodyPr/>
        <a:lstStyle/>
        <a:p>
          <a:endParaRPr lang="zh-TW" altLang="en-US"/>
        </a:p>
      </dgm:t>
    </dgm:pt>
    <dgm:pt modelId="{55AD9D20-870E-4B2A-B4E5-6B0C02CCA6ED}" type="sibTrans" cxnId="{74EC2283-B7D2-47C3-9E61-F66CB04DC595}">
      <dgm:prSet/>
      <dgm:spPr/>
      <dgm:t>
        <a:bodyPr/>
        <a:lstStyle/>
        <a:p>
          <a:endParaRPr lang="zh-TW" altLang="en-US"/>
        </a:p>
      </dgm:t>
    </dgm:pt>
    <dgm:pt modelId="{5C8046B4-AFD4-4E27-B040-9FD5FC1A9E40}">
      <dgm:prSet phldrT="[文字]"/>
      <dgm:spPr/>
      <dgm:t>
        <a:bodyPr/>
        <a:lstStyle/>
        <a:p>
          <a:r>
            <a:rPr lang="en-US" altLang="zh-TW" dirty="0" smtClean="0"/>
            <a:t>CLAIM</a:t>
          </a:r>
          <a:endParaRPr lang="zh-TW" altLang="en-US" dirty="0"/>
        </a:p>
      </dgm:t>
    </dgm:pt>
    <dgm:pt modelId="{F5D142C9-29C7-443E-B9BD-50B0ABE072CA}" type="parTrans" cxnId="{D5398208-4D7C-4AAE-A979-BADC11B385BA}">
      <dgm:prSet/>
      <dgm:spPr/>
      <dgm:t>
        <a:bodyPr/>
        <a:lstStyle/>
        <a:p>
          <a:endParaRPr lang="zh-TW" altLang="en-US"/>
        </a:p>
      </dgm:t>
    </dgm:pt>
    <dgm:pt modelId="{B1DD22A7-DC55-4764-9C88-D1671D0A1B14}" type="sibTrans" cxnId="{D5398208-4D7C-4AAE-A979-BADC11B385BA}">
      <dgm:prSet/>
      <dgm:spPr/>
      <dgm:t>
        <a:bodyPr/>
        <a:lstStyle/>
        <a:p>
          <a:endParaRPr lang="zh-TW" altLang="en-US"/>
        </a:p>
      </dgm:t>
    </dgm:pt>
    <dgm:pt modelId="{E761FF4C-34BD-4B4C-AE81-EBB79DBC46AF}">
      <dgm:prSet phldrT="[文字]"/>
      <dgm:spPr/>
      <dgm:t>
        <a:bodyPr/>
        <a:lstStyle/>
        <a:p>
          <a:r>
            <a:rPr lang="zh-TW" altLang="en-US" dirty="0" smtClean="0">
              <a:latin typeface="Adobe 繁黑體 Std B" pitchFamily="34" charset="-120"/>
              <a:ea typeface="Adobe 繁黑體 Std B" pitchFamily="34" charset="-120"/>
            </a:rPr>
            <a:t>影響研究者要採取何種論證</a:t>
          </a:r>
          <a:endParaRPr lang="zh-TW" altLang="en-US" dirty="0">
            <a:latin typeface="Adobe 繁黑體 Std B" pitchFamily="34" charset="-120"/>
            <a:ea typeface="Adobe 繁黑體 Std B" pitchFamily="34" charset="-120"/>
          </a:endParaRPr>
        </a:p>
      </dgm:t>
    </dgm:pt>
    <dgm:pt modelId="{9C14A525-8FFD-47D9-AA9B-620BD2617E17}" type="parTrans" cxnId="{155AA387-8AEC-40B9-B88F-565E8B8A28BA}">
      <dgm:prSet/>
      <dgm:spPr/>
      <dgm:t>
        <a:bodyPr/>
        <a:lstStyle/>
        <a:p>
          <a:endParaRPr lang="zh-TW" altLang="en-US"/>
        </a:p>
      </dgm:t>
    </dgm:pt>
    <dgm:pt modelId="{AFC479E1-4583-4E94-9944-D6BAD32EA716}" type="sibTrans" cxnId="{155AA387-8AEC-40B9-B88F-565E8B8A28BA}">
      <dgm:prSet/>
      <dgm:spPr/>
      <dgm:t>
        <a:bodyPr/>
        <a:lstStyle/>
        <a:p>
          <a:endParaRPr lang="zh-TW" altLang="en-US"/>
        </a:p>
      </dgm:t>
    </dgm:pt>
    <dgm:pt modelId="{C23DBC08-C41B-4D61-AF0A-D9E94B3628D3}">
      <dgm:prSet phldrT="[文字]"/>
      <dgm:spPr/>
      <dgm:t>
        <a:bodyPr/>
        <a:lstStyle/>
        <a:p>
          <a:r>
            <a:rPr lang="en-US" altLang="zh-TW" dirty="0" smtClean="0"/>
            <a:t>ARGUMENT</a:t>
          </a:r>
          <a:endParaRPr lang="zh-TW" altLang="en-US" dirty="0"/>
        </a:p>
      </dgm:t>
    </dgm:pt>
    <dgm:pt modelId="{F1A85A4F-AA6A-4C7A-B844-364A27E462B5}" type="parTrans" cxnId="{F223FD9E-39FC-4B33-8B32-142BF6B05E52}">
      <dgm:prSet/>
      <dgm:spPr/>
      <dgm:t>
        <a:bodyPr/>
        <a:lstStyle/>
        <a:p>
          <a:endParaRPr lang="zh-TW" altLang="en-US"/>
        </a:p>
      </dgm:t>
    </dgm:pt>
    <dgm:pt modelId="{D1316E61-D801-4E95-A00C-F715C01DB0CB}" type="sibTrans" cxnId="{F223FD9E-39FC-4B33-8B32-142BF6B05E52}">
      <dgm:prSet/>
      <dgm:spPr/>
      <dgm:t>
        <a:bodyPr/>
        <a:lstStyle/>
        <a:p>
          <a:endParaRPr lang="zh-TW" altLang="en-US"/>
        </a:p>
      </dgm:t>
    </dgm:pt>
    <dgm:pt modelId="{4020C70D-A2DB-48CA-B828-70F0BA938B88}">
      <dgm:prSet phldrT="[文字]" phldr="1"/>
      <dgm:spPr/>
      <dgm:t>
        <a:bodyPr/>
        <a:lstStyle/>
        <a:p>
          <a:endParaRPr lang="zh-TW" altLang="en-US" dirty="0"/>
        </a:p>
      </dgm:t>
    </dgm:pt>
    <dgm:pt modelId="{4AC52BDE-8E7F-4400-AF6F-95B43EE82C62}" type="parTrans" cxnId="{900CC70A-9BE6-4572-A0FF-0603395B0505}">
      <dgm:prSet/>
      <dgm:spPr/>
      <dgm:t>
        <a:bodyPr/>
        <a:lstStyle/>
        <a:p>
          <a:endParaRPr lang="zh-TW" altLang="en-US"/>
        </a:p>
      </dgm:t>
    </dgm:pt>
    <dgm:pt modelId="{D4CFE83E-3A65-45C9-B00F-C1CEDC3365C3}" type="sibTrans" cxnId="{900CC70A-9BE6-4572-A0FF-0603395B0505}">
      <dgm:prSet/>
      <dgm:spPr/>
      <dgm:t>
        <a:bodyPr/>
        <a:lstStyle/>
        <a:p>
          <a:endParaRPr lang="zh-TW" altLang="en-US"/>
        </a:p>
      </dgm:t>
    </dgm:pt>
    <dgm:pt modelId="{664B1753-E355-47E0-B4BB-62A5128C5E94}" type="pres">
      <dgm:prSet presAssocID="{D02BD4CE-AF10-4AB1-B865-7BE855ADD132}" presName="rootnode" presStyleCnt="0">
        <dgm:presLayoutVars>
          <dgm:chMax/>
          <dgm:chPref/>
          <dgm:dir/>
          <dgm:animLvl val="lvl"/>
        </dgm:presLayoutVars>
      </dgm:prSet>
      <dgm:spPr/>
      <dgm:t>
        <a:bodyPr/>
        <a:lstStyle/>
        <a:p>
          <a:endParaRPr lang="zh-TW" altLang="en-US"/>
        </a:p>
      </dgm:t>
    </dgm:pt>
    <dgm:pt modelId="{5AC8F9BE-E137-40F0-9A58-EE7FE0DD7091}" type="pres">
      <dgm:prSet presAssocID="{B23E52F3-D164-47A1-A3BE-DC83850EB779}" presName="composite" presStyleCnt="0"/>
      <dgm:spPr/>
    </dgm:pt>
    <dgm:pt modelId="{79787F1F-8988-4DA2-B991-BC7D872CD3DC}" type="pres">
      <dgm:prSet presAssocID="{B23E52F3-D164-47A1-A3BE-DC83850EB779}" presName="bentUpArrow1" presStyleLbl="alignImgPlace1" presStyleIdx="0" presStyleCnt="2"/>
      <dgm:spPr/>
    </dgm:pt>
    <dgm:pt modelId="{3A2D4F0E-D4BB-4A08-882F-F368F0D5C5FB}" type="pres">
      <dgm:prSet presAssocID="{B23E52F3-D164-47A1-A3BE-DC83850EB779}" presName="ParentText" presStyleLbl="node1" presStyleIdx="0" presStyleCnt="3">
        <dgm:presLayoutVars>
          <dgm:chMax val="1"/>
          <dgm:chPref val="1"/>
          <dgm:bulletEnabled val="1"/>
        </dgm:presLayoutVars>
      </dgm:prSet>
      <dgm:spPr/>
      <dgm:t>
        <a:bodyPr/>
        <a:lstStyle/>
        <a:p>
          <a:endParaRPr lang="zh-TW" altLang="en-US"/>
        </a:p>
      </dgm:t>
    </dgm:pt>
    <dgm:pt modelId="{E1ED6A50-46F4-4749-BFC0-1C0DCBE2DDA8}" type="pres">
      <dgm:prSet presAssocID="{B23E52F3-D164-47A1-A3BE-DC83850EB779}" presName="ChildText" presStyleLbl="revTx" presStyleIdx="0" presStyleCnt="3" custScaleX="249866" custLinFactNeighborX="79131" custLinFactNeighborY="-1256">
        <dgm:presLayoutVars>
          <dgm:chMax val="0"/>
          <dgm:chPref val="0"/>
          <dgm:bulletEnabled val="1"/>
        </dgm:presLayoutVars>
      </dgm:prSet>
      <dgm:spPr/>
      <dgm:t>
        <a:bodyPr/>
        <a:lstStyle/>
        <a:p>
          <a:endParaRPr lang="zh-TW" altLang="en-US"/>
        </a:p>
      </dgm:t>
    </dgm:pt>
    <dgm:pt modelId="{D3365A70-6248-4A6D-8CB3-2FE6BD71CF47}" type="pres">
      <dgm:prSet presAssocID="{8CF135EB-6439-4219-AA4C-F261BBFFDEF4}" presName="sibTrans" presStyleCnt="0"/>
      <dgm:spPr/>
    </dgm:pt>
    <dgm:pt modelId="{9C708028-A0B6-4CE6-9DAD-1E6F5B4BA182}" type="pres">
      <dgm:prSet presAssocID="{5C8046B4-AFD4-4E27-B040-9FD5FC1A9E40}" presName="composite" presStyleCnt="0"/>
      <dgm:spPr/>
    </dgm:pt>
    <dgm:pt modelId="{C33316A5-FFCC-4A95-A390-8BF83A7C778D}" type="pres">
      <dgm:prSet presAssocID="{5C8046B4-AFD4-4E27-B040-9FD5FC1A9E40}" presName="bentUpArrow1" presStyleLbl="alignImgPlace1" presStyleIdx="1" presStyleCnt="2"/>
      <dgm:spPr/>
    </dgm:pt>
    <dgm:pt modelId="{A78528D6-6AA1-468F-9598-FD28D2AEEC51}" type="pres">
      <dgm:prSet presAssocID="{5C8046B4-AFD4-4E27-B040-9FD5FC1A9E40}" presName="ParentText" presStyleLbl="node1" presStyleIdx="1" presStyleCnt="3">
        <dgm:presLayoutVars>
          <dgm:chMax val="1"/>
          <dgm:chPref val="1"/>
          <dgm:bulletEnabled val="1"/>
        </dgm:presLayoutVars>
      </dgm:prSet>
      <dgm:spPr/>
      <dgm:t>
        <a:bodyPr/>
        <a:lstStyle/>
        <a:p>
          <a:endParaRPr lang="zh-TW" altLang="en-US"/>
        </a:p>
      </dgm:t>
    </dgm:pt>
    <dgm:pt modelId="{8E5D5AD6-4943-45BD-8719-20198698FFA8}" type="pres">
      <dgm:prSet presAssocID="{5C8046B4-AFD4-4E27-B040-9FD5FC1A9E40}" presName="ChildText" presStyleLbl="revTx" presStyleIdx="1" presStyleCnt="3" custScaleX="222316" custLinFactNeighborX="70638" custLinFactNeighborY="-1137">
        <dgm:presLayoutVars>
          <dgm:chMax val="0"/>
          <dgm:chPref val="0"/>
          <dgm:bulletEnabled val="1"/>
        </dgm:presLayoutVars>
      </dgm:prSet>
      <dgm:spPr/>
      <dgm:t>
        <a:bodyPr/>
        <a:lstStyle/>
        <a:p>
          <a:endParaRPr lang="zh-TW" altLang="en-US"/>
        </a:p>
      </dgm:t>
    </dgm:pt>
    <dgm:pt modelId="{AFD0FB97-64B1-4D66-9070-E9871293396E}" type="pres">
      <dgm:prSet presAssocID="{B1DD22A7-DC55-4764-9C88-D1671D0A1B14}" presName="sibTrans" presStyleCnt="0"/>
      <dgm:spPr/>
    </dgm:pt>
    <dgm:pt modelId="{FAAF42B4-3C11-4F43-A5AB-EC57F0F008E6}" type="pres">
      <dgm:prSet presAssocID="{C23DBC08-C41B-4D61-AF0A-D9E94B3628D3}" presName="composite" presStyleCnt="0"/>
      <dgm:spPr/>
    </dgm:pt>
    <dgm:pt modelId="{6C020B79-2781-431E-A4DF-FA1D780D8595}" type="pres">
      <dgm:prSet presAssocID="{C23DBC08-C41B-4D61-AF0A-D9E94B3628D3}" presName="ParentText" presStyleLbl="node1" presStyleIdx="2" presStyleCnt="3">
        <dgm:presLayoutVars>
          <dgm:chMax val="1"/>
          <dgm:chPref val="1"/>
          <dgm:bulletEnabled val="1"/>
        </dgm:presLayoutVars>
      </dgm:prSet>
      <dgm:spPr/>
      <dgm:t>
        <a:bodyPr/>
        <a:lstStyle/>
        <a:p>
          <a:endParaRPr lang="zh-TW" altLang="en-US"/>
        </a:p>
      </dgm:t>
    </dgm:pt>
    <dgm:pt modelId="{28BC7CE3-5B0C-429D-B676-72AB0B68AC31}" type="pres">
      <dgm:prSet presAssocID="{C23DBC08-C41B-4D61-AF0A-D9E94B3628D3}" presName="FinalChildText" presStyleLbl="revTx" presStyleIdx="2" presStyleCnt="3">
        <dgm:presLayoutVars>
          <dgm:chMax val="0"/>
          <dgm:chPref val="0"/>
          <dgm:bulletEnabled val="1"/>
        </dgm:presLayoutVars>
      </dgm:prSet>
      <dgm:spPr/>
      <dgm:t>
        <a:bodyPr/>
        <a:lstStyle/>
        <a:p>
          <a:endParaRPr lang="zh-TW" altLang="en-US"/>
        </a:p>
      </dgm:t>
    </dgm:pt>
  </dgm:ptLst>
  <dgm:cxnLst>
    <dgm:cxn modelId="{155AA387-8AEC-40B9-B88F-565E8B8A28BA}" srcId="{5C8046B4-AFD4-4E27-B040-9FD5FC1A9E40}" destId="{E761FF4C-34BD-4B4C-AE81-EBB79DBC46AF}" srcOrd="0" destOrd="0" parTransId="{9C14A525-8FFD-47D9-AA9B-620BD2617E17}" sibTransId="{AFC479E1-4583-4E94-9944-D6BAD32EA716}"/>
    <dgm:cxn modelId="{035E2A27-F948-489B-A431-C6662CA6C246}" type="presOf" srcId="{B23E52F3-D164-47A1-A3BE-DC83850EB779}" destId="{3A2D4F0E-D4BB-4A08-882F-F368F0D5C5FB}" srcOrd="0" destOrd="0" presId="urn:microsoft.com/office/officeart/2005/8/layout/StepDownProcess"/>
    <dgm:cxn modelId="{F223FD9E-39FC-4B33-8B32-142BF6B05E52}" srcId="{D02BD4CE-AF10-4AB1-B865-7BE855ADD132}" destId="{C23DBC08-C41B-4D61-AF0A-D9E94B3628D3}" srcOrd="2" destOrd="0" parTransId="{F1A85A4F-AA6A-4C7A-B844-364A27E462B5}" sibTransId="{D1316E61-D801-4E95-A00C-F715C01DB0CB}"/>
    <dgm:cxn modelId="{C707A3B1-24B8-4577-B47C-389CC21E15E8}" type="presOf" srcId="{E761FF4C-34BD-4B4C-AE81-EBB79DBC46AF}" destId="{8E5D5AD6-4943-45BD-8719-20198698FFA8}" srcOrd="0" destOrd="0" presId="urn:microsoft.com/office/officeart/2005/8/layout/StepDownProcess"/>
    <dgm:cxn modelId="{E29C0FC1-6C59-485B-BAC4-775591D20D70}" type="presOf" srcId="{5C8046B4-AFD4-4E27-B040-9FD5FC1A9E40}" destId="{A78528D6-6AA1-468F-9598-FD28D2AEEC51}" srcOrd="0" destOrd="0" presId="urn:microsoft.com/office/officeart/2005/8/layout/StepDownProcess"/>
    <dgm:cxn modelId="{900CC70A-9BE6-4572-A0FF-0603395B0505}" srcId="{C23DBC08-C41B-4D61-AF0A-D9E94B3628D3}" destId="{4020C70D-A2DB-48CA-B828-70F0BA938B88}" srcOrd="0" destOrd="0" parTransId="{4AC52BDE-8E7F-4400-AF6F-95B43EE82C62}" sibTransId="{D4CFE83E-3A65-45C9-B00F-C1CEDC3365C3}"/>
    <dgm:cxn modelId="{AD1F18D6-9C07-4CD4-B6A2-04D3BDFDB6DE}" type="presOf" srcId="{4020C70D-A2DB-48CA-B828-70F0BA938B88}" destId="{28BC7CE3-5B0C-429D-B676-72AB0B68AC31}" srcOrd="0" destOrd="0" presId="urn:microsoft.com/office/officeart/2005/8/layout/StepDownProcess"/>
    <dgm:cxn modelId="{2746CF2E-199C-4688-99A2-854F4F67BD7F}" type="presOf" srcId="{C23DBC08-C41B-4D61-AF0A-D9E94B3628D3}" destId="{6C020B79-2781-431E-A4DF-FA1D780D8595}" srcOrd="0" destOrd="0" presId="urn:microsoft.com/office/officeart/2005/8/layout/StepDownProcess"/>
    <dgm:cxn modelId="{449B80D2-1AC0-4A8D-99ED-3692EBCCB441}" type="presOf" srcId="{D02BD4CE-AF10-4AB1-B865-7BE855ADD132}" destId="{664B1753-E355-47E0-B4BB-62A5128C5E94}" srcOrd="0" destOrd="0" presId="urn:microsoft.com/office/officeart/2005/8/layout/StepDownProcess"/>
    <dgm:cxn modelId="{D5398208-4D7C-4AAE-A979-BADC11B385BA}" srcId="{D02BD4CE-AF10-4AB1-B865-7BE855ADD132}" destId="{5C8046B4-AFD4-4E27-B040-9FD5FC1A9E40}" srcOrd="1" destOrd="0" parTransId="{F5D142C9-29C7-443E-B9BD-50B0ABE072CA}" sibTransId="{B1DD22A7-DC55-4764-9C88-D1671D0A1B14}"/>
    <dgm:cxn modelId="{74EC2283-B7D2-47C3-9E61-F66CB04DC595}" srcId="{B23E52F3-D164-47A1-A3BE-DC83850EB779}" destId="{3F9F5696-8AE6-4FC3-AF60-2D55234BE264}" srcOrd="0" destOrd="0" parTransId="{A9062F64-40C5-4894-B7E0-CF750C1F7E35}" sibTransId="{55AD9D20-870E-4B2A-B4E5-6B0C02CCA6ED}"/>
    <dgm:cxn modelId="{C0E53FB4-4018-4945-A26D-E5A0A7DBD4FA}" type="presOf" srcId="{3F9F5696-8AE6-4FC3-AF60-2D55234BE264}" destId="{E1ED6A50-46F4-4749-BFC0-1C0DCBE2DDA8}" srcOrd="0" destOrd="0" presId="urn:microsoft.com/office/officeart/2005/8/layout/StepDownProcess"/>
    <dgm:cxn modelId="{D5648B48-8561-4E7F-B8B4-2B71C760FA8F}" srcId="{D02BD4CE-AF10-4AB1-B865-7BE855ADD132}" destId="{B23E52F3-D164-47A1-A3BE-DC83850EB779}" srcOrd="0" destOrd="0" parTransId="{E41EAD38-1900-4BCD-B5D8-498A479EA5DD}" sibTransId="{8CF135EB-6439-4219-AA4C-F261BBFFDEF4}"/>
    <dgm:cxn modelId="{30F5B7B5-87CC-419C-B7D6-60869CED04BF}" type="presParOf" srcId="{664B1753-E355-47E0-B4BB-62A5128C5E94}" destId="{5AC8F9BE-E137-40F0-9A58-EE7FE0DD7091}" srcOrd="0" destOrd="0" presId="urn:microsoft.com/office/officeart/2005/8/layout/StepDownProcess"/>
    <dgm:cxn modelId="{BCC32895-15DF-4129-8C67-E6B0CDBDE971}" type="presParOf" srcId="{5AC8F9BE-E137-40F0-9A58-EE7FE0DD7091}" destId="{79787F1F-8988-4DA2-B991-BC7D872CD3DC}" srcOrd="0" destOrd="0" presId="urn:microsoft.com/office/officeart/2005/8/layout/StepDownProcess"/>
    <dgm:cxn modelId="{39F57BE7-2E6F-4535-96FC-462C86531D83}" type="presParOf" srcId="{5AC8F9BE-E137-40F0-9A58-EE7FE0DD7091}" destId="{3A2D4F0E-D4BB-4A08-882F-F368F0D5C5FB}" srcOrd="1" destOrd="0" presId="urn:microsoft.com/office/officeart/2005/8/layout/StepDownProcess"/>
    <dgm:cxn modelId="{A61C23FF-C320-43E7-9342-B44BB06D544E}" type="presParOf" srcId="{5AC8F9BE-E137-40F0-9A58-EE7FE0DD7091}" destId="{E1ED6A50-46F4-4749-BFC0-1C0DCBE2DDA8}" srcOrd="2" destOrd="0" presId="urn:microsoft.com/office/officeart/2005/8/layout/StepDownProcess"/>
    <dgm:cxn modelId="{DAB6A940-3CA1-4BDB-A327-D0F2CED41E65}" type="presParOf" srcId="{664B1753-E355-47E0-B4BB-62A5128C5E94}" destId="{D3365A70-6248-4A6D-8CB3-2FE6BD71CF47}" srcOrd="1" destOrd="0" presId="urn:microsoft.com/office/officeart/2005/8/layout/StepDownProcess"/>
    <dgm:cxn modelId="{D2A1239A-32C0-4C82-A185-373321B39467}" type="presParOf" srcId="{664B1753-E355-47E0-B4BB-62A5128C5E94}" destId="{9C708028-A0B6-4CE6-9DAD-1E6F5B4BA182}" srcOrd="2" destOrd="0" presId="urn:microsoft.com/office/officeart/2005/8/layout/StepDownProcess"/>
    <dgm:cxn modelId="{2C10E9DF-75C7-4833-BE21-02DC1C3C61B0}" type="presParOf" srcId="{9C708028-A0B6-4CE6-9DAD-1E6F5B4BA182}" destId="{C33316A5-FFCC-4A95-A390-8BF83A7C778D}" srcOrd="0" destOrd="0" presId="urn:microsoft.com/office/officeart/2005/8/layout/StepDownProcess"/>
    <dgm:cxn modelId="{BDBD3500-978D-474B-B1F5-D300097556FC}" type="presParOf" srcId="{9C708028-A0B6-4CE6-9DAD-1E6F5B4BA182}" destId="{A78528D6-6AA1-468F-9598-FD28D2AEEC51}" srcOrd="1" destOrd="0" presId="urn:microsoft.com/office/officeart/2005/8/layout/StepDownProcess"/>
    <dgm:cxn modelId="{BB6A3272-9B83-4700-965E-0D8AACA3CC22}" type="presParOf" srcId="{9C708028-A0B6-4CE6-9DAD-1E6F5B4BA182}" destId="{8E5D5AD6-4943-45BD-8719-20198698FFA8}" srcOrd="2" destOrd="0" presId="urn:microsoft.com/office/officeart/2005/8/layout/StepDownProcess"/>
    <dgm:cxn modelId="{D9C752F8-A057-477D-841B-C813762FBCF8}" type="presParOf" srcId="{664B1753-E355-47E0-B4BB-62A5128C5E94}" destId="{AFD0FB97-64B1-4D66-9070-E9871293396E}" srcOrd="3" destOrd="0" presId="urn:microsoft.com/office/officeart/2005/8/layout/StepDownProcess"/>
    <dgm:cxn modelId="{9735D74F-D751-4287-B67A-BAFF87D115AC}" type="presParOf" srcId="{664B1753-E355-47E0-B4BB-62A5128C5E94}" destId="{FAAF42B4-3C11-4F43-A5AB-EC57F0F008E6}" srcOrd="4" destOrd="0" presId="urn:microsoft.com/office/officeart/2005/8/layout/StepDownProcess"/>
    <dgm:cxn modelId="{5776AF38-4587-41F1-B2EC-65CA11016380}" type="presParOf" srcId="{FAAF42B4-3C11-4F43-A5AB-EC57F0F008E6}" destId="{6C020B79-2781-431E-A4DF-FA1D780D8595}" srcOrd="0" destOrd="0" presId="urn:microsoft.com/office/officeart/2005/8/layout/StepDownProcess"/>
    <dgm:cxn modelId="{C0D8C651-17E4-4EF2-BC92-1D08555F2524}" type="presParOf" srcId="{FAAF42B4-3C11-4F43-A5AB-EC57F0F008E6}" destId="{28BC7CE3-5B0C-429D-B676-72AB0B68AC31}"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44E4F-363C-48B3-A9DB-829575FBE8CE}">
      <dsp:nvSpPr>
        <dsp:cNvPr id="0" name=""/>
        <dsp:cNvSpPr/>
      </dsp:nvSpPr>
      <dsp:spPr>
        <a:xfrm>
          <a:off x="534441" y="1511086"/>
          <a:ext cx="2121693" cy="1854627"/>
        </a:xfrm>
        <a:prstGeom prst="rightArrow">
          <a:avLst>
            <a:gd name="adj1" fmla="val 70000"/>
            <a:gd name="adj2" fmla="val 50000"/>
          </a:avLst>
        </a:prstGeom>
        <a:solidFill>
          <a:schemeClr val="accent1">
            <a:alpha val="90000"/>
            <a:tint val="40000"/>
            <a:hueOff val="0"/>
            <a:satOff val="0"/>
            <a:lumOff val="0"/>
            <a:alphaOff val="0"/>
          </a:schemeClr>
        </a:solidFill>
        <a:ln w="2642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15240" rIns="30480" bIns="15240" numCol="1" spcCol="1270" anchor="ctr" anchorCtr="0">
          <a:noAutofit/>
        </a:bodyPr>
        <a:lstStyle/>
        <a:p>
          <a:pPr lvl="0" algn="ctr" defTabSz="1066800">
            <a:lnSpc>
              <a:spcPct val="90000"/>
            </a:lnSpc>
            <a:spcBef>
              <a:spcPct val="0"/>
            </a:spcBef>
            <a:spcAft>
              <a:spcPct val="35000"/>
            </a:spcAft>
          </a:pPr>
          <a:r>
            <a:rPr lang="zh-TW" altLang="en-US" sz="2400" kern="1200" dirty="0" smtClean="0"/>
            <a:t>是因為</a:t>
          </a:r>
          <a:endParaRPr lang="zh-TW" altLang="en-US" sz="2400" kern="1200" dirty="0"/>
        </a:p>
      </dsp:txBody>
      <dsp:txXfrm>
        <a:off x="1064865" y="1789280"/>
        <a:ext cx="1034326" cy="1298239"/>
      </dsp:txXfrm>
    </dsp:sp>
    <dsp:sp modelId="{1265E569-E8E0-470C-8FD3-95610FDABC37}">
      <dsp:nvSpPr>
        <dsp:cNvPr id="0" name=""/>
        <dsp:cNvSpPr/>
      </dsp:nvSpPr>
      <dsp:spPr>
        <a:xfrm>
          <a:off x="4018" y="1907976"/>
          <a:ext cx="1060846" cy="1060846"/>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kern="1200" dirty="0" smtClean="0"/>
            <a:t>主張</a:t>
          </a:r>
          <a:endParaRPr lang="zh-TW" altLang="en-US" sz="2800" kern="1200" dirty="0"/>
        </a:p>
      </dsp:txBody>
      <dsp:txXfrm>
        <a:off x="159375" y="2063333"/>
        <a:ext cx="750132" cy="750132"/>
      </dsp:txXfrm>
    </dsp:sp>
    <dsp:sp modelId="{5DABE7B0-6BA4-49BE-8711-F5E2576E5F2C}">
      <dsp:nvSpPr>
        <dsp:cNvPr id="0" name=""/>
        <dsp:cNvSpPr/>
      </dsp:nvSpPr>
      <dsp:spPr>
        <a:xfrm>
          <a:off x="3319164" y="1511086"/>
          <a:ext cx="2121693" cy="1854627"/>
        </a:xfrm>
        <a:prstGeom prst="rightArrow">
          <a:avLst>
            <a:gd name="adj1" fmla="val 70000"/>
            <a:gd name="adj2" fmla="val 50000"/>
          </a:avLst>
        </a:prstGeom>
        <a:solidFill>
          <a:schemeClr val="accent1">
            <a:alpha val="90000"/>
            <a:tint val="40000"/>
            <a:hueOff val="0"/>
            <a:satOff val="0"/>
            <a:lumOff val="0"/>
            <a:alphaOff val="0"/>
          </a:schemeClr>
        </a:solidFill>
        <a:ln w="2642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15240" rIns="30480" bIns="15240" numCol="1" spcCol="1270" anchor="ctr" anchorCtr="0">
          <a:noAutofit/>
        </a:bodyPr>
        <a:lstStyle/>
        <a:p>
          <a:pPr lvl="0" algn="ctr" defTabSz="1066800">
            <a:lnSpc>
              <a:spcPct val="90000"/>
            </a:lnSpc>
            <a:spcBef>
              <a:spcPct val="0"/>
            </a:spcBef>
            <a:spcAft>
              <a:spcPct val="35000"/>
            </a:spcAft>
          </a:pPr>
          <a:r>
            <a:rPr lang="zh-TW" altLang="en-US" sz="2400" kern="1200" dirty="0" smtClean="0"/>
            <a:t>建立在</a:t>
          </a:r>
          <a:endParaRPr lang="zh-TW" altLang="en-US" sz="2400" kern="1200" dirty="0"/>
        </a:p>
      </dsp:txBody>
      <dsp:txXfrm>
        <a:off x="3849588" y="1789280"/>
        <a:ext cx="1034326" cy="1298239"/>
      </dsp:txXfrm>
    </dsp:sp>
    <dsp:sp modelId="{582AE328-D858-4D2E-84CE-EF8DAD029D3C}">
      <dsp:nvSpPr>
        <dsp:cNvPr id="0" name=""/>
        <dsp:cNvSpPr/>
      </dsp:nvSpPr>
      <dsp:spPr>
        <a:xfrm>
          <a:off x="2788741" y="1907976"/>
          <a:ext cx="1060846" cy="1060846"/>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kern="1200" dirty="0" smtClean="0"/>
            <a:t>理由</a:t>
          </a:r>
          <a:endParaRPr lang="zh-TW" altLang="en-US" sz="2800" kern="1200" dirty="0"/>
        </a:p>
      </dsp:txBody>
      <dsp:txXfrm>
        <a:off x="2944098" y="2063333"/>
        <a:ext cx="750132" cy="750132"/>
      </dsp:txXfrm>
    </dsp:sp>
    <dsp:sp modelId="{9759CC47-C16E-4E7A-88B9-EB7B78FDEDD4}">
      <dsp:nvSpPr>
        <dsp:cNvPr id="0" name=""/>
        <dsp:cNvSpPr/>
      </dsp:nvSpPr>
      <dsp:spPr>
        <a:xfrm flipH="1">
          <a:off x="971531" y="2757497"/>
          <a:ext cx="1121569" cy="45716"/>
        </a:xfrm>
        <a:prstGeom prst="rightArrow">
          <a:avLst>
            <a:gd name="adj1" fmla="val 70000"/>
            <a:gd name="adj2" fmla="val 50000"/>
          </a:avLst>
        </a:prstGeom>
        <a:solidFill>
          <a:schemeClr val="accent1">
            <a:alpha val="90000"/>
            <a:tint val="40000"/>
            <a:hueOff val="0"/>
            <a:satOff val="0"/>
            <a:lumOff val="0"/>
            <a:alphaOff val="0"/>
          </a:schemeClr>
        </a:solidFill>
        <a:ln w="2642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9A1246-7C47-42AF-8E41-34A13DBC9ABC}">
      <dsp:nvSpPr>
        <dsp:cNvPr id="0" name=""/>
        <dsp:cNvSpPr/>
      </dsp:nvSpPr>
      <dsp:spPr>
        <a:xfrm>
          <a:off x="5573464" y="1907976"/>
          <a:ext cx="1060846" cy="1060846"/>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kern="1200" dirty="0" smtClean="0"/>
            <a:t>證據</a:t>
          </a:r>
          <a:endParaRPr lang="zh-TW" altLang="en-US" sz="2800" kern="1200" dirty="0"/>
        </a:p>
      </dsp:txBody>
      <dsp:txXfrm>
        <a:off x="5728821" y="2063333"/>
        <a:ext cx="750132" cy="7501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787F1F-8988-4DA2-B991-BC7D872CD3DC}">
      <dsp:nvSpPr>
        <dsp:cNvPr id="0" name=""/>
        <dsp:cNvSpPr/>
      </dsp:nvSpPr>
      <dsp:spPr>
        <a:xfrm rot="5400000">
          <a:off x="333023" y="1432894"/>
          <a:ext cx="1250156" cy="1423258"/>
        </a:xfrm>
        <a:prstGeom prst="bentUpArrow">
          <a:avLst>
            <a:gd name="adj1" fmla="val 32840"/>
            <a:gd name="adj2" fmla="val 25000"/>
            <a:gd name="adj3" fmla="val 35780"/>
          </a:avLst>
        </a:prstGeom>
        <a:solidFill>
          <a:schemeClr val="accent1">
            <a:tint val="50000"/>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2D4F0E-D4BB-4A08-882F-F368F0D5C5FB}">
      <dsp:nvSpPr>
        <dsp:cNvPr id="0" name=""/>
        <dsp:cNvSpPr/>
      </dsp:nvSpPr>
      <dsp:spPr>
        <a:xfrm>
          <a:off x="1807" y="47071"/>
          <a:ext cx="2104527" cy="1473100"/>
        </a:xfrm>
        <a:prstGeom prst="roundRect">
          <a:avLst>
            <a:gd name="adj" fmla="val 16670"/>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altLang="zh-TW" sz="2400" kern="1200" dirty="0" smtClean="0"/>
            <a:t>PROBLEM</a:t>
          </a:r>
          <a:endParaRPr lang="zh-TW" altLang="en-US" sz="2400" kern="1200" dirty="0"/>
        </a:p>
      </dsp:txBody>
      <dsp:txXfrm>
        <a:off x="73731" y="118995"/>
        <a:ext cx="1960679" cy="1329252"/>
      </dsp:txXfrm>
    </dsp:sp>
    <dsp:sp modelId="{E1ED6A50-46F4-4749-BFC0-1C0DCBE2DDA8}">
      <dsp:nvSpPr>
        <dsp:cNvPr id="0" name=""/>
        <dsp:cNvSpPr/>
      </dsp:nvSpPr>
      <dsp:spPr>
        <a:xfrm>
          <a:off x="2170591" y="172610"/>
          <a:ext cx="3824530" cy="119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171450" lvl="1" indent="-171450" algn="l" defTabSz="844550">
            <a:lnSpc>
              <a:spcPct val="90000"/>
            </a:lnSpc>
            <a:spcBef>
              <a:spcPct val="0"/>
            </a:spcBef>
            <a:spcAft>
              <a:spcPct val="15000"/>
            </a:spcAft>
            <a:buChar char="••"/>
          </a:pPr>
          <a:r>
            <a:rPr lang="zh-TW" altLang="en-US" sz="1900" kern="1200" dirty="0" smtClean="0">
              <a:latin typeface="Adobe 繁黑體 Std B" pitchFamily="34" charset="-120"/>
              <a:ea typeface="Adobe 繁黑體 Std B" pitchFamily="34" charset="-120"/>
            </a:rPr>
            <a:t>影響研究者需要提出何種主張</a:t>
          </a:r>
          <a:endParaRPr lang="zh-TW" altLang="en-US" sz="1900" kern="1200" dirty="0">
            <a:latin typeface="Adobe 繁黑體 Std B" pitchFamily="34" charset="-120"/>
            <a:ea typeface="Adobe 繁黑體 Std B" pitchFamily="34" charset="-120"/>
          </a:endParaRPr>
        </a:p>
      </dsp:txBody>
      <dsp:txXfrm>
        <a:off x="2170591" y="172610"/>
        <a:ext cx="3824530" cy="1190625"/>
      </dsp:txXfrm>
    </dsp:sp>
    <dsp:sp modelId="{C33316A5-FFCC-4A95-A390-8BF83A7C778D}">
      <dsp:nvSpPr>
        <dsp:cNvPr id="0" name=""/>
        <dsp:cNvSpPr/>
      </dsp:nvSpPr>
      <dsp:spPr>
        <a:xfrm rot="5400000">
          <a:off x="2628435" y="3087672"/>
          <a:ext cx="1250156" cy="1423258"/>
        </a:xfrm>
        <a:prstGeom prst="bentUpArrow">
          <a:avLst>
            <a:gd name="adj1" fmla="val 32840"/>
            <a:gd name="adj2" fmla="val 25000"/>
            <a:gd name="adj3" fmla="val 35780"/>
          </a:avLst>
        </a:prstGeom>
        <a:solidFill>
          <a:schemeClr val="accent1">
            <a:tint val="50000"/>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8528D6-6AA1-468F-9598-FD28D2AEEC51}">
      <dsp:nvSpPr>
        <dsp:cNvPr id="0" name=""/>
        <dsp:cNvSpPr/>
      </dsp:nvSpPr>
      <dsp:spPr>
        <a:xfrm>
          <a:off x="2297220" y="1701849"/>
          <a:ext cx="2104527" cy="1473100"/>
        </a:xfrm>
        <a:prstGeom prst="roundRect">
          <a:avLst>
            <a:gd name="adj" fmla="val 16670"/>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altLang="zh-TW" sz="2400" kern="1200" dirty="0" smtClean="0"/>
            <a:t>CLAIM</a:t>
          </a:r>
          <a:endParaRPr lang="zh-TW" altLang="en-US" sz="2400" kern="1200" dirty="0"/>
        </a:p>
      </dsp:txBody>
      <dsp:txXfrm>
        <a:off x="2369144" y="1773773"/>
        <a:ext cx="1960679" cy="1329252"/>
      </dsp:txXfrm>
    </dsp:sp>
    <dsp:sp modelId="{8E5D5AD6-4943-45BD-8719-20198698FFA8}">
      <dsp:nvSpPr>
        <dsp:cNvPr id="0" name=""/>
        <dsp:cNvSpPr/>
      </dsp:nvSpPr>
      <dsp:spPr>
        <a:xfrm>
          <a:off x="4546851" y="1828805"/>
          <a:ext cx="3402841" cy="119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171450" lvl="1" indent="-171450" algn="l" defTabSz="844550">
            <a:lnSpc>
              <a:spcPct val="90000"/>
            </a:lnSpc>
            <a:spcBef>
              <a:spcPct val="0"/>
            </a:spcBef>
            <a:spcAft>
              <a:spcPct val="15000"/>
            </a:spcAft>
            <a:buChar char="••"/>
          </a:pPr>
          <a:r>
            <a:rPr lang="zh-TW" altLang="en-US" sz="1900" kern="1200" dirty="0" smtClean="0">
              <a:latin typeface="Adobe 繁黑體 Std B" pitchFamily="34" charset="-120"/>
              <a:ea typeface="Adobe 繁黑體 Std B" pitchFamily="34" charset="-120"/>
            </a:rPr>
            <a:t>影響研究者要採取何種論證</a:t>
          </a:r>
          <a:endParaRPr lang="zh-TW" altLang="en-US" sz="1900" kern="1200" dirty="0">
            <a:latin typeface="Adobe 繁黑體 Std B" pitchFamily="34" charset="-120"/>
            <a:ea typeface="Adobe 繁黑體 Std B" pitchFamily="34" charset="-120"/>
          </a:endParaRPr>
        </a:p>
      </dsp:txBody>
      <dsp:txXfrm>
        <a:off x="4546851" y="1828805"/>
        <a:ext cx="3402841" cy="1190625"/>
      </dsp:txXfrm>
    </dsp:sp>
    <dsp:sp modelId="{6C020B79-2781-431E-A4DF-FA1D780D8595}">
      <dsp:nvSpPr>
        <dsp:cNvPr id="0" name=""/>
        <dsp:cNvSpPr/>
      </dsp:nvSpPr>
      <dsp:spPr>
        <a:xfrm>
          <a:off x="4592632" y="3356627"/>
          <a:ext cx="2104527" cy="1473100"/>
        </a:xfrm>
        <a:prstGeom prst="roundRect">
          <a:avLst>
            <a:gd name="adj" fmla="val 16670"/>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altLang="zh-TW" sz="2400" kern="1200" dirty="0" smtClean="0"/>
            <a:t>ARGUMENT</a:t>
          </a:r>
          <a:endParaRPr lang="zh-TW" altLang="en-US" sz="2400" kern="1200" dirty="0"/>
        </a:p>
      </dsp:txBody>
      <dsp:txXfrm>
        <a:off x="4664556" y="3428551"/>
        <a:ext cx="1960679" cy="1329252"/>
      </dsp:txXfrm>
    </dsp:sp>
    <dsp:sp modelId="{28BC7CE3-5B0C-429D-B676-72AB0B68AC31}">
      <dsp:nvSpPr>
        <dsp:cNvPr id="0" name=""/>
        <dsp:cNvSpPr/>
      </dsp:nvSpPr>
      <dsp:spPr>
        <a:xfrm>
          <a:off x="6697159" y="3497121"/>
          <a:ext cx="1530632" cy="119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285750" lvl="1" indent="-285750" algn="l" defTabSz="1244600">
            <a:lnSpc>
              <a:spcPct val="90000"/>
            </a:lnSpc>
            <a:spcBef>
              <a:spcPct val="0"/>
            </a:spcBef>
            <a:spcAft>
              <a:spcPct val="15000"/>
            </a:spcAft>
            <a:buChar char="••"/>
          </a:pPr>
          <a:endParaRPr lang="zh-TW" altLang="en-US" sz="2800" kern="1200" dirty="0"/>
        </a:p>
      </dsp:txBody>
      <dsp:txXfrm>
        <a:off x="6697159" y="3497121"/>
        <a:ext cx="1530632" cy="119062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342DFF7A-D603-4D8F-8FBF-CC590968907A}" type="datetimeFigureOut">
              <a:rPr lang="zh-TW" altLang="en-US" smtClean="0"/>
              <a:pPr/>
              <a:t>2012/10/22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82593F0-A2D9-48CF-B17D-BF8F9711C207}" type="slidenum">
              <a:rPr lang="zh-TW" altLang="en-US" smtClean="0"/>
              <a:pPr/>
              <a:t>‹#›</a:t>
            </a:fld>
            <a:endParaRPr lang="zh-TW" alt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342DFF7A-D603-4D8F-8FBF-CC590968907A}" type="datetimeFigureOut">
              <a:rPr lang="zh-TW" altLang="en-US" smtClean="0"/>
              <a:pPr/>
              <a:t>2012/10/22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82593F0-A2D9-48CF-B17D-BF8F9711C207}"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342DFF7A-D603-4D8F-8FBF-CC590968907A}" type="datetimeFigureOut">
              <a:rPr lang="zh-TW" altLang="en-US" smtClean="0"/>
              <a:pPr/>
              <a:t>2012/10/22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82593F0-A2D9-48CF-B17D-BF8F9711C207}"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342DFF7A-D603-4D8F-8FBF-CC590968907A}" type="datetimeFigureOut">
              <a:rPr lang="zh-TW" altLang="en-US" smtClean="0"/>
              <a:pPr/>
              <a:t>2012/10/22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82593F0-A2D9-48CF-B17D-BF8F9711C207}"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342DFF7A-D603-4D8F-8FBF-CC590968907A}" type="datetimeFigureOut">
              <a:rPr lang="zh-TW" altLang="en-US" smtClean="0"/>
              <a:pPr/>
              <a:t>2012/10/22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82593F0-A2D9-48CF-B17D-BF8F9711C207}" type="slidenum">
              <a:rPr lang="zh-TW" altLang="en-US" smtClean="0"/>
              <a:pPr/>
              <a:t>‹#›</a:t>
            </a:fld>
            <a:endParaRPr lang="zh-TW" alt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342DFF7A-D603-4D8F-8FBF-CC590968907A}" type="datetimeFigureOut">
              <a:rPr lang="zh-TW" altLang="en-US" smtClean="0"/>
              <a:pPr/>
              <a:t>2012/10/22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482593F0-A2D9-48CF-B17D-BF8F9711C207}"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342DFF7A-D603-4D8F-8FBF-CC590968907A}" type="datetimeFigureOut">
              <a:rPr lang="zh-TW" altLang="en-US" smtClean="0"/>
              <a:pPr/>
              <a:t>2012/10/22</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482593F0-A2D9-48CF-B17D-BF8F9711C207}" type="slidenum">
              <a:rPr lang="zh-TW" altLang="en-US" smtClean="0"/>
              <a:pPr/>
              <a:t>‹#›</a:t>
            </a:fld>
            <a:endParaRPr lang="zh-TW" alt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342DFF7A-D603-4D8F-8FBF-CC590968907A}" type="datetimeFigureOut">
              <a:rPr lang="zh-TW" altLang="en-US" smtClean="0"/>
              <a:pPr/>
              <a:t>2012/10/22</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482593F0-A2D9-48CF-B17D-BF8F9711C207}"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2DFF7A-D603-4D8F-8FBF-CC590968907A}" type="datetimeFigureOut">
              <a:rPr lang="zh-TW" altLang="en-US" smtClean="0"/>
              <a:pPr/>
              <a:t>2012/10/22</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482593F0-A2D9-48CF-B17D-BF8F9711C207}"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342DFF7A-D603-4D8F-8FBF-CC590968907A}" type="datetimeFigureOut">
              <a:rPr lang="zh-TW" altLang="en-US" smtClean="0"/>
              <a:pPr/>
              <a:t>2012/10/22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482593F0-A2D9-48CF-B17D-BF8F9711C207}" type="slidenum">
              <a:rPr lang="zh-TW" altLang="en-US" smtClean="0"/>
              <a:pPr/>
              <a:t>‹#›</a:t>
            </a:fld>
            <a:endParaRPr lang="zh-TW" alt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342DFF7A-D603-4D8F-8FBF-CC590968907A}" type="datetimeFigureOut">
              <a:rPr lang="zh-TW" altLang="en-US" smtClean="0"/>
              <a:pPr/>
              <a:t>2012/10/22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482593F0-A2D9-48CF-B17D-BF8F9711C207}"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342DFF7A-D603-4D8F-8FBF-CC590968907A}" type="datetimeFigureOut">
              <a:rPr lang="zh-TW" altLang="en-US" smtClean="0"/>
              <a:pPr/>
              <a:t>2012/10/22</a:t>
            </a:fld>
            <a:endParaRPr lang="zh-TW" alt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zh-TW" alt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482593F0-A2D9-48CF-B17D-BF8F9711C207}"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3568" y="764704"/>
            <a:ext cx="7848600" cy="3038177"/>
          </a:xfrm>
        </p:spPr>
        <p:txBody>
          <a:bodyPr>
            <a:normAutofit fontScale="90000"/>
          </a:bodyPr>
          <a:lstStyle/>
          <a:p>
            <a:r>
              <a:rPr lang="zh-TW" altLang="en-US" dirty="0" smtClean="0"/>
              <a:t>研究科學研究方法課堂報告</a:t>
            </a:r>
            <a:r>
              <a:rPr lang="en-US" altLang="zh-TW" dirty="0" smtClean="0"/>
              <a:t/>
            </a:r>
            <a:br>
              <a:rPr lang="en-US" altLang="zh-TW" dirty="0" smtClean="0"/>
            </a:br>
            <a:r>
              <a:rPr lang="en-US" altLang="zh-TW" dirty="0" smtClean="0"/>
              <a:t/>
            </a:r>
            <a:br>
              <a:rPr lang="en-US" altLang="zh-TW" dirty="0" smtClean="0"/>
            </a:br>
            <a:endParaRPr lang="zh-TW" altLang="en-US" dirty="0"/>
          </a:p>
        </p:txBody>
      </p:sp>
      <p:sp>
        <p:nvSpPr>
          <p:cNvPr id="3" name="副標題 2"/>
          <p:cNvSpPr>
            <a:spLocks noGrp="1"/>
          </p:cNvSpPr>
          <p:nvPr>
            <p:ph type="subTitle" idx="1"/>
          </p:nvPr>
        </p:nvSpPr>
        <p:spPr>
          <a:xfrm>
            <a:off x="685800" y="3505200"/>
            <a:ext cx="7315224" cy="2660104"/>
          </a:xfrm>
        </p:spPr>
        <p:txBody>
          <a:bodyPr>
            <a:normAutofit fontScale="92500" lnSpcReduction="20000"/>
          </a:bodyPr>
          <a:lstStyle/>
          <a:p>
            <a:r>
              <a:rPr lang="en-US" altLang="zh-TW" i="1" dirty="0" smtClean="0"/>
              <a:t>THE CRAFT OF RESEARCH</a:t>
            </a:r>
            <a:r>
              <a:rPr lang="en-US" altLang="zh-TW" i="1" dirty="0"/>
              <a:t/>
            </a:r>
            <a:br>
              <a:rPr lang="en-US" altLang="zh-TW" i="1" dirty="0"/>
            </a:br>
            <a:r>
              <a:rPr lang="en-US" altLang="zh-TW" i="1" dirty="0"/>
              <a:t>C</a:t>
            </a:r>
            <a:r>
              <a:rPr lang="en-US" altLang="zh-TW" dirty="0" smtClean="0"/>
              <a:t>hapter 7- </a:t>
            </a:r>
            <a:r>
              <a:rPr lang="en-US" altLang="zh-TW" dirty="0"/>
              <a:t>M</a:t>
            </a:r>
            <a:r>
              <a:rPr lang="en-US" altLang="zh-TW" dirty="0" smtClean="0"/>
              <a:t>aking good Arguments</a:t>
            </a:r>
            <a:r>
              <a:rPr lang="zh-TW" altLang="en-US" dirty="0" smtClean="0"/>
              <a:t>：</a:t>
            </a:r>
            <a:r>
              <a:rPr lang="en-US" altLang="zh-TW" dirty="0" smtClean="0"/>
              <a:t>An </a:t>
            </a:r>
            <a:r>
              <a:rPr lang="en-US" altLang="zh-TW" dirty="0" smtClean="0"/>
              <a:t>Overview</a:t>
            </a:r>
          </a:p>
          <a:p>
            <a:pPr algn="r"/>
            <a:endParaRPr lang="en-US" altLang="zh-TW" sz="2600" dirty="0" smtClean="0">
              <a:latin typeface="+mn-ea"/>
            </a:endParaRPr>
          </a:p>
          <a:p>
            <a:pPr algn="r"/>
            <a:r>
              <a:rPr lang="zh-TW" altLang="en-US" sz="2600" dirty="0" smtClean="0">
                <a:latin typeface="+mn-ea"/>
              </a:rPr>
              <a:t>碩</a:t>
            </a:r>
            <a:r>
              <a:rPr lang="zh-TW" altLang="en-US" sz="2600" dirty="0">
                <a:latin typeface="+mn-ea"/>
              </a:rPr>
              <a:t>一政治</a:t>
            </a:r>
            <a:r>
              <a:rPr lang="zh-TW" altLang="en-US" sz="2600" dirty="0" smtClean="0">
                <a:latin typeface="+mn-ea"/>
              </a:rPr>
              <a:t>組　邱仕融</a:t>
            </a:r>
            <a:endParaRPr lang="en-US" altLang="zh-TW" sz="2600" dirty="0" smtClean="0">
              <a:latin typeface="+mn-ea"/>
            </a:endParaRPr>
          </a:p>
          <a:p>
            <a:pPr algn="r"/>
            <a:r>
              <a:rPr lang="zh-TW" altLang="en-US" sz="2600" dirty="0">
                <a:latin typeface="+mn-ea"/>
              </a:rPr>
              <a:t>　</a:t>
            </a:r>
            <a:r>
              <a:rPr lang="zh-TW" altLang="en-US" sz="2600" dirty="0" smtClean="0">
                <a:latin typeface="+mn-ea"/>
              </a:rPr>
              <a:t>　　　　　楊宇庭</a:t>
            </a:r>
            <a:endParaRPr lang="en-US" altLang="zh-TW" sz="2600" dirty="0" smtClean="0">
              <a:latin typeface="+mn-ea"/>
            </a:endParaRPr>
          </a:p>
          <a:p>
            <a:pPr algn="r"/>
            <a:r>
              <a:rPr lang="zh-TW" altLang="en-US" sz="2600" dirty="0">
                <a:latin typeface="+mn-ea"/>
              </a:rPr>
              <a:t>　</a:t>
            </a:r>
            <a:r>
              <a:rPr lang="zh-TW" altLang="en-US" sz="2600" dirty="0" smtClean="0">
                <a:latin typeface="+mn-ea"/>
              </a:rPr>
              <a:t>　　　　　李易軒</a:t>
            </a:r>
            <a:endParaRPr lang="en-US" altLang="zh-TW" sz="2600" dirty="0" smtClean="0">
              <a:latin typeface="+mn-ea"/>
            </a:endParaRPr>
          </a:p>
          <a:p>
            <a:pPr algn="r"/>
            <a:r>
              <a:rPr lang="zh-TW" altLang="en-US" sz="2600" dirty="0">
                <a:latin typeface="+mn-ea"/>
              </a:rPr>
              <a:t>碩一經濟</a:t>
            </a:r>
            <a:r>
              <a:rPr lang="zh-TW" altLang="en-US" sz="2600" dirty="0" smtClean="0">
                <a:latin typeface="+mn-ea"/>
              </a:rPr>
              <a:t>組　呂偉頎</a:t>
            </a:r>
            <a:endParaRPr lang="zh-TW" altLang="en-US" sz="2600" dirty="0">
              <a:latin typeface="+mn-ea"/>
            </a:endParaRPr>
          </a:p>
        </p:txBody>
      </p:sp>
    </p:spTree>
    <p:extLst>
      <p:ext uri="{BB962C8B-B14F-4D97-AF65-F5344CB8AC3E}">
        <p14:creationId xmlns:p14="http://schemas.microsoft.com/office/powerpoint/2010/main" val="3868968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用厚實論證來創造學術風範</a:t>
            </a:r>
            <a:endParaRPr lang="zh-TW" altLang="en-US" dirty="0"/>
          </a:p>
        </p:txBody>
      </p:sp>
      <p:sp>
        <p:nvSpPr>
          <p:cNvPr id="3" name="內容版面配置區 2"/>
          <p:cNvSpPr>
            <a:spLocks noGrp="1"/>
          </p:cNvSpPr>
          <p:nvPr>
            <p:ph idx="1"/>
          </p:nvPr>
        </p:nvSpPr>
        <p:spPr/>
        <p:txBody>
          <a:bodyPr>
            <a:normAutofit/>
          </a:bodyPr>
          <a:lstStyle/>
          <a:p>
            <a:pPr lvl="0"/>
            <a:r>
              <a:rPr lang="zh-TW" altLang="en-US" sz="3600" dirty="0" smtClean="0"/>
              <a:t>以論證來「厚實」論證的過程，是作者獲得讀者信賴的方法。</a:t>
            </a:r>
          </a:p>
          <a:p>
            <a:pPr lvl="0"/>
            <a:r>
              <a:rPr lang="zh-TW" altLang="en-US" sz="3600" dirty="0" smtClean="0"/>
              <a:t>在這個過程中，讀者會評判你的心智品質，甚至是人格特質。</a:t>
            </a:r>
          </a:p>
          <a:p>
            <a:pPr lvl="0"/>
            <a:r>
              <a:rPr lang="zh-TW" altLang="en-US" sz="3600" dirty="0" smtClean="0"/>
              <a:t>由個人的研究論證反映出的學術風範，會形成你的學術聲望。</a:t>
            </a:r>
          </a:p>
          <a:p>
            <a:endParaRPr lang="zh-TW" alt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認知上的超載：幾句讓人安心的話</a:t>
            </a:r>
            <a:endParaRPr lang="zh-TW" altLang="en-US" dirty="0"/>
          </a:p>
        </p:txBody>
      </p:sp>
      <p:sp>
        <p:nvSpPr>
          <p:cNvPr id="3" name="內容版面配置區 2"/>
          <p:cNvSpPr>
            <a:spLocks noGrp="1"/>
          </p:cNvSpPr>
          <p:nvPr>
            <p:ph idx="1"/>
          </p:nvPr>
        </p:nvSpPr>
        <p:spPr/>
        <p:txBody>
          <a:bodyPr/>
          <a:lstStyle/>
          <a:p>
            <a:pPr lvl="0"/>
            <a:r>
              <a:rPr lang="zh-TW" altLang="en-US" sz="3600" dirty="0" smtClean="0"/>
              <a:t>由課本</a:t>
            </a:r>
            <a:r>
              <a:rPr lang="en-US" sz="3600" dirty="0" smtClean="0"/>
              <a:t>p.118</a:t>
            </a:r>
            <a:r>
              <a:rPr lang="zh-TW" altLang="en-US" sz="3600" dirty="0" smtClean="0"/>
              <a:t>的案例來看：</a:t>
            </a:r>
          </a:p>
          <a:p>
            <a:r>
              <a:rPr lang="zh-TW" altLang="en-US" sz="3600" dirty="0" smtClean="0"/>
              <a:t>焦慮與年齡、智力並無特別關係，而是因為你在特定的領域中缺乏經驗所導致。</a:t>
            </a:r>
          </a:p>
          <a:p>
            <a:endParaRPr lang="zh-TW" alt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Tips</a:t>
            </a:r>
            <a:endParaRPr lang="zh-TW" altLang="en-US" dirty="0"/>
          </a:p>
        </p:txBody>
      </p:sp>
      <p:sp>
        <p:nvSpPr>
          <p:cNvPr id="3" name="內容版面配置區 2"/>
          <p:cNvSpPr>
            <a:spLocks noGrp="1"/>
          </p:cNvSpPr>
          <p:nvPr>
            <p:ph idx="1"/>
          </p:nvPr>
        </p:nvSpPr>
        <p:spPr/>
        <p:txBody>
          <a:bodyPr>
            <a:normAutofit/>
          </a:bodyPr>
          <a:lstStyle/>
          <a:p>
            <a:r>
              <a:rPr lang="zh-TW" altLang="en-US" sz="3200" dirty="0" smtClean="0"/>
              <a:t>對於研究新手</a:t>
            </a:r>
            <a:endParaRPr lang="en-US" altLang="zh-TW" sz="3200" dirty="0" smtClean="0"/>
          </a:p>
          <a:p>
            <a:pPr lvl="1"/>
            <a:r>
              <a:rPr lang="zh-TW" altLang="en-US" sz="3200" dirty="0" smtClean="0"/>
              <a:t>試著學會這個領域典型的問題、方法與各種學說</a:t>
            </a:r>
            <a:endParaRPr lang="en-US" altLang="zh-TW" sz="3200" dirty="0" smtClean="0"/>
          </a:p>
          <a:p>
            <a:pPr lvl="1"/>
            <a:r>
              <a:rPr lang="zh-TW" altLang="en-US" sz="3200" dirty="0" smtClean="0"/>
              <a:t>每個領域都存在第二種的複雜性</a:t>
            </a:r>
            <a:endParaRPr lang="zh-TW" altLang="en-US" sz="3200" dirty="0" smtClean="0"/>
          </a:p>
        </p:txBody>
      </p:sp>
    </p:spTree>
    <p:extLst>
      <p:ext uri="{BB962C8B-B14F-4D97-AF65-F5344CB8AC3E}">
        <p14:creationId xmlns:p14="http://schemas.microsoft.com/office/powerpoint/2010/main" val="36208161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3568" y="764704"/>
            <a:ext cx="7848600" cy="3038177"/>
          </a:xfrm>
        </p:spPr>
        <p:txBody>
          <a:bodyPr>
            <a:normAutofit fontScale="90000"/>
          </a:bodyPr>
          <a:lstStyle/>
          <a:p>
            <a:r>
              <a:rPr lang="zh-TW" altLang="en-US" dirty="0" smtClean="0"/>
              <a:t>研究科學研究方法課堂報告</a:t>
            </a:r>
            <a:r>
              <a:rPr lang="en-US" altLang="zh-TW" dirty="0" smtClean="0"/>
              <a:t/>
            </a:r>
            <a:br>
              <a:rPr lang="en-US" altLang="zh-TW" dirty="0" smtClean="0"/>
            </a:br>
            <a:r>
              <a:rPr lang="en-US" altLang="zh-TW" dirty="0" smtClean="0"/>
              <a:t/>
            </a:r>
            <a:br>
              <a:rPr lang="en-US" altLang="zh-TW" dirty="0" smtClean="0"/>
            </a:br>
            <a:endParaRPr lang="zh-TW" altLang="en-US" dirty="0"/>
          </a:p>
        </p:txBody>
      </p:sp>
      <p:sp>
        <p:nvSpPr>
          <p:cNvPr id="3" name="副標題 2"/>
          <p:cNvSpPr>
            <a:spLocks noGrp="1"/>
          </p:cNvSpPr>
          <p:nvPr>
            <p:ph type="subTitle" idx="1"/>
          </p:nvPr>
        </p:nvSpPr>
        <p:spPr/>
        <p:txBody>
          <a:bodyPr/>
          <a:lstStyle/>
          <a:p>
            <a:r>
              <a:rPr lang="en-US" altLang="zh-TW" i="1" dirty="0" smtClean="0"/>
              <a:t>THE CRAFT OF RESEARCH</a:t>
            </a:r>
            <a:r>
              <a:rPr lang="en-US" altLang="zh-TW" i="1" dirty="0"/>
              <a:t/>
            </a:r>
            <a:br>
              <a:rPr lang="en-US" altLang="zh-TW" i="1" dirty="0"/>
            </a:br>
            <a:r>
              <a:rPr lang="en-US" altLang="zh-TW" dirty="0"/>
              <a:t>chapter </a:t>
            </a:r>
            <a:r>
              <a:rPr lang="en-US" altLang="zh-TW" dirty="0" smtClean="0"/>
              <a:t>8- </a:t>
            </a:r>
            <a:r>
              <a:rPr lang="en-US" altLang="zh-TW" dirty="0"/>
              <a:t>M</a:t>
            </a:r>
            <a:r>
              <a:rPr lang="en-US" altLang="zh-TW" dirty="0" smtClean="0"/>
              <a:t>aking Claims</a:t>
            </a:r>
            <a:endParaRPr lang="zh-TW" altLang="en-US" dirty="0"/>
          </a:p>
        </p:txBody>
      </p:sp>
    </p:spTree>
    <p:extLst>
      <p:ext uri="{BB962C8B-B14F-4D97-AF65-F5344CB8AC3E}">
        <p14:creationId xmlns:p14="http://schemas.microsoft.com/office/powerpoint/2010/main" val="3868968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Making Claims </a:t>
            </a:r>
            <a:r>
              <a:rPr lang="zh-TW" altLang="en-US" dirty="0"/>
              <a:t>作</a:t>
            </a:r>
            <a:r>
              <a:rPr lang="zh-TW" altLang="en-US" dirty="0" smtClean="0"/>
              <a:t>出主張</a:t>
            </a:r>
            <a:endParaRPr lang="zh-TW" altLang="en-US" dirty="0"/>
          </a:p>
        </p:txBody>
      </p:sp>
      <p:sp>
        <p:nvSpPr>
          <p:cNvPr id="3" name="內容版面配置區 2"/>
          <p:cNvSpPr>
            <a:spLocks noGrp="1"/>
          </p:cNvSpPr>
          <p:nvPr>
            <p:ph idx="1"/>
          </p:nvPr>
        </p:nvSpPr>
        <p:spPr/>
        <p:txBody>
          <a:bodyPr>
            <a:normAutofit/>
          </a:bodyPr>
          <a:lstStyle/>
          <a:p>
            <a:r>
              <a:rPr lang="zh-TW" altLang="en-US" sz="2800" dirty="0" smtClean="0"/>
              <a:t>你需要一個「</a:t>
            </a:r>
            <a:r>
              <a:rPr lang="zh-TW" altLang="en-US" sz="2800" dirty="0" smtClean="0">
                <a:solidFill>
                  <a:srgbClr val="FF0000"/>
                </a:solidFill>
              </a:rPr>
              <a:t>試驗性的答案</a:t>
            </a:r>
            <a:r>
              <a:rPr lang="zh-TW" altLang="en-US" sz="2800" dirty="0" smtClean="0"/>
              <a:t>」幫助你能夠專注於找尋研究資料，已進行論證，讓你可以找到問題的答案。</a:t>
            </a:r>
            <a:endParaRPr lang="en-US" altLang="zh-TW" sz="2800" dirty="0" smtClean="0"/>
          </a:p>
          <a:p>
            <a:endParaRPr lang="en-US" altLang="zh-TW" sz="2800" dirty="0" smtClean="0"/>
          </a:p>
          <a:p>
            <a:r>
              <a:rPr lang="zh-TW" altLang="en-US" sz="2800" dirty="0" smtClean="0"/>
              <a:t>而做出的主張</a:t>
            </a:r>
            <a:r>
              <a:rPr lang="zh-TW" altLang="en-US" sz="2800" dirty="0"/>
              <a:t>必須要</a:t>
            </a:r>
            <a:r>
              <a:rPr lang="zh-TW" altLang="en-US" sz="2800" dirty="0" smtClean="0"/>
              <a:t>能符合：</a:t>
            </a:r>
            <a:endParaRPr lang="en-US" altLang="zh-TW" sz="2800" dirty="0" smtClean="0"/>
          </a:p>
          <a:p>
            <a:pPr lvl="1"/>
            <a:r>
              <a:rPr lang="zh-TW" altLang="en-US" sz="2400" dirty="0" smtClean="0"/>
              <a:t>合適的主張種類</a:t>
            </a:r>
            <a:endParaRPr lang="en-US" altLang="zh-TW" sz="2400" dirty="0" smtClean="0"/>
          </a:p>
          <a:p>
            <a:pPr lvl="1"/>
            <a:r>
              <a:rPr lang="zh-TW" altLang="en-US" sz="2400" dirty="0"/>
              <a:t>我的主張是否足夠</a:t>
            </a:r>
            <a:r>
              <a:rPr lang="zh-TW" altLang="en-US" sz="2400" dirty="0" smtClean="0"/>
              <a:t>明確</a:t>
            </a:r>
            <a:endParaRPr lang="en-US" altLang="zh-TW" sz="2400" dirty="0" smtClean="0"/>
          </a:p>
          <a:p>
            <a:pPr lvl="1"/>
            <a:r>
              <a:rPr lang="zh-TW" altLang="en-US" sz="2400" dirty="0"/>
              <a:t>讀者會否同意</a:t>
            </a:r>
            <a:r>
              <a:rPr lang="zh-TW" altLang="en-US" sz="2400" dirty="0" smtClean="0"/>
              <a:t>這個主張是值得加以論證的</a:t>
            </a:r>
            <a:endParaRPr lang="en-US" altLang="zh-TW" sz="2400" dirty="0" smtClean="0"/>
          </a:p>
        </p:txBody>
      </p:sp>
    </p:spTree>
    <p:extLst>
      <p:ext uri="{BB962C8B-B14F-4D97-AF65-F5344CB8AC3E}">
        <p14:creationId xmlns:p14="http://schemas.microsoft.com/office/powerpoint/2010/main" val="17428869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問題、主張、論證</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552746354"/>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67947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主張的</a:t>
            </a:r>
            <a:r>
              <a:rPr lang="zh-TW" altLang="en-US" dirty="0" smtClean="0"/>
              <a:t>種類</a:t>
            </a:r>
            <a:endParaRPr lang="zh-TW" altLang="en-US" dirty="0"/>
          </a:p>
        </p:txBody>
      </p:sp>
      <p:sp>
        <p:nvSpPr>
          <p:cNvPr id="3" name="內容版面配置區 2"/>
          <p:cNvSpPr>
            <a:spLocks noGrp="1"/>
          </p:cNvSpPr>
          <p:nvPr>
            <p:ph idx="1"/>
          </p:nvPr>
        </p:nvSpPr>
        <p:spPr/>
        <p:txBody>
          <a:bodyPr/>
          <a:lstStyle/>
          <a:p>
            <a:r>
              <a:rPr lang="en-US" altLang="zh-TW" dirty="0" smtClean="0"/>
              <a:t>Problem </a:t>
            </a:r>
            <a:r>
              <a:rPr lang="zh-TW" altLang="en-US" dirty="0" smtClean="0"/>
              <a:t>的種類</a:t>
            </a:r>
            <a:r>
              <a:rPr lang="en-US" altLang="zh-TW" dirty="0" smtClean="0"/>
              <a:t>(practical/conceptual)</a:t>
            </a:r>
            <a:r>
              <a:rPr lang="zh-TW" altLang="en-US" dirty="0" smtClean="0"/>
              <a:t>，詳見本書第四章</a:t>
            </a:r>
            <a:endParaRPr lang="en-US" altLang="zh-TW" dirty="0" smtClean="0"/>
          </a:p>
          <a:p>
            <a:r>
              <a:rPr lang="zh-TW" altLang="en-US" dirty="0" smtClean="0"/>
              <a:t>「主張」在面對兩種問題時也有不同操作</a:t>
            </a:r>
            <a:endParaRPr lang="en-US" altLang="zh-TW" dirty="0" smtClean="0"/>
          </a:p>
          <a:p>
            <a:endParaRPr lang="en-US" altLang="zh-TW" dirty="0" smtClean="0"/>
          </a:p>
          <a:p>
            <a:r>
              <a:rPr lang="zh-TW" altLang="en-US" dirty="0" smtClean="0"/>
              <a:t>面對實際性問題時必須提出包含兩個部份的主張</a:t>
            </a:r>
            <a:endParaRPr lang="en-US" altLang="zh-TW" dirty="0" smtClean="0"/>
          </a:p>
          <a:p>
            <a:pPr lvl="1"/>
            <a:r>
              <a:rPr lang="zh-TW" altLang="en-US" dirty="0"/>
              <a:t>造成問題的主</a:t>
            </a:r>
            <a:r>
              <a:rPr lang="zh-TW" altLang="en-US" dirty="0" smtClean="0"/>
              <a:t>因</a:t>
            </a:r>
            <a:endParaRPr lang="en-US" altLang="zh-TW" dirty="0" smtClean="0"/>
          </a:p>
          <a:p>
            <a:pPr lvl="1"/>
            <a:r>
              <a:rPr lang="zh-TW" altLang="en-US" dirty="0" smtClean="0"/>
              <a:t>你所提出的做法是如何去解決問題</a:t>
            </a:r>
            <a:endParaRPr lang="en-US" altLang="zh-TW" dirty="0"/>
          </a:p>
          <a:p>
            <a:r>
              <a:rPr lang="zh-TW" altLang="en-US" dirty="0" smtClean="0"/>
              <a:t>並且，還要能夠解答：</a:t>
            </a:r>
            <a:endParaRPr lang="en-US" altLang="zh-TW" dirty="0" smtClean="0"/>
          </a:p>
          <a:p>
            <a:pPr lvl="1"/>
            <a:r>
              <a:rPr lang="zh-TW" altLang="en-US" dirty="0"/>
              <a:t>解決</a:t>
            </a:r>
            <a:r>
              <a:rPr lang="zh-TW" altLang="en-US" dirty="0" smtClean="0"/>
              <a:t>方法是否可行</a:t>
            </a:r>
            <a:endParaRPr lang="en-US" altLang="zh-TW" dirty="0" smtClean="0"/>
          </a:p>
          <a:p>
            <a:pPr lvl="1"/>
            <a:r>
              <a:rPr lang="zh-TW" altLang="en-US" dirty="0" smtClean="0"/>
              <a:t>解決問題的成本較問題本身造成的損失低</a:t>
            </a:r>
            <a:endParaRPr lang="en-US" altLang="zh-TW" dirty="0"/>
          </a:p>
          <a:p>
            <a:pPr lvl="1"/>
            <a:r>
              <a:rPr lang="zh-TW" altLang="en-US" dirty="0" smtClean="0"/>
              <a:t>不會造成更大的問題</a:t>
            </a:r>
            <a:endParaRPr lang="en-US" altLang="zh-TW" dirty="0" smtClean="0"/>
          </a:p>
          <a:p>
            <a:pPr lvl="1"/>
            <a:r>
              <a:rPr lang="zh-TW" altLang="en-US" dirty="0" smtClean="0"/>
              <a:t>相較其他方法較為經濟</a:t>
            </a:r>
            <a:endParaRPr lang="en-US" altLang="zh-TW" dirty="0" smtClean="0"/>
          </a:p>
        </p:txBody>
      </p:sp>
    </p:spTree>
    <p:extLst>
      <p:ext uri="{BB962C8B-B14F-4D97-AF65-F5344CB8AC3E}">
        <p14:creationId xmlns:p14="http://schemas.microsoft.com/office/powerpoint/2010/main" val="2177942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主張的種類</a:t>
            </a:r>
            <a:r>
              <a:rPr lang="en-US" altLang="zh-TW" dirty="0" smtClean="0"/>
              <a:t>(</a:t>
            </a:r>
            <a:r>
              <a:rPr lang="zh-TW" altLang="en-US" dirty="0" smtClean="0"/>
              <a:t>續</a:t>
            </a:r>
            <a:r>
              <a:rPr lang="en-US" altLang="zh-TW" dirty="0" smtClean="0"/>
              <a:t>)</a:t>
            </a:r>
            <a:endParaRPr lang="zh-TW" altLang="en-US" dirty="0"/>
          </a:p>
        </p:txBody>
      </p:sp>
      <p:sp>
        <p:nvSpPr>
          <p:cNvPr id="3" name="內容版面配置區 2"/>
          <p:cNvSpPr>
            <a:spLocks noGrp="1"/>
          </p:cNvSpPr>
          <p:nvPr>
            <p:ph idx="1"/>
          </p:nvPr>
        </p:nvSpPr>
        <p:spPr/>
        <p:txBody>
          <a:bodyPr>
            <a:normAutofit/>
          </a:bodyPr>
          <a:lstStyle/>
          <a:p>
            <a:r>
              <a:rPr lang="zh-TW" altLang="en-US" sz="2800" dirty="0" smtClean="0"/>
              <a:t>請勿過多的引申「實際作為」</a:t>
            </a:r>
            <a:r>
              <a:rPr lang="en-US" altLang="zh-TW" sz="2800" dirty="0" smtClean="0"/>
              <a:t>(practical action)</a:t>
            </a:r>
            <a:r>
              <a:rPr lang="zh-TW" altLang="en-US" sz="2800" dirty="0" smtClean="0"/>
              <a:t>，讓你的概念性主張看起來更具重要性</a:t>
            </a:r>
            <a:endParaRPr lang="en-US" altLang="zh-TW" sz="2800" dirty="0" smtClean="0"/>
          </a:p>
          <a:p>
            <a:r>
              <a:rPr lang="zh-TW" altLang="en-US" sz="2800" dirty="0" smtClean="0"/>
              <a:t>研究者如果有能力在進行概念性研究時，提出實際的解決方法，應當將其放在結論當中。</a:t>
            </a:r>
            <a:endParaRPr lang="zh-TW" altLang="en-US" sz="2800" dirty="0"/>
          </a:p>
        </p:txBody>
      </p:sp>
    </p:spTree>
    <p:extLst>
      <p:ext uri="{BB962C8B-B14F-4D97-AF65-F5344CB8AC3E}">
        <p14:creationId xmlns:p14="http://schemas.microsoft.com/office/powerpoint/2010/main" val="19053902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評估主張</a:t>
            </a:r>
            <a:endParaRPr lang="zh-TW" altLang="en-US" dirty="0"/>
          </a:p>
        </p:txBody>
      </p:sp>
      <p:sp>
        <p:nvSpPr>
          <p:cNvPr id="3" name="內容版面配置區 2"/>
          <p:cNvSpPr>
            <a:spLocks noGrp="1"/>
          </p:cNvSpPr>
          <p:nvPr>
            <p:ph idx="1"/>
          </p:nvPr>
        </p:nvSpPr>
        <p:spPr/>
        <p:txBody>
          <a:bodyPr/>
          <a:lstStyle/>
          <a:p>
            <a:r>
              <a:rPr lang="zh-TW" altLang="en-US" dirty="0" smtClean="0"/>
              <a:t>讀者期待的主張應該同時具有</a:t>
            </a:r>
            <a:r>
              <a:rPr lang="zh-TW" altLang="en-US" b="1" i="1" dirty="0" smtClean="0"/>
              <a:t>明確性</a:t>
            </a:r>
            <a:r>
              <a:rPr lang="zh-TW" altLang="en-US" dirty="0" smtClean="0"/>
              <a:t>與</a:t>
            </a:r>
            <a:r>
              <a:rPr lang="zh-TW" altLang="en-US" b="1" i="1" dirty="0" smtClean="0"/>
              <a:t>重要性</a:t>
            </a:r>
            <a:endParaRPr lang="en-US" altLang="zh-TW" b="1" i="1" dirty="0" smtClean="0"/>
          </a:p>
          <a:p>
            <a:endParaRPr lang="en-US" altLang="zh-TW" b="1" i="1" dirty="0" smtClean="0"/>
          </a:p>
          <a:p>
            <a:r>
              <a:rPr lang="zh-TW" altLang="en-US" dirty="0"/>
              <a:t>越精確</a:t>
            </a:r>
            <a:r>
              <a:rPr lang="zh-TW" altLang="en-US" dirty="0" smtClean="0"/>
              <a:t>的主張越能夠幫助研究者組織論證的結構，也能幫助讀者了解研究的主題</a:t>
            </a:r>
            <a:endParaRPr lang="en-US" altLang="zh-TW" dirty="0" smtClean="0"/>
          </a:p>
          <a:p>
            <a:r>
              <a:rPr lang="zh-TW" altLang="en-US" dirty="0" smtClean="0"/>
              <a:t>冗長的主張不會是最好的</a:t>
            </a:r>
            <a:endParaRPr lang="en-US" altLang="zh-TW" dirty="0" smtClean="0"/>
          </a:p>
          <a:p>
            <a:pPr lvl="1"/>
            <a:r>
              <a:rPr lang="zh-TW" altLang="en-US" sz="2400" dirty="0" smtClean="0"/>
              <a:t>雖然在研究初期，主張中多餘的詞彙可以讓研究者去檢視更多面向</a:t>
            </a:r>
            <a:endParaRPr lang="en-US" altLang="zh-TW" sz="2400" dirty="0" smtClean="0"/>
          </a:p>
          <a:p>
            <a:pPr lvl="1"/>
            <a:r>
              <a:rPr lang="zh-TW" altLang="en-US" sz="2400" dirty="0" smtClean="0"/>
              <a:t>但在最後成果的階段，主張內應該僅有讀者所需的資訊，並且，主張的內涵應該基於論證的內容</a:t>
            </a:r>
            <a:endParaRPr lang="en-US" altLang="zh-TW" sz="2400" dirty="0" smtClean="0"/>
          </a:p>
          <a:p>
            <a:pPr lvl="1"/>
            <a:endParaRPr lang="zh-TW" altLang="en-US" dirty="0"/>
          </a:p>
        </p:txBody>
      </p:sp>
    </p:spTree>
    <p:extLst>
      <p:ext uri="{BB962C8B-B14F-4D97-AF65-F5344CB8AC3E}">
        <p14:creationId xmlns:p14="http://schemas.microsoft.com/office/powerpoint/2010/main" val="3472095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明確</a:t>
            </a:r>
            <a:r>
              <a:rPr lang="zh-TW" altLang="en-US" dirty="0" smtClean="0"/>
              <a:t>性</a:t>
            </a:r>
            <a:endParaRPr lang="zh-TW" altLang="en-US" dirty="0"/>
          </a:p>
        </p:txBody>
      </p:sp>
      <p:sp>
        <p:nvSpPr>
          <p:cNvPr id="3" name="內容版面配置區 2"/>
          <p:cNvSpPr>
            <a:spLocks noGrp="1"/>
          </p:cNvSpPr>
          <p:nvPr>
            <p:ph idx="1"/>
          </p:nvPr>
        </p:nvSpPr>
        <p:spPr/>
        <p:txBody>
          <a:bodyPr>
            <a:normAutofit/>
          </a:bodyPr>
          <a:lstStyle/>
          <a:p>
            <a:r>
              <a:rPr lang="zh-TW" altLang="en-US" sz="2800" dirty="0" smtClean="0"/>
              <a:t>當研究者試圖擬出主張時，本書建議可以嘗試以下方法：</a:t>
            </a:r>
            <a:endParaRPr lang="en-US" altLang="zh-TW" sz="2800" dirty="0" smtClean="0"/>
          </a:p>
          <a:p>
            <a:pPr lvl="1"/>
            <a:r>
              <a:rPr lang="zh-TW" altLang="en-US" sz="2400" dirty="0" smtClean="0"/>
              <a:t>使用</a:t>
            </a:r>
            <a:r>
              <a:rPr lang="en-US" altLang="zh-TW" sz="2400" dirty="0" smtClean="0"/>
              <a:t>Although, Even though….</a:t>
            </a:r>
            <a:r>
              <a:rPr lang="zh-TW" altLang="en-US" sz="2400" dirty="0" smtClean="0"/>
              <a:t>等句子作為開頭，將主張限定在某個特定條件內。</a:t>
            </a:r>
            <a:endParaRPr lang="en-US" altLang="zh-TW" sz="2400" dirty="0" smtClean="0"/>
          </a:p>
          <a:p>
            <a:pPr lvl="1"/>
            <a:r>
              <a:rPr lang="zh-TW" altLang="en-US" sz="2400" dirty="0" smtClean="0"/>
              <a:t>以</a:t>
            </a:r>
            <a:r>
              <a:rPr lang="zh-TW" altLang="en-US" sz="2400" dirty="0"/>
              <a:t>理由作為</a:t>
            </a:r>
            <a:r>
              <a:rPr lang="zh-TW" altLang="en-US" sz="2400" dirty="0" smtClean="0"/>
              <a:t>結論，</a:t>
            </a:r>
            <a:r>
              <a:rPr lang="en-US" altLang="zh-TW" sz="2400" dirty="0" smtClean="0"/>
              <a:t>because……</a:t>
            </a:r>
          </a:p>
          <a:p>
            <a:r>
              <a:rPr lang="zh-TW" altLang="en-US" sz="2800" dirty="0" smtClean="0"/>
              <a:t>整個主張的組成：</a:t>
            </a:r>
            <a:endParaRPr lang="en-US" altLang="zh-TW" sz="2800" dirty="0" smtClean="0"/>
          </a:p>
          <a:p>
            <a:pPr lvl="1"/>
            <a:r>
              <a:rPr lang="zh-TW" altLang="en-US" sz="2400" dirty="0"/>
              <a:t>雖然我認知</a:t>
            </a:r>
            <a:r>
              <a:rPr lang="zh-TW" altLang="en-US" sz="2400" dirty="0" smtClean="0"/>
              <a:t>到</a:t>
            </a:r>
            <a:r>
              <a:rPr lang="en-US" altLang="zh-TW" sz="2400" dirty="0" smtClean="0"/>
              <a:t>X</a:t>
            </a:r>
            <a:r>
              <a:rPr lang="zh-TW" altLang="en-US" sz="2400" dirty="0" smtClean="0"/>
              <a:t>，但是主張</a:t>
            </a:r>
            <a:r>
              <a:rPr lang="en-US" altLang="zh-TW" sz="2400" dirty="0" smtClean="0"/>
              <a:t>Y</a:t>
            </a:r>
            <a:r>
              <a:rPr lang="zh-TW" altLang="en-US" sz="2400" dirty="0" smtClean="0"/>
              <a:t>，</a:t>
            </a:r>
            <a:r>
              <a:rPr lang="zh-TW" altLang="en-US" sz="2400" dirty="0"/>
              <a:t>基於</a:t>
            </a:r>
            <a:r>
              <a:rPr lang="en-US" altLang="zh-TW" sz="2400" dirty="0" smtClean="0"/>
              <a:t>Z</a:t>
            </a:r>
            <a:r>
              <a:rPr lang="zh-TW" altLang="en-US" sz="2400" dirty="0" smtClean="0"/>
              <a:t>這個理由。</a:t>
            </a:r>
            <a:endParaRPr lang="en-US" altLang="zh-TW" sz="2400" dirty="0" smtClean="0"/>
          </a:p>
          <a:p>
            <a:pPr marL="548640" lvl="2" indent="0">
              <a:buNone/>
            </a:pPr>
            <a:endParaRPr lang="en-US" altLang="zh-TW" sz="2000" dirty="0" smtClean="0"/>
          </a:p>
          <a:p>
            <a:pPr marL="274320" lvl="1" indent="0">
              <a:buNone/>
            </a:pPr>
            <a:endParaRPr lang="en-US" altLang="zh-TW" sz="2400" dirty="0" smtClean="0"/>
          </a:p>
        </p:txBody>
      </p:sp>
    </p:spTree>
    <p:extLst>
      <p:ext uri="{BB962C8B-B14F-4D97-AF65-F5344CB8AC3E}">
        <p14:creationId xmlns:p14="http://schemas.microsoft.com/office/powerpoint/2010/main" val="17348715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提出好的論證</a:t>
            </a:r>
            <a:r>
              <a:rPr lang="en-US" altLang="zh-TW" dirty="0" smtClean="0">
                <a:latin typeface="標楷體" pitchFamily="65" charset="-120"/>
                <a:ea typeface="標楷體" pitchFamily="65" charset="-120"/>
              </a:rPr>
              <a:t>(1)</a:t>
            </a:r>
            <a:endParaRPr lang="zh-TW" altLang="en-US" dirty="0"/>
          </a:p>
        </p:txBody>
      </p:sp>
      <p:graphicFrame>
        <p:nvGraphicFramePr>
          <p:cNvPr id="4" name="內容版面配置區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弧形 4"/>
          <p:cNvSpPr/>
          <p:nvPr/>
        </p:nvSpPr>
        <p:spPr>
          <a:xfrm rot="15098468">
            <a:off x="815148" y="2447457"/>
            <a:ext cx="857256" cy="107157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dirty="0"/>
          </a:p>
        </p:txBody>
      </p:sp>
      <p:sp>
        <p:nvSpPr>
          <p:cNvPr id="6" name="弧形 5"/>
          <p:cNvSpPr/>
          <p:nvPr/>
        </p:nvSpPr>
        <p:spPr>
          <a:xfrm rot="151696">
            <a:off x="3023582" y="2661568"/>
            <a:ext cx="857256" cy="107157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grpSp>
        <p:nvGrpSpPr>
          <p:cNvPr id="10" name="群組 9"/>
          <p:cNvGrpSpPr/>
          <p:nvPr/>
        </p:nvGrpSpPr>
        <p:grpSpPr>
          <a:xfrm>
            <a:off x="1357290" y="1714488"/>
            <a:ext cx="1827847" cy="1462278"/>
            <a:chOff x="0" y="0"/>
            <a:chExt cx="1827847" cy="1462278"/>
          </a:xfrm>
        </p:grpSpPr>
        <p:sp>
          <p:nvSpPr>
            <p:cNvPr id="11" name="圓角矩形 10"/>
            <p:cNvSpPr/>
            <p:nvPr/>
          </p:nvSpPr>
          <p:spPr>
            <a:xfrm>
              <a:off x="0" y="0"/>
              <a:ext cx="1827847" cy="146227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圓角矩形 4"/>
            <p:cNvSpPr/>
            <p:nvPr/>
          </p:nvSpPr>
          <p:spPr>
            <a:xfrm>
              <a:off x="42829" y="42829"/>
              <a:ext cx="1742189" cy="13766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965" tIns="100965" rIns="100965" bIns="100965" numCol="1" spcCol="1270" anchor="ctr" anchorCtr="0">
              <a:noAutofit/>
            </a:bodyPr>
            <a:lstStyle/>
            <a:p>
              <a:pPr lvl="0" algn="ctr" defTabSz="2355850">
                <a:lnSpc>
                  <a:spcPct val="90000"/>
                </a:lnSpc>
                <a:spcBef>
                  <a:spcPct val="0"/>
                </a:spcBef>
                <a:spcAft>
                  <a:spcPct val="35000"/>
                </a:spcAft>
              </a:pPr>
              <a:endParaRPr lang="zh-TW" altLang="en-US" sz="5300" kern="1200"/>
            </a:p>
          </p:txBody>
        </p:sp>
      </p:grpSp>
      <p:sp>
        <p:nvSpPr>
          <p:cNvPr id="13" name="矩形 12"/>
          <p:cNvSpPr/>
          <p:nvPr/>
        </p:nvSpPr>
        <p:spPr>
          <a:xfrm>
            <a:off x="1357290" y="1785926"/>
            <a:ext cx="1714512" cy="1477328"/>
          </a:xfrm>
          <a:prstGeom prst="rect">
            <a:avLst/>
          </a:prstGeom>
        </p:spPr>
        <p:txBody>
          <a:bodyPr wrap="square">
            <a:spAutoFit/>
          </a:bodyPr>
          <a:lstStyle/>
          <a:p>
            <a:pPr algn="ctr"/>
            <a:r>
              <a:rPr lang="zh-TW" altLang="en-US" sz="3600" dirty="0" smtClean="0">
                <a:latin typeface="標楷體" pitchFamily="65" charset="-120"/>
                <a:ea typeface="標楷體" pitchFamily="65" charset="-120"/>
              </a:rPr>
              <a:t>根據</a:t>
            </a:r>
            <a:endParaRPr lang="en-US" altLang="zh-TW" dirty="0" smtClean="0"/>
          </a:p>
          <a:p>
            <a:pPr algn="ctr"/>
            <a:r>
              <a:rPr lang="en-US" altLang="zh-TW" dirty="0" smtClean="0"/>
              <a:t>(</a:t>
            </a:r>
            <a:r>
              <a:rPr lang="zh-TW" altLang="zh-TW" dirty="0" smtClean="0"/>
              <a:t>讓我</a:t>
            </a:r>
            <a:r>
              <a:rPr lang="zh-TW" altLang="en-US" dirty="0" smtClean="0"/>
              <a:t>理由</a:t>
            </a:r>
            <a:r>
              <a:rPr lang="zh-TW" altLang="zh-TW" dirty="0" smtClean="0"/>
              <a:t>和</a:t>
            </a:r>
            <a:r>
              <a:rPr lang="zh-TW" altLang="en-US" dirty="0" smtClean="0"/>
              <a:t>主張</a:t>
            </a:r>
            <a:r>
              <a:rPr lang="zh-TW" altLang="zh-TW" dirty="0" smtClean="0"/>
              <a:t>聯結</a:t>
            </a:r>
            <a:r>
              <a:rPr lang="zh-TW" altLang="zh-TW" dirty="0" smtClean="0"/>
              <a:t>在一起的原則是</a:t>
            </a:r>
            <a:r>
              <a:rPr lang="en-US" altLang="zh-TW" dirty="0" smtClean="0"/>
              <a:t>)…..</a:t>
            </a:r>
            <a:endParaRPr lang="zh-TW" altLang="en-US" dirty="0"/>
          </a:p>
        </p:txBody>
      </p:sp>
      <p:sp>
        <p:nvSpPr>
          <p:cNvPr id="14" name="橢圓 13"/>
          <p:cNvSpPr/>
          <p:nvPr/>
        </p:nvSpPr>
        <p:spPr>
          <a:xfrm>
            <a:off x="785786" y="5286388"/>
            <a:ext cx="7488832" cy="10801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t>我承認質疑、反對和不同的想法，並提出回應</a:t>
            </a:r>
            <a:r>
              <a:rPr lang="en-US" altLang="zh-TW" dirty="0" smtClean="0"/>
              <a:t>…….</a:t>
            </a:r>
            <a:endParaRPr lang="zh-TW" altLang="en-US" dirty="0"/>
          </a:p>
        </p:txBody>
      </p:sp>
      <p:sp>
        <p:nvSpPr>
          <p:cNvPr id="15" name="弧形 14"/>
          <p:cNvSpPr/>
          <p:nvPr/>
        </p:nvSpPr>
        <p:spPr>
          <a:xfrm rot="10262810">
            <a:off x="935385" y="4274997"/>
            <a:ext cx="857256" cy="107157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dirty="0"/>
          </a:p>
        </p:txBody>
      </p:sp>
      <p:sp>
        <p:nvSpPr>
          <p:cNvPr id="16" name="弧形 15"/>
          <p:cNvSpPr/>
          <p:nvPr/>
        </p:nvSpPr>
        <p:spPr>
          <a:xfrm rot="4254091">
            <a:off x="5790041" y="4402249"/>
            <a:ext cx="857256" cy="107157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ypaper.pchome.com.tw/show/article/m402156/A13222359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4" y="4437112"/>
            <a:ext cx="3352800" cy="2286001"/>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p:txBody>
          <a:bodyPr/>
          <a:lstStyle/>
          <a:p>
            <a:r>
              <a:rPr lang="zh-TW" altLang="en-US" dirty="0" smtClean="0"/>
              <a:t>例</a:t>
            </a:r>
            <a:endParaRPr lang="zh-TW" altLang="en-US" dirty="0"/>
          </a:p>
        </p:txBody>
      </p:sp>
      <p:sp>
        <p:nvSpPr>
          <p:cNvPr id="3" name="內容版面配置區 2"/>
          <p:cNvSpPr>
            <a:spLocks noGrp="1"/>
          </p:cNvSpPr>
          <p:nvPr>
            <p:ph idx="1"/>
          </p:nvPr>
        </p:nvSpPr>
        <p:spPr/>
        <p:txBody>
          <a:bodyPr/>
          <a:lstStyle/>
          <a:p>
            <a:r>
              <a:rPr lang="zh-TW" altLang="en-US" dirty="0" smtClean="0"/>
              <a:t>雖然高雄的飆車族數量確實處於下滑的趨勢中，但住在高雄的電視觀眾在夜間依然拒絕出門，因為地方媒體常以高雄所發生的飆車事件作為晚間新聞報導開頭 ，使得許多高雄觀眾認為飆車族就在他們周遭。</a:t>
            </a:r>
            <a:endParaRPr lang="en-US" altLang="zh-TW" dirty="0" smtClean="0"/>
          </a:p>
          <a:p>
            <a:r>
              <a:rPr lang="zh-TW" altLang="en-US" dirty="0" smtClean="0">
                <a:solidFill>
                  <a:srgbClr val="FF0000"/>
                </a:solidFill>
              </a:rPr>
              <a:t>雖然</a:t>
            </a:r>
            <a:r>
              <a:rPr lang="zh-TW" altLang="en-US" dirty="0">
                <a:solidFill>
                  <a:srgbClr val="FF0000"/>
                </a:solidFill>
              </a:rPr>
              <a:t>高雄的飆車族數量確實處於下滑的趨勢中</a:t>
            </a:r>
            <a:r>
              <a:rPr lang="zh-TW" altLang="en-US" dirty="0"/>
              <a:t>，</a:t>
            </a:r>
            <a:r>
              <a:rPr lang="zh-TW" altLang="en-US" dirty="0">
                <a:solidFill>
                  <a:srgbClr val="7030A0"/>
                </a:solidFill>
              </a:rPr>
              <a:t>但住在高雄的電視觀眾在夜間依然拒絕出門</a:t>
            </a:r>
            <a:r>
              <a:rPr lang="zh-TW" altLang="en-US" dirty="0"/>
              <a:t>，</a:t>
            </a:r>
            <a:r>
              <a:rPr lang="zh-TW" altLang="en-US" dirty="0">
                <a:solidFill>
                  <a:srgbClr val="00B050"/>
                </a:solidFill>
              </a:rPr>
              <a:t>因為地方媒體常以高雄所發生的飆車事件作為晚間新聞報導開頭 ，使得許多高雄觀眾認為飆車族就在他們周遭。</a:t>
            </a:r>
            <a:endParaRPr lang="en-US" altLang="zh-TW" dirty="0">
              <a:solidFill>
                <a:srgbClr val="00B050"/>
              </a:solidFill>
            </a:endParaRPr>
          </a:p>
          <a:p>
            <a:endParaRPr lang="en-US" altLang="zh-TW" dirty="0" smtClean="0"/>
          </a:p>
        </p:txBody>
      </p:sp>
    </p:spTree>
    <p:extLst>
      <p:ext uri="{BB962C8B-B14F-4D97-AF65-F5344CB8AC3E}">
        <p14:creationId xmlns:p14="http://schemas.microsoft.com/office/powerpoint/2010/main" val="355470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「雖然</a:t>
            </a:r>
            <a:r>
              <a:rPr lang="zh-TW" altLang="en-US" dirty="0"/>
              <a:t>我認知到</a:t>
            </a:r>
            <a:r>
              <a:rPr lang="en-US" altLang="zh-TW" dirty="0" smtClean="0"/>
              <a:t>X</a:t>
            </a:r>
            <a:r>
              <a:rPr lang="zh-TW" altLang="en-US" dirty="0" smtClean="0"/>
              <a:t>」的用法</a:t>
            </a:r>
            <a:endParaRPr lang="zh-TW" altLang="en-US" dirty="0"/>
          </a:p>
        </p:txBody>
      </p:sp>
      <p:sp>
        <p:nvSpPr>
          <p:cNvPr id="3" name="內容版面配置區 2"/>
          <p:cNvSpPr>
            <a:spLocks noGrp="1"/>
          </p:cNvSpPr>
          <p:nvPr>
            <p:ph idx="1"/>
          </p:nvPr>
        </p:nvSpPr>
        <p:spPr/>
        <p:txBody>
          <a:bodyPr/>
          <a:lstStyle/>
          <a:p>
            <a:r>
              <a:rPr lang="zh-TW" altLang="en-US" sz="2800" dirty="0" smtClean="0"/>
              <a:t>在以下情形時使用限定條件句子作為開頭：</a:t>
            </a:r>
            <a:endParaRPr lang="en-US" altLang="zh-TW" sz="2800" dirty="0" smtClean="0"/>
          </a:p>
          <a:p>
            <a:pPr lvl="1"/>
            <a:r>
              <a:rPr lang="zh-TW" altLang="en-US" sz="2400" dirty="0"/>
              <a:t>研究者的主張挑戰讀者的</a:t>
            </a:r>
            <a:r>
              <a:rPr lang="zh-TW" altLang="en-US" sz="2400" dirty="0" smtClean="0"/>
              <a:t>認知時</a:t>
            </a:r>
            <a:endParaRPr lang="en-US" altLang="zh-TW" sz="2400" dirty="0" smtClean="0"/>
          </a:p>
          <a:p>
            <a:pPr lvl="2"/>
            <a:r>
              <a:rPr lang="zh-TW" altLang="en-US" sz="2000" dirty="0"/>
              <a:t>雖然大多數的高雄民眾</a:t>
            </a:r>
            <a:r>
              <a:rPr lang="zh-TW" altLang="en-US" sz="2000" dirty="0" smtClean="0"/>
              <a:t>認為飆車族就在他們周遭，但</a:t>
            </a:r>
            <a:r>
              <a:rPr lang="en-US" altLang="zh-TW" sz="2000" dirty="0" smtClean="0"/>
              <a:t>……..</a:t>
            </a:r>
          </a:p>
          <a:p>
            <a:pPr lvl="1"/>
            <a:r>
              <a:rPr lang="zh-TW" altLang="en-US" sz="2200" dirty="0" smtClean="0"/>
              <a:t>其他研究與你的主張衝突</a:t>
            </a:r>
            <a:endParaRPr lang="en-US" altLang="zh-TW" sz="2200" dirty="0" smtClean="0"/>
          </a:p>
          <a:p>
            <a:pPr lvl="2"/>
            <a:r>
              <a:rPr lang="zh-TW" altLang="en-US" dirty="0" smtClean="0"/>
              <a:t>雖然根據調查，百分之八十的高雄民眾喜歡在夜間待在家裡觀看風水世家，</a:t>
            </a:r>
            <a:r>
              <a:rPr lang="zh-TW" altLang="en-US" dirty="0"/>
              <a:t>但</a:t>
            </a:r>
            <a:r>
              <a:rPr lang="en-US" altLang="zh-TW" dirty="0" smtClean="0"/>
              <a:t>………</a:t>
            </a:r>
          </a:p>
          <a:p>
            <a:pPr lvl="1"/>
            <a:r>
              <a:rPr lang="zh-TW" altLang="en-US" dirty="0" smtClean="0"/>
              <a:t>舉出你的主張因客觀條件有所限制</a:t>
            </a:r>
            <a:endParaRPr lang="en-US" altLang="zh-TW" dirty="0" smtClean="0"/>
          </a:p>
          <a:p>
            <a:pPr lvl="2"/>
            <a:r>
              <a:rPr lang="zh-TW" altLang="en-US" dirty="0" smtClean="0"/>
              <a:t>雖然很難精確掌握高雄民眾對人身安全的實際感受，但</a:t>
            </a:r>
            <a:r>
              <a:rPr lang="en-US" altLang="zh-TW" dirty="0" smtClean="0"/>
              <a:t>……</a:t>
            </a:r>
          </a:p>
          <a:p>
            <a:endParaRPr lang="en-US" altLang="zh-TW" dirty="0"/>
          </a:p>
          <a:p>
            <a:r>
              <a:rPr lang="zh-TW" altLang="en-US" dirty="0" smtClean="0"/>
              <a:t>使用此方法敘述主張時，讀者可以理解研究者了解他們的觀點，並且研究者有有意願加以回應讀者的觀點。</a:t>
            </a:r>
            <a:endParaRPr lang="zh-TW" altLang="en-US" dirty="0"/>
          </a:p>
        </p:txBody>
      </p:sp>
    </p:spTree>
    <p:extLst>
      <p:ext uri="{BB962C8B-B14F-4D97-AF65-F5344CB8AC3E}">
        <p14:creationId xmlns:p14="http://schemas.microsoft.com/office/powerpoint/2010/main" val="33987298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主張的重要性</a:t>
            </a:r>
            <a:endParaRPr lang="zh-TW" altLang="en-US" dirty="0"/>
          </a:p>
        </p:txBody>
      </p:sp>
      <p:sp>
        <p:nvSpPr>
          <p:cNvPr id="3" name="內容版面配置區 2"/>
          <p:cNvSpPr>
            <a:spLocks noGrp="1"/>
          </p:cNvSpPr>
          <p:nvPr>
            <p:ph idx="1"/>
          </p:nvPr>
        </p:nvSpPr>
        <p:spPr/>
        <p:txBody>
          <a:bodyPr/>
          <a:lstStyle/>
          <a:p>
            <a:r>
              <a:rPr lang="zh-TW" altLang="en-US" sz="2800" dirty="0" smtClean="0"/>
              <a:t>讀者以研究者的主張改變他們原先想法的程度，來衡量研究的重要性</a:t>
            </a:r>
            <a:endParaRPr lang="en-US" altLang="zh-TW" sz="2800" dirty="0"/>
          </a:p>
          <a:p>
            <a:pPr lvl="1"/>
            <a:r>
              <a:rPr lang="zh-TW" altLang="en-US" sz="2800" dirty="0" smtClean="0"/>
              <a:t>最具重要性的主張，需要能夠改變學術社群的基礎思想</a:t>
            </a:r>
            <a:endParaRPr lang="en-US" altLang="zh-TW" sz="2800" dirty="0" smtClean="0"/>
          </a:p>
          <a:p>
            <a:pPr lvl="2"/>
            <a:r>
              <a:rPr lang="zh-TW" altLang="en-US" sz="2800" dirty="0" smtClean="0"/>
              <a:t>能夠轉移典範</a:t>
            </a:r>
            <a:endParaRPr lang="en-US" altLang="zh-TW" sz="2800" dirty="0" smtClean="0"/>
          </a:p>
          <a:p>
            <a:pPr lvl="2"/>
            <a:endParaRPr lang="en-US" altLang="zh-TW" dirty="0"/>
          </a:p>
          <a:p>
            <a:endParaRPr lang="zh-TW" altLang="en-US" dirty="0"/>
          </a:p>
        </p:txBody>
      </p:sp>
    </p:spTree>
    <p:extLst>
      <p:ext uri="{BB962C8B-B14F-4D97-AF65-F5344CB8AC3E}">
        <p14:creationId xmlns:p14="http://schemas.microsoft.com/office/powerpoint/2010/main" val="3263997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具重要性的主張</a:t>
            </a:r>
            <a:endParaRPr lang="zh-TW" altLang="en-US" dirty="0"/>
          </a:p>
        </p:txBody>
      </p:sp>
      <p:sp>
        <p:nvSpPr>
          <p:cNvPr id="3" name="內容版面配置區 2"/>
          <p:cNvSpPr>
            <a:spLocks noGrp="1"/>
          </p:cNvSpPr>
          <p:nvPr>
            <p:ph idx="1"/>
          </p:nvPr>
        </p:nvSpPr>
        <p:spPr/>
        <p:txBody>
          <a:bodyPr>
            <a:normAutofit/>
          </a:bodyPr>
          <a:lstStyle/>
          <a:p>
            <a:r>
              <a:rPr lang="zh-TW" altLang="en-US" sz="2800" dirty="0" smtClean="0"/>
              <a:t>發現新證據</a:t>
            </a:r>
            <a:endParaRPr lang="en-US" altLang="zh-TW" sz="2800" dirty="0" smtClean="0"/>
          </a:p>
          <a:p>
            <a:r>
              <a:rPr lang="zh-TW" altLang="en-US" sz="2800" dirty="0" smtClean="0"/>
              <a:t>用新證據解決過去的疑問</a:t>
            </a:r>
            <a:endParaRPr lang="en-US" altLang="zh-TW" sz="2800" dirty="0" smtClean="0"/>
          </a:p>
          <a:p>
            <a:r>
              <a:rPr lang="zh-TW" altLang="en-US" sz="2800" dirty="0" smtClean="0"/>
              <a:t>改變過去普遍的認知</a:t>
            </a:r>
            <a:endParaRPr lang="zh-TW" altLang="en-US" sz="2800" dirty="0"/>
          </a:p>
        </p:txBody>
      </p:sp>
    </p:spTree>
    <p:extLst>
      <p:ext uri="{BB962C8B-B14F-4D97-AF65-F5344CB8AC3E}">
        <p14:creationId xmlns:p14="http://schemas.microsoft.com/office/powerpoint/2010/main" val="41943710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Tips</a:t>
            </a:r>
            <a:endParaRPr lang="zh-TW" altLang="en-US" dirty="0"/>
          </a:p>
        </p:txBody>
      </p:sp>
      <p:sp>
        <p:nvSpPr>
          <p:cNvPr id="3" name="內容版面配置區 2"/>
          <p:cNvSpPr>
            <a:spLocks noGrp="1"/>
          </p:cNvSpPr>
          <p:nvPr>
            <p:ph idx="1"/>
          </p:nvPr>
        </p:nvSpPr>
        <p:spPr/>
        <p:txBody>
          <a:bodyPr>
            <a:normAutofit/>
          </a:bodyPr>
          <a:lstStyle/>
          <a:p>
            <a:r>
              <a:rPr lang="zh-TW" altLang="en-US" sz="2800" dirty="0" smtClean="0"/>
              <a:t>對於研究新手</a:t>
            </a:r>
            <a:endParaRPr lang="en-US" altLang="zh-TW" sz="2800" dirty="0" smtClean="0"/>
          </a:p>
          <a:p>
            <a:pPr lvl="1"/>
            <a:r>
              <a:rPr lang="zh-TW" altLang="en-US" sz="2800" dirty="0" smtClean="0"/>
              <a:t>試著去用讀者的角度思考自己的主張是否容易被反駁</a:t>
            </a:r>
            <a:endParaRPr lang="en-US" altLang="zh-TW" sz="2800" dirty="0" smtClean="0"/>
          </a:p>
          <a:p>
            <a:pPr lvl="1"/>
            <a:r>
              <a:rPr lang="zh-TW" altLang="en-US" sz="2800" dirty="0"/>
              <a:t>試</a:t>
            </a:r>
            <a:r>
              <a:rPr lang="zh-TW" altLang="en-US" sz="2800" dirty="0" smtClean="0"/>
              <a:t>著評估與自身的相反的主張是否也站的住腳</a:t>
            </a:r>
            <a:endParaRPr lang="en-US" altLang="zh-TW" sz="2800" dirty="0" smtClean="0"/>
          </a:p>
          <a:p>
            <a:r>
              <a:rPr lang="zh-TW" altLang="en-US" sz="2800" dirty="0"/>
              <a:t>對於進階的</a:t>
            </a:r>
            <a:r>
              <a:rPr lang="zh-TW" altLang="en-US" sz="2800" dirty="0" smtClean="0"/>
              <a:t>研究者</a:t>
            </a:r>
            <a:endParaRPr lang="en-US" altLang="zh-TW" sz="2800" dirty="0" smtClean="0"/>
          </a:p>
          <a:p>
            <a:pPr lvl="1"/>
            <a:r>
              <a:rPr lang="zh-TW" altLang="en-US" sz="2800" dirty="0" smtClean="0"/>
              <a:t>試圖評估自己的研究能夠改變多少學術社群的想法及學術社群做研究的方式</a:t>
            </a:r>
            <a:endParaRPr lang="en-US" altLang="zh-TW" sz="2800" dirty="0" smtClean="0"/>
          </a:p>
        </p:txBody>
      </p:sp>
    </p:spTree>
    <p:extLst>
      <p:ext uri="{BB962C8B-B14F-4D97-AF65-F5344CB8AC3E}">
        <p14:creationId xmlns:p14="http://schemas.microsoft.com/office/powerpoint/2010/main" val="36208161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Q&amp;A</a:t>
            </a:r>
            <a:endParaRPr lang="zh-TW" altLang="en-US" dirty="0"/>
          </a:p>
        </p:txBody>
      </p:sp>
      <p:sp>
        <p:nvSpPr>
          <p:cNvPr id="3" name="內容版面配置區 2"/>
          <p:cNvSpPr>
            <a:spLocks noGrp="1"/>
          </p:cNvSpPr>
          <p:nvPr>
            <p:ph idx="1"/>
          </p:nvPr>
        </p:nvSpPr>
        <p:spPr/>
        <p:txBody>
          <a:bodyPr/>
          <a:lstStyle/>
          <a:p>
            <a:r>
              <a:rPr lang="zh-TW" altLang="en-US" sz="2800" dirty="0" smtClean="0"/>
              <a:t>研究者該怎麼提出好的主張？</a:t>
            </a:r>
            <a:endParaRPr lang="en-US" altLang="zh-TW" sz="2800" dirty="0" smtClean="0"/>
          </a:p>
          <a:p>
            <a:pPr lvl="1"/>
            <a:r>
              <a:rPr lang="zh-TW" altLang="en-US" sz="2800" dirty="0"/>
              <a:t>合適的主張</a:t>
            </a:r>
            <a:r>
              <a:rPr lang="zh-TW" altLang="en-US" sz="2800" dirty="0" smtClean="0"/>
              <a:t>種類</a:t>
            </a:r>
            <a:r>
              <a:rPr lang="en-US" altLang="zh-TW" sz="2800" dirty="0" smtClean="0"/>
              <a:t>(Practical/conceptual)</a:t>
            </a:r>
            <a:endParaRPr lang="en-US" altLang="zh-TW" sz="2800" dirty="0"/>
          </a:p>
          <a:p>
            <a:pPr lvl="1"/>
            <a:r>
              <a:rPr lang="zh-TW" altLang="en-US" sz="2800" dirty="0"/>
              <a:t>我的主張是否足夠</a:t>
            </a:r>
            <a:r>
              <a:rPr lang="zh-TW" altLang="en-US" sz="2800" dirty="0" smtClean="0"/>
              <a:t>明確</a:t>
            </a:r>
            <a:r>
              <a:rPr lang="en-US" altLang="zh-TW" sz="2800" dirty="0" smtClean="0"/>
              <a:t>(</a:t>
            </a:r>
            <a:r>
              <a:rPr lang="zh-TW" altLang="en-US" sz="2800" dirty="0" smtClean="0"/>
              <a:t>明確性</a:t>
            </a:r>
            <a:r>
              <a:rPr lang="en-US" altLang="zh-TW" sz="2800" dirty="0" smtClean="0"/>
              <a:t>)</a:t>
            </a:r>
            <a:endParaRPr lang="en-US" altLang="zh-TW" sz="2800" dirty="0"/>
          </a:p>
          <a:p>
            <a:pPr lvl="1"/>
            <a:r>
              <a:rPr lang="zh-TW" altLang="en-US" sz="2800" dirty="0"/>
              <a:t>讀者會否同意這個主張是值得加以論證</a:t>
            </a:r>
            <a:r>
              <a:rPr lang="zh-TW" altLang="en-US" sz="2800" dirty="0" smtClean="0"/>
              <a:t>的</a:t>
            </a:r>
            <a:r>
              <a:rPr lang="en-US" altLang="zh-TW" sz="2800" dirty="0" smtClean="0"/>
              <a:t>(</a:t>
            </a:r>
            <a:r>
              <a:rPr lang="zh-TW" altLang="en-US" sz="2800" dirty="0" smtClean="0"/>
              <a:t>重要性</a:t>
            </a:r>
            <a:r>
              <a:rPr lang="en-US" altLang="zh-TW" sz="2800" dirty="0" smtClean="0"/>
              <a:t>)</a:t>
            </a:r>
          </a:p>
          <a:p>
            <a:pPr marL="274320" lvl="1" indent="0">
              <a:buNone/>
            </a:pPr>
            <a:endParaRPr lang="en-US" altLang="zh-TW" sz="2800" dirty="0" smtClean="0"/>
          </a:p>
          <a:p>
            <a:r>
              <a:rPr lang="zh-TW" altLang="en-US" sz="2800" dirty="0"/>
              <a:t>請</a:t>
            </a:r>
            <a:r>
              <a:rPr lang="zh-TW" altLang="en-US" sz="2800" dirty="0" smtClean="0"/>
              <a:t>使用「雖然</a:t>
            </a:r>
            <a:r>
              <a:rPr lang="zh-TW" altLang="en-US" sz="2800" dirty="0"/>
              <a:t>我認知到</a:t>
            </a:r>
            <a:r>
              <a:rPr lang="en-US" altLang="zh-TW" sz="2800" dirty="0"/>
              <a:t>X</a:t>
            </a:r>
            <a:r>
              <a:rPr lang="zh-TW" altLang="en-US" sz="2800" dirty="0"/>
              <a:t>，但是主張</a:t>
            </a:r>
            <a:r>
              <a:rPr lang="en-US" altLang="zh-TW" sz="2800" dirty="0"/>
              <a:t>Y</a:t>
            </a:r>
            <a:r>
              <a:rPr lang="zh-TW" altLang="en-US" sz="2800" dirty="0"/>
              <a:t>，因為</a:t>
            </a:r>
            <a:r>
              <a:rPr lang="en-US" altLang="zh-TW" sz="2800" dirty="0"/>
              <a:t>Z</a:t>
            </a:r>
            <a:r>
              <a:rPr lang="zh-TW" altLang="en-US" sz="2800" dirty="0"/>
              <a:t>這個理由</a:t>
            </a:r>
            <a:r>
              <a:rPr lang="zh-TW" altLang="en-US" sz="2800" dirty="0" smtClean="0"/>
              <a:t>。」的方法練習做出一個主張。</a:t>
            </a:r>
            <a:endParaRPr lang="en-US" altLang="zh-TW" sz="2800" dirty="0"/>
          </a:p>
          <a:p>
            <a:pPr lvl="1"/>
            <a:endParaRPr lang="en-US" altLang="zh-TW" dirty="0"/>
          </a:p>
          <a:p>
            <a:pPr lvl="1"/>
            <a:endParaRPr lang="en-US" altLang="zh-TW" dirty="0" smtClean="0"/>
          </a:p>
          <a:p>
            <a:pPr lvl="1"/>
            <a:endParaRPr lang="zh-TW" altLang="en-US" dirty="0"/>
          </a:p>
        </p:txBody>
      </p:sp>
    </p:spTree>
    <p:extLst>
      <p:ext uri="{BB962C8B-B14F-4D97-AF65-F5344CB8AC3E}">
        <p14:creationId xmlns:p14="http://schemas.microsoft.com/office/powerpoint/2010/main" val="246004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endParaRPr lang="en-US" altLang="zh-TW" sz="3600" dirty="0" smtClean="0"/>
          </a:p>
          <a:p>
            <a:r>
              <a:rPr lang="zh-TW" altLang="en-US" sz="3600" dirty="0" smtClean="0"/>
              <a:t>羅列理由支持主張</a:t>
            </a:r>
            <a:endParaRPr lang="en-US" altLang="zh-TW" sz="3600" dirty="0" smtClean="0"/>
          </a:p>
          <a:p>
            <a:endParaRPr lang="en-US" altLang="zh-TW" sz="3600" dirty="0" smtClean="0"/>
          </a:p>
          <a:p>
            <a:r>
              <a:rPr lang="zh-TW" altLang="zh-TW" sz="3600" dirty="0" smtClean="0"/>
              <a:t>預想到五個論證構成的要素問題，並先想好如何回答</a:t>
            </a:r>
            <a:endParaRPr lang="en-US" altLang="zh-TW" sz="3600" dirty="0" smtClean="0"/>
          </a:p>
        </p:txBody>
      </p:sp>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提出好的論證</a:t>
            </a:r>
            <a:r>
              <a:rPr lang="en-US" altLang="zh-TW" dirty="0" smtClean="0">
                <a:latin typeface="標楷體" pitchFamily="65" charset="-120"/>
                <a:ea typeface="標楷體" pitchFamily="65" charset="-120"/>
              </a:rPr>
              <a:t>(2)</a:t>
            </a:r>
            <a:endParaRPr lang="zh-TW"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r>
              <a:rPr lang="zh-TW" altLang="en-US" sz="3600" dirty="0" smtClean="0">
                <a:latin typeface="新細明體-ExtB" pitchFamily="18" charset="-120"/>
                <a:ea typeface="新細明體-ExtB" pitchFamily="18" charset="-120"/>
              </a:rPr>
              <a:t>你</a:t>
            </a:r>
            <a:r>
              <a:rPr lang="zh-TW" altLang="en-US" sz="3600" dirty="0" smtClean="0">
                <a:latin typeface="新細明體-ExtB" pitchFamily="18" charset="-120"/>
                <a:ea typeface="新細明體-ExtB" pitchFamily="18" charset="-120"/>
              </a:rPr>
              <a:t>的</a:t>
            </a:r>
            <a:r>
              <a:rPr lang="zh-TW" altLang="en-US" sz="3600" dirty="0">
                <a:latin typeface="新細明體-ExtB" pitchFamily="18" charset="-120"/>
                <a:ea typeface="新細明體-ExtB" pitchFamily="18" charset="-120"/>
              </a:rPr>
              <a:t>主張</a:t>
            </a:r>
            <a:r>
              <a:rPr lang="zh-TW" altLang="en-US" sz="3600" dirty="0" smtClean="0">
                <a:latin typeface="新細明體-ExtB" pitchFamily="18" charset="-120"/>
                <a:ea typeface="新細明體-ExtB" pitchFamily="18" charset="-120"/>
              </a:rPr>
              <a:t>是</a:t>
            </a:r>
            <a:r>
              <a:rPr lang="zh-TW" altLang="en-US" sz="3600" dirty="0" smtClean="0">
                <a:latin typeface="新細明體-ExtB" pitchFamily="18" charset="-120"/>
                <a:ea typeface="新細明體-ExtB" pitchFamily="18" charset="-120"/>
              </a:rPr>
              <a:t>什麼</a:t>
            </a:r>
            <a:r>
              <a:rPr lang="en-US" altLang="zh-TW" sz="3600" dirty="0" smtClean="0">
                <a:latin typeface="新細明體-ExtB" pitchFamily="18" charset="-120"/>
                <a:ea typeface="新細明體-ExtB" pitchFamily="18" charset="-120"/>
              </a:rPr>
              <a:t>?</a:t>
            </a:r>
          </a:p>
          <a:p>
            <a:r>
              <a:rPr lang="zh-TW" altLang="en-US" sz="3600" dirty="0" smtClean="0">
                <a:latin typeface="新細明體-ExtB" pitchFamily="18" charset="-120"/>
                <a:ea typeface="新細明體-ExtB" pitchFamily="18" charset="-120"/>
              </a:rPr>
              <a:t>什麼理由能支持你</a:t>
            </a:r>
            <a:r>
              <a:rPr lang="zh-TW" altLang="en-US" sz="3600" dirty="0" smtClean="0">
                <a:latin typeface="新細明體-ExtB" pitchFamily="18" charset="-120"/>
                <a:ea typeface="新細明體-ExtB" pitchFamily="18" charset="-120"/>
              </a:rPr>
              <a:t>的</a:t>
            </a:r>
            <a:r>
              <a:rPr lang="zh-TW" altLang="en-US" sz="3600" dirty="0">
                <a:latin typeface="新細明體-ExtB" pitchFamily="18" charset="-120"/>
                <a:ea typeface="新細明體-ExtB" pitchFamily="18" charset="-120"/>
              </a:rPr>
              <a:t>主張</a:t>
            </a:r>
            <a:r>
              <a:rPr lang="en-US" altLang="zh-TW" sz="3600" dirty="0" smtClean="0">
                <a:latin typeface="新細明體-ExtB" pitchFamily="18" charset="-120"/>
                <a:ea typeface="新細明體-ExtB" pitchFamily="18" charset="-120"/>
              </a:rPr>
              <a:t>?</a:t>
            </a:r>
            <a:endParaRPr lang="en-US" altLang="zh-TW" sz="3600" dirty="0" smtClean="0">
              <a:latin typeface="新細明體-ExtB" pitchFamily="18" charset="-120"/>
              <a:ea typeface="新細明體-ExtB" pitchFamily="18" charset="-120"/>
            </a:endParaRPr>
          </a:p>
          <a:p>
            <a:r>
              <a:rPr lang="zh-TW" altLang="en-US" sz="3600" dirty="0" smtClean="0">
                <a:latin typeface="新細明體-ExtB" pitchFamily="18" charset="-120"/>
                <a:ea typeface="新細明體-ExtB" pitchFamily="18" charset="-120"/>
              </a:rPr>
              <a:t>什麼證據能支持你的理由</a:t>
            </a:r>
            <a:r>
              <a:rPr lang="en-US" altLang="zh-TW" sz="3600" dirty="0" smtClean="0">
                <a:latin typeface="新細明體-ExtB" pitchFamily="18" charset="-120"/>
                <a:ea typeface="新細明體-ExtB" pitchFamily="18" charset="-120"/>
              </a:rPr>
              <a:t>?</a:t>
            </a:r>
          </a:p>
          <a:p>
            <a:r>
              <a:rPr lang="zh-TW" altLang="zh-TW" sz="3600" dirty="0" smtClean="0">
                <a:latin typeface="新細明體-ExtB" pitchFamily="18" charset="-120"/>
                <a:ea typeface="新細明體-ExtB" pitchFamily="18" charset="-120"/>
              </a:rPr>
              <a:t>是否承認</a:t>
            </a:r>
            <a:r>
              <a:rPr lang="zh-TW" altLang="en-US" sz="3600" dirty="0" smtClean="0">
                <a:latin typeface="新細明體-ExtB" pitchFamily="18" charset="-120"/>
                <a:ea typeface="新細明體-ExtB" pitchFamily="18" charset="-120"/>
              </a:rPr>
              <a:t>不同的替代方案</a:t>
            </a:r>
            <a:r>
              <a:rPr lang="zh-TW" altLang="zh-TW" sz="3600" dirty="0" smtClean="0">
                <a:latin typeface="新細明體-ExtB" pitchFamily="18" charset="-120"/>
                <a:ea typeface="新細明體-ExtB" pitchFamily="18" charset="-120"/>
              </a:rPr>
              <a:t>、複雜</a:t>
            </a:r>
            <a:r>
              <a:rPr lang="zh-TW" altLang="en-US" sz="3600" dirty="0" smtClean="0">
                <a:latin typeface="新細明體-ExtB" pitchFamily="18" charset="-120"/>
                <a:ea typeface="新細明體-ExtB" pitchFamily="18" charset="-120"/>
              </a:rPr>
              <a:t>的情形</a:t>
            </a:r>
            <a:r>
              <a:rPr lang="zh-TW" altLang="zh-TW" sz="3600" dirty="0" smtClean="0">
                <a:latin typeface="新細明體-ExtB" pitchFamily="18" charset="-120"/>
                <a:ea typeface="新細明體-ExtB" pitchFamily="18" charset="-120"/>
              </a:rPr>
              <a:t>、</a:t>
            </a:r>
            <a:r>
              <a:rPr lang="zh-TW" altLang="en-US" sz="3600" dirty="0" smtClean="0">
                <a:latin typeface="新細明體-ExtB" pitchFamily="18" charset="-120"/>
                <a:ea typeface="新細明體-ExtB" pitchFamily="18" charset="-120"/>
              </a:rPr>
              <a:t>反駁</a:t>
            </a:r>
            <a:r>
              <a:rPr lang="zh-TW" altLang="zh-TW" sz="3600" dirty="0" smtClean="0">
                <a:latin typeface="新細明體-ExtB" pitchFamily="18" charset="-120"/>
                <a:ea typeface="新細明體-ExtB" pitchFamily="18" charset="-120"/>
              </a:rPr>
              <a:t>，以及我該如何回應</a:t>
            </a:r>
            <a:r>
              <a:rPr lang="en-US" altLang="zh-TW" sz="3600" dirty="0" smtClean="0">
                <a:latin typeface="新細明體-ExtB" pitchFamily="18" charset="-120"/>
                <a:ea typeface="新細明體-ExtB" pitchFamily="18" charset="-120"/>
              </a:rPr>
              <a:t>?</a:t>
            </a:r>
          </a:p>
          <a:p>
            <a:r>
              <a:rPr lang="zh-TW" altLang="en-US" sz="3600" dirty="0" smtClean="0">
                <a:latin typeface="新細明體-ExtB" pitchFamily="18" charset="-120"/>
                <a:ea typeface="新細明體-ExtB" pitchFamily="18" charset="-120"/>
              </a:rPr>
              <a:t>什麼樣的理論</a:t>
            </a:r>
            <a:r>
              <a:rPr lang="en-US" altLang="zh-TW" sz="3600" dirty="0" smtClean="0">
                <a:latin typeface="新細明體-ExtB" pitchFamily="18" charset="-120"/>
                <a:ea typeface="新細明體-ExtB" pitchFamily="18" charset="-120"/>
              </a:rPr>
              <a:t>/</a:t>
            </a:r>
            <a:r>
              <a:rPr lang="zh-TW" altLang="en-US" sz="3600" dirty="0" smtClean="0">
                <a:latin typeface="新細明體-ExtB" pitchFamily="18" charset="-120"/>
                <a:ea typeface="新細明體-ExtB" pitchFamily="18" charset="-120"/>
              </a:rPr>
              <a:t>證據能證明你</a:t>
            </a:r>
            <a:r>
              <a:rPr lang="zh-TW" altLang="en-US" sz="3600" dirty="0" smtClean="0">
                <a:latin typeface="新細明體-ExtB" pitchFamily="18" charset="-120"/>
                <a:ea typeface="新細明體-ExtB" pitchFamily="18" charset="-120"/>
              </a:rPr>
              <a:t>的</a:t>
            </a:r>
            <a:r>
              <a:rPr lang="zh-TW" altLang="en-US" sz="3600" dirty="0">
                <a:latin typeface="新細明體-ExtB" pitchFamily="18" charset="-120"/>
                <a:ea typeface="新細明體-ExtB" pitchFamily="18" charset="-120"/>
              </a:rPr>
              <a:t>主張</a:t>
            </a:r>
            <a:r>
              <a:rPr lang="zh-TW" altLang="en-US" sz="3600" dirty="0" smtClean="0">
                <a:latin typeface="新細明體-ExtB" pitchFamily="18" charset="-120"/>
                <a:ea typeface="新細明體-ExtB" pitchFamily="18" charset="-120"/>
              </a:rPr>
              <a:t>之間</a:t>
            </a:r>
            <a:r>
              <a:rPr lang="zh-TW" altLang="en-US" sz="3600" dirty="0" smtClean="0">
                <a:latin typeface="新細明體-ExtB" pitchFamily="18" charset="-120"/>
                <a:ea typeface="新細明體-ExtB" pitchFamily="18" charset="-120"/>
              </a:rPr>
              <a:t>的關聯</a:t>
            </a:r>
            <a:r>
              <a:rPr lang="en-US" altLang="zh-TW" sz="3600" dirty="0" smtClean="0">
                <a:latin typeface="新細明體-ExtB" pitchFamily="18" charset="-120"/>
                <a:ea typeface="新細明體-ExtB" pitchFamily="18" charset="-120"/>
              </a:rPr>
              <a:t>?</a:t>
            </a:r>
            <a:endParaRPr lang="zh-TW" altLang="en-US" sz="3600" dirty="0">
              <a:latin typeface="新細明體-ExtB" pitchFamily="18" charset="-120"/>
              <a:ea typeface="新細明體-ExtB" pitchFamily="18" charset="-120"/>
            </a:endParaRPr>
          </a:p>
        </p:txBody>
      </p:sp>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提出好的論證</a:t>
            </a:r>
            <a:r>
              <a:rPr lang="en-US" altLang="zh-TW" dirty="0" smtClean="0">
                <a:latin typeface="標楷體" pitchFamily="65" charset="-120"/>
                <a:ea typeface="標楷體" pitchFamily="65" charset="-120"/>
              </a:rPr>
              <a:t>(3)</a:t>
            </a:r>
            <a:endParaRPr lang="zh-TW"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zh-TW" sz="4000" dirty="0" smtClean="0"/>
              <a:t>主張：為研究報告的核心，也是研究問題的答案</a:t>
            </a:r>
            <a:endParaRPr lang="en-US" altLang="zh-TW" sz="4000" dirty="0" smtClean="0"/>
          </a:p>
          <a:p>
            <a:endParaRPr lang="en-US" altLang="zh-TW" sz="4000" dirty="0" smtClean="0"/>
          </a:p>
          <a:p>
            <a:r>
              <a:rPr lang="zh-TW" altLang="zh-TW" sz="4000" dirty="0" smtClean="0"/>
              <a:t>支持主張有兩種類型</a:t>
            </a:r>
            <a:r>
              <a:rPr lang="en-US" altLang="zh-TW" sz="4000" dirty="0" smtClean="0"/>
              <a:t>:</a:t>
            </a:r>
            <a:r>
              <a:rPr lang="zh-TW" altLang="zh-TW" sz="4000" dirty="0" smtClean="0"/>
              <a:t>一是理由、二是證據</a:t>
            </a:r>
            <a:endParaRPr lang="zh-TW" altLang="en-US" sz="4000" dirty="0"/>
          </a:p>
        </p:txBody>
      </p:sp>
      <p:sp>
        <p:nvSpPr>
          <p:cNvPr id="3" name="標題 2"/>
          <p:cNvSpPr>
            <a:spLocks noGrp="1"/>
          </p:cNvSpPr>
          <p:nvPr>
            <p:ph type="title"/>
          </p:nvPr>
        </p:nvSpPr>
        <p:spPr/>
        <p:txBody>
          <a:bodyPr/>
          <a:lstStyle/>
          <a:p>
            <a:r>
              <a:rPr lang="zh-TW" altLang="en-US" dirty="0" smtClean="0">
                <a:latin typeface="標楷體" pitchFamily="65" charset="-120"/>
                <a:ea typeface="標楷體" pitchFamily="65" charset="-120"/>
              </a:rPr>
              <a:t>提出好的論證</a:t>
            </a:r>
            <a:r>
              <a:rPr lang="en-US" altLang="zh-TW" dirty="0" smtClean="0">
                <a:latin typeface="標楷體" pitchFamily="65" charset="-120"/>
                <a:ea typeface="標楷體" pitchFamily="65" charset="-120"/>
              </a:rPr>
              <a:t>(4)</a:t>
            </a:r>
            <a:endParaRPr lang="zh-TW"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endParaRPr lang="en-US" altLang="zh-TW" sz="3600" dirty="0" smtClean="0"/>
          </a:p>
          <a:p>
            <a:r>
              <a:rPr lang="zh-TW" altLang="zh-TW" sz="3600" dirty="0" smtClean="0"/>
              <a:t>我想要吃點東西，因為我肚子餓了。</a:t>
            </a:r>
            <a:endParaRPr lang="en-US" altLang="zh-TW" sz="3600" dirty="0" smtClean="0"/>
          </a:p>
          <a:p>
            <a:pPr>
              <a:buNone/>
            </a:pPr>
            <a:endParaRPr lang="en-US" altLang="zh-TW" sz="3600" dirty="0" smtClean="0"/>
          </a:p>
          <a:p>
            <a:r>
              <a:rPr lang="zh-TW" altLang="zh-TW" sz="3600" dirty="0" smtClean="0"/>
              <a:t>我們用理由來支持我們的主張使讀者接受我們的主張，而理由與主張的連接：因為</a:t>
            </a:r>
            <a:r>
              <a:rPr lang="en-US" altLang="zh-TW" sz="3600" dirty="0" smtClean="0"/>
              <a:t>(Because of)</a:t>
            </a:r>
            <a:endParaRPr lang="zh-TW" altLang="zh-TW" sz="3600" dirty="0" smtClean="0"/>
          </a:p>
          <a:p>
            <a:endParaRPr lang="zh-TW" altLang="en-US" sz="3600" dirty="0"/>
          </a:p>
        </p:txBody>
      </p:sp>
      <p:sp>
        <p:nvSpPr>
          <p:cNvPr id="2" name="標題 1"/>
          <p:cNvSpPr>
            <a:spLocks noGrp="1"/>
          </p:cNvSpPr>
          <p:nvPr>
            <p:ph type="title"/>
          </p:nvPr>
        </p:nvSpPr>
        <p:spPr/>
        <p:txBody>
          <a:bodyPr/>
          <a:lstStyle/>
          <a:p>
            <a:r>
              <a:rPr lang="zh-TW" altLang="en-US" dirty="0" smtClean="0"/>
              <a:t>用理由支持主張</a:t>
            </a:r>
            <a:endParaRPr lang="zh-TW"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zh-TW" sz="3600" dirty="0" smtClean="0"/>
              <a:t>證據</a:t>
            </a:r>
            <a:r>
              <a:rPr lang="en-US" altLang="zh-TW" sz="3600" dirty="0" smtClean="0"/>
              <a:t>V.S.</a:t>
            </a:r>
            <a:r>
              <a:rPr lang="zh-TW" altLang="zh-TW" sz="3600" dirty="0" smtClean="0"/>
              <a:t>理由</a:t>
            </a:r>
            <a:endParaRPr lang="en-US" altLang="zh-TW" sz="3600" dirty="0" smtClean="0"/>
          </a:p>
          <a:p>
            <a:r>
              <a:rPr lang="zh-TW" altLang="zh-TW" sz="3600" dirty="0" smtClean="0"/>
              <a:t>你最好不要吃檳榔，根據衛行政院衛生署調查的統計資料顯示……</a:t>
            </a:r>
            <a:endParaRPr lang="en-US" altLang="zh-TW" sz="3600" dirty="0" smtClean="0"/>
          </a:p>
          <a:p>
            <a:r>
              <a:rPr lang="zh-TW" altLang="zh-TW" sz="3600" dirty="0" smtClean="0"/>
              <a:t>你最好不要吃檳榔，因為容易得口腔癌，根據衛行政院衛生署調查的統計資料顯示……。</a:t>
            </a:r>
          </a:p>
          <a:p>
            <a:endParaRPr lang="en-US" altLang="zh-TW" sz="3600" dirty="0" smtClean="0"/>
          </a:p>
          <a:p>
            <a:endParaRPr lang="zh-TW" altLang="en-US" sz="3600" dirty="0"/>
          </a:p>
        </p:txBody>
      </p:sp>
      <p:sp>
        <p:nvSpPr>
          <p:cNvPr id="3" name="標題 2"/>
          <p:cNvSpPr>
            <a:spLocks noGrp="1"/>
          </p:cNvSpPr>
          <p:nvPr>
            <p:ph type="title"/>
          </p:nvPr>
        </p:nvSpPr>
        <p:spPr/>
        <p:txBody>
          <a:bodyPr/>
          <a:lstStyle/>
          <a:p>
            <a:r>
              <a:rPr lang="zh-TW" altLang="en-US" dirty="0" smtClean="0"/>
              <a:t>用證據支持理由</a:t>
            </a:r>
            <a:endParaRPr lang="zh-TW"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zh-TW" sz="3600" dirty="0" smtClean="0"/>
              <a:t>我們該離開這了，因為一加一等於二</a:t>
            </a:r>
            <a:endParaRPr lang="en-US" altLang="zh-TW" sz="3600" dirty="0" smtClean="0"/>
          </a:p>
          <a:p>
            <a:endParaRPr lang="en-US" altLang="zh-TW" sz="3600" dirty="0" smtClean="0"/>
          </a:p>
          <a:p>
            <a:r>
              <a:rPr lang="zh-TW" altLang="en-US" sz="3600" dirty="0" smtClean="0"/>
              <a:t>注意：</a:t>
            </a:r>
            <a:endParaRPr lang="en-US" altLang="zh-TW" sz="3600" dirty="0" smtClean="0"/>
          </a:p>
          <a:p>
            <a:pPr>
              <a:buNone/>
            </a:pPr>
            <a:r>
              <a:rPr lang="zh-TW" altLang="en-US" sz="3600" dirty="0" smtClean="0">
                <a:sym typeface="Wingdings 2"/>
              </a:rPr>
              <a:t> </a:t>
            </a:r>
            <a:r>
              <a:rPr lang="en-US" sz="3600" dirty="0" smtClean="0">
                <a:sym typeface="Wingdings 2"/>
              </a:rPr>
              <a:t></a:t>
            </a:r>
            <a:r>
              <a:rPr lang="zh-TW" altLang="en-US" sz="3600" dirty="0" smtClean="0"/>
              <a:t>舉例、理由是正確的。</a:t>
            </a:r>
            <a:endParaRPr lang="en-US" altLang="zh-TW" sz="3600" dirty="0" smtClean="0"/>
          </a:p>
          <a:p>
            <a:pPr>
              <a:buNone/>
            </a:pPr>
            <a:r>
              <a:rPr lang="zh-TW" altLang="en-US" sz="3600" dirty="0" smtClean="0">
                <a:sym typeface="Wingdings 2"/>
              </a:rPr>
              <a:t> </a:t>
            </a:r>
            <a:r>
              <a:rPr lang="en-US" sz="3600" dirty="0" smtClean="0">
                <a:sym typeface="Wingdings 2"/>
              </a:rPr>
              <a:t></a:t>
            </a:r>
            <a:r>
              <a:rPr lang="zh-TW" altLang="en-US" sz="3600" dirty="0" smtClean="0"/>
              <a:t>具體的理由是合理且能夠被證實的。</a:t>
            </a:r>
            <a:endParaRPr lang="en-US" altLang="zh-TW" sz="3600" dirty="0" smtClean="0"/>
          </a:p>
          <a:p>
            <a:pPr>
              <a:buNone/>
            </a:pPr>
            <a:r>
              <a:rPr lang="zh-TW" altLang="en-US" sz="3600" dirty="0" smtClean="0">
                <a:sym typeface="Wingdings 2"/>
              </a:rPr>
              <a:t> </a:t>
            </a:r>
            <a:r>
              <a:rPr lang="en-US" sz="3600" dirty="0" smtClean="0">
                <a:sym typeface="Wingdings 2"/>
              </a:rPr>
              <a:t></a:t>
            </a:r>
            <a:r>
              <a:rPr lang="zh-TW" altLang="en-US" sz="3600" dirty="0" smtClean="0"/>
              <a:t>主張的結果是合理且能夠被證實的。</a:t>
            </a:r>
            <a:endParaRPr lang="zh-TW" altLang="en-US" sz="3600" dirty="0"/>
          </a:p>
        </p:txBody>
      </p:sp>
      <p:sp>
        <p:nvSpPr>
          <p:cNvPr id="3" name="標題 2"/>
          <p:cNvSpPr>
            <a:spLocks noGrp="1"/>
          </p:cNvSpPr>
          <p:nvPr>
            <p:ph type="title"/>
          </p:nvPr>
        </p:nvSpPr>
        <p:spPr/>
        <p:txBody>
          <a:bodyPr/>
          <a:lstStyle/>
          <a:p>
            <a:r>
              <a:rPr lang="zh-TW" altLang="zh-TW" dirty="0" smtClean="0"/>
              <a:t>證實理由與主張是有關連性</a:t>
            </a:r>
            <a:endParaRPr lang="zh-TW"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從簡單的論證來建立複雜的論證</a:t>
            </a:r>
            <a:endParaRPr lang="zh-TW" altLang="en-US" dirty="0"/>
          </a:p>
        </p:txBody>
      </p:sp>
      <p:sp>
        <p:nvSpPr>
          <p:cNvPr id="3" name="內容版面配置區 2"/>
          <p:cNvSpPr>
            <a:spLocks noGrp="1"/>
          </p:cNvSpPr>
          <p:nvPr>
            <p:ph idx="1"/>
          </p:nvPr>
        </p:nvSpPr>
        <p:spPr/>
        <p:txBody>
          <a:bodyPr>
            <a:normAutofit fontScale="92500" lnSpcReduction="10000"/>
          </a:bodyPr>
          <a:lstStyle/>
          <a:p>
            <a:pPr lvl="0"/>
            <a:r>
              <a:rPr lang="zh-TW" altLang="en-US" sz="3600" dirty="0" smtClean="0"/>
              <a:t>構成論證的基本核心要素：論據、主張、理由、證據、承認與回應。</a:t>
            </a:r>
          </a:p>
          <a:p>
            <a:pPr lvl="0"/>
            <a:r>
              <a:rPr lang="zh-TW" altLang="en-US" sz="3600" dirty="0" smtClean="0"/>
              <a:t>研究者通常不局限於只用一種理由來支持主張。</a:t>
            </a:r>
          </a:p>
          <a:p>
            <a:pPr lvl="0"/>
            <a:r>
              <a:rPr lang="zh-TW" altLang="en-US" sz="3600" dirty="0" smtClean="0"/>
              <a:t>讀者對於自己的論證會有很多不同的看法、意見。</a:t>
            </a:r>
            <a:endParaRPr lang="en-US" altLang="zh-TW" sz="3600" dirty="0" smtClean="0"/>
          </a:p>
          <a:p>
            <a:pPr lvl="0"/>
            <a:r>
              <a:rPr lang="zh-TW" altLang="en-US" sz="3600" dirty="0" smtClean="0"/>
              <a:t>處理讀者質疑論證的真實性的方法。</a:t>
            </a:r>
          </a:p>
          <a:p>
            <a:pPr lvl="0"/>
            <a:r>
              <a:rPr lang="zh-TW" altLang="en-US" sz="3600" dirty="0" smtClean="0"/>
              <a:t>大部分的論證包含許多讀者可能不瞭解的背景、定義與議題的解說。</a:t>
            </a:r>
          </a:p>
          <a:p>
            <a:endParaRPr lang="zh-TW" alt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清晰度">
  <a:themeElements>
    <a:clrScheme name="清晰度">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古典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清晰度">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337</TotalTime>
  <Words>1328</Words>
  <Application>Microsoft Office PowerPoint</Application>
  <PresentationFormat>如螢幕大小 (4:3)</PresentationFormat>
  <Paragraphs>142</Paragraphs>
  <Slides>25</Slides>
  <Notes>0</Notes>
  <HiddenSlides>0</HiddenSlides>
  <MMClips>0</MMClips>
  <ScaleCrop>false</ScaleCrop>
  <HeadingPairs>
    <vt:vector size="4" baseType="variant">
      <vt:variant>
        <vt:lpstr>佈景主題</vt:lpstr>
      </vt:variant>
      <vt:variant>
        <vt:i4>1</vt:i4>
      </vt:variant>
      <vt:variant>
        <vt:lpstr>投影片標題</vt:lpstr>
      </vt:variant>
      <vt:variant>
        <vt:i4>25</vt:i4>
      </vt:variant>
    </vt:vector>
  </HeadingPairs>
  <TitlesOfParts>
    <vt:vector size="26" baseType="lpstr">
      <vt:lpstr>清晰度</vt:lpstr>
      <vt:lpstr>研究科學研究方法課堂報告  </vt:lpstr>
      <vt:lpstr>提出好的論證(1)</vt:lpstr>
      <vt:lpstr>提出好的論證(2)</vt:lpstr>
      <vt:lpstr>提出好的論證(3)</vt:lpstr>
      <vt:lpstr>提出好的論證(4)</vt:lpstr>
      <vt:lpstr>用理由支持主張</vt:lpstr>
      <vt:lpstr>用證據支持理由</vt:lpstr>
      <vt:lpstr>證實理由與主張是有關連性</vt:lpstr>
      <vt:lpstr>從簡單的論證來建立複雜的論證</vt:lpstr>
      <vt:lpstr>用厚實論證來創造學術風範</vt:lpstr>
      <vt:lpstr>認知上的超載：幾句讓人安心的話</vt:lpstr>
      <vt:lpstr>Tips</vt:lpstr>
      <vt:lpstr>研究科學研究方法課堂報告  </vt:lpstr>
      <vt:lpstr>Making Claims 作出主張</vt:lpstr>
      <vt:lpstr>問題、主張、論證</vt:lpstr>
      <vt:lpstr>主張的種類</vt:lpstr>
      <vt:lpstr>主張的種類(續)</vt:lpstr>
      <vt:lpstr>評估主張</vt:lpstr>
      <vt:lpstr>明確性</vt:lpstr>
      <vt:lpstr>例</vt:lpstr>
      <vt:lpstr>「雖然我認知到X」的用法</vt:lpstr>
      <vt:lpstr>主張的重要性</vt:lpstr>
      <vt:lpstr>具重要性的主張</vt:lpstr>
      <vt:lpstr>Tips</vt:lpstr>
      <vt:lpstr>Q&amp;A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研究科學研究方法課堂報告</dc:title>
  <dc:creator>Figo YU TING YANG</dc:creator>
  <cp:lastModifiedBy>Shuang</cp:lastModifiedBy>
  <cp:revision>29</cp:revision>
  <dcterms:created xsi:type="dcterms:W3CDTF">2012-10-21T05:07:05Z</dcterms:created>
  <dcterms:modified xsi:type="dcterms:W3CDTF">2012-10-22T04:01:46Z</dcterms:modified>
</cp:coreProperties>
</file>