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1" r:id="rId15"/>
    <p:sldId id="270" r:id="rId16"/>
    <p:sldId id="272" r:id="rId17"/>
    <p:sldId id="273" r:id="rId18"/>
    <p:sldId id="274" r:id="rId19"/>
    <p:sldId id="275" r:id="rId20"/>
    <p:sldId id="276" r:id="rId21"/>
    <p:sldId id="277" r:id="rId22"/>
    <p:sldId id="278" r:id="rId23"/>
    <p:sldId id="279" r:id="rId24"/>
    <p:sldId id="280" r:id="rId25"/>
    <p:sldId id="281" r:id="rId2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38" autoAdjust="0"/>
    <p:restoredTop sz="94660"/>
  </p:normalViewPr>
  <p:slideViewPr>
    <p:cSldViewPr>
      <p:cViewPr varScale="1">
        <p:scale>
          <a:sx n="45" d="100"/>
          <a:sy n="45" d="100"/>
        </p:scale>
        <p:origin x="-127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BA39F9-121E-4957-87FF-701879F26507}" type="datetimeFigureOut">
              <a:rPr lang="zh-TW" altLang="en-US" smtClean="0"/>
              <a:t>2012/10/1</a:t>
            </a:fld>
            <a:endParaRPr lang="zh-TW"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zh-TW"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F5F6F9-7430-4634-AF51-B8899538C825}" type="slidenum">
              <a:rPr lang="zh-TW" altLang="en-US" smtClean="0"/>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zh-TW" altLang="en-US" dirty="0"/>
          </a:p>
        </p:txBody>
      </p:sp>
      <p:sp>
        <p:nvSpPr>
          <p:cNvPr id="4" name="Slide Number Placeholder 3"/>
          <p:cNvSpPr>
            <a:spLocks noGrp="1"/>
          </p:cNvSpPr>
          <p:nvPr>
            <p:ph type="sldNum" sz="quarter" idx="10"/>
          </p:nvPr>
        </p:nvSpPr>
        <p:spPr/>
        <p:txBody>
          <a:bodyPr/>
          <a:lstStyle/>
          <a:p>
            <a:fld id="{0EF5F6F9-7430-4634-AF51-B8899538C825}" type="slidenum">
              <a:rPr lang="zh-TW" altLang="en-US" smtClean="0"/>
              <a:t>12</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ltLang="zh-TW" smtClean="0"/>
              <a:t>Click to edit Master title style</a:t>
            </a:r>
            <a:endParaRPr lang="zh-TW"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TW" smtClean="0"/>
              <a:t>Click to edit Master subtitle style</a:t>
            </a:r>
            <a:endParaRPr lang="zh-TW" altLang="en-US"/>
          </a:p>
        </p:txBody>
      </p:sp>
      <p:sp>
        <p:nvSpPr>
          <p:cNvPr id="4" name="Date Placeholder 3"/>
          <p:cNvSpPr>
            <a:spLocks noGrp="1"/>
          </p:cNvSpPr>
          <p:nvPr>
            <p:ph type="dt" sz="half" idx="10"/>
          </p:nvPr>
        </p:nvSpPr>
        <p:spPr/>
        <p:txBody>
          <a:bodyPr/>
          <a:lstStyle/>
          <a:p>
            <a:fld id="{3D95E209-7007-458D-9A20-F32CBBB93197}" type="datetimeFigureOut">
              <a:rPr lang="zh-TW" altLang="en-US" smtClean="0"/>
              <a:pPr/>
              <a:t>2012/10/1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2085B2B-577E-4200-98B9-40314A8C3124}"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mtClean="0"/>
              <a:t>Click to edit Master title style</a:t>
            </a:r>
            <a:endParaRPr lang="zh-TW" altLang="en-US"/>
          </a:p>
        </p:txBody>
      </p:sp>
      <p:sp>
        <p:nvSpPr>
          <p:cNvPr id="3" name="Vertical Text Placeholder 2"/>
          <p:cNvSpPr>
            <a:spLocks noGrp="1"/>
          </p:cNvSpPr>
          <p:nvPr>
            <p:ph type="body" orient="vert" idx="1"/>
          </p:nvPr>
        </p:nvSpPr>
        <p:spPr/>
        <p:txBody>
          <a:bodyPr vert="eaVert"/>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zh-TW" altLang="en-US"/>
          </a:p>
        </p:txBody>
      </p:sp>
      <p:sp>
        <p:nvSpPr>
          <p:cNvPr id="4" name="Date Placeholder 3"/>
          <p:cNvSpPr>
            <a:spLocks noGrp="1"/>
          </p:cNvSpPr>
          <p:nvPr>
            <p:ph type="dt" sz="half" idx="10"/>
          </p:nvPr>
        </p:nvSpPr>
        <p:spPr/>
        <p:txBody>
          <a:bodyPr/>
          <a:lstStyle/>
          <a:p>
            <a:fld id="{3D95E209-7007-458D-9A20-F32CBBB93197}" type="datetimeFigureOut">
              <a:rPr lang="zh-TW" altLang="en-US" smtClean="0"/>
              <a:pPr/>
              <a:t>2012/10/1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2085B2B-577E-4200-98B9-40314A8C3124}"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zh-TW" smtClean="0"/>
              <a:t>Click to edit Master title style</a:t>
            </a:r>
            <a:endParaRPr lang="zh-TW"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zh-TW" altLang="en-US"/>
          </a:p>
        </p:txBody>
      </p:sp>
      <p:sp>
        <p:nvSpPr>
          <p:cNvPr id="4" name="Date Placeholder 3"/>
          <p:cNvSpPr>
            <a:spLocks noGrp="1"/>
          </p:cNvSpPr>
          <p:nvPr>
            <p:ph type="dt" sz="half" idx="10"/>
          </p:nvPr>
        </p:nvSpPr>
        <p:spPr/>
        <p:txBody>
          <a:bodyPr/>
          <a:lstStyle/>
          <a:p>
            <a:fld id="{3D95E209-7007-458D-9A20-F32CBBB93197}" type="datetimeFigureOut">
              <a:rPr lang="zh-TW" altLang="en-US" smtClean="0"/>
              <a:pPr/>
              <a:t>2012/10/1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2085B2B-577E-4200-98B9-40314A8C3124}"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mtClean="0"/>
              <a:t>Click to edit Master title style</a:t>
            </a:r>
            <a:endParaRPr lang="zh-TW" altLang="en-US"/>
          </a:p>
        </p:txBody>
      </p:sp>
      <p:sp>
        <p:nvSpPr>
          <p:cNvPr id="3" name="Content Placeholder 2"/>
          <p:cNvSpPr>
            <a:spLocks noGrp="1"/>
          </p:cNvSpPr>
          <p:nvPr>
            <p:ph idx="1"/>
          </p:nvPr>
        </p:nvSpPr>
        <p:spPr/>
        <p:txBody>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zh-TW" altLang="en-US"/>
          </a:p>
        </p:txBody>
      </p:sp>
      <p:sp>
        <p:nvSpPr>
          <p:cNvPr id="4" name="Date Placeholder 3"/>
          <p:cNvSpPr>
            <a:spLocks noGrp="1"/>
          </p:cNvSpPr>
          <p:nvPr>
            <p:ph type="dt" sz="half" idx="10"/>
          </p:nvPr>
        </p:nvSpPr>
        <p:spPr/>
        <p:txBody>
          <a:bodyPr/>
          <a:lstStyle/>
          <a:p>
            <a:fld id="{3D95E209-7007-458D-9A20-F32CBBB93197}" type="datetimeFigureOut">
              <a:rPr lang="zh-TW" altLang="en-US" smtClean="0"/>
              <a:pPr/>
              <a:t>2012/10/1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2085B2B-577E-4200-98B9-40314A8C3124}"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zh-TW" smtClean="0"/>
              <a:t>Click to edit Master title style</a:t>
            </a:r>
            <a:endParaRPr lang="zh-TW"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TW" smtClean="0"/>
              <a:t>Click to edit Master text styles</a:t>
            </a:r>
          </a:p>
        </p:txBody>
      </p:sp>
      <p:sp>
        <p:nvSpPr>
          <p:cNvPr id="4" name="Date Placeholder 3"/>
          <p:cNvSpPr>
            <a:spLocks noGrp="1"/>
          </p:cNvSpPr>
          <p:nvPr>
            <p:ph type="dt" sz="half" idx="10"/>
          </p:nvPr>
        </p:nvSpPr>
        <p:spPr/>
        <p:txBody>
          <a:bodyPr/>
          <a:lstStyle/>
          <a:p>
            <a:fld id="{3D95E209-7007-458D-9A20-F32CBBB93197}" type="datetimeFigureOut">
              <a:rPr lang="zh-TW" altLang="en-US" smtClean="0"/>
              <a:pPr/>
              <a:t>2012/10/1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2085B2B-577E-4200-98B9-40314A8C3124}"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mtClean="0"/>
              <a:t>Click to edit Master title style</a:t>
            </a:r>
            <a:endParaRPr lang="zh-TW"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zh-TW"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zh-TW" altLang="en-US"/>
          </a:p>
        </p:txBody>
      </p:sp>
      <p:sp>
        <p:nvSpPr>
          <p:cNvPr id="5" name="Date Placeholder 4"/>
          <p:cNvSpPr>
            <a:spLocks noGrp="1"/>
          </p:cNvSpPr>
          <p:nvPr>
            <p:ph type="dt" sz="half" idx="10"/>
          </p:nvPr>
        </p:nvSpPr>
        <p:spPr/>
        <p:txBody>
          <a:bodyPr/>
          <a:lstStyle/>
          <a:p>
            <a:fld id="{3D95E209-7007-458D-9A20-F32CBBB93197}" type="datetimeFigureOut">
              <a:rPr lang="zh-TW" altLang="en-US" smtClean="0"/>
              <a:pPr/>
              <a:t>2012/10/1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2085B2B-577E-4200-98B9-40314A8C3124}"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TW" smtClean="0"/>
              <a:t>Click to edit Master title style</a:t>
            </a:r>
            <a:endParaRPr lang="zh-TW"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TW"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zh-TW"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TW"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zh-TW" altLang="en-US"/>
          </a:p>
        </p:txBody>
      </p:sp>
      <p:sp>
        <p:nvSpPr>
          <p:cNvPr id="7" name="Date Placeholder 6"/>
          <p:cNvSpPr>
            <a:spLocks noGrp="1"/>
          </p:cNvSpPr>
          <p:nvPr>
            <p:ph type="dt" sz="half" idx="10"/>
          </p:nvPr>
        </p:nvSpPr>
        <p:spPr/>
        <p:txBody>
          <a:bodyPr/>
          <a:lstStyle/>
          <a:p>
            <a:fld id="{3D95E209-7007-458D-9A20-F32CBBB93197}" type="datetimeFigureOut">
              <a:rPr lang="zh-TW" altLang="en-US" smtClean="0"/>
              <a:pPr/>
              <a:t>2012/10/1</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02085B2B-577E-4200-98B9-40314A8C3124}"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mtClean="0"/>
              <a:t>Click to edit Master title style</a:t>
            </a:r>
            <a:endParaRPr lang="zh-TW" altLang="en-US"/>
          </a:p>
        </p:txBody>
      </p:sp>
      <p:sp>
        <p:nvSpPr>
          <p:cNvPr id="3" name="Date Placeholder 2"/>
          <p:cNvSpPr>
            <a:spLocks noGrp="1"/>
          </p:cNvSpPr>
          <p:nvPr>
            <p:ph type="dt" sz="half" idx="10"/>
          </p:nvPr>
        </p:nvSpPr>
        <p:spPr/>
        <p:txBody>
          <a:bodyPr/>
          <a:lstStyle/>
          <a:p>
            <a:fld id="{3D95E209-7007-458D-9A20-F32CBBB93197}" type="datetimeFigureOut">
              <a:rPr lang="zh-TW" altLang="en-US" smtClean="0"/>
              <a:pPr/>
              <a:t>2012/10/1</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02085B2B-577E-4200-98B9-40314A8C3124}"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95E209-7007-458D-9A20-F32CBBB93197}" type="datetimeFigureOut">
              <a:rPr lang="zh-TW" altLang="en-US" smtClean="0"/>
              <a:pPr/>
              <a:t>2012/10/1</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02085B2B-577E-4200-98B9-40314A8C3124}"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zh-TW" smtClean="0"/>
              <a:t>Click to edit Master title style</a:t>
            </a:r>
            <a:endParaRPr lang="zh-TW"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zh-TW"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TW" smtClean="0"/>
              <a:t>Click to edit Master text styles</a:t>
            </a:r>
          </a:p>
        </p:txBody>
      </p:sp>
      <p:sp>
        <p:nvSpPr>
          <p:cNvPr id="5" name="Date Placeholder 4"/>
          <p:cNvSpPr>
            <a:spLocks noGrp="1"/>
          </p:cNvSpPr>
          <p:nvPr>
            <p:ph type="dt" sz="half" idx="10"/>
          </p:nvPr>
        </p:nvSpPr>
        <p:spPr/>
        <p:txBody>
          <a:bodyPr/>
          <a:lstStyle/>
          <a:p>
            <a:fld id="{3D95E209-7007-458D-9A20-F32CBBB93197}" type="datetimeFigureOut">
              <a:rPr lang="zh-TW" altLang="en-US" smtClean="0"/>
              <a:pPr/>
              <a:t>2012/10/1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2085B2B-577E-4200-98B9-40314A8C3124}"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zh-TW" smtClean="0"/>
              <a:t>Click to edit Master title style</a:t>
            </a:r>
            <a:endParaRPr lang="zh-TW" alt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TW" smtClean="0"/>
              <a:t>Click to edit Master text styles</a:t>
            </a:r>
          </a:p>
        </p:txBody>
      </p:sp>
      <p:sp>
        <p:nvSpPr>
          <p:cNvPr id="5" name="Date Placeholder 4"/>
          <p:cNvSpPr>
            <a:spLocks noGrp="1"/>
          </p:cNvSpPr>
          <p:nvPr>
            <p:ph type="dt" sz="half" idx="10"/>
          </p:nvPr>
        </p:nvSpPr>
        <p:spPr/>
        <p:txBody>
          <a:bodyPr/>
          <a:lstStyle/>
          <a:p>
            <a:fld id="{3D95E209-7007-458D-9A20-F32CBBB93197}" type="datetimeFigureOut">
              <a:rPr lang="zh-TW" altLang="en-US" smtClean="0"/>
              <a:pPr/>
              <a:t>2012/10/1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2085B2B-577E-4200-98B9-40314A8C3124}"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TW" smtClean="0"/>
              <a:t>Click to edit Master title style</a:t>
            </a:r>
            <a:endParaRPr lang="zh-TW" alt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zh-TW"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95E209-7007-458D-9A20-F32CBBB93197}" type="datetimeFigureOut">
              <a:rPr lang="zh-TW" altLang="en-US" smtClean="0"/>
              <a:pPr/>
              <a:t>2012/10/1</a:t>
            </a:fld>
            <a:endParaRPr lang="zh-TW"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085B2B-577E-4200-98B9-40314A8C3124}"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0"/>
            <a:ext cx="7772400" cy="4343400"/>
          </a:xfrm>
        </p:spPr>
        <p:txBody>
          <a:bodyPr>
            <a:normAutofit/>
          </a:bodyPr>
          <a:lstStyle/>
          <a:p>
            <a:r>
              <a:rPr lang="en-US" altLang="zh-TW" sz="2800" dirty="0" smtClean="0">
                <a:solidFill>
                  <a:schemeClr val="tx1"/>
                </a:solidFill>
              </a:rPr>
              <a:t>Dougherty &amp; </a:t>
            </a:r>
            <a:r>
              <a:rPr lang="en-US" altLang="zh-TW" sz="2800" dirty="0" err="1" smtClean="0">
                <a:solidFill>
                  <a:schemeClr val="tx1"/>
                </a:solidFill>
              </a:rPr>
              <a:t>Pfaltzgraff</a:t>
            </a:r>
            <a:r>
              <a:rPr lang="en-US" altLang="zh-TW" sz="2800" dirty="0" smtClean="0">
                <a:solidFill>
                  <a:schemeClr val="tx1"/>
                </a:solidFill>
              </a:rPr>
              <a:t> Jr.</a:t>
            </a:r>
            <a:br>
              <a:rPr lang="en-US" altLang="zh-TW" sz="2800" dirty="0" smtClean="0">
                <a:solidFill>
                  <a:schemeClr val="tx1"/>
                </a:solidFill>
              </a:rPr>
            </a:br>
            <a:r>
              <a:rPr lang="en-US" altLang="zh-TW" sz="2800" dirty="0" smtClean="0">
                <a:solidFill>
                  <a:schemeClr val="tx1"/>
                </a:solidFill>
              </a:rPr>
              <a:t>Contending Theories of International Relations</a:t>
            </a:r>
            <a:r>
              <a:rPr lang="en-US" altLang="zh-TW" dirty="0" smtClean="0">
                <a:solidFill>
                  <a:schemeClr val="tx1"/>
                </a:solidFill>
              </a:rPr>
              <a:t/>
            </a:r>
            <a:br>
              <a:rPr lang="en-US" altLang="zh-TW" dirty="0" smtClean="0">
                <a:solidFill>
                  <a:schemeClr val="tx1"/>
                </a:solidFill>
              </a:rPr>
            </a:br>
            <a:r>
              <a:rPr lang="en-US" altLang="zh-TW" dirty="0" smtClean="0">
                <a:solidFill>
                  <a:schemeClr val="tx1"/>
                </a:solidFill>
              </a:rPr>
              <a:t>Chapter 2:</a:t>
            </a:r>
            <a:br>
              <a:rPr lang="en-US" altLang="zh-TW" dirty="0" smtClean="0">
                <a:solidFill>
                  <a:schemeClr val="tx1"/>
                </a:solidFill>
              </a:rPr>
            </a:br>
            <a:r>
              <a:rPr lang="en-US" altLang="zh-TW" dirty="0" smtClean="0">
                <a:solidFill>
                  <a:schemeClr val="tx1"/>
                </a:solidFill>
              </a:rPr>
              <a:t>From Realist to Neorealist and Neoclassical Realist Theory</a:t>
            </a:r>
          </a:p>
        </p:txBody>
      </p:sp>
      <p:sp>
        <p:nvSpPr>
          <p:cNvPr id="3" name="Subtitle 2"/>
          <p:cNvSpPr>
            <a:spLocks noGrp="1"/>
          </p:cNvSpPr>
          <p:nvPr>
            <p:ph type="subTitle" idx="1"/>
          </p:nvPr>
        </p:nvSpPr>
        <p:spPr>
          <a:xfrm>
            <a:off x="228600" y="4572000"/>
            <a:ext cx="8610600" cy="1981200"/>
          </a:xfrm>
        </p:spPr>
        <p:txBody>
          <a:bodyPr>
            <a:normAutofit fontScale="92500" lnSpcReduction="10000"/>
          </a:bodyPr>
          <a:lstStyle/>
          <a:p>
            <a:r>
              <a:rPr lang="en-US" altLang="zh-TW" sz="3600" dirty="0" smtClean="0"/>
              <a:t>Theory of International Relations course presentation, 10/03/2012</a:t>
            </a:r>
            <a:br>
              <a:rPr lang="en-US" altLang="zh-TW" sz="3600" dirty="0" smtClean="0"/>
            </a:br>
            <a:r>
              <a:rPr lang="en-US" altLang="zh-TW" sz="3600" dirty="0" smtClean="0"/>
              <a:t>Instructor: Prof. Yu Jen </a:t>
            </a:r>
            <a:r>
              <a:rPr lang="en-US" altLang="zh-TW" sz="3600" dirty="0" err="1" smtClean="0"/>
              <a:t>Kuo</a:t>
            </a:r>
            <a:r>
              <a:rPr lang="en-US" altLang="zh-TW" sz="3600" dirty="0" smtClean="0"/>
              <a:t/>
            </a:r>
            <a:br>
              <a:rPr lang="en-US" altLang="zh-TW" sz="3600" dirty="0" smtClean="0"/>
            </a:br>
            <a:r>
              <a:rPr lang="en-US" altLang="zh-TW" sz="3600" dirty="0" smtClean="0"/>
              <a:t>Student: </a:t>
            </a:r>
            <a:r>
              <a:rPr lang="en-US" altLang="zh-TW" sz="3600" dirty="0" err="1" smtClean="0"/>
              <a:t>Neza</a:t>
            </a:r>
            <a:r>
              <a:rPr lang="en-US" altLang="zh-TW" sz="3600" dirty="0" smtClean="0"/>
              <a:t> </a:t>
            </a:r>
            <a:r>
              <a:rPr lang="en-US" altLang="zh-TW" sz="3600" dirty="0" err="1" smtClean="0"/>
              <a:t>Lostrek</a:t>
            </a:r>
            <a:endParaRPr lang="en-US" altLang="zh-TW" sz="36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altLang="zh-TW" dirty="0" smtClean="0"/>
              <a:t>Theoretical foundations</a:t>
            </a:r>
            <a:endParaRPr lang="zh-TW" altLang="en-US" dirty="0"/>
          </a:p>
        </p:txBody>
      </p:sp>
      <p:sp>
        <p:nvSpPr>
          <p:cNvPr id="3" name="Content Placeholder 2"/>
          <p:cNvSpPr>
            <a:spLocks noGrp="1"/>
          </p:cNvSpPr>
          <p:nvPr>
            <p:ph idx="1"/>
          </p:nvPr>
        </p:nvSpPr>
        <p:spPr>
          <a:xfrm>
            <a:off x="457200" y="1295400"/>
            <a:ext cx="8229600" cy="5562600"/>
          </a:xfrm>
        </p:spPr>
        <p:txBody>
          <a:bodyPr>
            <a:normAutofit fontScale="55000" lnSpcReduction="20000"/>
          </a:bodyPr>
          <a:lstStyle/>
          <a:p>
            <a:pPr>
              <a:buNone/>
            </a:pPr>
            <a:r>
              <a:rPr lang="en-US" altLang="zh-TW" b="1" u="sng" dirty="0" smtClean="0"/>
              <a:t>Power and International Behavior</a:t>
            </a:r>
          </a:p>
          <a:p>
            <a:r>
              <a:rPr lang="en-US" altLang="zh-TW" dirty="0" smtClean="0"/>
              <a:t>Power is dynamic and changing, rather than static in nature; entities best able to adjust to change are likely to possess power and to make most effective use of it in support of posited goals.</a:t>
            </a:r>
          </a:p>
          <a:p>
            <a:r>
              <a:rPr lang="en-US" altLang="zh-TW" i="1" dirty="0" smtClean="0"/>
              <a:t>interdependence</a:t>
            </a:r>
            <a:r>
              <a:rPr lang="en-US" altLang="zh-TW" dirty="0" smtClean="0"/>
              <a:t> connotes the ability of one state to influence another in some way</a:t>
            </a:r>
          </a:p>
          <a:p>
            <a:r>
              <a:rPr lang="en-US" altLang="zh-TW" dirty="0" smtClean="0"/>
              <a:t>The level of dependency is determined either by the opportunity costs of foregoing the object at issue or by the extent to which dependent state can substitute another supplier</a:t>
            </a:r>
          </a:p>
          <a:p>
            <a:r>
              <a:rPr lang="en-US" altLang="zh-TW" dirty="0" smtClean="0"/>
              <a:t>James A. </a:t>
            </a:r>
            <a:r>
              <a:rPr lang="en-US" altLang="zh-TW" dirty="0" err="1" smtClean="0"/>
              <a:t>Caporaso</a:t>
            </a:r>
            <a:r>
              <a:rPr lang="en-US" altLang="zh-TW" dirty="0" smtClean="0"/>
              <a:t>: the nature of dependence includes: </a:t>
            </a:r>
          </a:p>
          <a:p>
            <a:pPr lvl="1"/>
            <a:r>
              <a:rPr lang="en-US" altLang="zh-TW" dirty="0" smtClean="0"/>
              <a:t>The magnitude of dependent state’s interest in a desire for a good</a:t>
            </a:r>
          </a:p>
          <a:p>
            <a:pPr lvl="1"/>
            <a:r>
              <a:rPr lang="en-US" altLang="zh-TW" dirty="0" smtClean="0"/>
              <a:t>The extent of the control of the good in question by the party exerting influence</a:t>
            </a:r>
          </a:p>
          <a:p>
            <a:pPr lvl="1"/>
            <a:r>
              <a:rPr lang="en-US" altLang="zh-TW" dirty="0" smtClean="0"/>
              <a:t>The ability of the dependent state to find an alternative source</a:t>
            </a:r>
          </a:p>
          <a:p>
            <a:r>
              <a:rPr lang="en-US" altLang="zh-TW" dirty="0" smtClean="0"/>
              <a:t>Michael P. Sullivan: </a:t>
            </a:r>
          </a:p>
          <a:p>
            <a:pPr lvl="1"/>
            <a:r>
              <a:rPr lang="en-US" altLang="zh-TW" dirty="0" smtClean="0"/>
              <a:t>major difficulty arises from the need to specify the type of international behavior to be explained by reference to power as the key explanatory variable – we may need an alternative explanation</a:t>
            </a:r>
          </a:p>
          <a:p>
            <a:pPr lvl="1"/>
            <a:r>
              <a:rPr lang="en-US" altLang="zh-TW" dirty="0" smtClean="0"/>
              <a:t>Large number of national level measurable elements: population, territory, resources, levels of education and skills, GDP,  etc.)</a:t>
            </a:r>
          </a:p>
          <a:p>
            <a:pPr lvl="1"/>
            <a:r>
              <a:rPr lang="en-US" altLang="zh-TW" dirty="0" smtClean="0"/>
              <a:t>Systems level measurements: alliance and non-governmental organization membership and  the distribution of capabilities throughout the system as a basis for giving operational meaning to bipolarity and </a:t>
            </a:r>
            <a:r>
              <a:rPr lang="en-US" altLang="zh-TW" dirty="0" err="1" smtClean="0"/>
              <a:t>multipolarity</a:t>
            </a:r>
            <a:endParaRPr lang="en-US" altLang="zh-TW" dirty="0" smtClean="0"/>
          </a:p>
          <a:p>
            <a:pPr lvl="1"/>
            <a:endParaRPr lang="zh-TW"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altLang="zh-TW" dirty="0" smtClean="0"/>
              <a:t>Theoretical foundations</a:t>
            </a:r>
            <a:endParaRPr lang="zh-TW" altLang="en-US" dirty="0"/>
          </a:p>
        </p:txBody>
      </p:sp>
      <p:sp>
        <p:nvSpPr>
          <p:cNvPr id="3" name="Content Placeholder 2"/>
          <p:cNvSpPr>
            <a:spLocks noGrp="1"/>
          </p:cNvSpPr>
          <p:nvPr>
            <p:ph idx="1"/>
          </p:nvPr>
        </p:nvSpPr>
        <p:spPr>
          <a:xfrm>
            <a:off x="457200" y="1295400"/>
            <a:ext cx="8229600" cy="5562600"/>
          </a:xfrm>
        </p:spPr>
        <p:txBody>
          <a:bodyPr>
            <a:normAutofit fontScale="77500" lnSpcReduction="20000"/>
          </a:bodyPr>
          <a:lstStyle/>
          <a:p>
            <a:pPr>
              <a:buNone/>
            </a:pPr>
            <a:r>
              <a:rPr lang="en-US" altLang="zh-TW" b="1" u="sng" dirty="0" smtClean="0"/>
              <a:t>Realist IR Theory: The Mid-Twentieth Century</a:t>
            </a:r>
          </a:p>
          <a:p>
            <a:r>
              <a:rPr lang="en-US" altLang="zh-TW" dirty="0" smtClean="0"/>
              <a:t>Hans J. Morgenthau:</a:t>
            </a:r>
          </a:p>
          <a:p>
            <a:pPr lvl="1"/>
            <a:r>
              <a:rPr lang="en-US" altLang="zh-TW" dirty="0" smtClean="0"/>
              <a:t>1. political relations governed by objective rules deeply rooted in human nature; society can only be improved by first understanding these rules and then by basing public policy on that knowledge</a:t>
            </a:r>
          </a:p>
          <a:p>
            <a:pPr lvl="1"/>
            <a:r>
              <a:rPr lang="en-US" altLang="zh-TW" dirty="0" smtClean="0"/>
              <a:t>2. political leaders “think and act in terms of interest defined as power”</a:t>
            </a:r>
          </a:p>
          <a:p>
            <a:pPr lvl="1"/>
            <a:r>
              <a:rPr lang="en-US" altLang="zh-TW" dirty="0" smtClean="0"/>
              <a:t>3. national interest is defined by national survival</a:t>
            </a:r>
          </a:p>
          <a:p>
            <a:pPr lvl="1"/>
            <a:r>
              <a:rPr lang="en-US" altLang="zh-TW" dirty="0" smtClean="0"/>
              <a:t>4. nation-states are governed by a morality that differs from the morality of individuals in their nation </a:t>
            </a:r>
            <a:r>
              <a:rPr lang="en-US" altLang="zh-TW" dirty="0" smtClean="0"/>
              <a:t>personal relationships</a:t>
            </a:r>
          </a:p>
          <a:p>
            <a:pPr lvl="1"/>
            <a:r>
              <a:rPr lang="en-US" altLang="zh-TW" dirty="0" smtClean="0"/>
              <a:t>5. moral aspirations of a </a:t>
            </a:r>
            <a:r>
              <a:rPr lang="en-US" altLang="zh-TW" dirty="0" smtClean="0"/>
              <a:t>particular are not identified  with the universal moral laws  - this enables us to judge other nations as we judge our own</a:t>
            </a:r>
          </a:p>
          <a:p>
            <a:pPr lvl="1"/>
            <a:r>
              <a:rPr lang="en-US" altLang="zh-TW" dirty="0" smtClean="0"/>
              <a:t>6. the autonomy of the political sphere; political actions must be judged by political criteria</a:t>
            </a:r>
          </a:p>
          <a:p>
            <a:endParaRPr lang="en-US" altLang="zh-TW"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altLang="zh-TW" dirty="0" smtClean="0"/>
              <a:t>Theoretical foundations</a:t>
            </a:r>
            <a:endParaRPr lang="zh-TW" altLang="en-US" dirty="0"/>
          </a:p>
        </p:txBody>
      </p:sp>
      <p:sp>
        <p:nvSpPr>
          <p:cNvPr id="3" name="Content Placeholder 2"/>
          <p:cNvSpPr>
            <a:spLocks noGrp="1"/>
          </p:cNvSpPr>
          <p:nvPr>
            <p:ph idx="1"/>
          </p:nvPr>
        </p:nvSpPr>
        <p:spPr>
          <a:xfrm>
            <a:off x="304800" y="1066800"/>
            <a:ext cx="8534400" cy="5791200"/>
          </a:xfrm>
        </p:spPr>
        <p:txBody>
          <a:bodyPr>
            <a:normAutofit fontScale="77500" lnSpcReduction="20000"/>
          </a:bodyPr>
          <a:lstStyle/>
          <a:p>
            <a:pPr>
              <a:buNone/>
            </a:pPr>
            <a:r>
              <a:rPr lang="en-US" altLang="zh-TW" b="1" u="sng" dirty="0" smtClean="0"/>
              <a:t>Realist IR Theory: The Mid-Twentieth Century</a:t>
            </a:r>
          </a:p>
          <a:p>
            <a:r>
              <a:rPr lang="en-US" altLang="zh-TW" dirty="0" smtClean="0"/>
              <a:t>Hans J. Morgenthau</a:t>
            </a:r>
            <a:r>
              <a:rPr lang="en-US" altLang="zh-TW" dirty="0" smtClean="0"/>
              <a:t>:</a:t>
            </a:r>
          </a:p>
          <a:p>
            <a:pPr lvl="1"/>
            <a:r>
              <a:rPr lang="en-US" altLang="zh-TW" dirty="0" smtClean="0"/>
              <a:t>A political policy seeks either to :</a:t>
            </a:r>
          </a:p>
          <a:p>
            <a:pPr marL="1371600" lvl="2" indent="-514350">
              <a:buAutoNum type="arabicPeriod"/>
            </a:pPr>
            <a:r>
              <a:rPr lang="en-US" altLang="zh-TW" dirty="0" smtClean="0"/>
              <a:t>preserve status-quo (e.g. Monroe Doctrine, treaties concluded at the end of wars)</a:t>
            </a:r>
          </a:p>
          <a:p>
            <a:pPr marL="1371600" lvl="2" indent="-514350">
              <a:buAutoNum type="arabicPeriod"/>
            </a:pPr>
            <a:r>
              <a:rPr lang="en-US" altLang="zh-TW" dirty="0" smtClean="0"/>
              <a:t>a</a:t>
            </a:r>
            <a:r>
              <a:rPr lang="en-US" altLang="zh-TW" dirty="0" smtClean="0"/>
              <a:t>chieve Imperialistic expansion (could be adopted as a result of victory, defeat, or the weakening of other states, and by military or cultural and economic means)</a:t>
            </a:r>
          </a:p>
          <a:p>
            <a:pPr marL="1371600" lvl="2" indent="-514350">
              <a:buAutoNum type="arabicPeriod"/>
            </a:pPr>
            <a:r>
              <a:rPr lang="en-US" altLang="zh-TW" dirty="0" smtClean="0"/>
              <a:t>g</a:t>
            </a:r>
            <a:r>
              <a:rPr lang="en-US" altLang="zh-TW" dirty="0" smtClean="0"/>
              <a:t>ain prestige (diplomacy and display of force: in order to achieve such a reputation for power that the actual use of power becomes unnecessary)</a:t>
            </a:r>
          </a:p>
          <a:p>
            <a:pPr lvl="1"/>
            <a:r>
              <a:rPr lang="en-US" altLang="zh-TW" dirty="0" smtClean="0"/>
              <a:t>Conditions </a:t>
            </a:r>
            <a:r>
              <a:rPr lang="en-US" altLang="zh-TW" dirty="0" smtClean="0"/>
              <a:t>for international </a:t>
            </a:r>
            <a:r>
              <a:rPr lang="en-US" altLang="zh-TW" dirty="0" smtClean="0"/>
              <a:t>peace</a:t>
            </a:r>
          </a:p>
          <a:p>
            <a:pPr lvl="2"/>
            <a:r>
              <a:rPr lang="en-US" altLang="zh-TW" dirty="0" smtClean="0"/>
              <a:t>p</a:t>
            </a:r>
            <a:r>
              <a:rPr lang="en-US" altLang="zh-TW" dirty="0" smtClean="0"/>
              <a:t>ursuit of national interests not essential to national survival contributes to international conflict (ideologically motivated foreign policies)</a:t>
            </a:r>
          </a:p>
          <a:p>
            <a:pPr lvl="2"/>
            <a:r>
              <a:rPr lang="en-US" altLang="zh-TW" dirty="0" smtClean="0"/>
              <a:t>The balance of power (1. a policy aimed at a certain state of affairs / 2. the state of affairs itself, 3. an approximately equal distribution of power/4. any distribution of power); - it is not the balance of power itself but the international consensus on which it is built that preserves international peace</a:t>
            </a:r>
          </a:p>
          <a:p>
            <a:pPr lvl="2"/>
            <a:r>
              <a:rPr lang="en-US" altLang="zh-TW" dirty="0" smtClean="0"/>
              <a:t>Diplomacy plays crucial role in the preservation of peace</a:t>
            </a:r>
          </a:p>
          <a:p>
            <a:pPr lvl="3"/>
            <a:endParaRPr lang="en-US" altLang="zh-TW" dirty="0" smtClean="0"/>
          </a:p>
          <a:p>
            <a:pPr lvl="2"/>
            <a:endParaRPr lang="en-US" altLang="zh-TW" dirty="0" smtClean="0"/>
          </a:p>
          <a:p>
            <a:endParaRPr lang="zh-TW"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Neorealist Theory</a:t>
            </a:r>
            <a:endParaRPr lang="zh-TW" altLang="en-US" dirty="0"/>
          </a:p>
        </p:txBody>
      </p:sp>
      <p:sp>
        <p:nvSpPr>
          <p:cNvPr id="3" name="Content Placeholder 2"/>
          <p:cNvSpPr>
            <a:spLocks noGrp="1"/>
          </p:cNvSpPr>
          <p:nvPr>
            <p:ph idx="1"/>
          </p:nvPr>
        </p:nvSpPr>
        <p:spPr/>
        <p:txBody>
          <a:bodyPr>
            <a:normAutofit fontScale="92500" lnSpcReduction="10000"/>
          </a:bodyPr>
          <a:lstStyle/>
          <a:p>
            <a:r>
              <a:rPr lang="en-US" altLang="zh-TW" dirty="0" smtClean="0"/>
              <a:t>Power remains key variable, although less as an end in itself than as a necessary and inevitable component of a political relationship</a:t>
            </a:r>
          </a:p>
          <a:p>
            <a:r>
              <a:rPr lang="en-US" altLang="zh-TW" dirty="0" smtClean="0"/>
              <a:t>Neorealist theory draws from classical realism as well as links conceptually other theoretical efforts</a:t>
            </a:r>
          </a:p>
          <a:p>
            <a:pPr lvl="1"/>
            <a:r>
              <a:rPr lang="en-US" altLang="zh-TW" dirty="0" err="1" smtClean="0"/>
              <a:t>Kinderman’s</a:t>
            </a:r>
            <a:r>
              <a:rPr lang="en-US" altLang="zh-TW" dirty="0" smtClean="0"/>
              <a:t> Munich School of </a:t>
            </a:r>
            <a:r>
              <a:rPr lang="en-US" altLang="zh-TW" dirty="0" err="1" smtClean="0"/>
              <a:t>Neorealism</a:t>
            </a:r>
            <a:r>
              <a:rPr lang="en-US" altLang="zh-TW" dirty="0" smtClean="0"/>
              <a:t> &amp; </a:t>
            </a:r>
            <a:r>
              <a:rPr lang="en-US" altLang="zh-TW" i="1" dirty="0" smtClean="0"/>
              <a:t>constellation analysis</a:t>
            </a:r>
          </a:p>
          <a:p>
            <a:pPr lvl="1"/>
            <a:r>
              <a:rPr lang="en-US" altLang="zh-TW" dirty="0" smtClean="0"/>
              <a:t>Kenneth Waltz ‘s </a:t>
            </a:r>
            <a:r>
              <a:rPr lang="en-US" altLang="zh-TW" i="1" dirty="0" smtClean="0"/>
              <a:t>system constructs</a:t>
            </a:r>
          </a:p>
          <a:p>
            <a:pPr lvl="1"/>
            <a:r>
              <a:rPr lang="en-US" altLang="zh-TW" dirty="0" smtClean="0"/>
              <a:t>Robert </a:t>
            </a:r>
            <a:r>
              <a:rPr lang="en-US" altLang="zh-TW" dirty="0" err="1" smtClean="0"/>
              <a:t>Gilpin’s</a:t>
            </a:r>
            <a:r>
              <a:rPr lang="en-US" altLang="zh-TW" dirty="0" smtClean="0"/>
              <a:t> refinement of classical realist theory</a:t>
            </a:r>
          </a:p>
          <a:p>
            <a:pPr lvl="1"/>
            <a:r>
              <a:rPr lang="en-US" altLang="zh-TW" dirty="0" err="1" smtClean="0"/>
              <a:t>Buzan</a:t>
            </a:r>
            <a:r>
              <a:rPr lang="en-US" altLang="zh-TW" dirty="0" smtClean="0"/>
              <a:t>, Jones and Little’s concept of </a:t>
            </a:r>
            <a:r>
              <a:rPr lang="en-US" altLang="zh-TW" i="1" dirty="0" smtClean="0"/>
              <a:t>deep structure</a:t>
            </a:r>
          </a:p>
          <a:p>
            <a:endParaRPr lang="en-US" altLang="zh-TW" dirty="0" smtClean="0"/>
          </a:p>
          <a:p>
            <a:endParaRPr lang="zh-TW"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Neorealist Theory</a:t>
            </a:r>
            <a:endParaRPr lang="zh-TW" altLang="en-US" dirty="0"/>
          </a:p>
        </p:txBody>
      </p:sp>
      <p:sp>
        <p:nvSpPr>
          <p:cNvPr id="3" name="Content Placeholder 2"/>
          <p:cNvSpPr>
            <a:spLocks noGrp="1"/>
          </p:cNvSpPr>
          <p:nvPr>
            <p:ph idx="1"/>
          </p:nvPr>
        </p:nvSpPr>
        <p:spPr/>
        <p:txBody>
          <a:bodyPr>
            <a:normAutofit fontScale="92500" lnSpcReduction="20000"/>
          </a:bodyPr>
          <a:lstStyle/>
          <a:p>
            <a:pPr marL="342900" lvl="1" indent="-342900">
              <a:buFont typeface="Arial" pitchFamily="34" charset="0"/>
              <a:buChar char="•"/>
            </a:pPr>
            <a:r>
              <a:rPr lang="en-US" altLang="zh-TW" sz="2400" b="1" u="sng" dirty="0" smtClean="0"/>
              <a:t>Gottfried-Karl </a:t>
            </a:r>
            <a:r>
              <a:rPr lang="en-US" altLang="zh-TW" sz="2400" b="1" u="sng" dirty="0" err="1" smtClean="0"/>
              <a:t>Kinderman’s</a:t>
            </a:r>
            <a:r>
              <a:rPr lang="en-US" altLang="zh-TW" sz="2400" b="1" u="sng" dirty="0" smtClean="0"/>
              <a:t> Munich School of </a:t>
            </a:r>
            <a:r>
              <a:rPr lang="en-US" altLang="zh-TW" sz="2400" b="1" u="sng" dirty="0" err="1" smtClean="0"/>
              <a:t>Neorealism</a:t>
            </a:r>
            <a:r>
              <a:rPr lang="en-US" altLang="zh-TW" sz="2400" b="1" u="sng" dirty="0" smtClean="0"/>
              <a:t> &amp; </a:t>
            </a:r>
            <a:r>
              <a:rPr lang="en-US" altLang="zh-TW" sz="2400" b="1" i="1" u="sng" dirty="0" smtClean="0"/>
              <a:t>constellation </a:t>
            </a:r>
            <a:r>
              <a:rPr lang="en-US" altLang="zh-TW" sz="2400" b="1" i="1" u="sng" dirty="0" smtClean="0"/>
              <a:t>analysis</a:t>
            </a:r>
          </a:p>
          <a:p>
            <a:pPr marL="342900" lvl="1" indent="-342900">
              <a:buFont typeface="Arial" pitchFamily="34" charset="0"/>
              <a:buChar char="•"/>
            </a:pPr>
            <a:r>
              <a:rPr lang="en-US" altLang="zh-TW" sz="2400" i="1" dirty="0" smtClean="0"/>
              <a:t>Constellation analysis </a:t>
            </a:r>
            <a:r>
              <a:rPr lang="en-US" altLang="zh-TW" sz="2400" dirty="0" smtClean="0"/>
              <a:t>is an integrated </a:t>
            </a:r>
            <a:r>
              <a:rPr lang="en-US" altLang="zh-TW" sz="2400" dirty="0" err="1" smtClean="0"/>
              <a:t>multimethod</a:t>
            </a:r>
            <a:r>
              <a:rPr lang="en-US" altLang="zh-TW" sz="2400" dirty="0" smtClean="0"/>
              <a:t> system of inquiry, </a:t>
            </a:r>
          </a:p>
          <a:p>
            <a:pPr marL="342900" lvl="1" indent="-342900">
              <a:buFont typeface="Arial" pitchFamily="34" charset="0"/>
              <a:buChar char="•"/>
            </a:pPr>
            <a:r>
              <a:rPr lang="en-US" altLang="zh-TW" sz="2400" dirty="0" smtClean="0"/>
              <a:t>Designed  to </a:t>
            </a:r>
            <a:endParaRPr lang="en-US" altLang="zh-TW" sz="2400" dirty="0" smtClean="0"/>
          </a:p>
          <a:p>
            <a:pPr marL="742950" lvl="2" indent="-342900"/>
            <a:r>
              <a:rPr lang="en-US" altLang="zh-TW" dirty="0" smtClean="0"/>
              <a:t>explain the behavior of individual actors within an international constellation</a:t>
            </a:r>
          </a:p>
          <a:p>
            <a:pPr marL="742950" lvl="2" indent="-342900"/>
            <a:r>
              <a:rPr lang="en-US" altLang="zh-TW" dirty="0" smtClean="0"/>
              <a:t>analyze  multidimensional patterns of interaction within a polycentric </a:t>
            </a:r>
            <a:r>
              <a:rPr lang="en-US" altLang="zh-TW" dirty="0" smtClean="0"/>
              <a:t>setting </a:t>
            </a:r>
            <a:r>
              <a:rPr lang="en-US" altLang="zh-TW" dirty="0" smtClean="0"/>
              <a:t>consisting of two or more </a:t>
            </a:r>
            <a:r>
              <a:rPr lang="en-US" altLang="zh-TW" dirty="0" err="1" smtClean="0"/>
              <a:t>monocentric</a:t>
            </a:r>
            <a:r>
              <a:rPr lang="en-US" altLang="zh-TW" dirty="0" smtClean="0"/>
              <a:t> action systems</a:t>
            </a:r>
            <a:endParaRPr lang="en-US" altLang="zh-TW" sz="2400" dirty="0" smtClean="0"/>
          </a:p>
          <a:p>
            <a:r>
              <a:rPr lang="en-US" altLang="zh-TW" sz="2400" dirty="0" smtClean="0"/>
              <a:t>Posits politics not power as its key concept</a:t>
            </a:r>
          </a:p>
          <a:p>
            <a:r>
              <a:rPr lang="en-US" altLang="zh-TW" sz="2400" dirty="0" smtClean="0"/>
              <a:t>Its basic premise is the existence of an international system consisting of interactive elements that are to be studied by reference to concepts derived from </a:t>
            </a:r>
            <a:r>
              <a:rPr lang="en-US" altLang="zh-TW" sz="2400" b="1" dirty="0" smtClean="0"/>
              <a:t>classical realist theory</a:t>
            </a:r>
            <a:r>
              <a:rPr lang="en-US" altLang="zh-TW" sz="2400" dirty="0" smtClean="0"/>
              <a:t>, but also based on variables drawn from </a:t>
            </a:r>
            <a:r>
              <a:rPr lang="en-US" altLang="zh-TW" sz="2400" b="1" dirty="0" smtClean="0"/>
              <a:t>cross-cultural comparative analysis</a:t>
            </a:r>
            <a:endParaRPr lang="zh-TW" altLang="en-US" sz="2400" b="1" dirty="0" smtClean="0"/>
          </a:p>
          <a:p>
            <a:pPr marL="342900" lvl="1" indent="-342900">
              <a:buFont typeface="Arial" pitchFamily="34" charset="0"/>
              <a:buChar char="•"/>
            </a:pPr>
            <a:endParaRPr lang="en-US" altLang="zh-TW" sz="2400" b="1" i="1" u="sng" dirty="0" smtClean="0"/>
          </a:p>
          <a:p>
            <a:endParaRPr lang="zh-TW"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altLang="zh-TW" dirty="0" smtClean="0"/>
              <a:t>Neorealist Theory</a:t>
            </a:r>
            <a:endParaRPr lang="zh-TW" altLang="en-US" dirty="0"/>
          </a:p>
        </p:txBody>
      </p:sp>
      <p:sp>
        <p:nvSpPr>
          <p:cNvPr id="3" name="Content Placeholder 2"/>
          <p:cNvSpPr>
            <a:spLocks noGrp="1"/>
          </p:cNvSpPr>
          <p:nvPr>
            <p:ph idx="1"/>
          </p:nvPr>
        </p:nvSpPr>
        <p:spPr>
          <a:xfrm>
            <a:off x="457200" y="1371600"/>
            <a:ext cx="8229600" cy="5181600"/>
          </a:xfrm>
        </p:spPr>
        <p:txBody>
          <a:bodyPr>
            <a:normAutofit fontScale="77500" lnSpcReduction="20000"/>
          </a:bodyPr>
          <a:lstStyle/>
          <a:p>
            <a:pPr marL="342900" lvl="1" indent="-342900">
              <a:buFont typeface="Arial" pitchFamily="34" charset="0"/>
              <a:buChar char="•"/>
            </a:pPr>
            <a:r>
              <a:rPr lang="en-US" altLang="zh-TW" b="1" u="sng" dirty="0" smtClean="0"/>
              <a:t>Gottfried-Karl </a:t>
            </a:r>
            <a:r>
              <a:rPr lang="en-US" altLang="zh-TW" b="1" u="sng" dirty="0" err="1" smtClean="0"/>
              <a:t>Kinderman’s</a:t>
            </a:r>
            <a:r>
              <a:rPr lang="en-US" altLang="zh-TW" b="1" u="sng" dirty="0" smtClean="0"/>
              <a:t> Munich School of </a:t>
            </a:r>
            <a:r>
              <a:rPr lang="en-US" altLang="zh-TW" b="1" u="sng" dirty="0" err="1" smtClean="0"/>
              <a:t>Neorealism</a:t>
            </a:r>
            <a:r>
              <a:rPr lang="en-US" altLang="zh-TW" b="1" u="sng" dirty="0" smtClean="0"/>
              <a:t> &amp; </a:t>
            </a:r>
            <a:r>
              <a:rPr lang="en-US" altLang="zh-TW" b="1" i="1" u="sng" dirty="0" smtClean="0"/>
              <a:t>constellation analysis</a:t>
            </a:r>
          </a:p>
          <a:p>
            <a:pPr marL="342900" lvl="1" indent="-342900">
              <a:buFont typeface="Arial" pitchFamily="34" charset="0"/>
              <a:buChar char="•"/>
            </a:pPr>
            <a:r>
              <a:rPr lang="en-US" altLang="zh-TW" i="1" dirty="0" smtClean="0"/>
              <a:t>Constellation </a:t>
            </a:r>
            <a:r>
              <a:rPr lang="en-US" altLang="zh-TW" i="1" dirty="0" smtClean="0"/>
              <a:t>analysis </a:t>
            </a:r>
            <a:r>
              <a:rPr lang="en-US" altLang="zh-TW" dirty="0" smtClean="0"/>
              <a:t> includes </a:t>
            </a:r>
            <a:r>
              <a:rPr lang="en-US" altLang="zh-TW" dirty="0" smtClean="0"/>
              <a:t>six categories for inquiry and analysis:</a:t>
            </a:r>
          </a:p>
          <a:p>
            <a:pPr marL="742950" lvl="2" indent="-342900"/>
            <a:r>
              <a:rPr lang="en-US" altLang="zh-TW" dirty="0" smtClean="0"/>
              <a:t>1. system and decision, including linkages between domestic and foreign policy and decision making</a:t>
            </a:r>
          </a:p>
          <a:p>
            <a:pPr marL="742950" lvl="2" indent="-342900"/>
            <a:r>
              <a:rPr lang="en-US" altLang="zh-TW" dirty="0" smtClean="0"/>
              <a:t>2. perception and reality, including the subjective images of decision makers</a:t>
            </a:r>
          </a:p>
          <a:p>
            <a:pPr marL="742950" lvl="2" indent="-342900"/>
            <a:r>
              <a:rPr lang="en-US" altLang="zh-TW" dirty="0" smtClean="0"/>
              <a:t>3. interest and power, including how decision makers define the role of power in achieving foreign policy goals, based on conceptions of national interest</a:t>
            </a:r>
          </a:p>
          <a:p>
            <a:pPr marL="742950" lvl="2" indent="-342900"/>
            <a:r>
              <a:rPr lang="en-US" altLang="zh-TW" dirty="0" smtClean="0"/>
              <a:t>4. norm and advantage, encompassing  how legal, moral or ideological postulates shape the conduct of units of the international system and of systemic structures themselves</a:t>
            </a:r>
          </a:p>
          <a:p>
            <a:pPr marL="742950" lvl="2" indent="-342900"/>
            <a:r>
              <a:rPr lang="en-US" altLang="zh-TW" dirty="0" smtClean="0"/>
              <a:t>5. structures and interdependence (including the effects of structures on levels of interdependence and overall interactive patterns</a:t>
            </a:r>
          </a:p>
          <a:p>
            <a:pPr marL="742950" lvl="2" indent="-342900"/>
            <a:r>
              <a:rPr lang="en-US" altLang="zh-TW" dirty="0" smtClean="0"/>
              <a:t>6. cooperation and conflict, or how all of the aforementioned categories shape the strategies of actors toward other actors and lead to patterns of cooperation, conflict, or neutrality</a:t>
            </a:r>
          </a:p>
          <a:p>
            <a:endParaRPr lang="zh-TW"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Neorealist Theory</a:t>
            </a:r>
            <a:endParaRPr lang="zh-TW" altLang="en-US" dirty="0"/>
          </a:p>
        </p:txBody>
      </p:sp>
      <p:sp>
        <p:nvSpPr>
          <p:cNvPr id="3" name="Content Placeholder 2"/>
          <p:cNvSpPr>
            <a:spLocks noGrp="1"/>
          </p:cNvSpPr>
          <p:nvPr>
            <p:ph idx="1"/>
          </p:nvPr>
        </p:nvSpPr>
        <p:spPr/>
        <p:txBody>
          <a:bodyPr>
            <a:normAutofit fontScale="92500" lnSpcReduction="20000"/>
          </a:bodyPr>
          <a:lstStyle/>
          <a:p>
            <a:pPr>
              <a:buNone/>
            </a:pPr>
            <a:r>
              <a:rPr lang="en-US" altLang="zh-TW" b="1" u="sng" dirty="0" smtClean="0"/>
              <a:t>Robert Gilpin</a:t>
            </a:r>
          </a:p>
          <a:p>
            <a:r>
              <a:rPr lang="en-US" altLang="zh-TW" dirty="0" smtClean="0"/>
              <a:t>Attempts to refine the rationality assumption of the classical realist theory</a:t>
            </a:r>
          </a:p>
          <a:p>
            <a:r>
              <a:rPr lang="en-US" altLang="zh-TW" dirty="0" smtClean="0"/>
              <a:t>States engage in </a:t>
            </a:r>
            <a:r>
              <a:rPr lang="en-US" altLang="zh-TW" b="1" dirty="0" smtClean="0"/>
              <a:t>cost-benefit calculations</a:t>
            </a:r>
          </a:p>
          <a:p>
            <a:r>
              <a:rPr lang="en-US" altLang="zh-TW" dirty="0" smtClean="0"/>
              <a:t>C</a:t>
            </a:r>
            <a:r>
              <a:rPr lang="en-US" altLang="zh-TW" dirty="0" smtClean="0"/>
              <a:t>osts of changing form the principal barriers to disruptive or destabilizing action</a:t>
            </a:r>
          </a:p>
          <a:p>
            <a:r>
              <a:rPr lang="en-US" altLang="zh-TW" dirty="0" smtClean="0"/>
              <a:t>Distribution of power principal means for controlling the behavior of the states</a:t>
            </a:r>
          </a:p>
          <a:p>
            <a:r>
              <a:rPr lang="en-US" altLang="zh-TW" dirty="0" smtClean="0"/>
              <a:t>Dominant states maintain a </a:t>
            </a:r>
            <a:r>
              <a:rPr lang="en-US" altLang="zh-TW" b="1" dirty="0" smtClean="0"/>
              <a:t>network of relationships </a:t>
            </a:r>
            <a:r>
              <a:rPr lang="en-US" altLang="zh-TW" dirty="0" smtClean="0"/>
              <a:t>within the system for this purpose</a:t>
            </a:r>
          </a:p>
          <a:p>
            <a:endParaRPr lang="zh-TW"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altLang="zh-TW" dirty="0" smtClean="0"/>
              <a:t>Neorealist Theory</a:t>
            </a:r>
            <a:endParaRPr lang="zh-TW" altLang="en-US" dirty="0"/>
          </a:p>
        </p:txBody>
      </p:sp>
      <p:sp>
        <p:nvSpPr>
          <p:cNvPr id="3" name="Content Placeholder 2"/>
          <p:cNvSpPr>
            <a:spLocks noGrp="1"/>
          </p:cNvSpPr>
          <p:nvPr>
            <p:ph idx="1"/>
          </p:nvPr>
        </p:nvSpPr>
        <p:spPr>
          <a:xfrm>
            <a:off x="457200" y="1295400"/>
            <a:ext cx="8229600" cy="5181600"/>
          </a:xfrm>
        </p:spPr>
        <p:txBody>
          <a:bodyPr>
            <a:normAutofit fontScale="62500" lnSpcReduction="20000"/>
          </a:bodyPr>
          <a:lstStyle/>
          <a:p>
            <a:pPr>
              <a:buNone/>
            </a:pPr>
            <a:r>
              <a:rPr lang="en-US" altLang="zh-TW" b="1" u="sng" dirty="0" smtClean="0"/>
              <a:t>Kenneth Waltz &amp; structural realism</a:t>
            </a:r>
          </a:p>
          <a:p>
            <a:r>
              <a:rPr lang="en-US" altLang="zh-TW" dirty="0" smtClean="0"/>
              <a:t>Structure connotes the way in which the parts are arranged</a:t>
            </a:r>
          </a:p>
          <a:p>
            <a:r>
              <a:rPr lang="en-US" altLang="zh-TW" dirty="0" smtClean="0"/>
              <a:t>Structures are either hierarchically (states) or anarchically (international order) organized </a:t>
            </a:r>
          </a:p>
          <a:p>
            <a:r>
              <a:rPr lang="en-US" altLang="zh-TW" dirty="0" smtClean="0"/>
              <a:t>The more hierarchical the system, the greater the differentiation of functions</a:t>
            </a:r>
          </a:p>
          <a:p>
            <a:r>
              <a:rPr lang="en-US" altLang="zh-TW" dirty="0" smtClean="0"/>
              <a:t>Structure is defined by the distribution of capabilities among the units ( necessary emergence of a balance of power)</a:t>
            </a:r>
          </a:p>
          <a:p>
            <a:r>
              <a:rPr lang="en-US" altLang="zh-TW" dirty="0" smtClean="0"/>
              <a:t>Structure is based on the fact that units differently juxtaposed and combined behave differently and in interacting produce different outcomes</a:t>
            </a:r>
          </a:p>
          <a:p>
            <a:r>
              <a:rPr lang="en-US" altLang="zh-TW" b="1" dirty="0" smtClean="0"/>
              <a:t>Structure is a variable conditioning political behavior</a:t>
            </a:r>
          </a:p>
          <a:p>
            <a:r>
              <a:rPr lang="en-US" altLang="zh-TW" dirty="0" smtClean="0"/>
              <a:t>If structure defines the arrangements of the parts, what accounts for change in the structure? – structures emerge from the coexistence of the primary political units of a given era</a:t>
            </a:r>
          </a:p>
          <a:p>
            <a:r>
              <a:rPr lang="en-US" altLang="zh-TW" dirty="0" smtClean="0"/>
              <a:t>structural realism does not  address  the reductionist question of how and why such political units come into existence at a particular time in history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Neorealist Theory</a:t>
            </a:r>
            <a:endParaRPr lang="zh-TW" altLang="en-US" dirty="0"/>
          </a:p>
        </p:txBody>
      </p:sp>
      <p:sp>
        <p:nvSpPr>
          <p:cNvPr id="3" name="Content Placeholder 2"/>
          <p:cNvSpPr>
            <a:spLocks noGrp="1"/>
          </p:cNvSpPr>
          <p:nvPr>
            <p:ph idx="1"/>
          </p:nvPr>
        </p:nvSpPr>
        <p:spPr>
          <a:xfrm>
            <a:off x="457200" y="1447800"/>
            <a:ext cx="8229600" cy="5410200"/>
          </a:xfrm>
        </p:spPr>
        <p:txBody>
          <a:bodyPr>
            <a:normAutofit fontScale="62500" lnSpcReduction="20000"/>
          </a:bodyPr>
          <a:lstStyle/>
          <a:p>
            <a:pPr>
              <a:buNone/>
            </a:pPr>
            <a:r>
              <a:rPr lang="en-US" altLang="zh-TW" b="1" u="sng" dirty="0" smtClean="0"/>
              <a:t>Robert  Gilpin</a:t>
            </a:r>
            <a:endParaRPr lang="en-US" altLang="zh-TW" dirty="0" smtClean="0"/>
          </a:p>
          <a:p>
            <a:r>
              <a:rPr lang="en-US" altLang="zh-TW" dirty="0" smtClean="0"/>
              <a:t>In deciding in foreign policies that would produce change in the international system states do not attempt to achieve one goal at the sacrifice of others but  instead make trade-offs with various objectives (</a:t>
            </a:r>
            <a:r>
              <a:rPr lang="en-US" altLang="zh-TW" i="1" dirty="0" err="1" smtClean="0"/>
              <a:t>satisficing</a:t>
            </a:r>
            <a:r>
              <a:rPr lang="en-US" altLang="zh-TW" dirty="0" smtClean="0"/>
              <a:t> approach)</a:t>
            </a:r>
          </a:p>
          <a:p>
            <a:r>
              <a:rPr lang="en-US" altLang="zh-TW" dirty="0" smtClean="0"/>
              <a:t>International systems undergo three types of change</a:t>
            </a:r>
          </a:p>
          <a:p>
            <a:pPr lvl="1"/>
            <a:r>
              <a:rPr lang="en-US" altLang="zh-TW" dirty="0" smtClean="0"/>
              <a:t>Alteration in the types of entities that compose a particular international system (systems change): a system changes as the cost-benefit ratio of membership in the existing system is altered</a:t>
            </a:r>
          </a:p>
          <a:p>
            <a:pPr lvl="1"/>
            <a:r>
              <a:rPr lang="en-US" altLang="zh-TW" dirty="0" smtClean="0"/>
              <a:t>A</a:t>
            </a:r>
            <a:r>
              <a:rPr lang="en-US" altLang="zh-TW" dirty="0" smtClean="0"/>
              <a:t> change deriving from the components within which change takes place (rise and fall of the powerful states that shape patterns of international interactions</a:t>
            </a:r>
          </a:p>
          <a:p>
            <a:pPr lvl="1"/>
            <a:r>
              <a:rPr lang="en-US" altLang="zh-TW" dirty="0" smtClean="0"/>
              <a:t>Change in nature of its members’ political, economic and </a:t>
            </a:r>
            <a:r>
              <a:rPr lang="en-US" altLang="zh-TW" dirty="0" err="1" smtClean="0"/>
              <a:t>sociocultural</a:t>
            </a:r>
            <a:r>
              <a:rPr lang="en-US" altLang="zh-TW" dirty="0" smtClean="0"/>
              <a:t> interactions</a:t>
            </a:r>
          </a:p>
          <a:p>
            <a:r>
              <a:rPr lang="en-US" altLang="zh-TW" dirty="0" smtClean="0"/>
              <a:t>A system in which the cost of expansion equals or exceeds its perceived benefits is in equilibrium</a:t>
            </a:r>
          </a:p>
          <a:p>
            <a:r>
              <a:rPr lang="en-US" altLang="zh-TW" dirty="0" smtClean="0"/>
              <a:t>There is a tendency for the economic cost of maintaining the status quo to increase faster than the economic capacity to support it</a:t>
            </a:r>
          </a:p>
          <a:p>
            <a:r>
              <a:rPr lang="en-US" altLang="zh-TW" dirty="0" smtClean="0"/>
              <a:t>Historically, war has been the primary means  by which the issue of disequilibrium has  been resolved</a:t>
            </a:r>
          </a:p>
          <a:p>
            <a:pPr lvl="1"/>
            <a:endParaRPr lang="en-US" altLang="zh-TW"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Neorealist Theory</a:t>
            </a:r>
            <a:endParaRPr lang="zh-TW" altLang="en-US" dirty="0"/>
          </a:p>
        </p:txBody>
      </p:sp>
      <p:sp>
        <p:nvSpPr>
          <p:cNvPr id="3" name="Content Placeholder 2"/>
          <p:cNvSpPr>
            <a:spLocks noGrp="1"/>
          </p:cNvSpPr>
          <p:nvPr>
            <p:ph idx="1"/>
          </p:nvPr>
        </p:nvSpPr>
        <p:spPr>
          <a:xfrm>
            <a:off x="457200" y="1371600"/>
            <a:ext cx="8229600" cy="4754563"/>
          </a:xfrm>
        </p:spPr>
        <p:txBody>
          <a:bodyPr>
            <a:normAutofit fontScale="92500" lnSpcReduction="20000"/>
          </a:bodyPr>
          <a:lstStyle/>
          <a:p>
            <a:pPr>
              <a:buNone/>
            </a:pPr>
            <a:r>
              <a:rPr lang="en-US" altLang="zh-TW" b="1" u="sng" dirty="0" smtClean="0"/>
              <a:t>Critique of </a:t>
            </a:r>
            <a:r>
              <a:rPr lang="en-US" altLang="zh-TW" b="1" u="sng" dirty="0" err="1" smtClean="0"/>
              <a:t>Kennet</a:t>
            </a:r>
            <a:r>
              <a:rPr lang="en-US" altLang="zh-TW" b="1" u="sng" dirty="0" smtClean="0"/>
              <a:t> Waltz’s structuralism</a:t>
            </a:r>
          </a:p>
          <a:p>
            <a:r>
              <a:rPr lang="en-US" altLang="zh-TW" dirty="0" smtClean="0"/>
              <a:t>Waltz’ neorealist theory sparked a debate that has dominated the IR theoretical landscape since the early 1980s</a:t>
            </a:r>
          </a:p>
          <a:p>
            <a:r>
              <a:rPr lang="en-US" altLang="zh-TW" dirty="0" smtClean="0"/>
              <a:t>Waltz has neglected both the role of the units and the impact of the structure of the units themselves on the behavioral patterns of their members</a:t>
            </a:r>
          </a:p>
          <a:p>
            <a:r>
              <a:rPr lang="en-US" altLang="zh-TW" dirty="0" smtClean="0"/>
              <a:t>Theory of international politics must include the domestic politics of the units, to the extent that they shape foreign policy</a:t>
            </a:r>
            <a:endParaRPr lang="zh-TW"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Outline</a:t>
            </a:r>
            <a:endParaRPr lang="zh-TW" altLang="en-US" dirty="0"/>
          </a:p>
        </p:txBody>
      </p:sp>
      <p:sp>
        <p:nvSpPr>
          <p:cNvPr id="3" name="Content Placeholder 2"/>
          <p:cNvSpPr>
            <a:spLocks noGrp="1"/>
          </p:cNvSpPr>
          <p:nvPr>
            <p:ph idx="1"/>
          </p:nvPr>
        </p:nvSpPr>
        <p:spPr/>
        <p:txBody>
          <a:bodyPr>
            <a:normAutofit fontScale="77500" lnSpcReduction="20000"/>
          </a:bodyPr>
          <a:lstStyle/>
          <a:p>
            <a:r>
              <a:rPr lang="en-US" altLang="zh-TW" dirty="0" smtClean="0"/>
              <a:t>Theoretical foundations</a:t>
            </a:r>
          </a:p>
          <a:p>
            <a:pPr lvl="1"/>
            <a:r>
              <a:rPr lang="en-US" altLang="zh-TW" dirty="0" smtClean="0"/>
              <a:t>The Utopian-Realist </a:t>
            </a:r>
            <a:r>
              <a:rPr lang="en-US" altLang="zh-TW" dirty="0" smtClean="0"/>
              <a:t>Debate</a:t>
            </a:r>
          </a:p>
          <a:p>
            <a:pPr lvl="1"/>
            <a:r>
              <a:rPr lang="en-US" altLang="zh-TW" dirty="0" smtClean="0"/>
              <a:t>The Neorealist-Neoliberal Debate</a:t>
            </a:r>
            <a:endParaRPr lang="en-US" altLang="zh-TW" dirty="0" smtClean="0"/>
          </a:p>
          <a:p>
            <a:pPr lvl="1"/>
            <a:r>
              <a:rPr lang="en-US" altLang="zh-TW" dirty="0" smtClean="0"/>
              <a:t>Antecedents of the Realist Theory</a:t>
            </a:r>
          </a:p>
          <a:p>
            <a:pPr lvl="1"/>
            <a:r>
              <a:rPr lang="en-US" altLang="zh-TW" dirty="0" smtClean="0"/>
              <a:t>Power and International Behavior</a:t>
            </a:r>
          </a:p>
          <a:p>
            <a:pPr lvl="1"/>
            <a:r>
              <a:rPr lang="en-US" altLang="zh-TW" dirty="0" smtClean="0"/>
              <a:t>Realist IR Theory. The Mid-Twentieth Century (Hans J. Morgenthau)</a:t>
            </a:r>
          </a:p>
          <a:p>
            <a:r>
              <a:rPr lang="en-US" altLang="zh-TW" dirty="0" smtClean="0"/>
              <a:t>Neorealist </a:t>
            </a:r>
            <a:r>
              <a:rPr lang="en-US" altLang="zh-TW" dirty="0" smtClean="0"/>
              <a:t>Theory</a:t>
            </a:r>
          </a:p>
          <a:p>
            <a:pPr lvl="1"/>
            <a:r>
              <a:rPr lang="en-US" altLang="zh-TW" dirty="0" smtClean="0"/>
              <a:t>Neorealist Theory</a:t>
            </a:r>
            <a:endParaRPr lang="en-US" altLang="zh-TW" dirty="0" smtClean="0"/>
          </a:p>
          <a:p>
            <a:pPr lvl="1"/>
            <a:r>
              <a:rPr lang="en-US" altLang="zh-TW" dirty="0" smtClean="0"/>
              <a:t>Neoclassical Realist Theory</a:t>
            </a:r>
          </a:p>
          <a:p>
            <a:pPr lvl="1"/>
            <a:r>
              <a:rPr lang="en-US" altLang="zh-TW" dirty="0" smtClean="0"/>
              <a:t>Recent Realist Thought and International institution</a:t>
            </a:r>
          </a:p>
          <a:p>
            <a:r>
              <a:rPr lang="en-US" altLang="zh-TW" dirty="0" smtClean="0"/>
              <a:t>Realism, </a:t>
            </a:r>
            <a:r>
              <a:rPr lang="en-US" altLang="zh-TW" dirty="0" err="1" smtClean="0"/>
              <a:t>Neorealism</a:t>
            </a:r>
            <a:r>
              <a:rPr lang="en-US" altLang="zh-TW" dirty="0" smtClean="0"/>
              <a:t>, Neoclassical Realist Theory: Limitations and Contributions</a:t>
            </a:r>
            <a:endParaRPr lang="zh-TW"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Neorealist Theory</a:t>
            </a:r>
            <a:endParaRPr lang="zh-TW" altLang="en-US" dirty="0"/>
          </a:p>
        </p:txBody>
      </p:sp>
      <p:sp>
        <p:nvSpPr>
          <p:cNvPr id="3" name="Content Placeholder 2"/>
          <p:cNvSpPr>
            <a:spLocks noGrp="1"/>
          </p:cNvSpPr>
          <p:nvPr>
            <p:ph idx="1"/>
          </p:nvPr>
        </p:nvSpPr>
        <p:spPr>
          <a:xfrm>
            <a:off x="457200" y="1295400"/>
            <a:ext cx="8229600" cy="5334000"/>
          </a:xfrm>
        </p:spPr>
        <p:txBody>
          <a:bodyPr>
            <a:normAutofit fontScale="62500" lnSpcReduction="20000"/>
          </a:bodyPr>
          <a:lstStyle/>
          <a:p>
            <a:pPr>
              <a:buNone/>
            </a:pPr>
            <a:r>
              <a:rPr lang="en-US" altLang="zh-TW" b="1" u="sng" dirty="0" smtClean="0"/>
              <a:t>Barry </a:t>
            </a:r>
            <a:r>
              <a:rPr lang="en-US" altLang="zh-TW" b="1" u="sng" dirty="0" err="1" smtClean="0"/>
              <a:t>Buzan</a:t>
            </a:r>
            <a:r>
              <a:rPr lang="en-US" altLang="zh-TW" b="1" u="sng" dirty="0" smtClean="0"/>
              <a:t>, Charles Jones and Richard Little</a:t>
            </a:r>
          </a:p>
          <a:p>
            <a:r>
              <a:rPr lang="en-US" altLang="zh-TW" dirty="0" smtClean="0"/>
              <a:t>Rules, regimes and international institutions need to be brought into the definition of international political structure</a:t>
            </a:r>
          </a:p>
          <a:p>
            <a:r>
              <a:rPr lang="en-US" altLang="zh-TW" i="1" dirty="0" smtClean="0"/>
              <a:t>deep structure</a:t>
            </a:r>
          </a:p>
          <a:p>
            <a:pPr lvl="1"/>
            <a:r>
              <a:rPr lang="en-US" altLang="zh-TW" dirty="0" smtClean="0"/>
              <a:t>Political structure encompasses anarchy as well as hierarchy</a:t>
            </a:r>
          </a:p>
          <a:p>
            <a:pPr lvl="1"/>
            <a:r>
              <a:rPr lang="en-US" altLang="zh-TW" dirty="0" smtClean="0"/>
              <a:t>If units are similar, their relationship is based on sovereignty </a:t>
            </a:r>
          </a:p>
          <a:p>
            <a:pPr lvl="1"/>
            <a:r>
              <a:rPr lang="en-US" altLang="zh-TW" dirty="0" smtClean="0"/>
              <a:t>In international organizations units exist in a hierarchical setting and undertake some government-like functions</a:t>
            </a:r>
          </a:p>
          <a:p>
            <a:r>
              <a:rPr lang="en-US" altLang="zh-TW" dirty="0" smtClean="0"/>
              <a:t>Deep structure includes rules and norms (international political system)</a:t>
            </a:r>
          </a:p>
          <a:p>
            <a:r>
              <a:rPr lang="en-US" altLang="zh-TW" dirty="0" smtClean="0"/>
              <a:t>The state is not exclusive basis for government (additional sectors which exercise control by coercion are economic, societal as well as strategic)</a:t>
            </a:r>
          </a:p>
          <a:p>
            <a:r>
              <a:rPr lang="en-US" altLang="zh-TW" dirty="0" smtClean="0"/>
              <a:t>how states choose to use their capabilities is not the same as how actors are ranked in the system structure</a:t>
            </a:r>
          </a:p>
          <a:p>
            <a:r>
              <a:rPr lang="en-US" altLang="zh-TW" dirty="0" smtClean="0"/>
              <a:t>The nature of unit capabilities affects system structure (technology and shared norms and organizations</a:t>
            </a:r>
          </a:p>
          <a:p>
            <a:r>
              <a:rPr lang="en-US" altLang="zh-TW" dirty="0" smtClean="0"/>
              <a:t>The systemic dimension of interaction  forms a component of a broadened neorealist– structural-realist theory</a:t>
            </a:r>
          </a:p>
          <a:p>
            <a:endParaRPr lang="zh-TW" altLang="en-US" i="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Neoclassical </a:t>
            </a:r>
            <a:r>
              <a:rPr lang="en-US" altLang="zh-TW" dirty="0" smtClean="0"/>
              <a:t>R</a:t>
            </a:r>
            <a:r>
              <a:rPr lang="en-US" altLang="zh-TW" dirty="0" smtClean="0"/>
              <a:t>ealist </a:t>
            </a:r>
            <a:r>
              <a:rPr lang="en-US" altLang="zh-TW" dirty="0" smtClean="0"/>
              <a:t>T</a:t>
            </a:r>
            <a:r>
              <a:rPr lang="en-US" altLang="zh-TW" dirty="0" smtClean="0"/>
              <a:t>heory</a:t>
            </a:r>
            <a:endParaRPr lang="zh-TW" altLang="en-US" dirty="0"/>
          </a:p>
        </p:txBody>
      </p:sp>
      <p:sp>
        <p:nvSpPr>
          <p:cNvPr id="3" name="Content Placeholder 2"/>
          <p:cNvSpPr>
            <a:spLocks noGrp="1"/>
          </p:cNvSpPr>
          <p:nvPr>
            <p:ph idx="1"/>
          </p:nvPr>
        </p:nvSpPr>
        <p:spPr/>
        <p:txBody>
          <a:bodyPr>
            <a:normAutofit fontScale="85000" lnSpcReduction="10000"/>
          </a:bodyPr>
          <a:lstStyle/>
          <a:p>
            <a:r>
              <a:rPr lang="en-US" altLang="zh-TW" dirty="0" smtClean="0"/>
              <a:t>An effort to bridge domestic and international politics and specifically to relate domestic structures to international structures</a:t>
            </a:r>
          </a:p>
          <a:p>
            <a:r>
              <a:rPr lang="en-US" altLang="zh-TW" dirty="0" smtClean="0"/>
              <a:t>States engage in international strategies termed </a:t>
            </a:r>
            <a:r>
              <a:rPr lang="en-US" altLang="zh-TW" i="1" dirty="0" smtClean="0"/>
              <a:t>external extraction </a:t>
            </a:r>
            <a:r>
              <a:rPr lang="en-US" altLang="zh-TW" dirty="0" smtClean="0"/>
              <a:t>(accumulation of resources from beyond the s</a:t>
            </a:r>
            <a:r>
              <a:rPr lang="en-US" altLang="zh-TW" dirty="0" smtClean="0"/>
              <a:t>tate borders) </a:t>
            </a:r>
            <a:r>
              <a:rPr lang="en-US" altLang="zh-TW" dirty="0" smtClean="0"/>
              <a:t> and </a:t>
            </a:r>
            <a:r>
              <a:rPr lang="en-US" altLang="zh-TW" i="1" dirty="0" smtClean="0"/>
              <a:t>external validation </a:t>
            </a:r>
            <a:r>
              <a:rPr lang="en-US" altLang="zh-TW" dirty="0" smtClean="0"/>
              <a:t>(use of leaders’ authoritative status within the international community to enhance their domestic status)</a:t>
            </a:r>
          </a:p>
          <a:p>
            <a:r>
              <a:rPr lang="en-US" altLang="zh-TW" dirty="0" smtClean="0"/>
              <a:t>Foreign policy is the result of complex patterns of interaction within and between the both levels of  competition and cooperation</a:t>
            </a:r>
            <a:endParaRPr lang="zh-TW"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Neoclassical Realist Theory</a:t>
            </a:r>
            <a:endParaRPr lang="zh-TW" altLang="en-US" dirty="0"/>
          </a:p>
        </p:txBody>
      </p:sp>
      <p:sp>
        <p:nvSpPr>
          <p:cNvPr id="3" name="Content Placeholder 2"/>
          <p:cNvSpPr>
            <a:spLocks noGrp="1"/>
          </p:cNvSpPr>
          <p:nvPr>
            <p:ph idx="1"/>
          </p:nvPr>
        </p:nvSpPr>
        <p:spPr>
          <a:xfrm>
            <a:off x="457200" y="1371600"/>
            <a:ext cx="8229600" cy="5105400"/>
          </a:xfrm>
        </p:spPr>
        <p:txBody>
          <a:bodyPr>
            <a:normAutofit fontScale="77500" lnSpcReduction="20000"/>
          </a:bodyPr>
          <a:lstStyle/>
          <a:p>
            <a:r>
              <a:rPr lang="en-US" altLang="zh-TW" dirty="0" smtClean="0"/>
              <a:t>states may adopt various forms of cooperative or conflict policies, the main question is what explains their propensity to opt for one such strategy or another?</a:t>
            </a:r>
            <a:r>
              <a:rPr lang="zh-TW" altLang="en-US" dirty="0" smtClean="0"/>
              <a:t> </a:t>
            </a:r>
            <a:endParaRPr lang="en-US" altLang="zh-TW" dirty="0" smtClean="0"/>
          </a:p>
          <a:p>
            <a:r>
              <a:rPr lang="en-US" altLang="zh-TW" dirty="0" smtClean="0"/>
              <a:t>International systems structure is dependent on a host of other factors located within the units themselves (the ways in which states develop and engage their respective capabilities, the strategies they formulate for survival, the mechanisms by which they make decisions, the collective perceptions about the outside world, the estimates about their own relative capabilities, and the historical, cultural, and geographical circumstances upon which they shape their responses to external challenges)</a:t>
            </a:r>
          </a:p>
          <a:p>
            <a:r>
              <a:rPr lang="en-US" altLang="zh-TW" dirty="0" smtClean="0"/>
              <a:t>Neoclassical realists, who downplay the international systems level fall within what is termed</a:t>
            </a:r>
            <a:r>
              <a:rPr lang="en-US" altLang="zh-TW" i="1" dirty="0" smtClean="0"/>
              <a:t> </a:t>
            </a:r>
            <a:r>
              <a:rPr lang="en-US" altLang="zh-TW" i="1" dirty="0" err="1" smtClean="0"/>
              <a:t>Innenpolitik</a:t>
            </a:r>
            <a:endParaRPr lang="en-US" altLang="zh-TW" i="1" dirty="0" smtClean="0"/>
          </a:p>
          <a:p>
            <a:endParaRPr lang="en-US" altLang="zh-TW"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TW" dirty="0" smtClean="0"/>
              <a:t>Recent realist Thought and International Institutions</a:t>
            </a:r>
            <a:endParaRPr lang="zh-TW" altLang="en-US" dirty="0"/>
          </a:p>
        </p:txBody>
      </p:sp>
      <p:sp>
        <p:nvSpPr>
          <p:cNvPr id="3" name="Content Placeholder 2"/>
          <p:cNvSpPr>
            <a:spLocks noGrp="1"/>
          </p:cNvSpPr>
          <p:nvPr>
            <p:ph idx="1"/>
          </p:nvPr>
        </p:nvSpPr>
        <p:spPr>
          <a:xfrm>
            <a:off x="457200" y="1600200"/>
            <a:ext cx="8229600" cy="4876800"/>
          </a:xfrm>
        </p:spPr>
        <p:txBody>
          <a:bodyPr>
            <a:normAutofit fontScale="85000" lnSpcReduction="20000"/>
          </a:bodyPr>
          <a:lstStyle/>
          <a:p>
            <a:r>
              <a:rPr lang="en-US" altLang="zh-TW" dirty="0" smtClean="0"/>
              <a:t>Joseph </a:t>
            </a:r>
            <a:r>
              <a:rPr lang="en-US" altLang="zh-TW" dirty="0" err="1" smtClean="0"/>
              <a:t>Grieco</a:t>
            </a:r>
            <a:r>
              <a:rPr lang="en-US" altLang="zh-TW" dirty="0" smtClean="0"/>
              <a:t>: for small and mini states voting in international institutions the only way to exert influence on the global scene</a:t>
            </a:r>
          </a:p>
          <a:p>
            <a:r>
              <a:rPr lang="en-US" altLang="zh-TW" dirty="0" smtClean="0"/>
              <a:t>Contingent realism (Charles L. Glaser): international institutions play an important role in reducing or minimizing the security dilemma</a:t>
            </a:r>
          </a:p>
          <a:p>
            <a:r>
              <a:rPr lang="en-US" altLang="zh-TW" dirty="0" smtClean="0"/>
              <a:t>Institutions reflect the preferences of actors</a:t>
            </a:r>
          </a:p>
          <a:p>
            <a:r>
              <a:rPr lang="en-US" altLang="zh-TW" dirty="0" smtClean="0"/>
              <a:t>To the extent that domestic preferences shape the foreign policy of democratic states, we come close to the democratic peace theory</a:t>
            </a:r>
          </a:p>
          <a:p>
            <a:r>
              <a:rPr lang="en-US" altLang="zh-TW" dirty="0" smtClean="0"/>
              <a:t>Recent neoclassical realist theory contributes to a synthesis between neorealist/structural realist and neoliberal </a:t>
            </a:r>
            <a:r>
              <a:rPr lang="en-US" altLang="zh-TW" dirty="0" err="1" smtClean="0"/>
              <a:t>institutionalist</a:t>
            </a:r>
            <a:r>
              <a:rPr lang="en-US" altLang="zh-TW" dirty="0" smtClean="0"/>
              <a:t> theories</a:t>
            </a:r>
            <a:endParaRPr lang="zh-TW"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TW" sz="3200" dirty="0" smtClean="0"/>
              <a:t>Realism, </a:t>
            </a:r>
            <a:r>
              <a:rPr lang="en-US" altLang="zh-TW" sz="3200" dirty="0" err="1" smtClean="0"/>
              <a:t>Neorealism</a:t>
            </a:r>
            <a:r>
              <a:rPr lang="en-US" altLang="zh-TW" sz="3200" dirty="0" smtClean="0"/>
              <a:t>, Neoclassical realist Theory: Limitations and Contributions</a:t>
            </a:r>
            <a:endParaRPr lang="zh-TW" altLang="en-US" sz="3200" dirty="0"/>
          </a:p>
        </p:txBody>
      </p:sp>
      <p:sp>
        <p:nvSpPr>
          <p:cNvPr id="3" name="Content Placeholder 2"/>
          <p:cNvSpPr>
            <a:spLocks noGrp="1"/>
          </p:cNvSpPr>
          <p:nvPr>
            <p:ph idx="1"/>
          </p:nvPr>
        </p:nvSpPr>
        <p:spPr>
          <a:xfrm>
            <a:off x="457200" y="1600200"/>
            <a:ext cx="8229600" cy="5257800"/>
          </a:xfrm>
        </p:spPr>
        <p:txBody>
          <a:bodyPr>
            <a:normAutofit fontScale="77500" lnSpcReduction="20000"/>
          </a:bodyPr>
          <a:lstStyle/>
          <a:p>
            <a:r>
              <a:rPr lang="en-US" altLang="zh-TW" b="1" u="sng" dirty="0" smtClean="0"/>
              <a:t>Limitations: </a:t>
            </a:r>
            <a:r>
              <a:rPr lang="en-US" altLang="zh-TW" i="1" dirty="0" smtClean="0"/>
              <a:t>fractured foundation </a:t>
            </a:r>
            <a:r>
              <a:rPr lang="en-US" altLang="zh-TW" dirty="0" smtClean="0"/>
              <a:t>undermines realism’s structural integrity</a:t>
            </a:r>
          </a:p>
          <a:p>
            <a:pPr lvl="1"/>
            <a:r>
              <a:rPr lang="en-US" altLang="zh-TW" dirty="0" smtClean="0"/>
              <a:t>Self-help in the form of power balancing</a:t>
            </a:r>
          </a:p>
          <a:p>
            <a:pPr lvl="2"/>
            <a:r>
              <a:rPr lang="en-US" altLang="zh-TW" dirty="0" smtClean="0"/>
              <a:t>History shows that other strategies were more likely to be employed as a response to crucial threats to states’ security</a:t>
            </a:r>
          </a:p>
          <a:p>
            <a:pPr lvl="1"/>
            <a:r>
              <a:rPr lang="en-US" altLang="zh-TW" dirty="0" smtClean="0"/>
              <a:t>The concept of national interest</a:t>
            </a:r>
          </a:p>
          <a:p>
            <a:pPr lvl="2"/>
            <a:r>
              <a:rPr lang="en-US" altLang="zh-TW" dirty="0" smtClean="0"/>
              <a:t>Too obvious and </a:t>
            </a:r>
            <a:r>
              <a:rPr lang="en-US" altLang="zh-TW" dirty="0" err="1" smtClean="0"/>
              <a:t>unilluminating</a:t>
            </a:r>
            <a:endParaRPr lang="en-US" altLang="zh-TW" dirty="0" smtClean="0"/>
          </a:p>
          <a:p>
            <a:pPr lvl="2"/>
            <a:r>
              <a:rPr lang="en-US" altLang="zh-TW" dirty="0" smtClean="0"/>
              <a:t>It is difficult to give it an operational meaning as it depends on  how  a specific national identity is constructed</a:t>
            </a:r>
          </a:p>
          <a:p>
            <a:pPr lvl="1"/>
            <a:r>
              <a:rPr lang="en-US" altLang="zh-TW" dirty="0" smtClean="0"/>
              <a:t>Realism draws from the Eurocentric system of the past and cannot be applied to contemporary global international system</a:t>
            </a:r>
          </a:p>
          <a:p>
            <a:pPr lvl="1"/>
            <a:r>
              <a:rPr lang="en-US" altLang="zh-TW" dirty="0" smtClean="0"/>
              <a:t>It is normative in terms of prescribing believingly appropriate actions  to statesmen</a:t>
            </a:r>
          </a:p>
          <a:p>
            <a:pPr lvl="1"/>
            <a:r>
              <a:rPr lang="en-US" altLang="zh-TW" dirty="0" smtClean="0"/>
              <a:t>Too much emphasis is placed on power, which subsumes various very different  categories of variables ,  to the relative exclusion of other important variables</a:t>
            </a:r>
          </a:p>
          <a:p>
            <a:pPr lvl="1"/>
            <a:r>
              <a:rPr lang="en-US" altLang="zh-TW" dirty="0" smtClean="0"/>
              <a:t>Reduces politics to rational interpretations</a:t>
            </a:r>
          </a:p>
          <a:p>
            <a:endParaRPr lang="zh-TW"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TW" sz="3200" dirty="0" smtClean="0"/>
              <a:t>Realism, </a:t>
            </a:r>
            <a:r>
              <a:rPr lang="en-US" altLang="zh-TW" sz="3200" dirty="0" err="1" smtClean="0"/>
              <a:t>Neorealism</a:t>
            </a:r>
            <a:r>
              <a:rPr lang="en-US" altLang="zh-TW" sz="3200" dirty="0" smtClean="0"/>
              <a:t>, Neoclassical realist Theory: Limitations and Contributions</a:t>
            </a:r>
            <a:endParaRPr lang="zh-TW" altLang="en-US" sz="3200" dirty="0"/>
          </a:p>
        </p:txBody>
      </p:sp>
      <p:sp>
        <p:nvSpPr>
          <p:cNvPr id="3" name="Content Placeholder 2"/>
          <p:cNvSpPr>
            <a:spLocks noGrp="1"/>
          </p:cNvSpPr>
          <p:nvPr>
            <p:ph idx="1"/>
          </p:nvPr>
        </p:nvSpPr>
        <p:spPr/>
        <p:txBody>
          <a:bodyPr>
            <a:normAutofit fontScale="85000" lnSpcReduction="20000"/>
          </a:bodyPr>
          <a:lstStyle/>
          <a:p>
            <a:r>
              <a:rPr lang="en-US" altLang="zh-TW" b="1" u="sng" dirty="0" smtClean="0"/>
              <a:t>Contributions</a:t>
            </a:r>
            <a:r>
              <a:rPr lang="en-US" altLang="zh-TW" u="sng" dirty="0" smtClean="0"/>
              <a:t>:</a:t>
            </a:r>
          </a:p>
          <a:p>
            <a:pPr lvl="1"/>
            <a:r>
              <a:rPr lang="en-US" altLang="zh-TW" dirty="0" smtClean="0"/>
              <a:t>Realism ranks as the most important attempt thus far to isolate and focus on a key variable in political behavior and to develop a theory of international relations</a:t>
            </a:r>
          </a:p>
          <a:p>
            <a:pPr lvl="1"/>
            <a:r>
              <a:rPr lang="en-US" altLang="zh-TW" dirty="0" smtClean="0"/>
              <a:t>Robert O. </a:t>
            </a:r>
            <a:r>
              <a:rPr lang="en-US" altLang="zh-TW" dirty="0" err="1" smtClean="0"/>
              <a:t>Keohane</a:t>
            </a:r>
            <a:r>
              <a:rPr lang="en-US" altLang="zh-TW" dirty="0" smtClean="0"/>
              <a:t>: “Realism provides a good starting point for the analysis of cooperation and discord, since its tautological structure and pessimistic assumptions about individual and state behavior serve as barriers against wishful thinking.”</a:t>
            </a:r>
          </a:p>
          <a:p>
            <a:pPr lvl="1"/>
            <a:r>
              <a:rPr lang="en-US" altLang="zh-TW" dirty="0" smtClean="0"/>
              <a:t>It should be viewed less as a coherent theoretical position than as a site of a great many contested claims (Walker)</a:t>
            </a:r>
          </a:p>
          <a:p>
            <a:pPr lvl="1"/>
            <a:r>
              <a:rPr lang="en-US" altLang="zh-TW" dirty="0" smtClean="0"/>
              <a:t>As it addresses body of issues, crucially important to international relations, its impact has been pervasive and enduring </a:t>
            </a:r>
          </a:p>
          <a:p>
            <a:pPr lvl="1"/>
            <a:endParaRPr lang="en-US" altLang="zh-TW" dirty="0" smtClean="0"/>
          </a:p>
          <a:p>
            <a:pPr lvl="1"/>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TW" dirty="0" smtClean="0"/>
              <a:t>Theoretical foundations</a:t>
            </a:r>
            <a:endParaRPr lang="zh-TW" altLang="en-US" dirty="0"/>
          </a:p>
        </p:txBody>
      </p:sp>
      <p:sp>
        <p:nvSpPr>
          <p:cNvPr id="3" name="Content Placeholder 2"/>
          <p:cNvSpPr>
            <a:spLocks noGrp="1"/>
          </p:cNvSpPr>
          <p:nvPr>
            <p:ph idx="1"/>
          </p:nvPr>
        </p:nvSpPr>
        <p:spPr/>
        <p:txBody>
          <a:bodyPr>
            <a:normAutofit fontScale="70000" lnSpcReduction="20000"/>
          </a:bodyPr>
          <a:lstStyle/>
          <a:p>
            <a:pPr>
              <a:buNone/>
            </a:pPr>
            <a:r>
              <a:rPr lang="en-US" altLang="zh-TW" dirty="0" smtClean="0"/>
              <a:t>     Realist theory held a dominant position in the study of IR in the years between the end of the WW2 into the early 1980</a:t>
            </a:r>
          </a:p>
          <a:p>
            <a:endParaRPr lang="en-US" altLang="zh-TW" dirty="0"/>
          </a:p>
          <a:p>
            <a:r>
              <a:rPr lang="en-US" altLang="zh-TW" dirty="0" smtClean="0"/>
              <a:t>Classical realist theory</a:t>
            </a:r>
          </a:p>
          <a:p>
            <a:pPr lvl="1"/>
            <a:r>
              <a:rPr lang="en-US" altLang="zh-TW" dirty="0" smtClean="0"/>
              <a:t>International systems level of analysis and the state, or unit actor level of analysis</a:t>
            </a:r>
          </a:p>
          <a:p>
            <a:r>
              <a:rPr lang="en-US" altLang="zh-TW" dirty="0" smtClean="0"/>
              <a:t>Neorealist-structural realist theory</a:t>
            </a:r>
          </a:p>
          <a:p>
            <a:pPr lvl="1"/>
            <a:r>
              <a:rPr lang="en-US" altLang="zh-TW" dirty="0" smtClean="0"/>
              <a:t> International system level of analysis, addresses the nature of international politics</a:t>
            </a:r>
          </a:p>
          <a:p>
            <a:r>
              <a:rPr lang="en-US" altLang="zh-TW" dirty="0" smtClean="0"/>
              <a:t>Neoclassical realist</a:t>
            </a:r>
          </a:p>
          <a:p>
            <a:pPr lvl="1"/>
            <a:r>
              <a:rPr lang="en-US" altLang="zh-TW" dirty="0" smtClean="0"/>
              <a:t>The state, or the unit, level of analysis</a:t>
            </a:r>
          </a:p>
          <a:p>
            <a:endParaRPr lang="en-US" altLang="zh-TW" dirty="0" smtClean="0"/>
          </a:p>
          <a:p>
            <a:pPr>
              <a:buNone/>
            </a:pPr>
            <a:r>
              <a:rPr lang="en-US" altLang="zh-TW" dirty="0" smtClean="0"/>
              <a:t>      Neorealist and Neoclassical realist theory build upon the intellectual tradition of classical realist theory</a:t>
            </a:r>
            <a:endParaRPr lang="en-US" altLang="zh-TW"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altLang="zh-TW" dirty="0" smtClean="0"/>
              <a:t>Theoretical foundations</a:t>
            </a:r>
            <a:endParaRPr lang="zh-TW" altLang="en-US" dirty="0"/>
          </a:p>
        </p:txBody>
      </p:sp>
      <p:sp>
        <p:nvSpPr>
          <p:cNvPr id="3" name="Content Placeholder 2"/>
          <p:cNvSpPr>
            <a:spLocks noGrp="1"/>
          </p:cNvSpPr>
          <p:nvPr>
            <p:ph idx="1"/>
          </p:nvPr>
        </p:nvSpPr>
        <p:spPr>
          <a:xfrm>
            <a:off x="228600" y="1143000"/>
            <a:ext cx="8686800" cy="5715000"/>
          </a:xfrm>
        </p:spPr>
        <p:txBody>
          <a:bodyPr>
            <a:normAutofit fontScale="85000" lnSpcReduction="20000"/>
          </a:bodyPr>
          <a:lstStyle/>
          <a:p>
            <a:r>
              <a:rPr lang="en-US" altLang="zh-TW" b="1" u="sng" dirty="0" smtClean="0"/>
              <a:t>Classical realist theory – key assumptions</a:t>
            </a:r>
          </a:p>
          <a:p>
            <a:pPr>
              <a:buNone/>
            </a:pPr>
            <a:r>
              <a:rPr lang="en-US" altLang="zh-TW" dirty="0" smtClean="0"/>
              <a:t>1. states as key factors</a:t>
            </a:r>
          </a:p>
          <a:p>
            <a:pPr>
              <a:buNone/>
            </a:pPr>
            <a:r>
              <a:rPr lang="en-US" altLang="zh-TW" dirty="0" smtClean="0"/>
              <a:t>2.  International politics </a:t>
            </a:r>
            <a:r>
              <a:rPr lang="en-US" altLang="zh-TW" dirty="0" err="1" smtClean="0"/>
              <a:t>conflictual</a:t>
            </a:r>
            <a:endParaRPr lang="en-US" altLang="zh-TW" dirty="0" smtClean="0"/>
          </a:p>
          <a:p>
            <a:pPr>
              <a:buNone/>
            </a:pPr>
            <a:r>
              <a:rPr lang="en-US" altLang="zh-TW" dirty="0" smtClean="0"/>
              <a:t>3. States exist in a condition of legal sovereignty</a:t>
            </a:r>
          </a:p>
          <a:p>
            <a:pPr>
              <a:buNone/>
            </a:pPr>
            <a:r>
              <a:rPr lang="en-US" altLang="zh-TW" dirty="0" smtClean="0"/>
              <a:t>4. States are unitary actors (domestic, foreign policy separated)</a:t>
            </a:r>
          </a:p>
          <a:p>
            <a:pPr>
              <a:buNone/>
            </a:pPr>
            <a:r>
              <a:rPr lang="en-US" altLang="zh-TW" dirty="0" smtClean="0"/>
              <a:t>5. States are rational actors (national interest)</a:t>
            </a:r>
          </a:p>
          <a:p>
            <a:pPr>
              <a:buNone/>
            </a:pPr>
            <a:r>
              <a:rPr lang="en-US" altLang="zh-TW" dirty="0" smtClean="0"/>
              <a:t>6. Power the most important concept in explaining state </a:t>
            </a:r>
            <a:r>
              <a:rPr lang="en-US" altLang="zh-TW" dirty="0" smtClean="0"/>
              <a:t>behavior</a:t>
            </a:r>
          </a:p>
          <a:p>
            <a:r>
              <a:rPr lang="en-US" altLang="zh-TW" dirty="0" smtClean="0"/>
              <a:t> </a:t>
            </a:r>
            <a:r>
              <a:rPr lang="en-US" altLang="zh-TW" dirty="0" smtClean="0"/>
              <a:t>Two essential questions:</a:t>
            </a:r>
          </a:p>
          <a:p>
            <a:pPr lvl="1"/>
            <a:r>
              <a:rPr lang="en-US" altLang="zh-TW" dirty="0" smtClean="0"/>
              <a:t>What accounts for state behavior in general and in particular for the survival of states?</a:t>
            </a:r>
          </a:p>
          <a:p>
            <a:pPr lvl="1"/>
            <a:r>
              <a:rPr lang="en-US" altLang="zh-TW" dirty="0" smtClean="0"/>
              <a:t>What produces and accounts for the dynamics of the international system?</a:t>
            </a:r>
          </a:p>
          <a:p>
            <a:endParaRPr lang="en-US" altLang="zh-TW" dirty="0" smtClean="0"/>
          </a:p>
          <a:p>
            <a:endParaRPr lang="zh-TW"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Theoretical foundations</a:t>
            </a:r>
            <a:endParaRPr lang="zh-TW" altLang="en-US" dirty="0"/>
          </a:p>
        </p:txBody>
      </p:sp>
      <p:sp>
        <p:nvSpPr>
          <p:cNvPr id="3" name="Content Placeholder 2"/>
          <p:cNvSpPr>
            <a:spLocks noGrp="1"/>
          </p:cNvSpPr>
          <p:nvPr>
            <p:ph idx="1"/>
          </p:nvPr>
        </p:nvSpPr>
        <p:spPr/>
        <p:txBody>
          <a:bodyPr>
            <a:normAutofit fontScale="85000" lnSpcReduction="20000"/>
          </a:bodyPr>
          <a:lstStyle/>
          <a:p>
            <a:pPr>
              <a:buNone/>
            </a:pPr>
            <a:r>
              <a:rPr lang="en-US" altLang="zh-TW" b="1" u="sng" dirty="0" smtClean="0"/>
              <a:t>The Utopian-Realist Debate (according to Edward </a:t>
            </a:r>
            <a:r>
              <a:rPr lang="en-US" altLang="zh-TW" b="1" u="sng" dirty="0" err="1" smtClean="0"/>
              <a:t>Hallett</a:t>
            </a:r>
            <a:r>
              <a:rPr lang="en-US" altLang="zh-TW" b="1" u="sng" dirty="0" smtClean="0"/>
              <a:t> Carr)</a:t>
            </a:r>
          </a:p>
          <a:p>
            <a:r>
              <a:rPr lang="en-US" altLang="zh-TW" dirty="0" smtClean="0"/>
              <a:t>Utopian theory guided the development in IR theory in years between the two World Wars, and especially in the Anglo-American setting</a:t>
            </a:r>
          </a:p>
          <a:p>
            <a:r>
              <a:rPr lang="en-US" altLang="zh-TW" dirty="0" smtClean="0"/>
              <a:t>Utopians intellectual descendants of </a:t>
            </a:r>
          </a:p>
          <a:p>
            <a:pPr lvl="1"/>
            <a:r>
              <a:rPr lang="en-US" altLang="zh-TW" dirty="0" smtClean="0"/>
              <a:t>18</a:t>
            </a:r>
            <a:r>
              <a:rPr lang="en-US" altLang="zh-TW" baseline="30000" dirty="0" smtClean="0"/>
              <a:t>th</a:t>
            </a:r>
            <a:r>
              <a:rPr lang="en-US" altLang="zh-TW" dirty="0" smtClean="0"/>
              <a:t> century </a:t>
            </a:r>
            <a:r>
              <a:rPr lang="en-US" altLang="zh-TW" dirty="0" err="1" smtClean="0"/>
              <a:t>Enlightement</a:t>
            </a:r>
            <a:r>
              <a:rPr lang="en-US" altLang="zh-TW" dirty="0" smtClean="0"/>
              <a:t> optimism</a:t>
            </a:r>
          </a:p>
          <a:p>
            <a:pPr lvl="2"/>
            <a:r>
              <a:rPr lang="en-US" altLang="zh-TW" dirty="0" smtClean="0"/>
              <a:t>Human conduct shaped by environing circumstances </a:t>
            </a:r>
          </a:p>
          <a:p>
            <a:pPr lvl="1"/>
            <a:r>
              <a:rPr lang="en-US" altLang="zh-TW" dirty="0" smtClean="0"/>
              <a:t>19</a:t>
            </a:r>
            <a:r>
              <a:rPr lang="en-US" altLang="zh-TW" baseline="30000" dirty="0" smtClean="0"/>
              <a:t>th</a:t>
            </a:r>
            <a:r>
              <a:rPr lang="en-US" altLang="zh-TW" dirty="0" smtClean="0"/>
              <a:t> century </a:t>
            </a:r>
            <a:r>
              <a:rPr lang="en-US" altLang="zh-TW" dirty="0" smtClean="0"/>
              <a:t>L</a:t>
            </a:r>
            <a:r>
              <a:rPr lang="en-US" altLang="zh-TW" dirty="0" smtClean="0"/>
              <a:t>iberalism</a:t>
            </a:r>
          </a:p>
          <a:p>
            <a:pPr lvl="2"/>
            <a:r>
              <a:rPr lang="en-US" altLang="zh-TW" dirty="0" smtClean="0"/>
              <a:t>Harmony of interests at the level of the collectivity </a:t>
            </a:r>
            <a:endParaRPr lang="en-US" altLang="zh-TW" dirty="0" smtClean="0"/>
          </a:p>
          <a:p>
            <a:pPr lvl="1"/>
            <a:r>
              <a:rPr lang="en-US" altLang="zh-TW" dirty="0" smtClean="0"/>
              <a:t>20</a:t>
            </a:r>
            <a:r>
              <a:rPr lang="en-US" altLang="zh-TW" baseline="30000" dirty="0" smtClean="0"/>
              <a:t>th</a:t>
            </a:r>
            <a:r>
              <a:rPr lang="en-US" altLang="zh-TW" dirty="0" smtClean="0"/>
              <a:t> century </a:t>
            </a:r>
            <a:r>
              <a:rPr lang="en-US" altLang="zh-TW" dirty="0" err="1" smtClean="0"/>
              <a:t>Wilsonian</a:t>
            </a:r>
            <a:r>
              <a:rPr lang="en-US" altLang="zh-TW" dirty="0" smtClean="0"/>
              <a:t> idealism</a:t>
            </a:r>
          </a:p>
          <a:p>
            <a:pPr lvl="2"/>
            <a:r>
              <a:rPr lang="en-US" altLang="zh-TW" dirty="0" smtClean="0"/>
              <a:t>International system based on representative governments (from national self-determination to democratic peace theory)</a:t>
            </a:r>
          </a:p>
          <a:p>
            <a:endParaRPr lang="en-US" altLang="zh-TW" dirty="0" smtClean="0"/>
          </a:p>
          <a:p>
            <a:pPr lvl="2"/>
            <a:endParaRPr lang="en-US" altLang="zh-TW" dirty="0" smtClean="0"/>
          </a:p>
          <a:p>
            <a:endParaRPr lang="en-US" altLang="zh-TW" dirty="0" smtClean="0"/>
          </a:p>
          <a:p>
            <a:pPr lvl="1">
              <a:buNone/>
            </a:pPr>
            <a:endParaRPr lang="zh-TW"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Theoretical foundations</a:t>
            </a:r>
            <a:endParaRPr lang="zh-TW" altLang="en-US" dirty="0"/>
          </a:p>
        </p:txBody>
      </p:sp>
      <p:sp>
        <p:nvSpPr>
          <p:cNvPr id="3" name="Content Placeholder 2"/>
          <p:cNvSpPr>
            <a:spLocks noGrp="1"/>
          </p:cNvSpPr>
          <p:nvPr>
            <p:ph idx="1"/>
          </p:nvPr>
        </p:nvSpPr>
        <p:spPr/>
        <p:txBody>
          <a:bodyPr>
            <a:normAutofit fontScale="92500"/>
          </a:bodyPr>
          <a:lstStyle/>
          <a:p>
            <a:pPr>
              <a:buNone/>
            </a:pPr>
            <a:r>
              <a:rPr lang="en-US" altLang="zh-TW" b="1" u="sng" dirty="0" smtClean="0"/>
              <a:t>The Utopian-Realist Debate (according to E. H. Carr</a:t>
            </a:r>
            <a:r>
              <a:rPr lang="en-US" altLang="zh-TW" b="1" dirty="0" smtClean="0"/>
              <a:t>)</a:t>
            </a:r>
          </a:p>
          <a:p>
            <a:r>
              <a:rPr lang="en-US" altLang="zh-TW" dirty="0" smtClean="0"/>
              <a:t>Realist stressed power and interest rather than ideals in IR and admit that power relationships are often cloaked in moral and legal terms:</a:t>
            </a:r>
          </a:p>
          <a:p>
            <a:pPr lvl="1"/>
            <a:r>
              <a:rPr lang="en-US" altLang="zh-TW" dirty="0" smtClean="0"/>
              <a:t>Carr notes that the utopian theory of that era merely justified the interests of the dominant English-speaking status-quo powers</a:t>
            </a:r>
          </a:p>
          <a:p>
            <a:r>
              <a:rPr lang="en-US" altLang="zh-TW" dirty="0" smtClean="0"/>
              <a:t>Sound political theories contain elements of utopianism and realism</a:t>
            </a:r>
            <a:endParaRPr lang="zh-TW"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Theoretical foundations</a:t>
            </a:r>
            <a:endParaRPr lang="zh-TW" altLang="en-US" dirty="0"/>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r>
              <a:rPr lang="en-US" altLang="zh-TW" b="1" u="sng" dirty="0" smtClean="0"/>
              <a:t>The Neorealist-Neoliberal Debate</a:t>
            </a:r>
          </a:p>
          <a:p>
            <a:r>
              <a:rPr lang="en-US" altLang="zh-TW" dirty="0" smtClean="0"/>
              <a:t>a discord on the extent to which development of institutions can transcend the structural characteristics of the anarchic international system</a:t>
            </a:r>
          </a:p>
          <a:p>
            <a:pPr lvl="1"/>
            <a:r>
              <a:rPr lang="en-US" altLang="zh-TW" dirty="0" smtClean="0"/>
              <a:t>Robert </a:t>
            </a:r>
            <a:r>
              <a:rPr lang="en-US" altLang="zh-TW" dirty="0" err="1" smtClean="0"/>
              <a:t>Keohane</a:t>
            </a:r>
            <a:r>
              <a:rPr lang="en-US" altLang="zh-TW" dirty="0" smtClean="0"/>
              <a:t>: “realists and </a:t>
            </a:r>
            <a:r>
              <a:rPr lang="en-US" altLang="zh-TW" dirty="0" err="1" smtClean="0"/>
              <a:t>institutionalists</a:t>
            </a:r>
            <a:r>
              <a:rPr lang="en-US" altLang="zh-TW" dirty="0" smtClean="0"/>
              <a:t> agree that without basis either of hegemonic dominance or common interests, international institutions cannot long survive.”</a:t>
            </a:r>
          </a:p>
          <a:p>
            <a:r>
              <a:rPr lang="en-US" altLang="zh-TW" dirty="0" smtClean="0"/>
              <a:t>The neorealist-neoliberal debate has moved away from the sharp delineation to an effort toward synthesis</a:t>
            </a:r>
          </a:p>
          <a:p>
            <a:endParaRPr lang="en-US" altLang="zh-TW" dirty="0" smtClean="0"/>
          </a:p>
          <a:p>
            <a:endParaRPr lang="en-US" altLang="zh-TW" dirty="0" smtClean="0"/>
          </a:p>
          <a:p>
            <a:pPr lvl="1"/>
            <a:endParaRPr lang="zh-TW"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altLang="zh-TW" dirty="0" smtClean="0"/>
              <a:t>Theoretical foundations</a:t>
            </a:r>
            <a:endParaRPr lang="zh-TW" altLang="en-US" dirty="0"/>
          </a:p>
        </p:txBody>
      </p:sp>
      <p:sp>
        <p:nvSpPr>
          <p:cNvPr id="3" name="Content Placeholder 2"/>
          <p:cNvSpPr>
            <a:spLocks noGrp="1"/>
          </p:cNvSpPr>
          <p:nvPr>
            <p:ph idx="1"/>
          </p:nvPr>
        </p:nvSpPr>
        <p:spPr>
          <a:xfrm>
            <a:off x="0" y="838200"/>
            <a:ext cx="9144000" cy="6019800"/>
          </a:xfrm>
        </p:spPr>
        <p:txBody>
          <a:bodyPr>
            <a:normAutofit fontScale="62500" lnSpcReduction="20000"/>
          </a:bodyPr>
          <a:lstStyle/>
          <a:p>
            <a:pPr>
              <a:buNone/>
            </a:pPr>
            <a:r>
              <a:rPr lang="en-US" altLang="zh-TW" b="1" u="sng" dirty="0" smtClean="0"/>
              <a:t>Antecedents of Realist Theory</a:t>
            </a:r>
          </a:p>
          <a:p>
            <a:r>
              <a:rPr lang="en-US" altLang="zh-TW" dirty="0" smtClean="0"/>
              <a:t>Thucydides (400 </a:t>
            </a:r>
            <a:r>
              <a:rPr lang="en-US" altLang="zh-TW" dirty="0" err="1" smtClean="0"/>
              <a:t>b.c</a:t>
            </a:r>
            <a:r>
              <a:rPr lang="en-US" altLang="zh-TW" dirty="0" smtClean="0"/>
              <a:t>.): </a:t>
            </a:r>
          </a:p>
          <a:p>
            <a:pPr lvl="1"/>
            <a:r>
              <a:rPr lang="en-US" altLang="zh-TW" dirty="0" smtClean="0"/>
              <a:t>“what made (Peloponnesian) war inevitable was the growth of </a:t>
            </a:r>
            <a:r>
              <a:rPr lang="en-US" altLang="zh-TW" dirty="0" err="1" smtClean="0"/>
              <a:t>Atenian</a:t>
            </a:r>
            <a:r>
              <a:rPr lang="en-US" altLang="zh-TW" dirty="0" smtClean="0"/>
              <a:t> power and the fear which this caused in Sparta”</a:t>
            </a:r>
          </a:p>
          <a:p>
            <a:r>
              <a:rPr lang="en-US" altLang="zh-TW" dirty="0" err="1" smtClean="0"/>
              <a:t>Niccolo</a:t>
            </a:r>
            <a:r>
              <a:rPr lang="en-US" altLang="zh-TW" dirty="0" smtClean="0"/>
              <a:t> Machiavelli (1469-1557)</a:t>
            </a:r>
          </a:p>
          <a:p>
            <a:pPr lvl="1"/>
            <a:r>
              <a:rPr lang="en-US" altLang="zh-TW" dirty="0" smtClean="0"/>
              <a:t> to ensure state’s survival, ruler’s moral standards must be different from those of the individual –  is concerned with power – politics as clash of interests – pessimistic view of human nature</a:t>
            </a:r>
          </a:p>
          <a:p>
            <a:r>
              <a:rPr lang="en-US" altLang="zh-TW" dirty="0" smtClean="0"/>
              <a:t>Thomas Hobbes (1588-1679)</a:t>
            </a:r>
          </a:p>
          <a:p>
            <a:pPr lvl="1"/>
            <a:r>
              <a:rPr lang="en-US" altLang="zh-TW" dirty="0" smtClean="0"/>
              <a:t>Without a strong sovereign, chaos and violence follow; there is little prospect for changing  human behavior – paradoxically closer to proponents of world government, yet, doubted the possibility of establishing the world empire</a:t>
            </a:r>
          </a:p>
          <a:p>
            <a:r>
              <a:rPr lang="en-US" altLang="zh-TW" dirty="0" smtClean="0"/>
              <a:t>Georg Hegel (1770-1831)</a:t>
            </a:r>
          </a:p>
          <a:p>
            <a:pPr lvl="1"/>
            <a:r>
              <a:rPr lang="en-US" altLang="zh-TW" dirty="0" smtClean="0"/>
              <a:t>State has an “individual totality” that develops according to its own laws –  the state’s highest duty lies in its own preservation</a:t>
            </a:r>
          </a:p>
          <a:p>
            <a:r>
              <a:rPr lang="en-US" altLang="zh-TW" dirty="0" smtClean="0"/>
              <a:t>Max Weber (1864-1920)</a:t>
            </a:r>
          </a:p>
          <a:p>
            <a:pPr lvl="1"/>
            <a:r>
              <a:rPr lang="en-US" altLang="zh-TW" dirty="0" smtClean="0"/>
              <a:t>politics characterized by a struggle for power – every big political community a potential aspirant to prestige – every political structure prefers weak rather than strong neighbors</a:t>
            </a:r>
          </a:p>
          <a:p>
            <a:pPr lvl="1"/>
            <a:r>
              <a:rPr lang="en-US" altLang="zh-TW" dirty="0" smtClean="0"/>
              <a:t>The ethical problem: the absolute </a:t>
            </a:r>
            <a:r>
              <a:rPr lang="en-US" altLang="zh-TW" dirty="0" err="1" smtClean="0"/>
              <a:t>ethicsof</a:t>
            </a:r>
            <a:r>
              <a:rPr lang="en-US" altLang="zh-TW" dirty="0" smtClean="0"/>
              <a:t> conviction cannot be separated from an understanding of consequences (ethic of responsibility)</a:t>
            </a:r>
          </a:p>
          <a:p>
            <a:pPr lvl="1"/>
            <a:endParaRPr lang="en-US" altLang="zh-TW" dirty="0" smtClean="0"/>
          </a:p>
          <a:p>
            <a:endParaRPr lang="en-US" altLang="zh-TW" dirty="0" smtClean="0"/>
          </a:p>
          <a:p>
            <a:endParaRPr lang="en-US" altLang="zh-TW" dirty="0" smtClean="0"/>
          </a:p>
          <a:p>
            <a:endParaRPr lang="zh-TW" alt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altLang="zh-TW" dirty="0" smtClean="0"/>
              <a:t>Theoretical foundations</a:t>
            </a:r>
            <a:endParaRPr lang="zh-TW" altLang="en-US" dirty="0"/>
          </a:p>
        </p:txBody>
      </p:sp>
      <p:sp>
        <p:nvSpPr>
          <p:cNvPr id="3" name="Content Placeholder 2"/>
          <p:cNvSpPr>
            <a:spLocks noGrp="1"/>
          </p:cNvSpPr>
          <p:nvPr>
            <p:ph idx="1"/>
          </p:nvPr>
        </p:nvSpPr>
        <p:spPr>
          <a:xfrm>
            <a:off x="457200" y="1295400"/>
            <a:ext cx="8229600" cy="5562600"/>
          </a:xfrm>
        </p:spPr>
        <p:txBody>
          <a:bodyPr>
            <a:normAutofit fontScale="85000" lnSpcReduction="20000"/>
          </a:bodyPr>
          <a:lstStyle/>
          <a:p>
            <a:pPr>
              <a:buNone/>
            </a:pPr>
            <a:r>
              <a:rPr lang="en-US" altLang="zh-TW" b="1" u="sng" dirty="0" smtClean="0"/>
              <a:t>Power and International Behavior</a:t>
            </a:r>
          </a:p>
          <a:p>
            <a:r>
              <a:rPr lang="en-US" altLang="zh-TW" dirty="0" smtClean="0"/>
              <a:t>Power – problem of conceptualization:</a:t>
            </a:r>
          </a:p>
          <a:p>
            <a:pPr lvl="1"/>
            <a:r>
              <a:rPr lang="en-US" altLang="zh-TW" dirty="0" smtClean="0"/>
              <a:t>Nicholas J. </a:t>
            </a:r>
            <a:r>
              <a:rPr lang="en-US" altLang="zh-TW" dirty="0" err="1" smtClean="0"/>
              <a:t>Spykman</a:t>
            </a:r>
            <a:r>
              <a:rPr lang="en-US" altLang="zh-TW" dirty="0" smtClean="0"/>
              <a:t>: power is he ability to move the individual or the human collectivity in some desired fashion, through “persuasion, purchase, barter and coercion”</a:t>
            </a:r>
          </a:p>
          <a:p>
            <a:pPr lvl="1"/>
            <a:r>
              <a:rPr lang="en-US" altLang="zh-TW" dirty="0" smtClean="0"/>
              <a:t>Arnold </a:t>
            </a:r>
            <a:r>
              <a:rPr lang="en-US" altLang="zh-TW" dirty="0" err="1" smtClean="0"/>
              <a:t>Wolfers</a:t>
            </a:r>
            <a:r>
              <a:rPr lang="en-US" altLang="zh-TW" dirty="0" smtClean="0"/>
              <a:t>: power is an ability to move others by the threat or infliction of deprivations, </a:t>
            </a:r>
            <a:r>
              <a:rPr lang="en-US" altLang="zh-TW" i="1" dirty="0" smtClean="0"/>
              <a:t>influence</a:t>
            </a:r>
            <a:r>
              <a:rPr lang="en-US" altLang="zh-TW" dirty="0" smtClean="0"/>
              <a:t> is the ability to do so through promises of grants of benefits</a:t>
            </a:r>
          </a:p>
          <a:p>
            <a:pPr lvl="1"/>
            <a:r>
              <a:rPr lang="en-US" altLang="zh-TW" dirty="0" smtClean="0"/>
              <a:t>Robert Gilpin and Kenneth Waltz: the power of a state consists of capabilities (military, economic, technological, etc.)</a:t>
            </a:r>
          </a:p>
          <a:p>
            <a:pPr lvl="1"/>
            <a:r>
              <a:rPr lang="en-US" altLang="zh-TW" dirty="0" smtClean="0"/>
              <a:t>Charles P. </a:t>
            </a:r>
            <a:r>
              <a:rPr lang="en-US" altLang="zh-TW" dirty="0" err="1" smtClean="0"/>
              <a:t>Kindleberger</a:t>
            </a:r>
            <a:r>
              <a:rPr lang="en-US" altLang="zh-TW" dirty="0" smtClean="0"/>
              <a:t>: strength is a means that exists even in an absence of its use for some goal. power is the use of </a:t>
            </a:r>
            <a:r>
              <a:rPr lang="en-US" altLang="zh-TW" i="1" dirty="0" smtClean="0"/>
              <a:t>strength</a:t>
            </a:r>
            <a:r>
              <a:rPr lang="en-US" altLang="zh-TW" dirty="0" smtClean="0"/>
              <a:t>, for a particular purpose; strategy itself becomes a capability </a:t>
            </a:r>
          </a:p>
          <a:p>
            <a:pPr lvl="1">
              <a:buNone/>
            </a:pPr>
            <a:endParaRPr lang="en-US" altLang="zh-TW" dirty="0" smtClean="0"/>
          </a:p>
          <a:p>
            <a:pPr lvl="1"/>
            <a:endParaRPr lang="en-US" altLang="zh-TW" dirty="0" smtClean="0"/>
          </a:p>
          <a:p>
            <a:pPr lvl="1"/>
            <a:endParaRPr lang="en-US" altLang="zh-TW" dirty="0" smtClean="0"/>
          </a:p>
          <a:p>
            <a:pPr lvl="1"/>
            <a:endParaRPr lang="en-US" altLang="zh-TW" dirty="0" smtClean="0"/>
          </a:p>
          <a:p>
            <a:pPr>
              <a:buNone/>
            </a:pPr>
            <a:endParaRPr lang="zh-TW" alt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1349</TotalTime>
  <Words>2819</Words>
  <Application>Microsoft Office PowerPoint</Application>
  <PresentationFormat>On-screen Show (4:3)</PresentationFormat>
  <Paragraphs>218</Paragraphs>
  <Slides>25</Slides>
  <Notes>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Dougherty &amp; Pfaltzgraff Jr. Contending Theories of International Relations Chapter 2: From Realist to Neorealist and Neoclassical Realist Theory</vt:lpstr>
      <vt:lpstr>Outline</vt:lpstr>
      <vt:lpstr>Theoretical foundations</vt:lpstr>
      <vt:lpstr>Theoretical foundations</vt:lpstr>
      <vt:lpstr>Theoretical foundations</vt:lpstr>
      <vt:lpstr>Theoretical foundations</vt:lpstr>
      <vt:lpstr>Theoretical foundations</vt:lpstr>
      <vt:lpstr>Theoretical foundations</vt:lpstr>
      <vt:lpstr>Theoretical foundations</vt:lpstr>
      <vt:lpstr>Theoretical foundations</vt:lpstr>
      <vt:lpstr>Theoretical foundations</vt:lpstr>
      <vt:lpstr>Theoretical foundations</vt:lpstr>
      <vt:lpstr>Neorealist Theory</vt:lpstr>
      <vt:lpstr>Neorealist Theory</vt:lpstr>
      <vt:lpstr>Neorealist Theory</vt:lpstr>
      <vt:lpstr>Neorealist Theory</vt:lpstr>
      <vt:lpstr>Neorealist Theory</vt:lpstr>
      <vt:lpstr>Neorealist Theory</vt:lpstr>
      <vt:lpstr>Neorealist Theory</vt:lpstr>
      <vt:lpstr>Neorealist Theory</vt:lpstr>
      <vt:lpstr>Neoclassical Realist Theory</vt:lpstr>
      <vt:lpstr>Neoclassical Realist Theory</vt:lpstr>
      <vt:lpstr>Recent realist Thought and International Institutions</vt:lpstr>
      <vt:lpstr>Realism, Neorealism, Neoclassical realist Theory: Limitations and Contributions</vt:lpstr>
      <vt:lpstr>Realism, Neorealism, Neoclassical realist Theory: Limitations and Contributions</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Relations Theory</dc:title>
  <dc:creator>HP</dc:creator>
  <cp:lastModifiedBy>HP</cp:lastModifiedBy>
  <cp:revision>146</cp:revision>
  <dcterms:created xsi:type="dcterms:W3CDTF">2012-09-30T06:47:20Z</dcterms:created>
  <dcterms:modified xsi:type="dcterms:W3CDTF">2012-10-01T15:21:44Z</dcterms:modified>
</cp:coreProperties>
</file>