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8" r:id="rId3"/>
    <p:sldId id="263" r:id="rId4"/>
    <p:sldId id="264" r:id="rId5"/>
    <p:sldId id="266" r:id="rId6"/>
    <p:sldId id="261" r:id="rId7"/>
    <p:sldId id="280" r:id="rId8"/>
    <p:sldId id="274" r:id="rId9"/>
    <p:sldId id="276" r:id="rId10"/>
    <p:sldId id="285" r:id="rId11"/>
    <p:sldId id="277" r:id="rId12"/>
    <p:sldId id="278" r:id="rId13"/>
    <p:sldId id="279" r:id="rId14"/>
    <p:sldId id="281" r:id="rId15"/>
    <p:sldId id="257" r:id="rId16"/>
    <p:sldId id="283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6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740FD-4AF9-441D-B5D1-BBCA8A50F4A3}" type="datetimeFigureOut">
              <a:rPr lang="zh-TW" altLang="en-US" smtClean="0"/>
              <a:pPr/>
              <a:t>2013/2/25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A2190-BC20-4234-A852-039CD67537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五條誓文</a:t>
            </a:r>
            <a:r>
              <a:rPr lang="en-US" altLang="zh-TW" dirty="0" smtClean="0"/>
              <a:t>P171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r>
              <a:rPr lang="zh-TW" altLang="en-US" dirty="0" smtClean="0"/>
              <a:t>政體書</a:t>
            </a:r>
            <a:r>
              <a:rPr lang="en-US" altLang="zh-TW" dirty="0" smtClean="0"/>
              <a:t>P225</a:t>
            </a:r>
          </a:p>
          <a:p>
            <a:r>
              <a:rPr lang="zh-TW" altLang="en-US" dirty="0" smtClean="0">
                <a:latin typeface="新細明體"/>
              </a:rPr>
              <a:t>主權代表者</a:t>
            </a:r>
            <a:r>
              <a:rPr lang="en-US" altLang="zh-TW" dirty="0" smtClean="0">
                <a:latin typeface="新細明體"/>
              </a:rPr>
              <a:t>P227</a:t>
            </a:r>
          </a:p>
          <a:p>
            <a:r>
              <a:rPr lang="zh-TW" altLang="en-US" dirty="0" smtClean="0">
                <a:latin typeface="新細明體"/>
              </a:rPr>
              <a:t>祭政一致</a:t>
            </a:r>
            <a:r>
              <a:rPr lang="en-US" altLang="zh-TW" dirty="0" smtClean="0">
                <a:latin typeface="新細明體"/>
              </a:rPr>
              <a:t>P261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A2190-BC20-4234-A852-039CD6753718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上局</a:t>
            </a:r>
            <a:r>
              <a:rPr lang="en-US" altLang="zh-TW" dirty="0" smtClean="0"/>
              <a:t>P242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A2190-BC20-4234-A852-039CD6753718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二卷序</a:t>
            </a:r>
            <a:r>
              <a:rPr lang="en-US" altLang="zh-TW" dirty="0" smtClean="0"/>
              <a:t>5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A2190-BC20-4234-A852-039CD6753718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二卷序</a:t>
            </a:r>
            <a:r>
              <a:rPr lang="en-US" altLang="zh-TW" dirty="0" smtClean="0"/>
              <a:t>5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A2190-BC20-4234-A852-039CD6753718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二卷序</a:t>
            </a:r>
            <a:r>
              <a:rPr lang="en-US" altLang="zh-TW" dirty="0" smtClean="0"/>
              <a:t>5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A2190-BC20-4234-A852-039CD6753718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二卷序</a:t>
            </a:r>
            <a:r>
              <a:rPr lang="en-US" altLang="zh-TW" dirty="0" smtClean="0"/>
              <a:t>5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A2190-BC20-4234-A852-039CD6753718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二卷序</a:t>
            </a:r>
            <a:r>
              <a:rPr lang="en-US" altLang="zh-TW" dirty="0" smtClean="0"/>
              <a:t>5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A2190-BC20-4234-A852-039CD6753718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D3D7E3F-5416-4B85-BE1C-9143D3D1B045}" type="datetimeFigureOut">
              <a:rPr lang="zh-TW" altLang="en-US" smtClean="0"/>
              <a:pPr/>
              <a:t>2013/2/25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176D1ED-F08C-4A81-8909-9008DFBBE6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7E3F-5416-4B85-BE1C-9143D3D1B045}" type="datetimeFigureOut">
              <a:rPr lang="zh-TW" altLang="en-US" smtClean="0"/>
              <a:pPr/>
              <a:t>2013/2/25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D1ED-F08C-4A81-8909-9008DFBBE6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7E3F-5416-4B85-BE1C-9143D3D1B045}" type="datetimeFigureOut">
              <a:rPr lang="zh-TW" altLang="en-US" smtClean="0"/>
              <a:pPr/>
              <a:t>2013/2/25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D1ED-F08C-4A81-8909-9008DFBBE6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3D7E3F-5416-4B85-BE1C-9143D3D1B045}" type="datetimeFigureOut">
              <a:rPr lang="zh-TW" altLang="en-US" smtClean="0"/>
              <a:pPr/>
              <a:t>2013/2/25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176D1ED-F08C-4A81-8909-9008DFBBE60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D3D7E3F-5416-4B85-BE1C-9143D3D1B045}" type="datetimeFigureOut">
              <a:rPr lang="zh-TW" altLang="en-US" smtClean="0"/>
              <a:pPr/>
              <a:t>2013/2/25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176D1ED-F08C-4A81-8909-9008DFBBE6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7E3F-5416-4B85-BE1C-9143D3D1B045}" type="datetimeFigureOut">
              <a:rPr lang="zh-TW" altLang="en-US" smtClean="0"/>
              <a:pPr/>
              <a:t>2013/2/25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D1ED-F08C-4A81-8909-9008DFBBE60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7E3F-5416-4B85-BE1C-9143D3D1B045}" type="datetimeFigureOut">
              <a:rPr lang="zh-TW" altLang="en-US" smtClean="0"/>
              <a:pPr/>
              <a:t>2013/2/25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D1ED-F08C-4A81-8909-9008DFBBE60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3D7E3F-5416-4B85-BE1C-9143D3D1B045}" type="datetimeFigureOut">
              <a:rPr lang="zh-TW" altLang="en-US" smtClean="0"/>
              <a:pPr/>
              <a:t>2013/2/25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176D1ED-F08C-4A81-8909-9008DFBBE60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7E3F-5416-4B85-BE1C-9143D3D1B045}" type="datetimeFigureOut">
              <a:rPr lang="zh-TW" altLang="en-US" smtClean="0"/>
              <a:pPr/>
              <a:t>2013/2/25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6D1ED-F08C-4A81-8909-9008DFBBE6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3D7E3F-5416-4B85-BE1C-9143D3D1B045}" type="datetimeFigureOut">
              <a:rPr lang="zh-TW" altLang="en-US" smtClean="0"/>
              <a:pPr/>
              <a:t>2013/2/25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176D1ED-F08C-4A81-8909-9008DFBBE60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3D7E3F-5416-4B85-BE1C-9143D3D1B045}" type="datetimeFigureOut">
              <a:rPr lang="zh-TW" altLang="en-US" smtClean="0"/>
              <a:pPr/>
              <a:t>2013/2/25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176D1ED-F08C-4A81-8909-9008DFBBE60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D3D7E3F-5416-4B85-BE1C-9143D3D1B045}" type="datetimeFigureOut">
              <a:rPr lang="zh-TW" altLang="en-US" smtClean="0"/>
              <a:pPr/>
              <a:t>2013/2/25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176D1ED-F08C-4A81-8909-9008DFBBE6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185982" y="928670"/>
            <a:ext cx="6958018" cy="189436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　　　　　　　　　　　　明治維新</a:t>
            </a:r>
            <a:br>
              <a:rPr lang="zh-TW" altLang="en-US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　　　　　　尊王倒幕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德川幕府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714612" y="5486400"/>
            <a:ext cx="6172200" cy="1371600"/>
          </a:xfrm>
        </p:spPr>
        <p:txBody>
          <a:bodyPr>
            <a:normAutofit/>
          </a:bodyPr>
          <a:lstStyle/>
          <a:p>
            <a:pPr algn="r"/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碩一政  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M016070020</a:t>
            </a:r>
          </a:p>
          <a:p>
            <a:pPr algn="r"/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吳碩宸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明治維新改革內容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改革封建身分制度、取消武士特權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地稅改革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殖產興業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文明開化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教育改革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富國強兵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改革封建身分制度與取消武士特權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1873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頒布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&lt;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徵兵法制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&gt;</a:t>
            </a: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積極面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不論身分均需入伍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消極面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替身費問題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影響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　取消武士階級對軍事的壟斷，建立資產階級所有的常備軍力，促進軍事現代化，卻也造成日後對外擴張，對內鎮壓人民工具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地稅改革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1872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年廢除禁賣土地禁令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－依土地實際使用廢封建土地所有制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－貨幣取代米糧繳稅助國家收入擺脫米價波動影響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影響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地稅收入佔政府年收入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60%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，成為明治政府各項改革穩定的物質基礎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殖產興業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運用國家力量以國家資金，大力扶植資本主義的成長，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分為兩時期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－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1880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年前採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官營示範主義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””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技術移植主義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”</a:t>
            </a: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－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1880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年後國營產業廉價售予大資本家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　　　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ex: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三井、三菱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影響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型塑現今日本財閥割據、政商關係錯綜複雜現況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文明開化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7467600" cy="5188092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福澤諭吉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&lt;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勸學篇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&gt;</a:t>
            </a: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－天不造人上人、亦不造人下人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－一身之獨立，乃學問訊、問急務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海外留學生規則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1871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斷髮脫刀令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影響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－羞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於傳統文化、一味追求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歐化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產生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大量東方社會原不存在的概念詞彙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ex: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人民、共和國、社會主義、共產主義、革命、幹部、藝術、醫學、交流、否定、肯定、假設、供給、法律、俱樂部、便當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教育改革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教育改革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－頒布小學、中學、帝國大學、師範學校令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－採西洋學制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影響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政府官員多開明積極並大量聘用外國專家協助日本移植西方文明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明治維新對日本未來的影響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積極性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建立地主資產階級專政之中央集權國家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建立職業自由、土地買賣自由、受教育機會平等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消極性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革命中心以天皇為馬首，帶有高度妥協性，保留了大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量封建遺緒，對內剝削人民，對外侵略擴張　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形成二戰前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軍國主義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之溫床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報告大綱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28596" y="1214422"/>
            <a:ext cx="7467600" cy="52578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zh-TW" sz="2800" dirty="0" smtClean="0"/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德川幕府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參覲交代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尊王攘夷     倒幕維新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大政奉還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王政復古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>
              <a:buNone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明治維新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現代化日本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/>
          </a:p>
        </p:txBody>
      </p:sp>
      <p:sp>
        <p:nvSpPr>
          <p:cNvPr id="4" name="向右箭號 3"/>
          <p:cNvSpPr/>
          <p:nvPr/>
        </p:nvSpPr>
        <p:spPr>
          <a:xfrm>
            <a:off x="2500298" y="2928934"/>
            <a:ext cx="42862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德川幕府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天保改革與西南強藩之興起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西方資本主義入侵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階級關係的變化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人民反抗鬥爭的加強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幕藩體制瓦解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幕府與外樣強藩間矛盾激化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洋學壟斷權不再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親藩大名、譜代大名、外樣大名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歐美的衝擊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鎖國與開國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國內階級鬥爭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自立思想廣泛活躍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安政大獄、天誅暗殺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薩長聯盟、薩土盟約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大政奉還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德川慶喜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大政奉還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王政復古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00034" y="1357298"/>
            <a:ext cx="7467600" cy="4873752"/>
          </a:xfrm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朝廷創建現代官僚階層雛型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設三職七科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西方諸國保持中立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視「天皇」、「將軍」為同等權力之交戰團體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五條誓文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「輔弼天皇」的制度化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&lt;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政體書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&gt;</a:t>
            </a: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天皇為「玉」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VS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 主權代表者</a:t>
            </a:r>
          </a:p>
          <a:p>
            <a:endParaRPr lang="en-US" altLang="zh-TW" dirty="0" smtClean="0">
              <a:latin typeface="新細明體"/>
            </a:endParaRPr>
          </a:p>
          <a:p>
            <a:pPr>
              <a:buNone/>
            </a:pPr>
            <a:endParaRPr lang="zh-TW" altLang="en-US" dirty="0" smtClean="0"/>
          </a:p>
          <a:p>
            <a:endParaRPr lang="en-US" altLang="zh-TW" dirty="0" smtClean="0">
              <a:latin typeface="新細明體"/>
            </a:endParaRPr>
          </a:p>
          <a:p>
            <a:endParaRPr lang="en-US" altLang="zh-TW" dirty="0" smtClean="0">
              <a:latin typeface="新細明體"/>
            </a:endParaRPr>
          </a:p>
          <a:p>
            <a:endParaRPr lang="zh-TW" altLang="en-US" dirty="0" smtClean="0"/>
          </a:p>
          <a:p>
            <a:endParaRPr lang="zh-TW" altLang="en-US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中、日面對現代化之差異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642910" y="1142984"/>
          <a:ext cx="7215237" cy="5286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079"/>
                <a:gridCol w="2405079"/>
                <a:gridCol w="2405079"/>
              </a:tblGrid>
              <a:tr h="1060965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           國家   </a:t>
                      </a:r>
                      <a:endParaRPr lang="en-US" altLang="zh-TW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　　</a:t>
                      </a:r>
                      <a:endParaRPr lang="en-US" altLang="zh-TW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      內容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      </a:t>
                      </a:r>
                      <a:endParaRPr lang="en-US" altLang="zh-TW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 　 </a:t>
                      </a:r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滿清中國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        </a:t>
                      </a:r>
                      <a:endParaRPr lang="en-US" altLang="zh-TW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 　</a:t>
                      </a:r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德川幕府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1060965">
                <a:tc>
                  <a:txBody>
                    <a:bodyPr/>
                    <a:lstStyle/>
                    <a:p>
                      <a:endParaRPr lang="en-US" altLang="zh-TW" sz="2000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b="1" dirty="0" smtClean="0">
                          <a:latin typeface="標楷體" pitchFamily="65" charset="-120"/>
                          <a:ea typeface="標楷體" pitchFamily="65" charset="-120"/>
                        </a:rPr>
                        <a:t>西方知識之傳播</a:t>
                      </a:r>
                      <a:endParaRPr lang="zh-TW" alt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洋學流於宮廷賞玩</a:t>
                      </a:r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蘭學、儒學併興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1051759">
                <a:tc>
                  <a:txBody>
                    <a:bodyPr/>
                    <a:lstStyle/>
                    <a:p>
                      <a:endParaRPr lang="en-US" altLang="zh-TW" sz="2000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b="1" dirty="0" smtClean="0">
                          <a:latin typeface="標楷體" pitchFamily="65" charset="-120"/>
                          <a:ea typeface="標楷體" pitchFamily="65" charset="-120"/>
                        </a:rPr>
                        <a:t>社會階層流動方式</a:t>
                      </a:r>
                      <a:endParaRPr lang="zh-TW" alt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科舉為上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多元管道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1051759">
                <a:tc>
                  <a:txBody>
                    <a:bodyPr/>
                    <a:lstStyle/>
                    <a:p>
                      <a:endParaRPr lang="en-US" altLang="zh-TW" sz="2000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b="1" dirty="0" smtClean="0">
                          <a:latin typeface="標楷體" pitchFamily="65" charset="-120"/>
                          <a:ea typeface="標楷體" pitchFamily="65" charset="-120"/>
                        </a:rPr>
                        <a:t>「士」階層差異</a:t>
                      </a:r>
                      <a:endParaRPr lang="zh-TW" alt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文士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武士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1060965">
                <a:tc>
                  <a:txBody>
                    <a:bodyPr/>
                    <a:lstStyle/>
                    <a:p>
                      <a:endParaRPr lang="en-US" altLang="zh-TW" sz="2000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b="1" dirty="0" smtClean="0">
                          <a:latin typeface="標楷體" pitchFamily="65" charset="-120"/>
                          <a:ea typeface="標楷體" pitchFamily="65" charset="-120"/>
                        </a:rPr>
                        <a:t>遭遇衝擊之先後</a:t>
                      </a:r>
                      <a:endParaRPr lang="zh-TW" alt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神秘古國</a:t>
                      </a:r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首當其衝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中國商船</a:t>
                      </a:r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荷蘭商船</a:t>
                      </a:r>
                      <a:r>
                        <a:rPr lang="en-US" altLang="zh-TW" sz="2000" dirty="0" smtClean="0"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風說書</a:t>
                      </a:r>
                      <a:r>
                        <a:rPr lang="en-US" altLang="zh-TW" sz="2000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德川幕府力挽狂瀾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與同治中興差異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積極汲取洋學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蘭學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知識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除改革軍事技術，亦自發提出改革「政體」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後進者優勢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戰略機遇期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農民國訴、市民搗毀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重生皇朝之運作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00034" y="1285860"/>
            <a:ext cx="7467600" cy="4873752"/>
          </a:xfrm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龐雜官宦去蕪存菁、廣納能士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基督禁教問題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設立「上局」為公眾輿論場所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橡皮圖章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振興皇道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設新藩知事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開拓蝦夷地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北海道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問題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與外國交往關係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「會計」作理財之道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endParaRPr lang="en-US" altLang="zh-TW" dirty="0" smtClean="0">
              <a:latin typeface="新細明體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dirty="0" smtClean="0">
              <a:latin typeface="新細明體"/>
              <a:ea typeface="新細明體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720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皇朝面臨兩大難題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28596" y="1214422"/>
            <a:ext cx="7467600" cy="487375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分散的封建體系如何集中為大一統國家？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推翻幕府 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奉還版籍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廢藩置縣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如何快速引進西方文明，達富國強兵？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大量延聘外國專家任施政顧問、傳授技術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派遣大量留學生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派遣官員赴洋考察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拔擢本國留洋菁英，對社會大眾作啟蒙教育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自訂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FF0000"/>
      </a:accent1>
      <a:accent2>
        <a:srgbClr val="FF0000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沉穩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1554</TotalTime>
  <Words>794</Words>
  <Application>Microsoft Office PowerPoint</Application>
  <PresentationFormat>如螢幕大小 (4:3)</PresentationFormat>
  <Paragraphs>205</Paragraphs>
  <Slides>16</Slides>
  <Notes>7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壁窗</vt:lpstr>
      <vt:lpstr>　　　　　　　　　　　　明治維新 　　　　　　尊王倒幕 德川幕府</vt:lpstr>
      <vt:lpstr>報告大綱</vt:lpstr>
      <vt:lpstr>德川幕府</vt:lpstr>
      <vt:lpstr>幕藩體制瓦解</vt:lpstr>
      <vt:lpstr>大政奉還(王政復古)</vt:lpstr>
      <vt:lpstr>中、日面對現代化之差異</vt:lpstr>
      <vt:lpstr>德川幕府力挽狂瀾</vt:lpstr>
      <vt:lpstr>重生皇朝之運作</vt:lpstr>
      <vt:lpstr>皇朝面臨兩大難題</vt:lpstr>
      <vt:lpstr>明治維新改革內容</vt:lpstr>
      <vt:lpstr>改革封建身分制度與取消武士特權</vt:lpstr>
      <vt:lpstr>地稅改革</vt:lpstr>
      <vt:lpstr>殖產興業</vt:lpstr>
      <vt:lpstr>文明開化</vt:lpstr>
      <vt:lpstr>教育改革</vt:lpstr>
      <vt:lpstr>明治維新對日本未來的影響</vt:lpstr>
    </vt:vector>
  </TitlesOfParts>
  <Company>中鼎工程股份有限公司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Shuo-Chen Wu</dc:creator>
  <cp:lastModifiedBy>Shuo-Chen Wu</cp:lastModifiedBy>
  <cp:revision>130</cp:revision>
  <dcterms:created xsi:type="dcterms:W3CDTF">2013-02-22T00:48:11Z</dcterms:created>
  <dcterms:modified xsi:type="dcterms:W3CDTF">2013-02-25T02:21:48Z</dcterms:modified>
</cp:coreProperties>
</file>