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8" r:id="rId8"/>
    <p:sldId id="266" r:id="rId9"/>
    <p:sldId id="267" r:id="rId10"/>
    <p:sldId id="269" r:id="rId11"/>
    <p:sldId id="261" r:id="rId12"/>
    <p:sldId id="260" r:id="rId13"/>
    <p:sldId id="270" r:id="rId14"/>
    <p:sldId id="263" r:id="rId15"/>
    <p:sldId id="262" r:id="rId16"/>
    <p:sldId id="272" r:id="rId17"/>
    <p:sldId id="271" r:id="rId18"/>
    <p:sldId id="273" r:id="rId1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0" y="192750"/>
            <a:ext cx="64008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B87C3-F8C4-4A57-97C9-9236BA96E79C}" type="datetimeFigureOut">
              <a:rPr lang="en-US" smtClean="0"/>
              <a:pPr/>
              <a:t>3/2/2013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25A01-169D-4620-B3F7-81159CE3CD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0"/>
            <a:ext cx="2819400" cy="1178695"/>
            <a:chOff x="0" y="0"/>
            <a:chExt cx="3313469" cy="1385248"/>
          </a:xfrm>
        </p:grpSpPr>
        <p:pic>
          <p:nvPicPr>
            <p:cNvPr id="7" name="Picture 2" descr="File:NSYSU newmade.jp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l="16000" t="2920" r="14000" b="730"/>
            <a:stretch>
              <a:fillRect/>
            </a:stretch>
          </p:blipFill>
          <p:spPr bwMode="auto">
            <a:xfrm>
              <a:off x="0" y="0"/>
              <a:ext cx="1454727" cy="1371600"/>
            </a:xfrm>
            <a:prstGeom prst="rect">
              <a:avLst/>
            </a:prstGeom>
            <a:noFill/>
          </p:spPr>
        </p:pic>
        <p:grpSp>
          <p:nvGrpSpPr>
            <p:cNvPr id="10" name="Group 9"/>
            <p:cNvGrpSpPr/>
            <p:nvPr userDrawn="1"/>
          </p:nvGrpSpPr>
          <p:grpSpPr>
            <a:xfrm>
              <a:off x="1434152" y="13649"/>
              <a:ext cx="1879317" cy="1371599"/>
              <a:chOff x="1219200" y="2667000"/>
              <a:chExt cx="2362200" cy="1724025"/>
            </a:xfrm>
          </p:grpSpPr>
          <p:pic>
            <p:nvPicPr>
              <p:cNvPr id="14338" name="Picture 2" descr="http://www.icaps.nsysu.edu.tw/ezfiles/122/1122/randimg/ad_5_9205658_93392.jpg"/>
              <p:cNvPicPr>
                <a:picLocks noChangeAspect="1" noChangeArrowheads="1"/>
              </p:cNvPicPr>
              <p:nvPr userDrawn="1"/>
            </p:nvPicPr>
            <p:blipFill>
              <a:blip r:embed="rId14" cstate="print"/>
              <a:srcRect l="1600" r="74400"/>
              <a:stretch>
                <a:fillRect/>
              </a:stretch>
            </p:blipFill>
            <p:spPr bwMode="auto">
              <a:xfrm>
                <a:off x="1219200" y="2667000"/>
                <a:ext cx="2286000" cy="1724025"/>
              </a:xfrm>
              <a:prstGeom prst="rect">
                <a:avLst/>
              </a:prstGeom>
              <a:noFill/>
            </p:spPr>
          </p:pic>
          <p:sp>
            <p:nvSpPr>
              <p:cNvPr id="9" name="Rectangle 8"/>
              <p:cNvSpPr/>
              <p:nvPr userDrawn="1"/>
            </p:nvSpPr>
            <p:spPr>
              <a:xfrm>
                <a:off x="2743200" y="2667000"/>
                <a:ext cx="838200" cy="38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3" name="Straight Connector 12"/>
          <p:cNvCxnSpPr/>
          <p:nvPr userDrawn="1"/>
        </p:nvCxnSpPr>
        <p:spPr>
          <a:xfrm>
            <a:off x="609600" y="1207824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990600" y="1305632"/>
            <a:ext cx="8153400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98080"/>
            <a:ext cx="8686800" cy="1851025"/>
          </a:xfrm>
        </p:spPr>
        <p:txBody>
          <a:bodyPr>
            <a:normAutofit/>
          </a:bodyPr>
          <a:lstStyle/>
          <a:p>
            <a:r>
              <a:rPr lang="en-US" dirty="0" smtClean="0"/>
              <a:t>The American Occupation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0788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Brett T. Kirwan  </a:t>
            </a:r>
            <a:r>
              <a:rPr lang="zh-TW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孔博仁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Japanese Politics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 March 2013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Reverse Course</a:t>
            </a:r>
          </a:p>
          <a:p>
            <a:r>
              <a:rPr lang="en-US" dirty="0" smtClean="0"/>
              <a:t>Concern over political left replaced concern over militarism</a:t>
            </a:r>
          </a:p>
          <a:p>
            <a:pPr lvl="1"/>
            <a:r>
              <a:rPr lang="en-US" dirty="0" smtClean="0"/>
              <a:t>Driven by Cold War, </a:t>
            </a:r>
            <a:br>
              <a:rPr lang="en-US" dirty="0" smtClean="0"/>
            </a:br>
            <a:r>
              <a:rPr lang="en-US" dirty="0" smtClean="0"/>
              <a:t>Chinese Communist victory,</a:t>
            </a:r>
            <a:br>
              <a:rPr lang="en-US" dirty="0" smtClean="0"/>
            </a:br>
            <a:r>
              <a:rPr lang="en-US" dirty="0" smtClean="0"/>
              <a:t>Korean War</a:t>
            </a:r>
          </a:p>
          <a:p>
            <a:pPr lvl="1"/>
            <a:r>
              <a:rPr lang="en-US" dirty="0" smtClean="0"/>
              <a:t>Also influenced by US </a:t>
            </a:r>
            <a:br>
              <a:rPr lang="en-US" dirty="0" smtClean="0"/>
            </a:br>
            <a:r>
              <a:rPr lang="en-US" dirty="0" smtClean="0"/>
              <a:t>business interests</a:t>
            </a:r>
          </a:p>
          <a:p>
            <a:pPr lvl="2"/>
            <a:r>
              <a:rPr lang="en-US" dirty="0" smtClean="0"/>
              <a:t>Dodge Plan</a:t>
            </a:r>
          </a:p>
          <a:p>
            <a:pPr lvl="2"/>
            <a:r>
              <a:rPr lang="en-US" dirty="0" smtClean="0"/>
              <a:t>MITI created, 1949</a:t>
            </a:r>
            <a:endParaRPr lang="en-US" dirty="0"/>
          </a:p>
        </p:txBody>
      </p:sp>
      <p:pic>
        <p:nvPicPr>
          <p:cNvPr id="5122" name="Picture 2" descr="File:Hayato Ikeda meets Joseph Dod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4410" y="2971800"/>
            <a:ext cx="3419475" cy="28479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278585" y="5828589"/>
            <a:ext cx="375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Hayato</a:t>
            </a:r>
            <a:r>
              <a:rPr lang="en-US" dirty="0" smtClean="0"/>
              <a:t> Ikeda and Joseph Dodge, 1948</a:t>
            </a:r>
            <a:endParaRPr lang="en-US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“Most successful reform by SCAP”</a:t>
            </a:r>
          </a:p>
          <a:p>
            <a:endParaRPr lang="en-US" dirty="0" smtClean="0"/>
          </a:p>
          <a:p>
            <a:r>
              <a:rPr lang="en-US" dirty="0" smtClean="0"/>
              <a:t>Purchased land, resold to tenant farmers</a:t>
            </a:r>
          </a:p>
          <a:p>
            <a:pPr lvl="1"/>
            <a:r>
              <a:rPr lang="en-US" dirty="0" smtClean="0"/>
              <a:t>38% of Japan’s cultivated land</a:t>
            </a:r>
          </a:p>
          <a:p>
            <a:pPr lvl="1"/>
            <a:r>
              <a:rPr lang="en-US" dirty="0" smtClean="0"/>
              <a:t>46% tenant-farmed → 90% land-owning farmers</a:t>
            </a:r>
          </a:p>
          <a:p>
            <a:pPr lvl="1"/>
            <a:r>
              <a:rPr lang="en-US" dirty="0" smtClean="0"/>
              <a:t>Rent control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Labor embraced goals of occupation</a:t>
            </a:r>
          </a:p>
          <a:p>
            <a:r>
              <a:rPr lang="en-US" dirty="0" smtClean="0"/>
              <a:t>Occupation initially encouraged unions</a:t>
            </a:r>
            <a:endParaRPr lang="en-US" dirty="0"/>
          </a:p>
          <a:p>
            <a:pPr lvl="1"/>
            <a:r>
              <a:rPr lang="en-US" dirty="0" smtClean="0"/>
              <a:t>Guaranteed freedom of association</a:t>
            </a:r>
          </a:p>
          <a:p>
            <a:pPr lvl="1"/>
            <a:r>
              <a:rPr lang="en-US" dirty="0" smtClean="0"/>
              <a:t>1946, Trade Union Act, Labor Relations Act</a:t>
            </a:r>
          </a:p>
          <a:p>
            <a:pPr lvl="1"/>
            <a:r>
              <a:rPr lang="en-US" dirty="0" smtClean="0"/>
              <a:t>1947, Labor Standards Act</a:t>
            </a:r>
          </a:p>
          <a:p>
            <a:r>
              <a:rPr lang="en-US" dirty="0" smtClean="0"/>
              <a:t>Ultimately too successful</a:t>
            </a:r>
          </a:p>
          <a:p>
            <a:pPr lvl="1"/>
            <a:r>
              <a:rPr lang="en-US" dirty="0" smtClean="0"/>
              <a:t>Seen as militant, supporting political left</a:t>
            </a:r>
          </a:p>
          <a:p>
            <a:pPr lvl="1"/>
            <a:r>
              <a:rPr lang="en-US" dirty="0" smtClean="0"/>
              <a:t>Industry-wide unions discouraged</a:t>
            </a:r>
          </a:p>
          <a:p>
            <a:pPr lvl="1"/>
            <a:r>
              <a:rPr lang="en-US" dirty="0" smtClean="0"/>
              <a:t>Suffered during Phase 2 of occupation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Zaibatsu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plan to break up family clans</a:t>
            </a:r>
          </a:p>
          <a:p>
            <a:r>
              <a:rPr lang="en-US" dirty="0" smtClean="0"/>
              <a:t>Largely a failure</a:t>
            </a:r>
          </a:p>
          <a:p>
            <a:pPr lvl="1"/>
            <a:r>
              <a:rPr lang="en-US" dirty="0" smtClean="0"/>
              <a:t>Resistance and delay from government and business community</a:t>
            </a:r>
          </a:p>
          <a:p>
            <a:pPr lvl="1"/>
            <a:r>
              <a:rPr lang="en-US" dirty="0" smtClean="0"/>
              <a:t>By 1948, change of direction from US</a:t>
            </a:r>
          </a:p>
          <a:p>
            <a:r>
              <a:rPr lang="en-US" dirty="0" smtClean="0"/>
              <a:t>Replaced by </a:t>
            </a:r>
            <a:r>
              <a:rPr lang="en-US" i="1" dirty="0" smtClean="0"/>
              <a:t>keiretsu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Sought to instill democratic values, decrease rigidity, increase opportunity</a:t>
            </a:r>
          </a:p>
          <a:p>
            <a:r>
              <a:rPr lang="en-US" dirty="0" smtClean="0"/>
              <a:t>1947, Basic Law on Education, School Education Law</a:t>
            </a:r>
          </a:p>
          <a:p>
            <a:r>
              <a:rPr lang="en-US" dirty="0" smtClean="0"/>
              <a:t>Introduced US education methods</a:t>
            </a:r>
          </a:p>
          <a:p>
            <a:pPr lvl="1"/>
            <a:r>
              <a:rPr lang="en-US" dirty="0" smtClean="0"/>
              <a:t>Banned teaching of Shinto, authoritarianism</a:t>
            </a:r>
          </a:p>
          <a:p>
            <a:r>
              <a:rPr lang="en-US" dirty="0" smtClean="0"/>
              <a:t>Impact faded following occupation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1947 Constitution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Presented as continuation of Meiji Constitution</a:t>
            </a:r>
          </a:p>
          <a:p>
            <a:r>
              <a:rPr lang="en-US" dirty="0" smtClean="0"/>
              <a:t>Reflected US political philosophy, New Deal</a:t>
            </a:r>
          </a:p>
          <a:p>
            <a:r>
              <a:rPr lang="en-US" dirty="0" smtClean="0"/>
              <a:t>Based on popular sovereignty; reduced role of emperor</a:t>
            </a:r>
          </a:p>
          <a:p>
            <a:r>
              <a:rPr lang="en-US" dirty="0" smtClean="0"/>
              <a:t>Renounces war (Article 9)</a:t>
            </a:r>
          </a:p>
          <a:p>
            <a:r>
              <a:rPr lang="en-US" dirty="0" smtClean="0"/>
              <a:t>Enshrines civil rights (Chapter III)</a:t>
            </a:r>
          </a:p>
          <a:p>
            <a:r>
              <a:rPr lang="en-US" dirty="0" smtClean="0"/>
              <a:t>Parliamentary system</a:t>
            </a:r>
          </a:p>
          <a:p>
            <a:r>
              <a:rPr lang="en-US" dirty="0" smtClean="0"/>
              <a:t>Not yet amended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in Japan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0" cy="3200400"/>
          </a:xfrm>
        </p:spPr>
        <p:txBody>
          <a:bodyPr>
            <a:noAutofit/>
          </a:bodyPr>
          <a:lstStyle/>
          <a:p>
            <a:r>
              <a:rPr lang="en-US" dirty="0" smtClean="0"/>
              <a:t>38,000 military personnel</a:t>
            </a:r>
          </a:p>
          <a:p>
            <a:r>
              <a:rPr lang="en-US" dirty="0" smtClean="0"/>
              <a:t>43,000 dependents</a:t>
            </a:r>
          </a:p>
          <a:p>
            <a:r>
              <a:rPr lang="en-US" dirty="0" smtClean="0"/>
              <a:t>5,000 </a:t>
            </a:r>
            <a:r>
              <a:rPr lang="en-US" dirty="0" err="1" smtClean="0"/>
              <a:t>DoD</a:t>
            </a:r>
            <a:r>
              <a:rPr lang="en-US" dirty="0" smtClean="0"/>
              <a:t> civilians</a:t>
            </a:r>
            <a:endParaRPr lang="en-US" dirty="0"/>
          </a:p>
        </p:txBody>
      </p:sp>
      <p:pic>
        <p:nvPicPr>
          <p:cNvPr id="27650" name="Picture 2" descr="File:Major US military bases in Japan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524000"/>
            <a:ext cx="5105400" cy="49327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Great success of US foreign </a:t>
            </a:r>
            <a:r>
              <a:rPr lang="en-US" dirty="0" smtClean="0"/>
              <a:t>policy</a:t>
            </a:r>
          </a:p>
          <a:p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 smtClean="0"/>
              <a:t>lasting effects, but not all</a:t>
            </a:r>
          </a:p>
          <a:p>
            <a:endParaRPr lang="en-US" dirty="0" smtClean="0"/>
          </a:p>
          <a:p>
            <a:r>
              <a:rPr lang="en-US" dirty="0" smtClean="0"/>
              <a:t>“Pass through” of elites, power structures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its goals of demilitarization and democratization, how successful was the occupation?</a:t>
            </a:r>
          </a:p>
          <a:p>
            <a:endParaRPr lang="en-US" dirty="0" smtClean="0"/>
          </a:p>
          <a:p>
            <a:r>
              <a:rPr lang="en-US" dirty="0" smtClean="0"/>
              <a:t>Did more aspects of Japan change or stay the same?</a:t>
            </a:r>
          </a:p>
          <a:p>
            <a:endParaRPr lang="en-US" dirty="0" smtClean="0"/>
          </a:p>
          <a:p>
            <a:r>
              <a:rPr lang="en-US" dirty="0" smtClean="0"/>
              <a:t>Is Japan abiding by Article 9 today?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dirty="0" smtClean="0"/>
              <a:t>Timeline</a:t>
            </a:r>
          </a:p>
          <a:p>
            <a:r>
              <a:rPr lang="en-US" dirty="0" smtClean="0"/>
              <a:t>Framework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Characteristics</a:t>
            </a:r>
          </a:p>
          <a:p>
            <a:r>
              <a:rPr lang="en-US" dirty="0" smtClean="0"/>
              <a:t>The Emperor</a:t>
            </a:r>
          </a:p>
          <a:p>
            <a:r>
              <a:rPr lang="en-US" dirty="0" smtClean="0"/>
              <a:t>Initial Measures</a:t>
            </a:r>
          </a:p>
          <a:p>
            <a:r>
              <a:rPr lang="en-US" dirty="0" smtClean="0"/>
              <a:t>War Crimes</a:t>
            </a:r>
          </a:p>
          <a:p>
            <a:r>
              <a:rPr lang="en-US" dirty="0" smtClean="0"/>
              <a:t>Phase 2</a:t>
            </a:r>
          </a:p>
          <a:p>
            <a:r>
              <a:rPr lang="en-US" dirty="0" smtClean="0"/>
              <a:t>Four Major Reforms</a:t>
            </a:r>
          </a:p>
          <a:p>
            <a:r>
              <a:rPr lang="en-US" dirty="0" smtClean="0"/>
              <a:t>1947 Constitution</a:t>
            </a:r>
          </a:p>
          <a:p>
            <a:r>
              <a:rPr lang="en-US" dirty="0" smtClean="0"/>
              <a:t>US in Japan Today</a:t>
            </a:r>
          </a:p>
          <a:p>
            <a:r>
              <a:rPr lang="en-US" dirty="0" smtClean="0"/>
              <a:t>Conclusion</a:t>
            </a:r>
          </a:p>
          <a:p>
            <a:r>
              <a:rPr lang="en-US" dirty="0" smtClean="0"/>
              <a:t>Discussion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Japanese surrender</a:t>
            </a:r>
          </a:p>
          <a:p>
            <a:pPr lvl="1"/>
            <a:r>
              <a:rPr lang="en-US" dirty="0" smtClean="0"/>
              <a:t>14 Aug 1945</a:t>
            </a:r>
          </a:p>
          <a:p>
            <a:pPr lvl="1"/>
            <a:r>
              <a:rPr lang="en-US" dirty="0" smtClean="0"/>
              <a:t>2 Sep 1945</a:t>
            </a:r>
          </a:p>
          <a:p>
            <a:r>
              <a:rPr lang="en-US" dirty="0" smtClean="0"/>
              <a:t>Occupation</a:t>
            </a:r>
          </a:p>
          <a:p>
            <a:pPr lvl="1"/>
            <a:r>
              <a:rPr lang="en-US" dirty="0" smtClean="0"/>
              <a:t>28 Aug 1945 – </a:t>
            </a:r>
            <a:br>
              <a:rPr lang="en-US" dirty="0" smtClean="0"/>
            </a:br>
            <a:r>
              <a:rPr lang="en-US" dirty="0" smtClean="0"/>
              <a:t>28 Apr 1952</a:t>
            </a:r>
          </a:p>
          <a:p>
            <a:pPr lvl="1"/>
            <a:r>
              <a:rPr lang="en-US" dirty="0" smtClean="0"/>
              <a:t>Phase 1: 1945 – 1947</a:t>
            </a:r>
          </a:p>
          <a:p>
            <a:pPr lvl="1"/>
            <a:r>
              <a:rPr lang="en-US" dirty="0" smtClean="0"/>
              <a:t>Phase 2: 1947 – 1952</a:t>
            </a:r>
          </a:p>
        </p:txBody>
      </p:sp>
      <p:pic>
        <p:nvPicPr>
          <p:cNvPr id="6146" name="Picture 2" descr="File:Shigemitsu-signs-surre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5352" y="1747837"/>
            <a:ext cx="4195819" cy="3362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783961" y="510540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Japanese Foreign Minister Shigemitsu signs the Instrument of Surrender onboard </a:t>
            </a:r>
            <a:r>
              <a:rPr lang="en-US" i="1" dirty="0" smtClean="0"/>
              <a:t>USS Missouri</a:t>
            </a:r>
            <a:r>
              <a:rPr lang="en-US" dirty="0" smtClean="0"/>
              <a:t>, 2 Sep 1945</a:t>
            </a:r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Partition</a:t>
            </a:r>
          </a:p>
          <a:p>
            <a:pPr lvl="1"/>
            <a:r>
              <a:rPr lang="en-US" dirty="0" smtClean="0"/>
              <a:t>Colonies divided, but not </a:t>
            </a:r>
            <a:br>
              <a:rPr lang="en-US" dirty="0" smtClean="0"/>
            </a:br>
            <a:r>
              <a:rPr lang="en-US" dirty="0" smtClean="0"/>
              <a:t>mainland</a:t>
            </a:r>
          </a:p>
          <a:p>
            <a:r>
              <a:rPr lang="en-US" dirty="0" smtClean="0"/>
              <a:t>Leadership</a:t>
            </a:r>
          </a:p>
          <a:p>
            <a:pPr lvl="1"/>
            <a:r>
              <a:rPr lang="en-US" dirty="0" smtClean="0"/>
              <a:t>Officially, Far Eastern </a:t>
            </a:r>
            <a:br>
              <a:rPr lang="en-US" dirty="0" smtClean="0"/>
            </a:br>
            <a:r>
              <a:rPr lang="en-US" dirty="0" smtClean="0"/>
              <a:t>Commission and Allied </a:t>
            </a:r>
            <a:br>
              <a:rPr lang="en-US" dirty="0" smtClean="0"/>
            </a:br>
            <a:r>
              <a:rPr lang="en-US" dirty="0" smtClean="0"/>
              <a:t>Council for Japan</a:t>
            </a:r>
          </a:p>
          <a:p>
            <a:pPr lvl="1"/>
            <a:r>
              <a:rPr lang="en-US" dirty="0" smtClean="0"/>
              <a:t>Almost exclusively </a:t>
            </a:r>
            <a:br>
              <a:rPr lang="en-US" dirty="0" smtClean="0"/>
            </a:br>
            <a:r>
              <a:rPr lang="en-US" dirty="0" smtClean="0"/>
              <a:t>American-directed</a:t>
            </a:r>
          </a:p>
          <a:p>
            <a:pPr lvl="1"/>
            <a:r>
              <a:rPr lang="en-US" dirty="0" smtClean="0"/>
              <a:t>General Douglas MacArthur, SCAP</a:t>
            </a:r>
            <a:endParaRPr lang="en-US" dirty="0"/>
          </a:p>
        </p:txBody>
      </p:sp>
      <p:pic>
        <p:nvPicPr>
          <p:cNvPr id="21506" name="Picture 2" descr="File:MacArthur Manila.jpg"/>
          <p:cNvPicPr>
            <a:picLocks noChangeAspect="1" noChangeArrowheads="1"/>
          </p:cNvPicPr>
          <p:nvPr/>
        </p:nvPicPr>
        <p:blipFill>
          <a:blip r:embed="rId2" cstate="print"/>
          <a:srcRect b="11279"/>
          <a:stretch>
            <a:fillRect/>
          </a:stretch>
        </p:blipFill>
        <p:spPr bwMode="auto">
          <a:xfrm>
            <a:off x="5715000" y="1524000"/>
            <a:ext cx="3012031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Eliminate Japan’s war-making power</a:t>
            </a:r>
          </a:p>
          <a:p>
            <a:pPr lvl="1"/>
            <a:r>
              <a:rPr lang="en-US" dirty="0" smtClean="0"/>
              <a:t>Sovereignty as outlined by Potsdam Declaration</a:t>
            </a:r>
          </a:p>
          <a:p>
            <a:pPr lvl="1"/>
            <a:r>
              <a:rPr lang="en-US" dirty="0" smtClean="0"/>
              <a:t>Disarmament; decrease military’s role</a:t>
            </a:r>
          </a:p>
          <a:p>
            <a:r>
              <a:rPr lang="en-US" dirty="0" smtClean="0"/>
              <a:t>Democratize along American lines</a:t>
            </a:r>
          </a:p>
          <a:p>
            <a:pPr lvl="1"/>
            <a:r>
              <a:rPr lang="en-US" dirty="0" smtClean="0"/>
              <a:t>Liberty, human rights</a:t>
            </a:r>
          </a:p>
          <a:p>
            <a:pPr lvl="1"/>
            <a:r>
              <a:rPr lang="en-US" dirty="0" smtClean="0"/>
              <a:t>(Peaceful) economic development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 Initial Post-Surrender Policy for Japan</a:t>
            </a:r>
          </a:p>
          <a:p>
            <a:pPr lvl="1"/>
            <a:r>
              <a:rPr lang="en-US" dirty="0" smtClean="0"/>
              <a:t>6 Sep 1945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MacArthur</a:t>
            </a:r>
          </a:p>
          <a:p>
            <a:pPr lvl="1"/>
            <a:r>
              <a:rPr lang="en-US" dirty="0" smtClean="0"/>
              <a:t>Moderate left sensibilities, New Deal</a:t>
            </a:r>
          </a:p>
          <a:p>
            <a:pPr lvl="1"/>
            <a:r>
              <a:rPr lang="en-US" dirty="0" smtClean="0"/>
              <a:t>Christian</a:t>
            </a:r>
          </a:p>
          <a:p>
            <a:pPr lvl="1"/>
            <a:r>
              <a:rPr lang="en-US" dirty="0" smtClean="0"/>
              <a:t>Independent</a:t>
            </a:r>
          </a:p>
          <a:p>
            <a:r>
              <a:rPr lang="en-US" dirty="0" smtClean="0"/>
              <a:t>Urgency</a:t>
            </a:r>
          </a:p>
          <a:p>
            <a:pPr lvl="1"/>
            <a:r>
              <a:rPr lang="en-US" dirty="0" smtClean="0"/>
              <a:t>Apr 1946 elections</a:t>
            </a:r>
          </a:p>
          <a:p>
            <a:r>
              <a:rPr lang="en-US" dirty="0" smtClean="0"/>
              <a:t>Lack of </a:t>
            </a:r>
            <a:r>
              <a:rPr lang="en-US" dirty="0" smtClean="0"/>
              <a:t>experience</a:t>
            </a:r>
            <a:endParaRPr lang="en-US" dirty="0" smtClean="0"/>
          </a:p>
          <a:p>
            <a:r>
              <a:rPr lang="en-US" dirty="0" smtClean="0"/>
              <a:t>Cooperation</a:t>
            </a:r>
          </a:p>
          <a:p>
            <a:r>
              <a:rPr lang="en-US" dirty="0" smtClean="0"/>
              <a:t>Hardship for the Japanese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Emperor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Disagreement about </a:t>
            </a:r>
            <a:br>
              <a:rPr lang="en-US" dirty="0" smtClean="0"/>
            </a:br>
            <a:r>
              <a:rPr lang="en-US" dirty="0" smtClean="0"/>
              <a:t>royal family’s future role</a:t>
            </a:r>
          </a:p>
          <a:p>
            <a:pPr lvl="1"/>
            <a:r>
              <a:rPr lang="en-US" dirty="0" smtClean="0"/>
              <a:t>Emperor and entire family </a:t>
            </a:r>
            <a:br>
              <a:rPr lang="en-US" dirty="0" smtClean="0"/>
            </a:br>
            <a:r>
              <a:rPr lang="en-US" dirty="0" smtClean="0"/>
              <a:t>absolved of responsibility </a:t>
            </a:r>
            <a:br>
              <a:rPr lang="en-US" dirty="0" smtClean="0"/>
            </a:br>
            <a:r>
              <a:rPr lang="en-US" dirty="0" smtClean="0"/>
              <a:t>for war</a:t>
            </a:r>
          </a:p>
          <a:p>
            <a:r>
              <a:rPr lang="en-US" dirty="0" smtClean="0"/>
              <a:t>Retained as constitutional </a:t>
            </a:r>
            <a:br>
              <a:rPr lang="en-US" dirty="0" smtClean="0"/>
            </a:br>
            <a:r>
              <a:rPr lang="en-US" dirty="0" smtClean="0"/>
              <a:t>monarch</a:t>
            </a:r>
          </a:p>
          <a:p>
            <a:pPr lvl="1"/>
            <a:r>
              <a:rPr lang="en-US" dirty="0" smtClean="0"/>
              <a:t>Little political power</a:t>
            </a:r>
          </a:p>
          <a:p>
            <a:pPr lvl="1"/>
            <a:r>
              <a:rPr lang="en-US" dirty="0" smtClean="0"/>
              <a:t>Important symbol for people</a:t>
            </a:r>
          </a:p>
          <a:p>
            <a:pPr lvl="1"/>
            <a:r>
              <a:rPr lang="en-US" dirty="0" smtClean="0"/>
              <a:t>Cooperated with US</a:t>
            </a:r>
            <a:endParaRPr lang="en-US" dirty="0"/>
          </a:p>
        </p:txBody>
      </p:sp>
      <p:pic>
        <p:nvPicPr>
          <p:cNvPr id="25602" name="Picture 2" descr="File:Macarthur hirohi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5667" y="1669475"/>
            <a:ext cx="3579876" cy="441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258486" y="6068295"/>
            <a:ext cx="3674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Gen. MacArthur and Emperor Hirohito, 17 Sep 1945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Demobilization</a:t>
            </a:r>
          </a:p>
          <a:p>
            <a:r>
              <a:rPr lang="en-US" dirty="0" smtClean="0"/>
              <a:t>Dismantling of empire</a:t>
            </a:r>
          </a:p>
          <a:p>
            <a:r>
              <a:rPr lang="en-US" dirty="0" smtClean="0"/>
              <a:t>End to state sponsorship of Shinto</a:t>
            </a:r>
          </a:p>
          <a:p>
            <a:r>
              <a:rPr lang="en-US" dirty="0" smtClean="0"/>
              <a:t>Emancipation </a:t>
            </a:r>
            <a:r>
              <a:rPr lang="en-US" dirty="0" smtClean="0"/>
              <a:t>of women</a:t>
            </a:r>
          </a:p>
          <a:p>
            <a:r>
              <a:rPr lang="en-US" dirty="0" smtClean="0"/>
              <a:t>Release </a:t>
            </a:r>
            <a:r>
              <a:rPr lang="en-US" dirty="0" smtClean="0"/>
              <a:t>of political prisoners</a:t>
            </a:r>
          </a:p>
          <a:p>
            <a:r>
              <a:rPr lang="en-US" dirty="0" smtClean="0"/>
              <a:t>Decentralization of police</a:t>
            </a:r>
          </a:p>
          <a:p>
            <a:r>
              <a:rPr lang="en-US" dirty="0" smtClean="0"/>
              <a:t>Reform of bureaucracy</a:t>
            </a:r>
          </a:p>
          <a:p>
            <a:r>
              <a:rPr lang="en-US" dirty="0" smtClean="0"/>
              <a:t>Economic </a:t>
            </a:r>
            <a:r>
              <a:rPr lang="en-US" dirty="0" smtClean="0"/>
              <a:t>rebuilding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 Crimes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Military Tribunal for the Far East</a:t>
            </a:r>
          </a:p>
          <a:p>
            <a:pPr lvl="1"/>
            <a:r>
              <a:rPr lang="en-US" dirty="0" smtClean="0"/>
              <a:t>29 Apr 1946 – </a:t>
            </a:r>
            <a:br>
              <a:rPr lang="en-US" dirty="0" smtClean="0"/>
            </a:br>
            <a:r>
              <a:rPr lang="en-US" dirty="0" smtClean="0"/>
              <a:t>12 Nov 1948</a:t>
            </a:r>
          </a:p>
          <a:p>
            <a:pPr lvl="1"/>
            <a:r>
              <a:rPr lang="en-US" dirty="0" smtClean="0"/>
              <a:t>28 Class A criminals </a:t>
            </a:r>
          </a:p>
          <a:p>
            <a:pPr lvl="2"/>
            <a:r>
              <a:rPr lang="en-US" dirty="0" smtClean="0"/>
              <a:t>7 hanged</a:t>
            </a:r>
          </a:p>
          <a:p>
            <a:pPr lvl="1"/>
            <a:r>
              <a:rPr lang="en-US" dirty="0" smtClean="0"/>
              <a:t>5,700 Class B and C</a:t>
            </a:r>
          </a:p>
          <a:p>
            <a:pPr lvl="2"/>
            <a:r>
              <a:rPr lang="en-US" dirty="0" smtClean="0"/>
              <a:t>Nearly 1,000 executed</a:t>
            </a:r>
          </a:p>
          <a:p>
            <a:r>
              <a:rPr lang="en-US" dirty="0" smtClean="0"/>
              <a:t>220,000 barred from future office</a:t>
            </a:r>
          </a:p>
          <a:p>
            <a:pPr lvl="1"/>
            <a:r>
              <a:rPr lang="en-US" dirty="0" smtClean="0"/>
              <a:t>Including 180,000 military officers</a:t>
            </a:r>
          </a:p>
          <a:p>
            <a:pPr lvl="1"/>
            <a:endParaRPr lang="en-US" dirty="0"/>
          </a:p>
        </p:txBody>
      </p:sp>
      <p:pic>
        <p:nvPicPr>
          <p:cNvPr id="22530" name="Picture 2" descr="File:IMTFE court chamb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286001"/>
            <a:ext cx="3924299" cy="26999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3093</TotalTime>
  <Words>470</Words>
  <Application>Microsoft Office PowerPoint</Application>
  <PresentationFormat>On-screen Show (4:3)</PresentationFormat>
  <Paragraphs>141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The American Occupation</vt:lpstr>
      <vt:lpstr>Outline</vt:lpstr>
      <vt:lpstr>Timeline</vt:lpstr>
      <vt:lpstr>Framework</vt:lpstr>
      <vt:lpstr>Goals</vt:lpstr>
      <vt:lpstr>Characteristics</vt:lpstr>
      <vt:lpstr>The Emperor</vt:lpstr>
      <vt:lpstr>Initial Measures</vt:lpstr>
      <vt:lpstr>War Crimes</vt:lpstr>
      <vt:lpstr>Phase 2</vt:lpstr>
      <vt:lpstr>Land</vt:lpstr>
      <vt:lpstr>Labor</vt:lpstr>
      <vt:lpstr>Zaibatsu</vt:lpstr>
      <vt:lpstr>Education</vt:lpstr>
      <vt:lpstr>1947 Constitution</vt:lpstr>
      <vt:lpstr>US in Japan Today</vt:lpstr>
      <vt:lpstr>Conclusion</vt:lpstr>
      <vt:lpstr>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WAMI</dc:title>
  <dc:creator>Brett T. Kirwan</dc:creator>
  <cp:lastModifiedBy>Brett T. Kirwan</cp:lastModifiedBy>
  <cp:revision>126</cp:revision>
  <dcterms:created xsi:type="dcterms:W3CDTF">2012-10-19T11:45:48Z</dcterms:created>
  <dcterms:modified xsi:type="dcterms:W3CDTF">2013-03-04T01:20:35Z</dcterms:modified>
</cp:coreProperties>
</file>