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57" r:id="rId4"/>
    <p:sldId id="273" r:id="rId5"/>
    <p:sldId id="258" r:id="rId6"/>
    <p:sldId id="282" r:id="rId7"/>
    <p:sldId id="276" r:id="rId8"/>
    <p:sldId id="277" r:id="rId9"/>
    <p:sldId id="274" r:id="rId10"/>
    <p:sldId id="265" r:id="rId11"/>
    <p:sldId id="278" r:id="rId12"/>
    <p:sldId id="279" r:id="rId13"/>
    <p:sldId id="280" r:id="rId14"/>
    <p:sldId id="281" r:id="rId15"/>
    <p:sldId id="283" r:id="rId16"/>
    <p:sldId id="270" r:id="rId17"/>
    <p:sldId id="269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4" autoAdjust="0"/>
  </p:normalViewPr>
  <p:slideViewPr>
    <p:cSldViewPr>
      <p:cViewPr varScale="1">
        <p:scale>
          <a:sx n="88" d="100"/>
          <a:sy n="88" d="100"/>
        </p:scale>
        <p:origin x="-96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D643A-6147-487D-9BB1-017B9E857687}" type="datetimeFigureOut">
              <a:rPr lang="zh-TW" altLang="en-US" smtClean="0"/>
              <a:pPr/>
              <a:t>2013/4/6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1D0A2-BAB0-46F0-A03F-5C4D0D8B4E9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000" b="1" dirty="0" smtClean="0">
                <a:latin typeface="Bernard MT Condensed" pitchFamily="18" charset="0"/>
                <a:ea typeface="新細明體" pitchFamily="18" charset="-120"/>
              </a:rPr>
              <a:t>Japanese Politics</a:t>
            </a:r>
            <a:r>
              <a:rPr lang="en-US" altLang="zh-TW" sz="4000" dirty="0" smtClean="0">
                <a:latin typeface="Bernard MT Condensed" pitchFamily="18" charset="0"/>
                <a:ea typeface="新細明體" pitchFamily="18" charset="-120"/>
              </a:rPr>
              <a:t/>
            </a:r>
            <a:br>
              <a:rPr lang="en-US" altLang="zh-TW" sz="4000" dirty="0" smtClean="0">
                <a:latin typeface="Bernard MT Condensed" pitchFamily="18" charset="0"/>
                <a:ea typeface="新細明體" pitchFamily="18" charset="-120"/>
              </a:rPr>
            </a:br>
            <a:r>
              <a:rPr lang="en-US" altLang="zh-TW" sz="4000" dirty="0" smtClean="0">
                <a:latin typeface="Bernard MT Condensed" pitchFamily="18" charset="0"/>
                <a:ea typeface="新細明體" pitchFamily="18" charset="-120"/>
              </a:rPr>
              <a:t>-</a:t>
            </a:r>
            <a:r>
              <a:rPr lang="en-US" altLang="zh-TW" sz="4000" dirty="0">
                <a:latin typeface="Bernard MT Condensed" pitchFamily="18" charset="0"/>
              </a:rPr>
              <a:t> Democratic Party of Japan and </a:t>
            </a:r>
            <a:r>
              <a:rPr lang="en-US" altLang="zh-TW" sz="4000" dirty="0" smtClean="0">
                <a:latin typeface="Bernard MT Condensed" pitchFamily="18" charset="0"/>
              </a:rPr>
              <a:t>Others</a:t>
            </a:r>
            <a:r>
              <a:rPr lang="en-US" altLang="zh-TW" sz="4000" dirty="0">
                <a:latin typeface="Bernard MT Condensed" pitchFamily="18" charset="0"/>
                <a:ea typeface="新細明體" pitchFamily="18" charset="-120"/>
              </a:rPr>
              <a:t>-</a:t>
            </a:r>
            <a:endParaRPr lang="zh-TW" altLang="en-US" sz="4000" dirty="0">
              <a:latin typeface="Bernard MT Condensed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59632" y="378904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en-US" altLang="zh-TW" sz="2800" dirty="0">
                <a:solidFill>
                  <a:schemeClr val="accent4">
                    <a:lumMod val="75000"/>
                  </a:schemeClr>
                </a:solidFill>
                <a:latin typeface="Bernard MT Condensed" pitchFamily="18" charset="0"/>
                <a:ea typeface="+mj-ea"/>
                <a:cs typeface="+mj-cs"/>
              </a:rPr>
              <a:t>B996060030</a:t>
            </a:r>
            <a:r>
              <a:rPr lang="en-US" altLang="zh-TW" sz="2800" dirty="0" smtClean="0">
                <a:ea typeface="新細明體" pitchFamily="18" charset="-120"/>
              </a:rPr>
              <a:t> </a:t>
            </a:r>
            <a:r>
              <a:rPr lang="zh-TW" altLang="en-US" sz="2800" dirty="0" smtClean="0">
                <a:solidFill>
                  <a:schemeClr val="accent4">
                    <a:lumMod val="75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鄧宇佑</a:t>
            </a:r>
            <a:endParaRPr lang="en-US" altLang="zh-TW" sz="2800" dirty="0" smtClean="0">
              <a:solidFill>
                <a:schemeClr val="accent4">
                  <a:lumMod val="75000"/>
                </a:schemeClr>
              </a:solidFill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書卷 (水平) 16"/>
          <p:cNvSpPr/>
          <p:nvPr/>
        </p:nvSpPr>
        <p:spPr>
          <a:xfrm>
            <a:off x="5868144" y="1556792"/>
            <a:ext cx="2808312" cy="792088"/>
          </a:xfrm>
          <a:prstGeom prst="horizontalScroll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980728"/>
            <a:ext cx="4330824" cy="604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「反官僚」 「反自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民</a:t>
            </a:r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323528" y="260648"/>
            <a:ext cx="525658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民主黨之訴求與政見方針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8" name="流程圖: 程序 7"/>
          <p:cNvSpPr/>
          <p:nvPr/>
        </p:nvSpPr>
        <p:spPr>
          <a:xfrm>
            <a:off x="467544" y="1556792"/>
            <a:ext cx="1656184" cy="4824536"/>
          </a:xfrm>
          <a:prstGeom prst="flowChartProcess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「官僚主導」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「二元體制」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「部屬利益」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「利權社會」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「中央集權」</a:t>
            </a:r>
            <a:endParaRPr lang="zh-TW" altLang="en-US" sz="2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流程圖: 程序 8"/>
          <p:cNvSpPr/>
          <p:nvPr/>
        </p:nvSpPr>
        <p:spPr>
          <a:xfrm>
            <a:off x="3707904" y="1556792"/>
            <a:ext cx="1656184" cy="4824536"/>
          </a:xfrm>
          <a:prstGeom prst="flowChartProcess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</a:t>
            </a:r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內閣</a:t>
            </a:r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主導」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「一元體制」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「國家利益」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「關愛社會」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「地方主權」</a:t>
            </a:r>
            <a:endParaRPr lang="zh-TW" altLang="en-US" sz="2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267744" y="1844824"/>
            <a:ext cx="1296144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2267744" y="2852936"/>
            <a:ext cx="1296144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>
            <a:off x="2267744" y="3861048"/>
            <a:ext cx="1296144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>
            <a:off x="2267744" y="4869160"/>
            <a:ext cx="1296144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>
            <a:off x="2267744" y="5877272"/>
            <a:ext cx="1296144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書卷 (水平) 19"/>
          <p:cNvSpPr/>
          <p:nvPr/>
        </p:nvSpPr>
        <p:spPr>
          <a:xfrm>
            <a:off x="5868144" y="2564904"/>
            <a:ext cx="2808312" cy="792088"/>
          </a:xfrm>
          <a:prstGeom prst="horizontalScroll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書卷 (水平) 20"/>
          <p:cNvSpPr/>
          <p:nvPr/>
        </p:nvSpPr>
        <p:spPr>
          <a:xfrm>
            <a:off x="5868144" y="3573016"/>
            <a:ext cx="2808312" cy="792088"/>
          </a:xfrm>
          <a:prstGeom prst="horizontalScroll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書卷 (水平) 21"/>
          <p:cNvSpPr/>
          <p:nvPr/>
        </p:nvSpPr>
        <p:spPr>
          <a:xfrm>
            <a:off x="5868144" y="4581128"/>
            <a:ext cx="2808312" cy="792088"/>
          </a:xfrm>
          <a:prstGeom prst="horizontalScroll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書卷 (水平) 22"/>
          <p:cNvSpPr/>
          <p:nvPr/>
        </p:nvSpPr>
        <p:spPr>
          <a:xfrm>
            <a:off x="5868144" y="5589240"/>
            <a:ext cx="2808312" cy="792088"/>
          </a:xfrm>
          <a:prstGeom prst="horizontalScroll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剪去對角線角落矩形 14"/>
          <p:cNvSpPr/>
          <p:nvPr/>
        </p:nvSpPr>
        <p:spPr>
          <a:xfrm>
            <a:off x="5652120" y="1556792"/>
            <a:ext cx="3240360" cy="4824536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降低官僚影響力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降低黨政結合力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降低黨內利益聯結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以人民為執政標的</a:t>
            </a:r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2200" b="1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2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降低中央官僚影響力</a:t>
            </a:r>
            <a:endParaRPr lang="zh-TW" altLang="en-US" sz="22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剪去對角線角落矩形 25"/>
          <p:cNvSpPr/>
          <p:nvPr/>
        </p:nvSpPr>
        <p:spPr>
          <a:xfrm>
            <a:off x="251520" y="2996952"/>
            <a:ext cx="8676456" cy="1368152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打擊「鐵三角」政</a:t>
            </a:r>
            <a:r>
              <a:rPr lang="zh-TW" altLang="en-US" sz="360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、</a:t>
            </a:r>
            <a:r>
              <a:rPr lang="zh-TW" altLang="en-US" sz="360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官</a:t>
            </a:r>
            <a:r>
              <a:rPr lang="zh-TW" altLang="en-US" sz="360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、</a:t>
            </a:r>
            <a:r>
              <a:rPr lang="zh-TW" altLang="en-US" sz="360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財的緊密聯結</a:t>
            </a:r>
            <a:endParaRPr lang="zh-TW" altLang="en-US" sz="3600" dirty="0">
              <a:solidFill>
                <a:schemeClr val="accent4">
                  <a:lumMod val="50000"/>
                </a:schemeClr>
              </a:solidFill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壹、派閥政治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600" b="1" i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T</a:t>
            </a:r>
            <a:r>
              <a:rPr lang="en-US" altLang="zh-TW" sz="2600" b="1" i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. J. </a:t>
            </a:r>
            <a:r>
              <a:rPr lang="en-US" altLang="zh-TW" sz="2600" b="1" i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PEMPEL</a:t>
            </a:r>
            <a:r>
              <a:rPr lang="zh-TW" altLang="en-US" sz="2600" b="1" i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：「</a:t>
            </a:r>
            <a:r>
              <a:rPr lang="zh-TW" altLang="en-US" sz="2600" b="1" i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民主黨充其量只是自民黨的附體轉世</a:t>
            </a:r>
            <a:r>
              <a:rPr lang="zh-TW" altLang="en-US" sz="2600" b="1" i="1" dirty="0" smtClean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」</a:t>
            </a:r>
            <a:endParaRPr lang="en-US" altLang="zh-TW" sz="2600" b="1" i="1" dirty="0" smtClean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p"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p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肇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因→「民主黨的大雜燴特性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p"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p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衝突激化，最終成為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黨內分裂</a:t>
            </a:r>
            <a:endParaRPr lang="en-US" altLang="zh-TW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p"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23528" y="260648"/>
            <a:ext cx="469086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noProof="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民主黨之執政問題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23528" y="1088760"/>
          <a:ext cx="8352928" cy="5580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24868"/>
                <a:gridCol w="1465426"/>
                <a:gridCol w="4762634"/>
              </a:tblGrid>
              <a:tr h="558060">
                <a:tc>
                  <a:txBody>
                    <a:bodyPr/>
                    <a:lstStyle/>
                    <a:p>
                      <a:r>
                        <a:rPr lang="zh-TW" altLang="en-US" b="1" dirty="0" smtClean="0"/>
                        <a:t>派閥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/>
                        <a:t>中心人物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dirty="0" smtClean="0"/>
                        <a:t>勢力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鳩山グループ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b="1" u="none" dirty="0" smtClean="0">
                          <a:latin typeface="微軟正黑體" pitchFamily="34" charset="-120"/>
                          <a:ea typeface="微軟正黑體" pitchFamily="34" charset="-120"/>
                        </a:rPr>
                        <a:t>鳩山由紀夫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旧民主党</a:t>
                      </a:r>
                      <a:r>
                        <a:rPr lang="zh-CN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右派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zh-TW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菅</a:t>
                      </a:r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strike="noStrik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菅直人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旧民主党</a:t>
                      </a:r>
                      <a:r>
                        <a:rPr lang="ja-JP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左派、</a:t>
                      </a:r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社会民主連合</a:t>
                      </a:r>
                      <a:r>
                        <a:rPr lang="ja-JP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、</a:t>
                      </a:r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民主改革連合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横路グループ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横路孝弘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日本社会党</a:t>
                      </a:r>
                      <a:r>
                        <a:rPr lang="ja-JP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、</a:t>
                      </a:r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社会民主党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高木グループ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strike="noStrik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高木義明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民社党、</a:t>
                      </a:r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新進党</a:t>
                      </a:r>
                      <a:r>
                        <a:rPr lang="ja-JP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、</a:t>
                      </a:r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新党友愛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zh-TW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旧</a:t>
                      </a:r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羽田孜グループ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羽田雄一郎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新生党</a:t>
                      </a:r>
                      <a:r>
                        <a:rPr lang="ja-JP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、新進党、</a:t>
                      </a:r>
                      <a:r>
                        <a:rPr lang="ja-JP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民政党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前原グループ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前原誠司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松下政経塾</a:t>
                      </a:r>
                      <a:r>
                        <a:rPr lang="zh-TW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出身之議員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野田グループ</a:t>
                      </a:r>
                      <a:endParaRPr lang="zh-TW" altLang="en-US" b="1" u="none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野田佳彦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松下政経塾</a:t>
                      </a:r>
                      <a:r>
                        <a:rPr lang="zh-TW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出身之議員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近藤グループ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近藤昭一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護憲</a:t>
                      </a:r>
                      <a:r>
                        <a:rPr lang="zh-TW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派</a:t>
                      </a:r>
                      <a:r>
                        <a:rPr lang="ja-JP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、</a:t>
                      </a:r>
                      <a:r>
                        <a:rPr lang="zh-CN" altLang="en-US" sz="1800" b="1" i="0" u="none" strike="noStrik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旧民主党</a:t>
                      </a:r>
                      <a:r>
                        <a:rPr lang="zh-CN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左派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  <a:tr h="558060">
                <a:tc>
                  <a:txBody>
                    <a:bodyPr/>
                    <a:lstStyle/>
                    <a:p>
                      <a:r>
                        <a:rPr lang="ja-JP" altLang="en-US" sz="1800" b="1" u="non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小沢グループ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u="none" strike="noStrike" kern="1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小沢一郎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i="0" u="none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小沢子弟兵</a:t>
                      </a:r>
                      <a:endParaRPr lang="zh-TW" altLang="en-US" b="1" u="none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文鼎中特廣告體" pitchFamily="49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3184" y="1196752"/>
            <a:ext cx="8363272" cy="25202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p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受中間選民定理之影響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主張逐漸趨於中立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部分政策趨向自民黨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23528" y="260648"/>
            <a:ext cx="469086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noProof="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民主黨之執政問題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pic>
        <p:nvPicPr>
          <p:cNvPr id="5" name="圖片 4" descr="Median_voter_mod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980728"/>
            <a:ext cx="3685592" cy="2457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減號 8"/>
          <p:cNvSpPr/>
          <p:nvPr/>
        </p:nvSpPr>
        <p:spPr>
          <a:xfrm>
            <a:off x="-1188640" y="3645024"/>
            <a:ext cx="9505056" cy="144016"/>
          </a:xfrm>
          <a:prstGeom prst="mathMinus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減號 9"/>
          <p:cNvSpPr/>
          <p:nvPr/>
        </p:nvSpPr>
        <p:spPr>
          <a:xfrm>
            <a:off x="827584" y="3645024"/>
            <a:ext cx="9505056" cy="144016"/>
          </a:xfrm>
          <a:prstGeom prst="mathMinus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395536" y="4077072"/>
            <a:ext cx="8363272" cy="25202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buNone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貳、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誤判美日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關係</a:t>
            </a:r>
            <a:endParaRPr lang="en-US" altLang="zh-TW" sz="32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32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普天間基地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遷移問題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強調扭轉「對美一面倒」的外交策略，欲建立美日兩國之正常對等地位卻失敗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073427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参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扭曲國會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p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參眾兩院執政黨席次不斷反轉，造成執政黨與內閣行政窒礙難行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23528" y="260648"/>
            <a:ext cx="469086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noProof="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民主黨之執政問題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467544" y="4077072"/>
            <a:ext cx="8208912" cy="216024"/>
          </a:xfrm>
          <a:prstGeom prst="right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下箭號 6"/>
          <p:cNvSpPr/>
          <p:nvPr/>
        </p:nvSpPr>
        <p:spPr>
          <a:xfrm>
            <a:off x="1547664" y="3789040"/>
            <a:ext cx="144016" cy="36004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07504" y="3142709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2007.7.29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回參議院選舉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民主黨</a:t>
            </a:r>
            <a:r>
              <a:rPr lang="en-US" altLang="zh-TW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109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席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v.s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自民黨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83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席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向下箭號 9"/>
          <p:cNvSpPr/>
          <p:nvPr/>
        </p:nvSpPr>
        <p:spPr>
          <a:xfrm rot="10800000">
            <a:off x="3275856" y="4221088"/>
            <a:ext cx="144016" cy="36004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835696" y="4581128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2009.8.30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45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回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眾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議院選舉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民主黨</a:t>
            </a:r>
            <a:r>
              <a:rPr lang="en-US" altLang="zh-TW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308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席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v.s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自民黨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119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席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5436096" y="3789040"/>
            <a:ext cx="144016" cy="36004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995936" y="3142709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2010.7.11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回參議院選舉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民主黨</a:t>
            </a:r>
            <a:r>
              <a:rPr lang="en-US" altLang="zh-TW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106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席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v.s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自民黨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84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席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向下箭號 14"/>
          <p:cNvSpPr/>
          <p:nvPr/>
        </p:nvSpPr>
        <p:spPr>
          <a:xfrm rot="10800000">
            <a:off x="7164288" y="4221088"/>
            <a:ext cx="144016" cy="360040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5508104" y="458112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2012.12.16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第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46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回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眾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議院選舉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民主黨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57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席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v.s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自民黨</a:t>
            </a:r>
            <a:r>
              <a:rPr lang="en-US" altLang="zh-TW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294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席</a:t>
            </a:r>
            <a:endParaRPr lang="zh-TW" altLang="en-US" b="1" u="sng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左-右雙向箭號 18"/>
          <p:cNvSpPr/>
          <p:nvPr/>
        </p:nvSpPr>
        <p:spPr>
          <a:xfrm>
            <a:off x="1691680" y="4005064"/>
            <a:ext cx="1584176" cy="432048"/>
          </a:xfrm>
          <a:prstGeom prst="leftRight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左-右雙向箭號 19"/>
          <p:cNvSpPr/>
          <p:nvPr/>
        </p:nvSpPr>
        <p:spPr>
          <a:xfrm>
            <a:off x="7271792" y="4005064"/>
            <a:ext cx="1476672" cy="432048"/>
          </a:xfrm>
          <a:prstGeom prst="leftRight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544616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肆、反官僚造成之行政困難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0"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311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大地震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官僚與內閣間的不協調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菅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內閣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危機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處理應變能力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不足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0">
              <a:buNone/>
            </a:pP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「最後一根稻草」－</a:t>
            </a:r>
            <a:r>
              <a:rPr lang="zh-TW" altLang="zh-TW" b="1" u="sng" dirty="0" smtClean="0">
                <a:latin typeface="微軟正黑體" pitchFamily="34" charset="-120"/>
                <a:ea typeface="微軟正黑體" pitchFamily="34" charset="-120"/>
              </a:rPr>
              <a:t>消費稅</a:t>
            </a:r>
            <a:r>
              <a:rPr lang="zh-TW" altLang="zh-TW" b="1" u="sng" dirty="0" smtClean="0">
                <a:latin typeface="微軟正黑體" pitchFamily="34" charset="-120"/>
                <a:ea typeface="微軟正黑體" pitchFamily="34" charset="-120"/>
              </a:rPr>
              <a:t>增稅問題</a:t>
            </a:r>
            <a:endParaRPr lang="en-US" altLang="zh-TW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小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澤一郎憤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而出走，民主黨分裂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因扭曲國會，野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田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內閣不得不尋求公、自兩黨協助，並承諾事成後解散眾議會</a:t>
            </a: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23528" y="260648"/>
            <a:ext cx="469086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noProof="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民主黨之執政問題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56184"/>
            <a:ext cx="8229600" cy="492514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起源於大阪之「地域型政治組織」</a:t>
            </a:r>
            <a:endParaRPr lang="en-US" altLang="zh-TW" dirty="0" smtClean="0"/>
          </a:p>
          <a:p>
            <a:r>
              <a:rPr lang="zh-TW" altLang="en-US" dirty="0" smtClean="0"/>
              <a:t>領導人：</a:t>
            </a:r>
            <a:endParaRPr lang="en-US" altLang="zh-TW" dirty="0" smtClean="0"/>
          </a:p>
          <a:p>
            <a:pPr>
              <a:buNone/>
            </a:pPr>
            <a:r>
              <a:rPr lang="zh-TW" altLang="en-US" sz="2800" dirty="0" smtClean="0"/>
              <a:t>原</a:t>
            </a:r>
            <a:r>
              <a:rPr lang="zh-TW" altLang="en-US" sz="2800" dirty="0" smtClean="0"/>
              <a:t>大阪維新會三傑→橋下徹、松井一郎、淺田</a:t>
            </a:r>
            <a:r>
              <a:rPr lang="zh-TW" altLang="en-US" sz="2800" dirty="0" smtClean="0"/>
              <a:t>均</a:t>
            </a:r>
            <a:endParaRPr lang="en-US" altLang="zh-TW" dirty="0" smtClean="0"/>
          </a:p>
          <a:p>
            <a:pPr>
              <a:buNone/>
            </a:pPr>
            <a:r>
              <a:rPr lang="en-US" altLang="zh-TW" sz="2800" dirty="0" smtClean="0"/>
              <a:t>+</a:t>
            </a:r>
            <a:r>
              <a:rPr lang="ja-JP" altLang="zh-TW" sz="2800" u="sng" dirty="0" smtClean="0"/>
              <a:t>太陽の党</a:t>
            </a:r>
            <a:r>
              <a:rPr lang="zh-TW" altLang="en-US" sz="2800" dirty="0" smtClean="0"/>
              <a:t>黨魁石原慎太郎</a:t>
            </a:r>
            <a:endParaRPr lang="en-US" altLang="zh-TW" sz="2800" dirty="0" smtClean="0"/>
          </a:p>
          <a:p>
            <a:r>
              <a:rPr lang="zh-TW" altLang="en-US" sz="2800" dirty="0" smtClean="0"/>
              <a:t>政策目標：「維新八策」</a:t>
            </a:r>
            <a:endParaRPr lang="en-US" altLang="zh-TW" sz="2800" dirty="0" smtClean="0"/>
          </a:p>
          <a:p>
            <a:r>
              <a:rPr lang="zh-TW" altLang="en-US" sz="2800" dirty="0" smtClean="0"/>
              <a:t>意識形態</a:t>
            </a:r>
            <a:r>
              <a:rPr lang="zh-TW" altLang="en-US" sz="2800" dirty="0" smtClean="0"/>
              <a:t>：偏右派保守主義，企圖「回歸明治維新」，因而稱為維新會</a:t>
            </a:r>
            <a:endParaRPr lang="en-US" altLang="zh-TW" sz="2800" dirty="0" smtClean="0"/>
          </a:p>
          <a:p>
            <a:r>
              <a:rPr lang="zh-TW" altLang="en-US" sz="2800" dirty="0" smtClean="0"/>
              <a:t>與東京之對立：目前唯一未於東京設立黨本部之議會政黨。</a:t>
            </a:r>
            <a:endParaRPr lang="en-US" altLang="zh-TW" sz="2800" dirty="0" smtClean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23528" y="260648"/>
            <a:ext cx="469086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淺談日本維新會崛起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228184" y="548680"/>
            <a:ext cx="1944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u="sng" dirty="0" smtClean="0">
                <a:solidFill>
                  <a:srgbClr val="FF0000"/>
                </a:solidFill>
              </a:rPr>
              <a:t>此處待補</a:t>
            </a:r>
            <a:endParaRPr lang="zh-TW" altLang="en-US" sz="3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民主黨執政後期因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政治基礎不足，逐漸右傾，勢力形同瓦解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日本在野黨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勢力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再次分裂，自民黨再次掌握眾議會「絕對安定多數」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新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一股的在野勢力正在醞釀與重組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323528" y="260648"/>
            <a:ext cx="469086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noProof="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結論</a:t>
            </a:r>
            <a:r>
              <a:rPr lang="zh-TW" altLang="en-US" sz="3200" noProof="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：日本政壇未來動向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dirty="0" smtClean="0">
                <a:latin typeface="Bernard MT Condensed" pitchFamily="18" charset="0"/>
                <a:ea typeface="文鼎中特廣告體" pitchFamily="49" charset="-120"/>
                <a:cs typeface="文鼎中特廣告體" pitchFamily="49" charset="-120"/>
              </a:rPr>
              <a:t>Q</a:t>
            </a:r>
            <a:r>
              <a:rPr lang="zh-TW" altLang="en-US" sz="6000" dirty="0" smtClean="0">
                <a:latin typeface="Bernard MT Condensed" pitchFamily="18" charset="0"/>
                <a:ea typeface="文鼎中特廣告體" pitchFamily="49" charset="-120"/>
                <a:cs typeface="文鼎中特廣告體" pitchFamily="49" charset="-120"/>
              </a:rPr>
              <a:t> </a:t>
            </a:r>
            <a:r>
              <a:rPr lang="en-US" altLang="zh-TW" sz="6000" dirty="0" smtClean="0">
                <a:latin typeface="Bernard MT Condensed" pitchFamily="18" charset="0"/>
                <a:ea typeface="文鼎中特廣告體" pitchFamily="49" charset="-120"/>
                <a:cs typeface="文鼎中特廣告體" pitchFamily="49" charset="-120"/>
              </a:rPr>
              <a:t>&amp;</a:t>
            </a:r>
            <a:r>
              <a:rPr lang="zh-TW" altLang="en-US" sz="6000" dirty="0" smtClean="0">
                <a:latin typeface="Bernard MT Condensed" pitchFamily="18" charset="0"/>
                <a:ea typeface="文鼎中特廣告體" pitchFamily="49" charset="-120"/>
                <a:cs typeface="文鼎中特廣告體" pitchFamily="49" charset="-120"/>
              </a:rPr>
              <a:t> </a:t>
            </a:r>
            <a:r>
              <a:rPr lang="en-US" altLang="zh-TW" sz="6000" dirty="0" smtClean="0">
                <a:latin typeface="Bernard MT Condensed" pitchFamily="18" charset="0"/>
                <a:ea typeface="文鼎中特廣告體" pitchFamily="49" charset="-120"/>
                <a:cs typeface="文鼎中特廣告體" pitchFamily="49" charset="-120"/>
              </a:rPr>
              <a:t>A</a:t>
            </a:r>
            <a:endParaRPr lang="zh-TW" altLang="en-US" sz="6000" dirty="0">
              <a:latin typeface="Bernard MT Condensed" pitchFamily="18" charset="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同學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認為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2009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年，民主黨可以從自民黨手中奪下政權的主因為何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同學認為未來十年內，日本政壇會持續自民黨的獨大，或有新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的第二勢力、第三出現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484784"/>
            <a:ext cx="6552728" cy="47419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民主黨成立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過程及其中心人物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民主黨之訴求與政見方針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民主黨之執政問題與下野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r">
              <a:lnSpc>
                <a:spcPct val="150000"/>
              </a:lnSpc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淺談日本維新會崛起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結論：日本政壇未來動向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323528" y="260648"/>
            <a:ext cx="469086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目錄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1600" y="1700808"/>
            <a:ext cx="144016" cy="50405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71600" y="3356992"/>
            <a:ext cx="144016" cy="50405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971600" y="5013176"/>
            <a:ext cx="144016" cy="50405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596336" y="4149080"/>
            <a:ext cx="144016" cy="50405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7596336" y="2492896"/>
            <a:ext cx="144016" cy="50405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611560" y="170080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I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67544" y="333782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III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67544" y="4994012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V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7740352" y="412991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IV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740352" y="249289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II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256584" cy="63408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zh-TW" altLang="en-US" sz="3200" dirty="0" smtClean="0">
                <a:solidFill>
                  <a:schemeClr val="accent4">
                    <a:lumMod val="50000"/>
                  </a:schemeClr>
                </a:solidFill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民主黨成立過程及其中心人物</a:t>
            </a:r>
            <a:endParaRPr lang="zh-TW" altLang="en-US" sz="3200" dirty="0">
              <a:solidFill>
                <a:schemeClr val="accent4">
                  <a:lumMod val="50000"/>
                </a:schemeClr>
              </a:solidFill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91269"/>
            <a:ext cx="8208912" cy="5678091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成立於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1998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年，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由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多個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在野黨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整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併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而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成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前身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ja-JP" altLang="zh-TW" dirty="0" smtClean="0"/>
              <a:t>民主友愛太陽国民連合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/>
              <a:t>→</a:t>
            </a:r>
            <a:r>
              <a:rPr lang="ja-JP" altLang="en-US" u="sng" dirty="0" smtClean="0"/>
              <a:t>旧民主党</a:t>
            </a:r>
            <a:r>
              <a:rPr lang="ja-JP" altLang="en-US" dirty="0" smtClean="0"/>
              <a:t>・民政党・新党友愛・民主改革連</a:t>
            </a:r>
            <a:r>
              <a:rPr lang="ja-JP" altLang="en-US" dirty="0" smtClean="0"/>
              <a:t>合</a:t>
            </a:r>
            <a:endParaRPr lang="en-US" altLang="ja-JP" dirty="0" smtClean="0"/>
          </a:p>
          <a:p>
            <a:pPr>
              <a:buNone/>
            </a:pPr>
            <a:endParaRPr lang="en-US" altLang="ja-JP" dirty="0" smtClean="0"/>
          </a:p>
          <a:p>
            <a:pPr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壯大－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「</a:t>
            </a:r>
            <a:r>
              <a:rPr lang="zh-TW" altLang="en-US" b="1" i="1" dirty="0" smtClean="0">
                <a:latin typeface="微軟正黑體" pitchFamily="34" charset="-120"/>
                <a:ea typeface="微軟正黑體" pitchFamily="34" charset="-120"/>
              </a:rPr>
              <a:t>民由合併</a:t>
            </a:r>
            <a:r>
              <a:rPr lang="en-US" altLang="zh-TW" i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ja-JP" altLang="en-US" dirty="0" smtClean="0"/>
              <a:t>みんゆうがっぺい</a:t>
            </a:r>
            <a:r>
              <a:rPr lang="en-US" altLang="zh-TW" dirty="0" smtClean="0"/>
              <a:t>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背景：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2002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年，非自民黨勢力，面對「小泉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旋風」與自民、公明兩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黨勢力，所提出的展望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鳩山由紀夫為首的民主黨，與小澤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一郎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為首的自由黨正式合併</a:t>
            </a:r>
            <a:endParaRPr lang="en-US" altLang="ja-JP" dirty="0" smtClean="0"/>
          </a:p>
        </p:txBody>
      </p:sp>
      <p:pic>
        <p:nvPicPr>
          <p:cNvPr id="5" name="圖片 4" descr="未命名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268760"/>
            <a:ext cx="4017779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 descr="nd12083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3068960"/>
            <a:ext cx="1832184" cy="2163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 descr="Hatoyama_Yukio_1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2996952"/>
            <a:ext cx="1800200" cy="2400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字方塊 7"/>
          <p:cNvSpPr txBox="1"/>
          <p:nvPr/>
        </p:nvSpPr>
        <p:spPr>
          <a:xfrm>
            <a:off x="7020272" y="3501008"/>
            <a:ext cx="432048" cy="19389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鳩山由紀夫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019808" y="3717032"/>
            <a:ext cx="432048" cy="15696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小澤一郎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圓角矩形 56"/>
          <p:cNvSpPr/>
          <p:nvPr/>
        </p:nvSpPr>
        <p:spPr>
          <a:xfrm>
            <a:off x="107504" y="2132856"/>
            <a:ext cx="1872208" cy="331236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3744416" cy="710952"/>
          </a:xfrm>
        </p:spPr>
        <p:txBody>
          <a:bodyPr>
            <a:noAutofit/>
          </a:bodyPr>
          <a:lstStyle/>
          <a:p>
            <a:r>
              <a:rPr lang="zh-TW" altLang="en-US" sz="3400" dirty="0" smtClean="0"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在野勢力整併過程</a:t>
            </a:r>
            <a:endParaRPr lang="zh-TW" altLang="en-US" sz="3400" dirty="0"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8" name="剪去對角線角落矩形 7"/>
          <p:cNvSpPr/>
          <p:nvPr/>
        </p:nvSpPr>
        <p:spPr>
          <a:xfrm>
            <a:off x="4139952" y="4725144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TW" sz="2400" dirty="0" smtClean="0">
                <a:solidFill>
                  <a:schemeClr val="tx1"/>
                </a:solidFill>
              </a:rPr>
              <a:t>太陽党</a:t>
            </a:r>
          </a:p>
        </p:txBody>
      </p:sp>
      <p:sp>
        <p:nvSpPr>
          <p:cNvPr id="9" name="剪去對角線角落矩形 8"/>
          <p:cNvSpPr/>
          <p:nvPr/>
        </p:nvSpPr>
        <p:spPr>
          <a:xfrm>
            <a:off x="4139952" y="3573016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TW" sz="2400" dirty="0" smtClean="0">
                <a:solidFill>
                  <a:schemeClr val="tx1"/>
                </a:solidFill>
              </a:rPr>
              <a:t>新党友愛</a:t>
            </a:r>
          </a:p>
        </p:txBody>
      </p:sp>
      <p:sp>
        <p:nvSpPr>
          <p:cNvPr id="10" name="剪去對角線角落矩形 9"/>
          <p:cNvSpPr/>
          <p:nvPr/>
        </p:nvSpPr>
        <p:spPr>
          <a:xfrm>
            <a:off x="4139952" y="1484784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TW" sz="2400" dirty="0" smtClean="0">
                <a:solidFill>
                  <a:schemeClr val="tx1"/>
                </a:solidFill>
              </a:rPr>
              <a:t>民主改革連合</a:t>
            </a:r>
            <a:endParaRPr lang="ja-JP" altLang="zh-TW" sz="2400" dirty="0">
              <a:solidFill>
                <a:schemeClr val="tx1"/>
              </a:solidFill>
            </a:endParaRPr>
          </a:p>
        </p:txBody>
      </p:sp>
      <p:sp>
        <p:nvSpPr>
          <p:cNvPr id="11" name="剪去對角線角落矩形 10"/>
          <p:cNvSpPr/>
          <p:nvPr/>
        </p:nvSpPr>
        <p:spPr>
          <a:xfrm>
            <a:off x="6084168" y="4725144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chemeClr val="tx1"/>
                </a:solidFill>
              </a:rPr>
              <a:t>民政</a:t>
            </a:r>
            <a:r>
              <a:rPr lang="ja-JP" altLang="zh-TW" sz="2400" dirty="0" smtClean="0">
                <a:solidFill>
                  <a:schemeClr val="tx1"/>
                </a:solidFill>
              </a:rPr>
              <a:t>党</a:t>
            </a:r>
          </a:p>
        </p:txBody>
      </p:sp>
      <p:sp>
        <p:nvSpPr>
          <p:cNvPr id="12" name="剪去對角線角落矩形 11"/>
          <p:cNvSpPr/>
          <p:nvPr/>
        </p:nvSpPr>
        <p:spPr>
          <a:xfrm>
            <a:off x="2267744" y="2276872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chemeClr val="tx1"/>
                </a:solidFill>
              </a:rPr>
              <a:t>新党さきがけ</a:t>
            </a:r>
            <a:endParaRPr lang="zh-TW" altLang="en-US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剪去對角線角落矩形 12"/>
          <p:cNvSpPr/>
          <p:nvPr/>
        </p:nvSpPr>
        <p:spPr>
          <a:xfrm>
            <a:off x="251520" y="2420888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社会党</a:t>
            </a:r>
            <a:endParaRPr lang="zh-TW" altLang="en-US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剪去對角線角落矩形 14"/>
          <p:cNvSpPr/>
          <p:nvPr/>
        </p:nvSpPr>
        <p:spPr>
          <a:xfrm>
            <a:off x="2267744" y="5157192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新進党</a:t>
            </a:r>
            <a:endParaRPr lang="zh-TW" altLang="en-US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剪去對角線角落矩形 15"/>
          <p:cNvSpPr/>
          <p:nvPr/>
        </p:nvSpPr>
        <p:spPr>
          <a:xfrm>
            <a:off x="251520" y="3501008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社民党</a:t>
            </a:r>
            <a:endParaRPr lang="zh-TW" altLang="en-US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剪去對角線角落矩形 19"/>
          <p:cNvSpPr/>
          <p:nvPr/>
        </p:nvSpPr>
        <p:spPr>
          <a:xfrm>
            <a:off x="4139952" y="5877272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chemeClr val="tx1"/>
                </a:solidFill>
              </a:rPr>
              <a:t>自由</a:t>
            </a:r>
            <a:r>
              <a:rPr lang="ja-JP" altLang="zh-TW" sz="2400" dirty="0" smtClean="0">
                <a:solidFill>
                  <a:schemeClr val="tx1"/>
                </a:solidFill>
              </a:rPr>
              <a:t>党</a:t>
            </a:r>
          </a:p>
        </p:txBody>
      </p:sp>
      <p:sp>
        <p:nvSpPr>
          <p:cNvPr id="21" name="剪去對角線角落矩形 20"/>
          <p:cNvSpPr/>
          <p:nvPr/>
        </p:nvSpPr>
        <p:spPr>
          <a:xfrm>
            <a:off x="6588224" y="3573016"/>
            <a:ext cx="1944216" cy="1080120"/>
          </a:xfrm>
          <a:prstGeom prst="snip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民主党</a:t>
            </a:r>
            <a:endParaRPr lang="zh-TW" altLang="en-US" sz="40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剪去對角線角落矩形 24"/>
          <p:cNvSpPr/>
          <p:nvPr/>
        </p:nvSpPr>
        <p:spPr>
          <a:xfrm>
            <a:off x="4139952" y="2492896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chemeClr val="tx1"/>
                </a:solidFill>
              </a:rPr>
              <a:t>旧民主党</a:t>
            </a:r>
            <a:endParaRPr lang="ja-JP" altLang="zh-TW" sz="2400" dirty="0">
              <a:solidFill>
                <a:schemeClr val="tx1"/>
              </a:solidFill>
            </a:endParaRPr>
          </a:p>
        </p:txBody>
      </p:sp>
      <p:cxnSp>
        <p:nvCxnSpPr>
          <p:cNvPr id="29" name="肘形接點 28"/>
          <p:cNvCxnSpPr>
            <a:stCxn id="12" idx="0"/>
            <a:endCxn id="10" idx="2"/>
          </p:cNvCxnSpPr>
          <p:nvPr/>
        </p:nvCxnSpPr>
        <p:spPr>
          <a:xfrm flipV="1">
            <a:off x="3851920" y="1844824"/>
            <a:ext cx="288032" cy="792088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肘形接點 30"/>
          <p:cNvCxnSpPr>
            <a:stCxn id="12" idx="0"/>
            <a:endCxn id="25" idx="2"/>
          </p:cNvCxnSpPr>
          <p:nvPr/>
        </p:nvCxnSpPr>
        <p:spPr>
          <a:xfrm>
            <a:off x="3851920" y="2636912"/>
            <a:ext cx="288032" cy="216024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肘形接點 32"/>
          <p:cNvCxnSpPr>
            <a:stCxn id="15" idx="0"/>
            <a:endCxn id="9" idx="2"/>
          </p:cNvCxnSpPr>
          <p:nvPr/>
        </p:nvCxnSpPr>
        <p:spPr>
          <a:xfrm flipV="1">
            <a:off x="3851920" y="3933056"/>
            <a:ext cx="288032" cy="1584176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肘形接點 34"/>
          <p:cNvCxnSpPr>
            <a:stCxn id="15" idx="0"/>
            <a:endCxn id="20" idx="2"/>
          </p:cNvCxnSpPr>
          <p:nvPr/>
        </p:nvCxnSpPr>
        <p:spPr>
          <a:xfrm>
            <a:off x="3851920" y="5517232"/>
            <a:ext cx="288032" cy="720080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單箭頭接點 38"/>
          <p:cNvCxnSpPr>
            <a:stCxn id="8" idx="0"/>
            <a:endCxn id="11" idx="2"/>
          </p:cNvCxnSpPr>
          <p:nvPr/>
        </p:nvCxnSpPr>
        <p:spPr>
          <a:xfrm>
            <a:off x="5724128" y="5085184"/>
            <a:ext cx="360040" cy="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接點 40"/>
          <p:cNvCxnSpPr>
            <a:stCxn id="11" idx="0"/>
            <a:endCxn id="21" idx="0"/>
          </p:cNvCxnSpPr>
          <p:nvPr/>
        </p:nvCxnSpPr>
        <p:spPr>
          <a:xfrm flipV="1">
            <a:off x="7668344" y="4113076"/>
            <a:ext cx="864096" cy="972108"/>
          </a:xfrm>
          <a:prstGeom prst="bentConnector3">
            <a:avLst>
              <a:gd name="adj1" fmla="val 126455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圖案 44"/>
          <p:cNvCxnSpPr>
            <a:stCxn id="20" idx="0"/>
            <a:endCxn id="21" idx="0"/>
          </p:cNvCxnSpPr>
          <p:nvPr/>
        </p:nvCxnSpPr>
        <p:spPr>
          <a:xfrm flipV="1">
            <a:off x="5724128" y="4113076"/>
            <a:ext cx="2808312" cy="2124236"/>
          </a:xfrm>
          <a:prstGeom prst="bentConnector3">
            <a:avLst>
              <a:gd name="adj1" fmla="val 10814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肘形接點 46"/>
          <p:cNvCxnSpPr>
            <a:stCxn id="9" idx="0"/>
            <a:endCxn id="21" idx="2"/>
          </p:cNvCxnSpPr>
          <p:nvPr/>
        </p:nvCxnSpPr>
        <p:spPr>
          <a:xfrm>
            <a:off x="5724128" y="3933056"/>
            <a:ext cx="864096" cy="180020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肘形接點 48"/>
          <p:cNvCxnSpPr>
            <a:stCxn id="25" idx="0"/>
            <a:endCxn id="21" idx="2"/>
          </p:cNvCxnSpPr>
          <p:nvPr/>
        </p:nvCxnSpPr>
        <p:spPr>
          <a:xfrm>
            <a:off x="5724128" y="2852936"/>
            <a:ext cx="864096" cy="1260140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肘形接點 50"/>
          <p:cNvCxnSpPr>
            <a:stCxn id="10" idx="0"/>
            <a:endCxn id="21" idx="2"/>
          </p:cNvCxnSpPr>
          <p:nvPr/>
        </p:nvCxnSpPr>
        <p:spPr>
          <a:xfrm>
            <a:off x="5724128" y="1844824"/>
            <a:ext cx="864096" cy="2268252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剪去對角線角落矩形 55"/>
          <p:cNvSpPr/>
          <p:nvPr/>
        </p:nvSpPr>
        <p:spPr>
          <a:xfrm>
            <a:off x="251520" y="4509120"/>
            <a:ext cx="1584176" cy="720080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自民党脫党勢力</a:t>
            </a:r>
            <a:endParaRPr lang="zh-TW" altLang="en-US" sz="2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0" name="直線單箭頭接點 29"/>
          <p:cNvCxnSpPr>
            <a:stCxn id="13" idx="1"/>
            <a:endCxn id="16" idx="3"/>
          </p:cNvCxnSpPr>
          <p:nvPr/>
        </p:nvCxnSpPr>
        <p:spPr>
          <a:xfrm>
            <a:off x="1043608" y="314096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179512" y="21328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1945-1996</a:t>
            </a:r>
            <a:endParaRPr lang="zh-TW" altLang="en-US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179512" y="321297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1996-</a:t>
            </a:r>
            <a:endParaRPr lang="zh-TW" altLang="en-US" dirty="0"/>
          </a:p>
        </p:txBody>
      </p:sp>
      <p:sp>
        <p:nvSpPr>
          <p:cNvPr id="37" name="文字方塊 36"/>
          <p:cNvSpPr txBox="1"/>
          <p:nvPr/>
        </p:nvSpPr>
        <p:spPr>
          <a:xfrm>
            <a:off x="2267744" y="197954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1993-2002</a:t>
            </a:r>
            <a:endParaRPr lang="zh-TW" altLang="en-US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2267744" y="485986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1994-1997</a:t>
            </a:r>
            <a:endParaRPr lang="zh-TW" altLang="en-US" dirty="0"/>
          </a:p>
        </p:txBody>
      </p:sp>
      <p:sp>
        <p:nvSpPr>
          <p:cNvPr id="42" name="標題 1"/>
          <p:cNvSpPr txBox="1">
            <a:spLocks/>
          </p:cNvSpPr>
          <p:nvPr/>
        </p:nvSpPr>
        <p:spPr>
          <a:xfrm>
            <a:off x="323528" y="260648"/>
            <a:ext cx="525658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民主黨成立過程及其中心人物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4067944" y="442782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1996-1998</a:t>
            </a:r>
            <a:endParaRPr lang="zh-TW" altLang="en-US" dirty="0"/>
          </a:p>
        </p:txBody>
      </p:sp>
      <p:sp>
        <p:nvSpPr>
          <p:cNvPr id="76" name="文字方塊 75"/>
          <p:cNvSpPr txBox="1"/>
          <p:nvPr/>
        </p:nvSpPr>
        <p:spPr>
          <a:xfrm>
            <a:off x="6012160" y="442782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1998</a:t>
            </a:r>
            <a:endParaRPr lang="zh-TW" altLang="en-US" dirty="0"/>
          </a:p>
        </p:txBody>
      </p:sp>
      <p:sp>
        <p:nvSpPr>
          <p:cNvPr id="77" name="文字方塊 76"/>
          <p:cNvSpPr txBox="1"/>
          <p:nvPr/>
        </p:nvSpPr>
        <p:spPr>
          <a:xfrm>
            <a:off x="6516216" y="32756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1998-</a:t>
            </a:r>
            <a:endParaRPr lang="zh-TW" altLang="en-US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4067944" y="558924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1998-2003</a:t>
            </a:r>
            <a:endParaRPr lang="zh-TW" altLang="en-US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4067944" y="11967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1993-1998</a:t>
            </a:r>
            <a:endParaRPr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4067944" y="220486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1996-1998</a:t>
            </a:r>
            <a:endParaRPr lang="zh-TW" altLang="en-US" dirty="0"/>
          </a:p>
        </p:txBody>
      </p:sp>
      <p:sp>
        <p:nvSpPr>
          <p:cNvPr id="81" name="文字方塊 80"/>
          <p:cNvSpPr txBox="1"/>
          <p:nvPr/>
        </p:nvSpPr>
        <p:spPr>
          <a:xfrm>
            <a:off x="4067944" y="32756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1998-1998</a:t>
            </a:r>
            <a:endParaRPr lang="zh-TW" altLang="en-US" dirty="0"/>
          </a:p>
        </p:txBody>
      </p:sp>
      <p:sp>
        <p:nvSpPr>
          <p:cNvPr id="94" name="文字方塊 93"/>
          <p:cNvSpPr txBox="1"/>
          <p:nvPr/>
        </p:nvSpPr>
        <p:spPr>
          <a:xfrm>
            <a:off x="5684445" y="1609055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創建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5" name="文字方塊 94"/>
          <p:cNvSpPr txBox="1"/>
          <p:nvPr/>
        </p:nvSpPr>
        <p:spPr>
          <a:xfrm>
            <a:off x="5684445" y="261716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創建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6" name="文字方塊 95"/>
          <p:cNvSpPr txBox="1"/>
          <p:nvPr/>
        </p:nvSpPr>
        <p:spPr>
          <a:xfrm>
            <a:off x="5684445" y="369728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創建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7" name="文字方塊 96"/>
          <p:cNvSpPr txBox="1"/>
          <p:nvPr/>
        </p:nvSpPr>
        <p:spPr>
          <a:xfrm>
            <a:off x="7956376" y="4849415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創建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8" name="文字方塊 97"/>
          <p:cNvSpPr txBox="1"/>
          <p:nvPr/>
        </p:nvSpPr>
        <p:spPr>
          <a:xfrm>
            <a:off x="6517399" y="5949280"/>
            <a:ext cx="1871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>
                <a:latin typeface="微軟正黑體" pitchFamily="34" charset="-120"/>
                <a:ea typeface="微軟正黑體" pitchFamily="34" charset="-120"/>
              </a:rPr>
              <a:t>2003</a:t>
            </a:r>
            <a:r>
              <a:rPr lang="zh-TW" altLang="en-US" sz="1400" b="1" dirty="0" smtClean="0">
                <a:latin typeface="微軟正黑體" pitchFamily="34" charset="-120"/>
                <a:ea typeface="微軟正黑體" pitchFamily="34" charset="-120"/>
              </a:rPr>
              <a:t>合流＝</a:t>
            </a:r>
            <a:r>
              <a:rPr lang="zh-TW" altLang="en-US" sz="14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民由合併</a:t>
            </a:r>
            <a:endParaRPr lang="zh-TW" altLang="en-US" sz="1400" b="1" u="sng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02" name="肘形接點 101"/>
          <p:cNvCxnSpPr>
            <a:stCxn id="15" idx="0"/>
            <a:endCxn id="8" idx="2"/>
          </p:cNvCxnSpPr>
          <p:nvPr/>
        </p:nvCxnSpPr>
        <p:spPr>
          <a:xfrm flipV="1">
            <a:off x="3851920" y="5085184"/>
            <a:ext cx="288032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323528" y="260648"/>
            <a:ext cx="525658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民主黨成立過程及其中心人物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pic>
        <p:nvPicPr>
          <p:cNvPr id="7" name="圖片 6" descr="Hatoyama_Yukio_1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1800200" cy="2400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矩形 7"/>
          <p:cNvSpPr/>
          <p:nvPr/>
        </p:nvSpPr>
        <p:spPr>
          <a:xfrm>
            <a:off x="1512168" y="4077072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zh-TW" altLang="zh-TW" sz="2200" b="1" dirty="0" smtClean="0">
                <a:latin typeface="微軟正黑體" pitchFamily="34" charset="-120"/>
                <a:ea typeface="微軟正黑體" pitchFamily="34" charset="-120"/>
              </a:rPr>
              <a:t>菅直人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學運背景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左派反對勢力出身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「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官僚殺手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94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任內閣總理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大臣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b="1" u="sng" dirty="0" smtClean="0">
                <a:latin typeface="微軟正黑體" pitchFamily="34" charset="-120"/>
                <a:ea typeface="微軟正黑體" pitchFamily="34" charset="-120"/>
              </a:rPr>
              <a:t>民由</a:t>
            </a:r>
            <a:r>
              <a:rPr lang="zh-TW" altLang="en-US" sz="2200" b="1" u="sng" dirty="0" smtClean="0">
                <a:latin typeface="微軟正黑體" pitchFamily="34" charset="-120"/>
                <a:ea typeface="微軟正黑體" pitchFamily="34" charset="-120"/>
              </a:rPr>
              <a:t>合併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重要推手</a:t>
            </a:r>
            <a:endParaRPr lang="zh-TW" altLang="en-US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267744" y="1412776"/>
            <a:ext cx="648072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鳩山由紀夫</a:t>
            </a:r>
            <a:endParaRPr lang="en-US" altLang="zh-TW" sz="22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政治世家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子弟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祖父鳩山一郎（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52.53.54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任總理大臣）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於自民黨派系鬥爭中失利，轉而躍入在野勢力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</a:rPr>
              <a:t>93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任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內閣總理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大臣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繼承祖父的「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友愛社会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」觀</a:t>
            </a:r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圖片 9" descr="Naoto_Kan_cropped_3_Naoto_Kan_2_201101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4401" y="3933056"/>
            <a:ext cx="1887919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323528" y="260648"/>
            <a:ext cx="525658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民主黨成立過程及其中心人物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pic>
        <p:nvPicPr>
          <p:cNvPr id="13" name="圖片 12" descr="Maehara_Seiji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1196752"/>
            <a:ext cx="1858198" cy="2505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矩形 13"/>
          <p:cNvSpPr/>
          <p:nvPr/>
        </p:nvSpPr>
        <p:spPr>
          <a:xfrm>
            <a:off x="237510" y="1628800"/>
            <a:ext cx="671075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前原誠司</a:t>
            </a:r>
            <a:endParaRPr lang="en-US" altLang="zh-TW" sz="22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外交、國際政治背景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曾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任民主黨黨魁，後因「</a:t>
            </a:r>
            <a:r>
              <a:rPr lang="ja-JP" altLang="en-US" sz="22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ja-JP" altLang="en-US" sz="2200" b="1" u="sng" dirty="0" smtClean="0">
                <a:latin typeface="微軟正黑體" pitchFamily="34" charset="-120"/>
                <a:ea typeface="微軟正黑體" pitchFamily="34" charset="-120"/>
              </a:rPr>
              <a:t>堀江メール</a:t>
            </a:r>
            <a:r>
              <a:rPr lang="zh-TW" altLang="en-US" sz="2200" b="1" u="sng" dirty="0" smtClean="0">
                <a:latin typeface="微軟正黑體" pitchFamily="34" charset="-120"/>
                <a:ea typeface="微軟正黑體" pitchFamily="34" charset="-120"/>
              </a:rPr>
              <a:t>事件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」辭職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戰後最年輕的外相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nd12083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221088"/>
            <a:ext cx="1928855" cy="2278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矩形 17"/>
          <p:cNvSpPr/>
          <p:nvPr/>
        </p:nvSpPr>
        <p:spPr>
          <a:xfrm>
            <a:off x="2699792" y="4365105"/>
            <a:ext cx="612068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小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澤一</a:t>
            </a:r>
            <a:r>
              <a:rPr lang="zh-TW" altLang="en-US" sz="2200" b="1" dirty="0" smtClean="0">
                <a:latin typeface="微軟正黑體" pitchFamily="34" charset="-120"/>
                <a:ea typeface="微軟正黑體" pitchFamily="34" charset="-120"/>
              </a:rPr>
              <a:t>郎</a:t>
            </a:r>
            <a:endParaRPr lang="en-US" altLang="zh-TW" sz="22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「日本政治操偶師」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政壇不死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鳥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在自民黨的派系鬥爭失 立後，進入在野勢力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先後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創立先驅新黨、新進黨、自由黨、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                                         國民生活為第一黨</a:t>
            </a:r>
            <a:endParaRPr lang="en-US" altLang="zh-TW" sz="2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2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25552" y="908720"/>
            <a:ext cx="5194920" cy="676672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民主黨成立後之眾議院選舉</a:t>
            </a:r>
            <a:endParaRPr lang="zh-TW" altLang="en-US" dirty="0"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pic>
        <p:nvPicPr>
          <p:cNvPr id="6" name="圖片 5" descr="h00021hk_fig0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503" y="1484785"/>
            <a:ext cx="5049593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圖片 6" descr="h00021hk_fig0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0879" y="4149080"/>
            <a:ext cx="5049593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323528" y="260648"/>
            <a:ext cx="525658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民主黨成立過程及其中心人物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3625552" y="908720"/>
            <a:ext cx="5194920" cy="676672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民主黨成立後之眾議院選舉</a:t>
            </a:r>
            <a:endParaRPr lang="zh-TW" altLang="en-US" dirty="0"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pic>
        <p:nvPicPr>
          <p:cNvPr id="6" name="圖片 5" descr="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1700808"/>
            <a:ext cx="2952328" cy="41778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圖片 6" descr="h00021hk_fig0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4221088"/>
            <a:ext cx="4413061" cy="23762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字方塊 8"/>
          <p:cNvSpPr txBox="1"/>
          <p:nvPr/>
        </p:nvSpPr>
        <p:spPr>
          <a:xfrm>
            <a:off x="5652120" y="5919663"/>
            <a:ext cx="345638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2009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年民主黨競選海報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圖片 9" descr="h00021hk_fig0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700808"/>
            <a:ext cx="4464496" cy="22282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323528" y="260648"/>
            <a:ext cx="525658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民主黨成立過程及其中心人物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323528" y="260648"/>
            <a:ext cx="5256584" cy="6340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文鼎中特廣告體" pitchFamily="49" charset="-120"/>
                <a:ea typeface="文鼎中特廣告體" pitchFamily="49" charset="-120"/>
                <a:cs typeface="文鼎中特廣告體" pitchFamily="49" charset="-120"/>
              </a:rPr>
              <a:t>民主黨之訴求與政見方針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文鼎中特廣告體" pitchFamily="49" charset="-120"/>
              <a:ea typeface="文鼎中特廣告體" pitchFamily="49" charset="-120"/>
              <a:cs typeface="文鼎中特廣告體" pitchFamily="49" charset="-120"/>
            </a:endParaRPr>
          </a:p>
        </p:txBody>
      </p:sp>
      <p:sp>
        <p:nvSpPr>
          <p:cNvPr id="7" name="左-右雙向箭號圖說文字 6"/>
          <p:cNvSpPr/>
          <p:nvPr/>
        </p:nvSpPr>
        <p:spPr>
          <a:xfrm>
            <a:off x="1547664" y="1844824"/>
            <a:ext cx="5472608" cy="1800200"/>
          </a:xfrm>
          <a:prstGeom prst="leftRightArrowCallout">
            <a:avLst/>
          </a:prstGeom>
          <a:solidFill>
            <a:schemeClr val="accent4">
              <a:lumMod val="60000"/>
              <a:lumOff val="40000"/>
              <a:alpha val="51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TW" sz="4600" b="1" dirty="0" smtClean="0">
                <a:solidFill>
                  <a:schemeClr val="accent4">
                    <a:lumMod val="50000"/>
                  </a:schemeClr>
                </a:solidFill>
              </a:rPr>
              <a:t>民主</a:t>
            </a:r>
            <a:r>
              <a:rPr lang="ja-JP" altLang="zh-TW" sz="4600" b="1" dirty="0" smtClean="0">
                <a:solidFill>
                  <a:schemeClr val="accent4">
                    <a:lumMod val="50000"/>
                  </a:schemeClr>
                </a:solidFill>
              </a:rPr>
              <a:t>中道</a:t>
            </a:r>
            <a:endParaRPr lang="en-US" altLang="zh-TW" b="1" dirty="0" smtClean="0"/>
          </a:p>
          <a:p>
            <a:pPr algn="r"/>
            <a:r>
              <a:rPr lang="zh-TW" altLang="en-US" sz="2600" b="1" dirty="0" smtClean="0">
                <a:solidFill>
                  <a:schemeClr val="accent4">
                    <a:lumMod val="50000"/>
                  </a:schemeClr>
                </a:solidFill>
              </a:rPr>
              <a:t>≒</a:t>
            </a:r>
            <a:r>
              <a:rPr lang="en-US" altLang="zh-TW" sz="2600" b="1" dirty="0" smtClean="0">
                <a:solidFill>
                  <a:schemeClr val="accent4">
                    <a:lumMod val="50000"/>
                  </a:schemeClr>
                </a:solidFill>
              </a:rPr>
              <a:t>Third way</a:t>
            </a:r>
          </a:p>
          <a:p>
            <a:pPr algn="ctr"/>
            <a:endParaRPr lang="zh-TW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剪去對角線角落矩形 10"/>
          <p:cNvSpPr/>
          <p:nvPr/>
        </p:nvSpPr>
        <p:spPr>
          <a:xfrm>
            <a:off x="7092280" y="1628800"/>
            <a:ext cx="576064" cy="2304256"/>
          </a:xfrm>
          <a:prstGeom prst="snip2DiagRect">
            <a:avLst>
              <a:gd name="adj1" fmla="val 0"/>
              <a:gd name="adj2" fmla="val 35422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新自由主義</a:t>
            </a:r>
            <a:endParaRPr lang="zh-TW" altLang="en-US" sz="28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剪去對角線角落矩形 11"/>
          <p:cNvSpPr/>
          <p:nvPr/>
        </p:nvSpPr>
        <p:spPr>
          <a:xfrm>
            <a:off x="899592" y="1628800"/>
            <a:ext cx="576064" cy="2304256"/>
          </a:xfrm>
          <a:prstGeom prst="snip2DiagRect">
            <a:avLst>
              <a:gd name="adj1" fmla="val 0"/>
              <a:gd name="adj2" fmla="val 35422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福利主義</a:t>
            </a:r>
            <a:endParaRPr lang="zh-TW" altLang="en-US" sz="2800" b="1" dirty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圓角化對角線角落矩形 12"/>
          <p:cNvSpPr/>
          <p:nvPr/>
        </p:nvSpPr>
        <p:spPr>
          <a:xfrm>
            <a:off x="179512" y="4365104"/>
            <a:ext cx="8496944" cy="1296144"/>
          </a:xfrm>
          <a:prstGeom prst="round2DiagRect">
            <a:avLst>
              <a:gd name="adj1" fmla="val 50000"/>
              <a:gd name="adj2" fmla="val 4648"/>
            </a:avLst>
          </a:prstGeom>
          <a:solidFill>
            <a:schemeClr val="accent4">
              <a:lumMod val="20000"/>
              <a:lumOff val="80000"/>
              <a:alpha val="34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u"/>
            </a:pPr>
            <a:endParaRPr lang="en-US" altLang="zh-TW" sz="2600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32048" y="4636293"/>
            <a:ext cx="87484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zh-TW" altLang="en-US" sz="2600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優點：執政立場較為彈性，不為意識形態所困</a:t>
            </a:r>
            <a:endParaRPr lang="en-US" altLang="zh-TW" sz="2600" dirty="0" smtClean="0">
              <a:solidFill>
                <a:schemeClr val="accent4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sz="2600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缺點：較無一貫遵循方向，使民意過度主宰政策</a:t>
            </a:r>
            <a:r>
              <a:rPr lang="zh-TW" altLang="en-US" sz="2600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方針</a:t>
            </a:r>
            <a:endParaRPr lang="zh-TW" alt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2758</TotalTime>
  <Words>1148</Words>
  <Application>Microsoft Office PowerPoint</Application>
  <PresentationFormat>如螢幕大小 (4:3)</PresentationFormat>
  <Paragraphs>225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佈景主題</vt:lpstr>
      <vt:lpstr>Japanese Politics - Democratic Party of Japan and Others-</vt:lpstr>
      <vt:lpstr>投影片 2</vt:lpstr>
      <vt:lpstr>民主黨成立過程及其中心人物</vt:lpstr>
      <vt:lpstr>在野勢力整併過程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Q &amp; 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user03</dc:creator>
  <cp:lastModifiedBy>user03</cp:lastModifiedBy>
  <cp:revision>188</cp:revision>
  <dcterms:created xsi:type="dcterms:W3CDTF">2013-03-24T18:53:10Z</dcterms:created>
  <dcterms:modified xsi:type="dcterms:W3CDTF">2013-04-07T22:56:27Z</dcterms:modified>
</cp:coreProperties>
</file>