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2"/>
  </p:sldMasterIdLst>
  <p:notesMasterIdLst>
    <p:notesMasterId r:id="rId31"/>
  </p:notesMasterIdLst>
  <p:handoutMasterIdLst>
    <p:handoutMasterId r:id="rId32"/>
  </p:handoutMasterIdLst>
  <p:sldIdLst>
    <p:sldId id="268" r:id="rId3"/>
    <p:sldId id="258" r:id="rId4"/>
    <p:sldId id="262" r:id="rId5"/>
    <p:sldId id="263" r:id="rId6"/>
    <p:sldId id="264" r:id="rId7"/>
    <p:sldId id="265" r:id="rId8"/>
    <p:sldId id="266" r:id="rId9"/>
    <p:sldId id="267" r:id="rId10"/>
    <p:sldId id="269" r:id="rId11"/>
    <p:sldId id="270" r:id="rId12"/>
    <p:sldId id="271" r:id="rId13"/>
    <p:sldId id="272" r:id="rId14"/>
    <p:sldId id="273" r:id="rId15"/>
    <p:sldId id="274" r:id="rId16"/>
    <p:sldId id="275" r:id="rId17"/>
    <p:sldId id="276" r:id="rId18"/>
    <p:sldId id="277" r:id="rId19"/>
    <p:sldId id="278" r:id="rId20"/>
    <p:sldId id="279" r:id="rId21"/>
    <p:sldId id="280" r:id="rId22"/>
    <p:sldId id="281" r:id="rId23"/>
    <p:sldId id="282" r:id="rId24"/>
    <p:sldId id="283" r:id="rId25"/>
    <p:sldId id="284" r:id="rId26"/>
    <p:sldId id="286" r:id="rId27"/>
    <p:sldId id="288" r:id="rId28"/>
    <p:sldId id="285" r:id="rId29"/>
    <p:sldId id="289" r:id="rId3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 showGuides="1">
      <p:cViewPr>
        <p:scale>
          <a:sx n="81" d="100"/>
          <a:sy n="81" d="100"/>
        </p:scale>
        <p:origin x="-72" y="-11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2" d="100"/>
          <a:sy n="82" d="100"/>
        </p:scale>
        <p:origin x="3852" y="7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Relationship Id="rId8" Type="http://schemas.openxmlformats.org/officeDocument/2006/relationships/slide" Target="slides/slide6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6F93605-0C0C-4258-9724-5F2F9BB3BC90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63FFE7F-C917-439A-8026-3D301EB5CC2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279982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F31B3D-E4E3-4A80-AB70-C5564C267266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C0B30D-C07A-425B-A90C-BA7BEB19107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31904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66800" y="4245434"/>
            <a:ext cx="8686800" cy="1464906"/>
          </a:xfrm>
        </p:spPr>
        <p:txBody>
          <a:bodyPr anchor="b">
            <a:normAutofit/>
          </a:bodyPr>
          <a:lstStyle>
            <a:lvl1pPr algn="l">
              <a:lnSpc>
                <a:spcPct val="80000"/>
              </a:lnSpc>
              <a:defRPr sz="48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66800" y="5731797"/>
            <a:ext cx="8686800" cy="440405"/>
          </a:xfrm>
        </p:spPr>
        <p:txBody>
          <a:bodyPr/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bg1"/>
                </a:solidFill>
                <a:effectLst>
                  <a:outerShdw blurRad="63500" algn="ctr" rotWithShape="0">
                    <a:prstClr val="black">
                      <a:alpha val="40000"/>
                    </a:prstClr>
                  </a:outerShdw>
                </a:effectLst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 smtClean="0"/>
              <a:t>按一下以編輯母片副標題樣式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8862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7154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6400" y="457200"/>
            <a:ext cx="1828800" cy="5719762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66800" y="457200"/>
            <a:ext cx="7955280" cy="5719762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46350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24441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69848" y="4242816"/>
            <a:ext cx="8686800" cy="146304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799" y="5733288"/>
            <a:ext cx="8686800" cy="438912"/>
          </a:xfrm>
        </p:spPr>
        <p:txBody>
          <a:bodyPr/>
          <a:lstStyle>
            <a:lvl1pPr marL="0" indent="0">
              <a:spcBef>
                <a:spcPts val="0"/>
              </a:spcBef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3506778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66800" y="1905001"/>
            <a:ext cx="4800600" cy="4271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24600" y="1905001"/>
            <a:ext cx="4800600" cy="4271963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445679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772817"/>
            <a:ext cx="4800600" cy="73712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66800" y="2509939"/>
            <a:ext cx="4800600" cy="3662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24600" y="1772817"/>
            <a:ext cx="4800600" cy="737121"/>
          </a:xfrm>
        </p:spPr>
        <p:txBody>
          <a:bodyPr anchor="ctr"/>
          <a:lstStyle>
            <a:lvl1pPr marL="0" indent="0">
              <a:spcBef>
                <a:spcPts val="0"/>
              </a:spcBef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24600" y="2509939"/>
            <a:ext cx="4800600" cy="36622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7906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8976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46817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760" y="3090672"/>
            <a:ext cx="4663440" cy="1828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1" y="457200"/>
            <a:ext cx="5410201" cy="5715000"/>
          </a:xfrm>
        </p:spPr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CC0096-1860-4642-9CD2-0079EA5E7CD1}" type="datetimeFigureOut">
              <a:rPr lang="en-US" smtClean="0"/>
              <a:t>4/15/2013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31375A4-56A4-47D6-9801-1991572033F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6737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760" y="3093099"/>
            <a:ext cx="4663440" cy="1828800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096000" cy="6858000"/>
          </a:xfrm>
        </p:spPr>
        <p:txBody>
          <a:bodyPr tIns="457200">
            <a:normAutofit/>
          </a:bodyPr>
          <a:lstStyle>
            <a:lvl1pPr marL="0" indent="0" algn="ctr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42760" y="4983480"/>
            <a:ext cx="4663440" cy="1188720"/>
          </a:xfrm>
        </p:spPr>
        <p:txBody>
          <a:bodyPr>
            <a:normAutofit/>
          </a:bodyPr>
          <a:lstStyle>
            <a:lvl1pPr marL="0" indent="0">
              <a:spcBef>
                <a:spcPts val="120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</p:spTree>
    <p:extLst>
      <p:ext uri="{BB962C8B-B14F-4D97-AF65-F5344CB8AC3E}">
        <p14:creationId xmlns:p14="http://schemas.microsoft.com/office/powerpoint/2010/main" val="29772497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66800" y="457518"/>
            <a:ext cx="10058400" cy="118872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66800" y="1905001"/>
            <a:ext cx="10058400" cy="4267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6680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/>
                </a:solidFill>
              </a:defRPr>
            </a:lvl1pPr>
          </a:lstStyle>
          <a:p>
            <a:fld id="{37CC0096-1860-4642-9CD2-0079EA5E7CD1}" type="datetimeFigureOut">
              <a:rPr lang="en-US" smtClean="0"/>
              <a:pPr/>
              <a:t>4/15/2013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422849" y="6400800"/>
            <a:ext cx="7315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027920" y="6400800"/>
            <a:ext cx="109728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/>
                </a:solidFill>
              </a:defRPr>
            </a:lvl1pPr>
          </a:lstStyle>
          <a:p>
            <a:fld id="{E31375A4-56A4-47D6-9801-1991572033F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3259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800"/>
        </a:spcBef>
        <a:buClr>
          <a:schemeClr val="accent5"/>
        </a:buClr>
        <a:buSzPct val="90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defTabSz="914400" rtl="0" eaLnBrk="1" latinLnBrk="0" hangingPunct="1">
        <a:lnSpc>
          <a:spcPct val="90000"/>
        </a:lnSpc>
        <a:spcBef>
          <a:spcPts val="1200"/>
        </a:spcBef>
        <a:buClr>
          <a:schemeClr val="accent5"/>
        </a:buClr>
        <a:buSzPct val="90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lnSpc>
          <a:spcPct val="90000"/>
        </a:lnSpc>
        <a:spcBef>
          <a:spcPts val="800"/>
        </a:spcBef>
        <a:buClr>
          <a:schemeClr val="accent5"/>
        </a:buClr>
        <a:buSzPct val="90000"/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3258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5544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7830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240280" indent="-137160" algn="l" defTabSz="914400" rtl="0" eaLnBrk="1" latinLnBrk="0" hangingPunct="1">
        <a:lnSpc>
          <a:spcPct val="90000"/>
        </a:lnSpc>
        <a:spcBef>
          <a:spcPts val="600"/>
        </a:spcBef>
        <a:buClr>
          <a:schemeClr val="accent5"/>
        </a:buClr>
        <a:buSzPct val="90000"/>
        <a:buFont typeface="Arial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1" orient="horz" pos="2160" userDrawn="1">
          <p15:clr>
            <a:srgbClr val="F26B43"/>
          </p15:clr>
        </p15:guide>
        <p15:guide id="2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gif"/><Relationship Id="rId2" Type="http://schemas.openxmlformats.org/officeDocument/2006/relationships/image" Target="../media/image26.gi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japantimes.co.jp/" TargetMode="External"/><Relationship Id="rId2" Type="http://schemas.openxmlformats.org/officeDocument/2006/relationships/hyperlink" Target="http://www.soumu.go.jp/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8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79938" y="3835126"/>
            <a:ext cx="9964615" cy="1464906"/>
          </a:xfrm>
        </p:spPr>
        <p:txBody>
          <a:bodyPr>
            <a:normAutofit fontScale="90000"/>
          </a:bodyPr>
          <a:lstStyle/>
          <a:p>
            <a:r>
              <a:rPr lang="zh-TW" altLang="en-US" b="1" dirty="0" smtClean="0"/>
              <a:t>日本政府與政治課堂報告</a:t>
            </a:r>
            <a:r>
              <a:rPr lang="en-US" altLang="zh-TW" b="1" dirty="0" smtClean="0"/>
              <a:t/>
            </a:r>
            <a:br>
              <a:rPr lang="en-US" altLang="zh-TW" b="1" dirty="0" smtClean="0"/>
            </a:br>
            <a:r>
              <a:rPr lang="en-US" altLang="zh-TW" b="1" dirty="0" smtClean="0"/>
              <a:t>Corruption, Reform, and Participation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08893" y="5274596"/>
            <a:ext cx="8686800" cy="1102757"/>
          </a:xfrm>
        </p:spPr>
        <p:txBody>
          <a:bodyPr>
            <a:normAutofit/>
          </a:bodyPr>
          <a:lstStyle/>
          <a:p>
            <a:r>
              <a:rPr lang="zh-TW" altLang="en-US" dirty="0" smtClean="0"/>
              <a:t>指導教師：郭育仁老師</a:t>
            </a:r>
            <a:endParaRPr lang="en-US" altLang="zh-TW" dirty="0" smtClean="0"/>
          </a:p>
          <a:p>
            <a:r>
              <a:rPr lang="zh-TW" altLang="en-US" dirty="0" smtClean="0"/>
              <a:t> 報告人：    楊宇庭</a:t>
            </a:r>
            <a:endParaRPr lang="en-US" altLang="zh-TW" dirty="0" smtClean="0"/>
          </a:p>
          <a:p>
            <a:r>
              <a:rPr lang="en-US" altLang="zh-TW" dirty="0" smtClean="0"/>
              <a:t>2013/4/16</a:t>
            </a:r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3701107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後</a:t>
            </a:r>
            <a:r>
              <a:rPr lang="en-US" altLang="zh-TW" b="1" dirty="0"/>
              <a:t>Recruit </a:t>
            </a:r>
            <a:r>
              <a:rPr lang="en-US" altLang="zh-TW" b="1" dirty="0" smtClean="0"/>
              <a:t>Scandal</a:t>
            </a:r>
            <a:r>
              <a:rPr lang="zh-TW" altLang="en-US" b="1" dirty="0" smtClean="0"/>
              <a:t>時期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繼任首相宇野宗佑陷入桃色醜聞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於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1989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年參議院選舉失利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宇野的繼任者，海部俊樹的官房長官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也傳出與女將有染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海部更換官房長官，由森山真弓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擔任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en-US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試圖增加自民黨在性別議題著力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en-US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自民黨重啟</a:t>
            </a:r>
            <a:r>
              <a:rPr lang="zh-TW" altLang="en-US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檢討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3%</a:t>
            </a:r>
            <a:r>
              <a:rPr lang="zh-TW" altLang="en-US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消費稅政策</a:t>
            </a:r>
            <a:endParaRPr lang="zh-TW" altLang="en-US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8194" name="Picture 2" descr="http://www.47news.jp/PN/200811/PN2008110601000099.-.-.CI000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4928" y="714251"/>
            <a:ext cx="3642703" cy="289797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915" y="3945915"/>
            <a:ext cx="1990725" cy="22955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57191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Sagawa Kyubin Scandal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1992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年，金丸信身為竹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下</a:t>
            </a:r>
            <a:r>
              <a:rPr lang="zh-TW" altLang="en-US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派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閥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的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領袖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收受物流公司川佐急便的非法政治獻金，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並將政治獻金分發給派閥內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成員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金丸於該事件爆發後辭去自民黨副總裁的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職務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不得讓出派閥領袖及國會席位，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由小淵惠三繼任派閥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領袖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造成其競爭對手小澤一朗出走自民黨，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與自民黨內改革派成立新政黨。</a:t>
            </a:r>
          </a:p>
          <a:p>
            <a:pPr>
              <a:lnSpc>
                <a:spcPct val="80000"/>
              </a:lnSpc>
            </a:pPr>
            <a:endParaRPr lang="en-US" altLang="zh-TW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hQSERUUExQWFRQVFxgVFhcWFxcXFxgYFxoYGBcYGBcXGyYfGBkjGRcXHy8gIycpLSwsGR4xNTAqNSYrLCkBCQoKDgwOFA8PGikcHBwpLCkpKSkpLCwsKSkpLCkpLCkpLCksKSksKSwsLCwpKSwpLCwsLCksKSwsKSksKSwpLP/AABEIAOAAlAMBIgACEQEDEQH/xAAcAAABBQEBAQAAAAAAAAAAAAADAAIEBQYBBwj/xAA8EAABAwICBwcDAgUDBQEAAAABAAIRAyEEMQUSQVFhcfAGEyKBkaGxwdHhMkIHUmKC8RRyshVDU5LCM//EABkBAAMBAQEAAAAAAAAAAAAAAAABAgMEBf/EACARAQADAAMBAQADAQAAAAAAAAABAhEDITESQSJRYRP/2gAMAwEAAhEDEQA/ALf2ToTtVdIXlukwBOhKE4NQDQF2F2E4NQDQ1dhO1UCtjqbP1PaOZE+iQFhcLVDOnqH/AJB6GPhdOnKH/kHv8oPEkhKEOnjqbsntPDWE+ko0IIyEwhFLU0hACTCikJhCYChMIRi1MIQQUJJ5akgLKEoTtVOhCjISATtVMr1QwSUET3BokkAbyqHSXa9jDq0/Ed5t6AxPqqrTmkjUdBiBkLiPoeapqtE7AYO2SPIz6qsVELWvp6q8XdbbFvhQzUn5v8obMNJkTyOY81ZYTRuXAfeyi0Nax/SvNAkShvw7gd/2+Ff/AOiIGXQThgbx1GxTktPlmu4jL069YXKekqjDLHObGQmRfmr6ro05gXyj4B8/dQsVo8GSPPlvVRMwiaJWjO2rv01hOwEWk7js68lqcHjW1W6zTZed1sFDjuIlHw1V9OHAkcJPL6qupYzGPQSE0hRdD6Q71l8x1yU5wSSDCZCNqppagBQkiQkkSwhLVTyEkzDVJpzEyQ0T5f5VvWqQFmsUwvcSLb4z+6dVRGq+ro9gOZM7zPlc2TqeGEQBbh9hb6qUNGXEk7LTPr9lPwOBk5Hnt6zV6v51Fwujpz5D05KfSwWUDo9eytaeHgC4siMw/COtyymdb1riCzC3vshdGEE7+HyrEUYTWD5S1p8q6tgfjaoVfRZN8p+qv7IdSkkXyxuIwNxIyt7qM/DbJhavG0AQqnE4K0paU8at0Vie7qCeXUrY5gLDVxqmdy1+h8Tr0xvAj7Kq2+oct6fMpJCZCOQhkKkGQknALqRJ649OhMqiyqTV+MNnRuUClRMZX2Dy3fdT67fCY3KNhn252+EVXV1mHsJEndmBbPjCPRoHOcsp38VIotEHjadlzfrgn06VjN+s0pbQJQbPXl+FLpt6+yFTZHl0Eanfy6zU41dcxMdR27Os1KaAbC56kppYBtJKeCLK6qYTO+tkptSnadW/FQdchwy9NinGkdo1fioVWlNgY2hW2MZy9FErMhokgcZUmyekBnOandk8WQ4sO6UPSgA/dPDnxhRuz9SMSziS0+Yt7hKvVmHLXato4JpCK5MIWziNhJdhJIJiZWFk5cqCycnCCQoGDEOIOw+ynVCoLGxUPEA/dFV19WDTv4mOcqQ11wR6en+VFosyjZ8DNSGgOFozvYeaUuiIS53ZItG0Z7uS53dp8t105hsTu/O5GrFB9MznsyFsykauwHV5CT5nZyUc1SRAsJu6+e76+SqMbp7ujYgAbcoHPibK4jUTOLpzG5EnzJHsq7E4RoIkD03KFV0zVqtJAIZbxZHfI4Z+oUh7HmJM3uOBStWF0tLncCMrnJPe0A6trC5+yfWYYHAg/dV2MxobUjOWgfKjIaTKp05pKnT8Ofz7LN0dLgVGuAiCCHXgG9iYgbpyWpxWhnOlxF5mN35Wd09oxn8kGM9+d+NiU4mn6571vPjd4LHd40GInLcfsZ2KTCpuzOFHcUnD+UTN8pbn5fCuiqlyGpJ2qkpAwKTkxrk6VRoFbNRagcJc1pccrfcqZVpy4DeYU7BUdcTcC4EbgYnmVO5034uP6/lKqweILgbFrhmHZg8RuKn4I2v5cT91Lp0r+ITex4BRXs1CW7JkcOSPx0zHfSYHW664Jrn+8IeGcbzCK1klKDnpHdUsAZsSbH05kmPRVn/RC9+s+DcEcxlbkVf1qAmQRxuotfH6uwkZZO+ivfxlneq+vNMmQIyzj4RNHY4VHBoi9uKr9LvqPsxsTfWLh6QLp/ZvDvZVDiZI4Hd68Flkw26mNaKvgDBnZsWKxeLNLFF0a0ZAlb0vcd6yHa3A3DwLhK8/0K/6FV7RUwzWlzjta0SReP0wsxpPFuqH9JgnaADOf7T8qYPFDgY6ui1GA5gA8NvJGxgtVcdkq3gcy3hIcOTvyPdXhWY7OuDcSW/zMI8xB+AVp1pXurg5Iy0lCSSSbMFr0Q1YUJlVdqVUGJ33iB3FWmAyA/l1h729iqEuVpo/FAgDaLH6H6eSX+unht7V2pi3PfH7WiRxKbizcJlKaRcXs8NvFaAN/K6l4hkgxtEg/CI7h1TmmUqloUjDukwoFJ6mUDdTPRSlYpwJAAy2i0n7JjHNiD4TxyRGVY627UyqZyj6I79REImJptF5ndbP7p2j8Pqy4jxGLbh90QUY6+iiYnGEODW5/ZH7rWI3pauqRkFU6Wpio0g7lIptqHiiYhsMJcRPPLoq80ojHnbKOq4tPkjGnCkabDQ8ec/dN0fQdUGWQuetqy+c6Uj6Ffq4phO2W/8AsCFtSsRjGmnUaR+0g+hlbdrpv5q6fsOHnj+WuaqSdKSpzqKnVRi6QqulWUulVVzAgTXRsLitV05jIjgodRyFVxIa0uOQElEVP6zttMO8VBaC2CL9ZoNemGQBkBYZx+F532J7WV6ukDSkd29roaRkWiQAeO1b2tipzBBkgzsO5O9fl2cV4uBEO4FSKTr9bUwifWV1p8QWUtp9WQp9dcJRGN+EzDVNYbQT6yja0C6cQjUXGvDW7FWaNo65e87wB5G/v8IuLcXu1Rt6MqVg2hsNOwbOt/Vkeyvchx9CoTDnkNGxufO4UJ7iSWjOJGsdnpP+VavqCOtmxVeMqNDpnJVKazMslpfCltQlxnLgF3A45zS0Nvf9Ow703TmlWufqtOseHvdO7PtHet7zy3a3Hesd7Vs72l6cotdT7xvW8HiFeaN//Gn/ALGf8QszpQnvHUW5PcAP7okrWBsQBkMuSurl558OCS5PV0k3Mw9Gsp1GoqDDYlWlCqtsTErSVRdoMXADBtueQy64KyqYsNaSTAFysdjMYXvLjt2cNi14a7OptIvZagaWLNVuyHDnNx1vXsOkcPr0xXpyWvA142bneWR9d68Zw2JLXBzdnuNy9e/h1p1rm93NnXbOw/uaeO3/ACtOSm9SdLzWdgOi+QD5FImCDvVxp3RApO12CKbzfc130BVZUp6wjbsXHanzOS9GOSLxEwnU3xdPqVpEdQoFCvIjaEVr1Cv9R8U7UMi5IgDeTb6olDAOzcTNsrRyXBT1qgP8oJ+nxKmsckaP/wBLB/cfMz7yqvHaOpg5nrmr4hV2KojnvTk62lkNIYFrXSwZ5neodJxb4h+0j2VzpLMj0VQaLngU2Xc422bLkncBdZTAtP8Aa00JS7/EvrkeFvhb/ui/pPuNy0UoODwopU2sH7R6naeZN0Vz1r48+1vqSlJR3Vkkal5ZhcRkrVmPDWy42Wap4kASVHr40vN8ty7P+eyx1bY/Tjqtsm7B91DZV6mFXmun63WS6KxER0nVrTPWQ/KtdB6YOHqB19UkawH/ACHEKgoVfX1PuprXdZlXMfUYb6J7P6WZi6MOhxLRrbnA5O6yKq9LaFdSuL05s7Mt4O+68x7E9qXYWqGkwwnwk2DSdh/pP5Xuuj8a2tTDhcGxB2HaCsLUi3U+qryTSdjxg3VIdJH54hFFUeuxaTSXZkG9KB/Scv7TsWZxGjyww5sHj1dcd+Oa+u2nLFvBP9Y0bgUhpIE33fhQXU44KDiMSBzUNNXrsYodbHN2kDn1kszXx75hpPysZ2w7Qvae7aZdmSbxx5q61+pyBbkisa1undN0m6xL2gRckjLc0Zk8ljHdtKgra9HwsA1QCLkZkn0WR1JMuMzt3qcw2XVTgrHvbi5Oe1+vHoujf4nNNqzI/qbkr+j2mo1f0VATuleOBy4HlpkEg78oStwRPjKLvZX4q6S890b23LWBtQS4WmRcJLm/43a/cMyasp4eo7SiNXe5xQdiNSceuuSCxGbnKYGYdym4eqOre6rwjNfGUeyZrDW5ffrcvQ/4ddtjSeKNQmDAbNtYfy/7hsO3JebCrPl/V9Bkmsqw7w5i8iSRG3Pei0aH1dSrBzQ4GQRIKFiMM14hwBHELB/wz7Yd8zuah8bYnZJOThwd8816E5L2O0+MtpPs6LmmY4HL12LJaQwZaTIiOvReoVachZjtJosOpuMkaocZGYgErl5OH9h18XPMdS8+LXOEMEvJgDNYPt/o/u6lM7wWk7znPqStVgf4jUMI5rhRqVA4Q9zi1rmNP7mNuCc7SMswl2s0Y3FUz3ZDg5ve0nDI7RG6RIjMGQjir89yXLyffUPLCUmVYPBdjMGxFj8FDcF1OZNLlwlNpusE1zlQCqUySuLrnpJARqK1BYUcJA9oRAhtRGoAzXSPb0/yF1rhaevZDpbR8p0/nolMJAqAXE+RHD+lOo1TJkm2870APt/j4j6rrHWHrbhF/hM11orSrsPWbUbm03E7Dm3iCMt1vP6H7MadbiqLXgyYGeZB2njmDxC+ZmP62W2HeCStt/DbtUaFcUifC8+GTMOObPMW5gJWjOynt7w5Z3triu7wdUzBc3u25Zv8O0jZJ8lfUq4e0ObcESF53/E7TgFajhgbhrqzxO892zLLN+/PzU28KPXj2msEGySJAOXDds2CPg7tho8NaNVtmCHsGwMfmBwDv+SrdJ4YPYSOPxJOcb5ggbIlF7M1g+iBPipk0nDhmzys30Kzs1lme2+iO6r940eCpnz2+uazTwvUu0eie/o6ozzbziR5Ly+owtJa6xFiOIV0nYRLjX2hIvQSuyr0hQUkMOSQBqaO1RmlSGFICNKKEJiM1ANLVxtYzc2m89XTnBDeEwlNE25526zCTje0+nlxvcIWHqWO+Ledve6TzBBAtbry+vBUB6buHACZ329STPBSGVDAgmRcO2w3af6gVBDtw2wPwfMQi0qufHMb9xA4beKZPe/4b9q/9RRaHESbHcKgz5Bw8QWP7cxiKlTEj9bHajYzdSkANPprc53rG9ltOnD1i3WhlbwkzGq4/pd5yR58Fp9IYnUpOJ2Fsj+4X5flYW2JxVUOg5jmSDI2HlJz9LbNYb1SUcUMJiomGVYBnIOYZDr5X1mqzoYfu3GIDXXzta4y/P6eKzvaGKhMZCw8tpzz8R8xxV/Om9FqDwg7jPkPwsX247P/APfp/wB4+qgdle1T6RFCqZpHwtJzYchB/l4bFu3NDmarrgiCsoj5kevHS3wzxj7LrGDUcdoIHqrXTWhDRrln7Hglp+nMKmdaQtfYSPisNqutcEAg8Ckgd6d6SXatgRqMxyAwojSmlLporDeECiUV2SAKWoNQI7TIQqioG0SIJ27sty7rQYnhJ9ieX0BUV74PV96J3knM9HPjtFkARroz4g+U/kjmnA8fiAbX5E2PKeCFt4GfaPcW8uS77bvSfQtPumSRVM8+pI+B/lahmkf9RgXk/rawsfzbcE8x9Vk2VLR52v5QLmMh0FK0Xju7e5p/RUbqO9IYfUgH/cUrRohoRjpoB20jV25j9XweWuFRY8dfnn8Qm4HGa0sJ/QZHN13W5jLgF3SBt0Rl9iT6Kq+H+qfEMvPX4P3XoWhdJOfQpvPikariM5bYz6T5rBV8r5+/VxfgtF2JxnhqUjsh4HA2P/z6rO8GP20riKLtuufSL/RZPSmHh0jI/Ktu22Imqxv8rSfU/hRMUNYDiG+49s06x0UqVJPe2EkB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9480" y="3475893"/>
            <a:ext cx="1994387" cy="30185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09599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2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日本政治的貪汙問題根源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39893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日本政治的貪汙問題根源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政治系統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(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尤其是選舉制度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)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及政黨內部稽核的措施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對於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日本政治的貪污現象毫無反應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政治獻金及選舉罷免法皆有與金錢政治相關的規定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但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在執行上卻少有成效。</a:t>
            </a:r>
          </a:p>
          <a:p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76278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zh-TW" altLang="zh-TW" sz="36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政黨特性</a:t>
            </a:r>
            <a:endParaRPr lang="zh-TW" altLang="en-US" sz="3600" b="1" kern="12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自民黨的組成並非源由於政策訴求或是意識形態，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而是以「治理」政府的目標為出發點。</a:t>
            </a:r>
            <a:endParaRPr lang="en-US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以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增進大眾福利及滿足選民的策略維持其政治權力。</a:t>
            </a:r>
            <a:endParaRPr lang="en-US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勝選基礎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來自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於其與選區間的連結</a:t>
            </a:r>
            <a:endParaRPr lang="en-US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在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國家治理上的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能力尚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未使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選民失望</a:t>
            </a:r>
            <a:endParaRPr lang="en-US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黨內對貪汙問題的態度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，不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影響自民黨的權力地位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始終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保持消極的態度。</a:t>
            </a:r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0242" name="Picture 2" descr="Liberal Democratic Party of JAPAN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60123" y="5621273"/>
            <a:ext cx="5395790" cy="7538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37966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43353" y="480964"/>
            <a:ext cx="10058400" cy="1188720"/>
          </a:xfrm>
        </p:spPr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zh-TW" altLang="zh-TW" sz="36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民意</a:t>
            </a:r>
            <a:endParaRPr lang="zh-TW" altLang="en-US" sz="3600" b="1" kern="12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日本的選民向來對於政治人物十分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寬容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但即使選民有不同意見，也難有具影響力管道可以表達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媒體作為公民意見發聲的管道在民主國家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中十分重要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日本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媒體不傾向對於政治爭議及官員的行為做太多的批評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調查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式的報導也很少在日本媒體中存在</a:t>
            </a:r>
            <a:r>
              <a:rPr lang="zh-TW" altLang="zh-TW" sz="2800" dirty="0"/>
              <a:t>。</a:t>
            </a:r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8696" y="4387361"/>
            <a:ext cx="3888502" cy="21775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70292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lvl="1" algn="l" rtl="0">
              <a:lnSpc>
                <a:spcPct val="90000"/>
              </a:lnSpc>
              <a:spcBef>
                <a:spcPct val="0"/>
              </a:spcBef>
            </a:pPr>
            <a:r>
              <a:rPr lang="zh-TW" altLang="zh-TW" sz="3600" b="1" kern="1200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缺少反對勢力</a:t>
            </a:r>
            <a:endParaRPr lang="zh-TW" altLang="en-US" sz="3600" b="1" kern="1200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反對黨身為選舉中的替代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選項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能力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不足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社會黨的候選人人數不足，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無法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在國會當中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競爭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僅有少數從自民黨內部分裂的派閥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有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暫時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的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競爭力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在野黨本身也常受到政治醜聞的牽連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zh-TW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534327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政治改革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635477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政治改革的緣起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川佐急便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事件後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，日本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政治受到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改革的壓力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主要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來自大眾及自民黨內部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改革方向在於監管政黨財務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及修正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罰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則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有人認為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改革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選制才能解決金錢與政治間的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問題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政黨在單一選區、比例代表等選制間各有不同的立場</a:t>
            </a:r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88090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996462" y="0"/>
            <a:ext cx="10058400" cy="1188720"/>
          </a:xfrm>
        </p:spPr>
        <p:txBody>
          <a:bodyPr/>
          <a:lstStyle/>
          <a:p>
            <a:pPr lvl="0"/>
            <a:r>
              <a:rPr lang="en-US" altLang="zh-TW" b="1" dirty="0" smtClean="0"/>
              <a:t>1993~1994</a:t>
            </a:r>
            <a:r>
              <a:rPr lang="zh-TW" altLang="zh-TW" b="1" dirty="0" smtClean="0"/>
              <a:t>政治改革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137139" y="1453661"/>
            <a:ext cx="10058400" cy="4876800"/>
          </a:xfrm>
        </p:spPr>
        <p:txBody>
          <a:bodyPr>
            <a:normAutofit fontScale="92500" lnSpcReduction="10000"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自民黨政府的倒台，繼任的首相細川護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熙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及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日本新黨積極的處理改革法案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捐助政治人物個人的禁令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企業及團體捐助政黨的金額限制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一年捐款高於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50000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日圓須公開申報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選舉補助，每票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355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日圓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個人捐助政治獻金的稅金減免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反貪腐法的罰則提高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2.5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倍</a:t>
            </a:r>
          </a:p>
          <a:p>
            <a:pPr marL="514350" lvl="0" indent="-514350">
              <a:buFont typeface="+mj-lt"/>
              <a:buAutoNum type="arabicPeriod"/>
            </a:pP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違反選罷法將剝奪參政權，及連坐規定</a:t>
            </a:r>
          </a:p>
          <a:p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4" name="AutoShape 2" descr="data:image/jpeg;base64,/9j/4AAQSkZJRgABAQAAAQABAAD/2wCEAAkGBhQSERUUExQUFRUUFRcXFBcXFBQUFxUYFxcXFxUUFxQXHCYeFxojGhcVHy8gIycpLCwsFR4xNTAqNSYrLCkBCQoKDgwOGg8PFykdHCQsKSwpKSkpLCksLCksKSwsLCksKSwqKSwsKSksKSksLCwpLCwpLCwpKSkpLCksLCksLP/AABEIARQAtwMBIgACEQEDEQH/xAAcAAABBQEBAQAAAAAAAAAAAAADAAIEBQYBBwj/xABDEAABAwIDAwgFCgUEAwEAAAABAAIDESEEEjEFQVEGEyJhcYGRoQcysdHwFCM0QlJicpKiwSQzQ1PhFYKy8URjsyX/xAAaAQACAwEBAAAAAAAAAAAAAAABAgADBAUG/8QAKREAAwACAgICAgAGAwAAAAAAAAECAxESMQQhE0EyUQUiI2GBsXGR4f/aAAwDAQACEQMRAD8Aiuk6Sdi3fNlBd6yJih82tr6OMuzPPf0lOifZV0nrKZE6yiZKJGZce+ybVcfojsUmYB1wi41/SUfAm4RMd6yRdjvoMyahUqWToqtzXUuQ9FWCAHvQjIuSOQsyGyB2vR4X3UMOUiEqELeF1lDxb7qTCbKFiTdKh30TdnvWP2m/+If2rWbPN1kdpj+If2qUGeibh3WT86DBonpkxGEa9WOy369irGKx2XoUGGQ8T+kkhR+skmAcOqLiz82h5bouKHzaR9BRmpdVJhQZW3UqFqiIx1Fx2iIQkW2RFDYEXCJjW9JcwTLhFxY6SRdjvoiSHpKXI7ohQ5x01zam1Y4WjO6hO7en3rsCTb0hsjkwuVW/bwOgO+lxfrt8aKCNptcMzy7XdqNaZTWnfTUdYVFZ0uvZpjxqffo0TZxXXT/r9wpcGqrtl4nI67w8U6Jc3pXtrSjm3uDXUjRXMWCB6THtplBMZrmb9rKd7Qd24HhStceSnWn6HvxGp3L2TYjZQcUbqfGLKvxGq0oyPom7OKyW0/pD+1avZxusptT6Q/tUoM9EiA2RKoUBsiVTCMe1WWzBYqtYVZ7O9UqUGTsWqSURukmAEy3TsU3oJ2W6WM9RJXQUZyVvSUuAWQJBdS4GKIDO0XclkTm07m7JgBcE26dim9MJ2FamYp9CTwBKqXZZ9GZ5SbYMZIYabibeVbLNNgfLetwBUk0Ontt3oszjiJS4Aua11aXFbmtSAaE6qRFE5sj+jVlO0NqQK2uBf41WXJk2zp4cXCf7j8Bg4g4MneAbZSK0F99tN9RxV5jtmQsaxwAqSQ/S3XXfca7wetZTHYN5sakgVafrUNyKamn7J/yyR0eR1stKGlKaU06x7OF6XO/ey9GldiYy1+SgkjJe2nqkZSQBexDgQeqihN5TuOIbQkBzgKVAFDYkUtXKT49lM1Bi3MdvrXpddbEHtCBJiKnMBS9acK6U8Eyxomz0yDaznA5MpFTkIdcit+iTR2p/xvI7FteQBZx+rcE77V13aVWH2NA/NG+pDSS0PbQ0Nb5h131/ZbeeOMDM+gPqvI6NDfpkUtSgPEX1pcLLWOu9lVYJtdaLLZwusptX6Q/tWq2NLmF9QS12nrDXTx76rK7V+kv7Vv5JpNHM4uW0w8BsiIUBsiVVhUwjFabPHRKq2FW+Ab0CowyNh1XE6DVJMAl0um4xnQKc3VOxvqJa6DJnHi6mQKM8XUmAKIVhk8FMqnhEBJw6z/LfH83EWjWQ5e763lbvWgwyxfLSQOxLGXdlFwOLjp2mgWeq0mbMM8qRH2Bhpei1uYF9CALUFfW6u09dlu9nciyGAtzCvAC/Efe7yrLkNyeHruAJIF9Rwo37o07l6RHhAGi25cS7q6fH0d+JmVtnk8nIIUrlIG+1jTQ0tThYKI/kScgBuN9KVp8cdKr2Fmzwif6Sw6gJJnK/ssd4l2j5/m5AyUdRprSjT1VFCevh2qvxfo3mazMOFT10rXTuX0kdmtApQKLPsppbSllbyzR9lf8ASr6Pmrk/i3QOLHUAr0g4AgA06QG82Btw8Js236xua6jgWhtAOkKXuDwIt/2FvuVvIyLngT0Q8Gjmi4cKEduluvtXmfKTZfNkPaWmtiQaXHrCm7s4U66XY7nI9vsouHDL/wBH20AS+Mm9MzdTUVsd2jSG9zUDaf0h/aq3kJiv40VI6bXi1BemawH4QrPaI/iH9q6UdHJ8j8wsIsiALkIsiZVpRjOxtVzgB0CqqNquMGPmygwyRodUk6HVcTik1mqfjB0E1mqNix0ElDSZmXVSITZBmN0SJRCMPVPaUIlOaiQl4c3XnfKHEkYx9NQ63hQeRPivQ4SsiNhGfa7GfVe5rz2AVP8AxKyZnqWzo+J7vR7ByUAgw0ZkNCWNr3AUAHULdy0+F2zC+zXtrwrQ+BVVJsxjsmb1G2G7vruQ3cl8BPXK5pcCbxzVcDv9Urh4ufto79qPWzUMFUYBZvAwvhIjzl7adF1amnWp2Jmf6oNCd/BXTmSXtFNYXv0y0cmTiyzg5Oykh3y2ao1FGZT1U176okXPRODXOztO9Gsul7RFiX0ym5ax5mcKUI66ag/HBeD8o5s0rw24LrHrBtXr9tV7vy5iLsHJTVoNPjsXzri5ukS1HxPbYM61osuRdfl0IFfXJP5HVWk2j9If2qFyAwwOKDwPVY8HvIAr4+RU7aH0h/auvj6OL5P5B4dEYIUIsjALQYGGiCt8O35sqoiV1hx80UKGkhRC66uxapJwEiM3RsYego7NUfF/y0ldDSZqc3R8ObKPPqj4bRFCskUT2BMqiRqMCJkUaHsKH/8AWZrRsDzbiXZb9xRodQrLk88NxPa2nZcH9lh8lbxUdDxHrLJrsfs1srQHMDwNM92+FPOirNnclomOe5mFha6T131rW9bU9W/Civ2Y5uiZJtVhORtybUH7ncuJqV9no0660LZmFAdbcKak7+tM2jh+c0zBwrSh8dVLwRoTWgp4WUZuIo4kg0B13KNJQkBN8mzMy4GXnGOZjZoA3+Yxzgc/SqKB/RFrWC0OAbM7+YWSN1a9oyO72XDu0U7FbMyPvb9l0sA3/H7K1Y3rv0JWVPfr2ZrlFhzzMjT9ZrqcKkW0XzI+F3OFlCTUig/wvqrlBKOafW/RPkPavJuTHJMwmfFYlgGYuETTSriDl0GgzHfrRN49cKpL31oXIuUp161vZU+jvZz2Pe97XNFMoqKVOpNOGl13H/SH9q1mBWUx4/iH9q7qnikjzeTJzbYeBHaEGAI7QrkZg8QVxGPmiqiEK4YfmkKGkhwi6S7h9UkwAzBdFxg+bQ4zdFxv8tJXQ0mXxGqPhwgzC6PhgihGHARYgmURYlGFE6Bq5hpKTU41C7Bqosz6SV4FZskc5qf2jViv47mv0zRYSGYVqQ4bteKtGxh7DGSWU1LTQj7wPFC2dimuykaSCh6nD48lUbf2PiRM2bDykD+pH0akDfG4iterqXlpl70z2PPkGfj8VhnZGAztNmlzg13+529WWBjxjv58kQY7VjGnNThnr5p+zA8sHz5adSJYmuLb7nNIGlFXbb2ziYiBG1uJrYFjea3kUq51NOAvVWojfJ6SX/X/AIXcs/NGrSQ06jcPcnf68BvUfAB74wZWOjfqWuLSR3tJHmoU0TXONAA1tq8SOHUFU6qegKZfZaSS179K7qrLcqdoZntjBBbHWuUUaXHWg6v3KsdoYoc2QOz3rKYnVdj+HYN/1X/g4f8AEvI1/SX+SZgDdZbaH0h/atRgNVl8f9If2rsV2cRdEiBtkYIeHRwrEVhogrUD5tVkKtP6SWhpIkGqS7BqkmAFiF0fGfy01guiY3+WlroaTL4gXRcOh4jVGw6iEZICLEhhQsVt2OP7x4DTvKFUl2NMun6Rex7lVbS2nFG453tb2m/gLrM4/lRK+wORvBlj3uVFLVxNe1Zvl10bV47f5M9B2DytjdLzLXEZrscRQF4uAAbr0jFtMkLXsuaVpoe48V8/8m8vy3DZ/V5+MO7HPDT5FewwbadgJXQTglgNGv1t1+3vXG8vHq+S+/8AZ3/Ep8FP2v8AROw+15AaGM10qWAnz+NFZYDDlz+cfWu6tBTsAs3uXcJtuJ4q17SNdQm4zlNExtQ4E9VyexZd/tmuqb6Q7aUh0G/U8FnNr7WoWxRipJpbr6lBxu3pJHnKKVsOPgrTkrsDNM0uqTWpJ4C5VajlQ21M7Kt+0AHSQvcGyRSPjcCRctcRmbWlQaKBNqqzl+1rto4ttqc955W1p11qqnC4iSIDKTQbjcHu3dy9JhyKJU6PL58NZKdb9m22eLrLY76Q/tVnsnlIyvznQPG5HvCrMU8OneQag6EXC1clWtGJw5XtEqBGCFC2yM0K1FDJEIVqR82q2AKzlPzaWux56ZDjF0l2HVJOAksRMb/LQ49Vn+U/KBjmiON4IB+cLTXsbUa9apyUpW2W4odvSA4uZrdSAor9ttaOiKnwCpC0hxBNa6e7wonUWZ5q+jZPjSu/ZJxW0pH6mg4CwUBzaor3IbXXCq232aFKXQKSOiFE2xKkyaLhZRoQCVzwWkOGoII7Rcea+jdp7NZtDCxzMpmkja9hOhDgHZSdxBOq+e3r2z0LbV53AmFxqcO8tH4Xkvb5lw7kmWFa0y/Fbl7RlBsmRjnNy3BoWuFHDt96ezASDW3YKea9e2jsOOcUeOkPVe2zm9h4dRqFkp9gc25zZJ4aMIqSS1wrpmZQgGhG9c3LhuOvaOnj8iK79MptibKLpAAC410XpmydkiEfedqeA3NHxdO2LsSPDs6NC4i7957OAR9p4kRQySHRjHOP+1pP7LVg8fh/NXZkz+Rz/lno+c9tYnncXiZPt4iUjszmnlRBadyBA40HHXx1RM60mEWF3gp8R13HiPiiEJOlVOkdr1o70BpMnQ48gkEVHEWKnQYprt/cbFUUUlKDin84r5z0u/Zmvxprr0aqAqxxH8sLFYba74yKOrxBvp7FsG4kSQseNHDw3Edxqr5yK2ZbxPGvYGBJdgCSvKCLt3EuZGQ2oLqtq0AkDK4k3I4XO4VK87mxZzkROzCw0NHAH1r6D2VWl2vJLNG973OZC8tDGUALhqSXahhoD96g0AFaDmxHWgGU7xu7Vgyvdezq4JUzr7Cyer1i47lwSVCdqo0bt3BVFoaUpjHXSkNymByhB7nIpFtVHZxRXOsoQG+KvwFufQntLmse6I+rPGR/uj6Q/TnWDLqq15I7S+T47DybmzMqfuuOV36XFRhR9I7e2sMNhpJaAloowE0DnuOVgJ3DMRXqqsU/EsxDXSvMMZa0kktBa5zSa1N81+2vWtptPBc6Ymmhax4c4HQ0BA8DdYLbbo4y7CxRxnnecma9hBo0vqWvH4nWArYbrqjJts0T6NdyAx8kmEYZRR2rRQgBp0aAb0FwOqiH6TMfzWzMSd7mc2O2RwZ7CVdtxDMjZWkFlNW3GXfpwp5Lz30748tw2HiBtJK5x68jDTzerJ9LRU/2eS4Z9kbN1qBHYWRmSVCbQgV5oa1Se+oBQyUMSKACl96p5k+PNRg9OefYiQbHJUu7h+59vktXyUx2aJ8Z+o4Edjx7wfFYzDv6JP3irLYeJMcgLa0vnr9bS3krIrjWyvLHKdG6gCSUBSXQOSU/K+bLE0cX+QB96x/OAa+q7fu7HcO1aTlbjWukaxpqWVLxwLqUB7gsu5h3CoOo3FYcvujqYFqB+QsNrtOnUgsd0qcUIyOZpUt4b2+8KO/E3DhuPkVXovLCTVMqmPmXQ5AAJ2YGrT3G4Pdu7kSLFl1QWlpGvDuK4UkQjs6a53Dh/wBLhKaoQ+ncPtPnNmxzC5lgjNfxsGbTSlSs47BMGLGJY0yRxsbG6tAKuGYi44lu7eqn0e8oHSbKjhbd0T5Y3WzERijwbaCkgFepaXD4LOA2FxAe1pe1xIBeAanTs0Wa/b0aJ6LLkzIwsfHpncXZNQAaVy9u/wAd5Xm/p3xX8Thoq+pC53535R/81vMBtJwmic9tAKQ1ANKmobU6anReR+lzaHO7WmAuImxxjuYHH9T3J49oS/Rlw9OZLQoANk0uVuioa/FyPNugP1f4R4bClz23PihtNe32roKJAtUZx6NeFVHYULHz/N5RqbexAAmShrAXaa+KPDinnpGjRajd57eFtyqi7M7qbx+PJWOHFaV7AN99Ses/GibRGek4CYPaHD6wB/wkq/kvNWMj7LjTvAKS6EfzJM49rjTRmdtR0xMvHOa9e8e1QrhWnKD6TLTiPHKFUPmcK1C59fkzrR+KBz4lv1gWnrH7qtxLBemp8/8AKnOdWw04G47t6iTYbhbzHdwRQ4sJJUKW0qvwho6hU2qDIxE37fgJxKGbrodZQg4lcquVXECGu9Gu13xYoxsN5wGtbQUJvXWwNKeHUvWWztbHlLS2RrzmNd17a9ngvn/Z+K5qeOQEgseC0g0IO4+K99ilfGOk1shmjBBu49LeOJqs2RarZox+0C2xM+OkcThIwZZnZQLCMgk1ralAvDts7RM+JmmP9WaR/c5xLfKi9L5abSEMBdFI5s2WRkjdKNcKUuN/b4UXk0afEvsTIwxKYSnNTS3erioaX0vwT4t1dd/egvdoO893+fYpMQRIOL6BVmIlLn0ClYmeygxSb+vwCiRCdgsIaitmjQb3HiVLmxLWa3JtTeerqUNsr3i5LW7+J9yUUY9b1QNK7h9o9fBEhuuRjnZH5tcwNOFRSn6UlF5GOzOe5p6Ia1oG8/epw18Ulsxfijl51/Oyp2mSMRJX+4+v5imPIN9RRB2uHule8fWcT4myhQ45zPWFlia29o6Ur0FlhpcJjHUsVKhc14rWiFiIaIBKzFR5XBw71KaahAxh6PYUzCy2omCSQUmm6a5y486Hh7N6BAtFwtTwkFCAyaUcRmDSCRxANSO/917hsB4GGinY8ZhSjdSBSx1v4b14m5tQRxXr3JDFMlwjXSEteYm5AAQCQKHdvI6tSs2b6ZdiKb0hytEUwnjeMRK+N0Z0bQuJfUV0oOBvwovOXG9lu/Sa2b+HkeSRJnDCSCaRgClN3rKQ/wBE5fDDzMo55wBmDzRjQ4Vq3KK2NqXr1KTkmEuT7C8dW3pdHnzR5/AXaL2bY/JfC7Nbzjsr5m1JleAMn4GmzBTfr1ryTlXtQTYmeVgoJZCW2prbNTiaE9pRx5lkbUkvC4lNlVmq4u7h2BG5y1EFtKWSL1pKAWINE3DtFt5QsRLVSdnPaNd6ISQ49GoFer3p+D2aDeS51pW3eiCMbifBGa8jU959yUBecnJ8k7RucHDyr+ySrtkEy4hjGWpmNTwDTf2eKS04t8TFnS5AsbMWSvY7Vji2vGhpVAIDraqdtjD55pD/AOx//IqNHCB+/cs1aT9GuekCOBoaioR4wSMrh2Hh/hAn2gG2BTDiQ4VB80PYSPtDBuGlCOKro23Vpz+YFtaVVWxtCQmQUSU4oYTyVCDsK/UcPZuUhQXOoQe4qcNEGQVV6Z6N8bmwsfOtJZGZIm8LOLwD2c57F5m7TsW/9DsL5RKyo5uOVryDxe2ht182BqqM/wCBdh/I2O0+SmG2gW5xKzm60dG6jRmIqMjgW3puAKucLs4teObaRGBQVNbAUpc1ParGbK2jGtAGptQa6ADiob9tNFW+A48VyLrepp9HTlduF2RsXs2CSrZ4mvBcDR1zUHXqHUNa714Ry1hibtCZkFBEx3RANQCWguaOoOqOrRe+R7ND2lziSSKEE1FNO0FeJcueRZwEtW1dDKSWE6tOpjcd5pcHeK8CtfhVp6b/AOCjyl62jNbkGYoyi4l25dRHOI7inwm4Q09gTBLSJ9FIMea414KthrxU5hcLkGh3pWhSXgMS5k7XsNCGn2UNUkyKYE/FfFJRVS9IRxNe2ifipKONdczvbfzqoTo3P0s2m+o76JmJxYLjevs/yu4OVziSTbd2of3GQeLYbdXGvkuu2bHuFOsE/unc9Qp/OlLthKPG7Mewlzaub1ajtCgtdU9q1jHVNKV8yrHCcmMRN6uFkIO8xkDxcAEeeuwmKbuT6L0SD0X4h+rIWfiez2MqVZYf0MF3rSxt/C17vblQ+RB4s8oe2oKJgZKih1C9lg9B8H155j+EMb7cym4b0MYFhqefceuUAeDWhK8sjLG2eTbE2FJi52wx6u9Z2oY0es89QHiSBvXvPJXk1HgoGxRiv1nuNA5797nfsNwARti8moMI0tgjDcxq41LnO4VcTUgcNFZiyxZsjt6+jVjjiv7kXaTRSl6u7lWt5MYdzg+TMXsu35x7adgaQrt5rr7AmyGutD2gH9lkcrezTNtLSIEgY00abcCST5qPtfZrcXA+KQDK9uUEtBLDToyD7wNx2KyEIFwB4D3J3xoEYlolUmj5g2lgXwSPikFHxuLXDrB9m8dRCq5V9RY/k1hp3ZpcPDI40q50bC40FBV1K6Ksm9HeAP8A4kPc0j2FdSfIWujA8TTPnDCuaJGF3qhzS7srfyRIMG4iug617zifRxgt0GX8L3j9yqjF+j/DbhKOyQH/AJMT/PIjxtHlDMPlGhPs8FNw+I3FbqXkFF9WWUdrGO8w4KE/0enVs7D1OZI3zAcEfklicWZjmxXgUloJuQ+JHqiN/wCGVg8nEH/pdTcl+xdMosdyZlbO+KKOSU1q3IxziQbtJoOHsV1gfRpjXAZgyAf+14B/I2rvJe6S4N+lHAcAKDwFlDk2Y77J8FXeV/SHmPXs82wPo1jZeXEPeeEcYYPzSEn9KuMPyawsfq4cO65HPk8qhvktW7ZbvsnwKZ/pLvsnwKod0yziiqw5LLMa1g+4xrP+IBU2JrnG5J7ST7VLZsl32T4FTsNst32fGyTTYwPCYVWkWHopGFwYbckVRnRq1ToHIAIk1zFIypjmqUhkyKWobgpToTwTDhHfBVDhssVIiEphCkuwTurxTHYY8R+YKpwyxWgQCcGpwgPV+YIjIeseITKWB0hrWLpiUmOIDU17E6YAi25XqfRU6KfEwqmxeGWjmaq6fD1QaIZuTDXTPkyvH4E8D4Fdbspx0Y7wURW0U7IFxW7tnkGhBqkn2JxJR2m7q/V70vl7uA8X+9RCE4Fcr5K/Z0+E/oI7GcW/qf71z5QPs/qd70ItXQxDnX7JxQduNA+r+pyOzaoH1P1OUDKllTLJS+wcJLQbWb9g/mKZLjmu+ofzH9ioTQlRH5r/AGD45DfKmD6h/M73pwxjPsH8x96iFdCHyUHhJKOMj/tn8x96aZ4j/TP5yo4alRT5KJwkMZIf7Z/MUN3Mn+mfzLhCGGqfJROEhPmf7Z/MnB0P9s+KCSuFT5KDwRNjxcX2HeJ967JioyLNcO8+9QQ1dyo/LQPjkLzzfvfHeu88Ov470AMTqIc6DwQT5QBu9vvSfO0ihbXvPvQXhcLVOdE4SdoytmeZ9qS4I0lObJxRJLVzKkkqxh2VdDV1JQA2iWVJJT6IOa1dLEkkSAy1dDUkkCDmtTHNSSRIdITKJJKEOAJNakkoE6WLgCSShDrkiEkkwBhC6AkkgQ6QuJJIkP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60033" y="1786304"/>
            <a:ext cx="2717604" cy="409868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11190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簡報安排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日本政治的貪汙</a:t>
            </a:r>
            <a:r>
              <a:rPr lang="zh-TW" altLang="zh-TW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問題</a:t>
            </a:r>
            <a:endParaRPr lang="en-US" altLang="zh-TW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zh-TW" alt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概述</a:t>
            </a:r>
            <a:endParaRPr lang="en-US" altLang="zh-TW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lvl="1"/>
            <a:r>
              <a:rPr lang="zh-TW" altLang="en-US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重要事件</a:t>
            </a:r>
            <a:endParaRPr lang="en-US" altLang="zh-TW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zh-TW" altLang="zh-TW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日本政治的貪汙問題</a:t>
            </a:r>
            <a:r>
              <a:rPr lang="zh-TW" altLang="zh-TW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根源</a:t>
            </a:r>
            <a:endParaRPr lang="en-US" altLang="zh-TW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zh-TW" altLang="zh-TW" b="1" dirty="0">
                <a:solidFill>
                  <a:schemeClr val="tx2">
                    <a:lumMod val="75000"/>
                    <a:lumOff val="25000"/>
                  </a:schemeClr>
                </a:solidFill>
              </a:rPr>
              <a:t>公民參與</a:t>
            </a:r>
            <a:endParaRPr lang="en-US" altLang="zh-TW" b="1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r>
              <a:rPr lang="zh-TW" altLang="zh-TW" b="1" dirty="0" smtClean="0">
                <a:solidFill>
                  <a:schemeClr val="tx2">
                    <a:lumMod val="75000"/>
                    <a:lumOff val="25000"/>
                  </a:schemeClr>
                </a:solidFill>
              </a:rPr>
              <a:t>政治改革</a:t>
            </a:r>
            <a:endParaRPr lang="en-US" altLang="zh-TW" b="1" dirty="0" smtClean="0">
              <a:solidFill>
                <a:schemeClr val="tx2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1026" name="Picture 2" descr="http://www.majiroxnews.com/wordpress/wp-content/uploads/2011/12/Japan-Flag-wallpapers-1280x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8708" y="3223328"/>
            <a:ext cx="4727574" cy="295473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535369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公民參與</a:t>
            </a:r>
            <a:endParaRPr lang="zh-TW" altLang="en-US" dirty="0"/>
          </a:p>
        </p:txBody>
      </p:sp>
      <p:sp>
        <p:nvSpPr>
          <p:cNvPr id="5" name="文字版面配置區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0125" y="1253271"/>
            <a:ext cx="5197353" cy="337175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609100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政黨政治</a:t>
            </a:r>
            <a:endParaRPr lang="zh-TW" altLang="en-US" dirty="0"/>
          </a:p>
        </p:txBody>
      </p:sp>
      <p:sp>
        <p:nvSpPr>
          <p:cNvPr id="5" name="內容版面配置區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日本的確為一個民主國家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其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公民享有個人自由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、公民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權利及開放的社會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但是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普遍大眾對於民主的態度卻不太積極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日本的政黨政治不具競爭性政黨的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現象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長期穩定的施政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反對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政黨本身不具競爭性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選舉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制度有利於自民黨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的經濟能力與日本高成本的選舉文化。</a:t>
            </a:r>
          </a:p>
          <a:p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4850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zh-TW" altLang="zh-TW" b="1" dirty="0"/>
              <a:t>選舉制度與</a:t>
            </a:r>
            <a:r>
              <a:rPr lang="zh-TW" altLang="zh-TW" b="1" dirty="0" smtClean="0"/>
              <a:t>困境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1993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改革之前，日本國會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實施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全國</a:t>
            </a:r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129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個中型選區、複數選區、單記不可讓渡式的選舉制度</a:t>
            </a:r>
            <a:r>
              <a:rPr lang="zh-TW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每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個選區選出三的五個代表，例外的有四個兩位代表的選區及一個六位代表的選區</a:t>
            </a:r>
            <a:r>
              <a:rPr lang="zh-TW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4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這樣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的制度使得政黨間的競爭程度低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、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政黨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內的派閥競爭情形嚴重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選票的價值嚴重不平衡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在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都會地區的選票價值受低估、而在鄉村地區的選票受高估</a:t>
            </a:r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en-US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自民黨在鄉村地區的支持度高、反對黨的支持在都市為主</a:t>
            </a:r>
            <a:endParaRPr lang="zh-TW" altLang="zh-TW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0007955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078523" y="340287"/>
            <a:ext cx="10058400" cy="1188720"/>
          </a:xfrm>
        </p:spPr>
        <p:txBody>
          <a:bodyPr/>
          <a:lstStyle/>
          <a:p>
            <a:r>
              <a:rPr lang="zh-TW" altLang="en-US" b="1" dirty="0" smtClean="0"/>
              <a:t>競選過程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6800" y="1652954"/>
            <a:ext cx="10058400" cy="4970584"/>
          </a:xfrm>
        </p:spPr>
        <p:txBody>
          <a:bodyPr>
            <a:normAutofit lnSpcReduction="10000"/>
          </a:bodyPr>
          <a:lstStyle/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眾議院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的競選過程，由於其經常重新選舉的緣故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競選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過程通常都僅有幾個星期。其競選行為皆有嚴格規範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en-US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但實施成效不</a:t>
            </a:r>
            <a:r>
              <a:rPr lang="zh-TW" alt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彰</a:t>
            </a:r>
            <a:endParaRPr lang="en-US" altLang="zh-TW" sz="24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日本選舉沒有印製選票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，選民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僅會收到空白紙張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投票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亭中會有印製候選人名冊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選民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須自行將候選人姓名寫上。</a:t>
            </a:r>
          </a:p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日本議員的薪資待遇較為優渥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但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依舊難以支付選舉及政治開支</a:t>
            </a:r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國會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議員的額外金錢來源有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建立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與企業的恩從體系、募款餐會、派閥給予的資金</a:t>
            </a:r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國會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議員的大量資金需求，也是日本政治派閥林立的原因之一</a:t>
            </a:r>
            <a:r>
              <a:rPr lang="zh-TW" altLang="zh-TW" dirty="0"/>
              <a:t>。</a:t>
            </a:r>
          </a:p>
          <a:p>
            <a:endParaRPr lang="zh-TW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endParaRPr lang="zh-TW" alt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3546" y="3645875"/>
            <a:ext cx="3985593" cy="226328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697436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altLang="zh-TW" b="1" dirty="0"/>
              <a:t>1996</a:t>
            </a:r>
            <a:r>
              <a:rPr lang="zh-TW" altLang="en-US" b="1" dirty="0"/>
              <a:t>大選的選制變革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單一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選區兩票制</a:t>
            </a:r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endParaRPr lang="en-US" altLang="zh-TW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眾議院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議員人數修改為</a:t>
            </a:r>
            <a:r>
              <a:rPr lang="en-US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500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席；其中</a:t>
            </a:r>
            <a:r>
              <a:rPr lang="en-US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300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席為單一選區的選區議員，</a:t>
            </a:r>
            <a:r>
              <a:rPr lang="en-US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200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席為政黨比例代表，比例代表又分</a:t>
            </a:r>
            <a:r>
              <a:rPr lang="en-US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11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個選區</a:t>
            </a:r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zh-TW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選民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投票師分別有兩張選票，該選區的區域議員選票、及政黨選票。候選人可同時參與選區或政黨代表，選區勝利的候選人自動移出比例代表名單。</a:t>
            </a:r>
          </a:p>
          <a:p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此改革於</a:t>
            </a:r>
            <a:r>
              <a:rPr lang="en-US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1995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年開始實施，選制在</a:t>
            </a:r>
            <a:r>
              <a:rPr lang="en-US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1996</a:t>
            </a:r>
            <a:r>
              <a:rPr lang="zh-TW" altLang="zh-TW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年國會大選時首次被採用。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2040295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選制</a:t>
            </a:r>
            <a:r>
              <a:rPr lang="zh-TW" altLang="en-US" b="1" dirty="0" smtClean="0"/>
              <a:t>改革的選舉結果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自民黨奪回政權，獲得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239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席，增加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28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席。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引起社會對與新選制的辯論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en-US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小選區使得競爭更為</a:t>
            </a:r>
            <a:r>
              <a:rPr lang="zh-TW" alt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激烈、導致選舉弊端</a:t>
            </a:r>
            <a:endParaRPr lang="en-US" altLang="zh-TW" sz="24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zh-TW" altLang="en-US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並立制與聯立</a:t>
            </a:r>
            <a:r>
              <a:rPr lang="zh-TW" altLang="en-US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制的爭辯</a:t>
            </a:r>
            <a:endParaRPr lang="en-US" altLang="zh-TW" sz="24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投票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率降低</a:t>
            </a:r>
            <a:r>
              <a:rPr lang="en-US" altLang="zh-TW" sz="2800" b="1" dirty="0">
                <a:solidFill>
                  <a:schemeClr val="tx2">
                    <a:lumMod val="85000"/>
                    <a:lumOff val="15000"/>
                  </a:schemeClr>
                </a:solidFill>
              </a:rPr>
              <a:t>59.65</a:t>
            </a:r>
            <a:r>
              <a:rPr lang="en-US" altLang="zh-TW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%</a:t>
            </a:r>
            <a:r>
              <a:rPr lang="zh-TW" altLang="en-US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，死票率</a:t>
            </a:r>
            <a:r>
              <a:rPr lang="en-US" altLang="zh-TW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55%</a:t>
            </a:r>
          </a:p>
          <a:p>
            <a:r>
              <a:rPr lang="en-US" altLang="zh-TW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2000</a:t>
            </a:r>
            <a:r>
              <a:rPr lang="zh-TW" altLang="en-US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年以後，日本政黨政治已自民黨與</a:t>
            </a:r>
            <a:r>
              <a:rPr lang="en-US" altLang="zh-TW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en-US" sz="28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民主黨競爭為主。</a:t>
            </a:r>
            <a:endParaRPr lang="en-US" altLang="zh-TW" sz="2800" b="1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706" y="1887414"/>
            <a:ext cx="4059115" cy="40591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508103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b="1" dirty="0"/>
              <a:t>近年的選舉</a:t>
            </a:r>
            <a:r>
              <a:rPr lang="zh-TW" altLang="en-US" b="1" dirty="0" smtClean="0"/>
              <a:t>制度</a:t>
            </a:r>
            <a:r>
              <a:rPr lang="zh-TW" altLang="en-US" b="1" dirty="0"/>
              <a:t>變化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2000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眾議院選舉，比例代表席次減至</a:t>
            </a:r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180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席，眾議院總席次成為</a:t>
            </a:r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480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席。</a:t>
            </a: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2001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參議院選舉，總席次減少五席，其中比例代表減少兩席</a:t>
            </a:r>
            <a:r>
              <a:rPr lang="zh-TW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r>
              <a:rPr lang="en-US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政黨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選票開始可以填入候選人姓名，總票數依舊計入政黨票數，但政黨名單內由誰出線依照該候選人所得票數決定。</a:t>
            </a: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2002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年通過電子化選舉法，允許地方性選舉可以使用電子化選票。</a:t>
            </a: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2003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年開始實施期日前投票制度、不在者投票制度、在外選拳制度。</a:t>
            </a:r>
          </a:p>
          <a:p>
            <a:endParaRPr lang="zh-TW" altLang="en-US" dirty="0"/>
          </a:p>
        </p:txBody>
      </p:sp>
      <p:pic>
        <p:nvPicPr>
          <p:cNvPr id="4100" name="Picture 4" descr="期日前投票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5662" y="4746381"/>
            <a:ext cx="2097209" cy="1720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洋上投票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4098" y="4674886"/>
            <a:ext cx="1767009" cy="18631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1255" y="4777797"/>
            <a:ext cx="904875" cy="1657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3837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10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Q&amp;A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日本政治的金錢政治問題，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之所以存在如此久沒有被解決的原因為何？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endParaRPr lang="en-US" altLang="zh-TW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日本選舉制度改革前，</a:t>
            </a:r>
            <a: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選舉制度與自民黨壟斷的關係為何？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endParaRPr lang="en-US" altLang="zh-TW" sz="2800" dirty="0" smtClean="0"/>
          </a:p>
        </p:txBody>
      </p:sp>
    </p:spTree>
    <p:extLst>
      <p:ext uri="{BB962C8B-B14F-4D97-AF65-F5344CB8AC3E}">
        <p14:creationId xmlns:p14="http://schemas.microsoft.com/office/powerpoint/2010/main" val="3674837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 smtClean="0"/>
              <a:t>Reference</a:t>
            </a:r>
            <a:endParaRPr lang="zh-TW" altLang="en-US" b="1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1066800" y="1905001"/>
            <a:ext cx="10058400" cy="3042137"/>
          </a:xfrm>
        </p:spPr>
        <p:txBody>
          <a:bodyPr/>
          <a:lstStyle/>
          <a:p>
            <a:r>
              <a:rPr lang="en-US" altLang="zh-TW" dirty="0" smtClean="0"/>
              <a:t>Louis D. Hayes, 2009. Introduction to Japanese Politics, Armonk: M.E. Sharpe.</a:t>
            </a:r>
          </a:p>
          <a:p>
            <a:r>
              <a:rPr lang="zh-TW" altLang="en-US" dirty="0"/>
              <a:t>蔣立</a:t>
            </a:r>
            <a:r>
              <a:rPr lang="zh-TW" altLang="en-US" dirty="0" smtClean="0"/>
              <a:t>峰、高洪，</a:t>
            </a:r>
            <a:r>
              <a:rPr lang="en-US" altLang="zh-TW" dirty="0" smtClean="0"/>
              <a:t>2002</a:t>
            </a:r>
            <a:r>
              <a:rPr lang="zh-TW" altLang="en-US" dirty="0" smtClean="0"/>
              <a:t>。</a:t>
            </a:r>
            <a:r>
              <a:rPr lang="en-US" altLang="zh-TW" dirty="0" smtClean="0"/>
              <a:t>《</a:t>
            </a:r>
            <a:r>
              <a:rPr lang="zh-TW" altLang="en-US" dirty="0" smtClean="0"/>
              <a:t>日本政府與政治</a:t>
            </a:r>
            <a:r>
              <a:rPr lang="en-US" altLang="zh-TW" dirty="0" smtClean="0"/>
              <a:t>》</a:t>
            </a:r>
            <a:r>
              <a:rPr lang="zh-TW" altLang="en-US" dirty="0" smtClean="0"/>
              <a:t>。台北市</a:t>
            </a:r>
            <a:r>
              <a:rPr lang="en-US" altLang="zh-TW" dirty="0" smtClean="0"/>
              <a:t>:</a:t>
            </a:r>
            <a:r>
              <a:rPr lang="zh-TW" altLang="en-US" dirty="0" smtClean="0"/>
              <a:t> 揚智文化。</a:t>
            </a:r>
            <a:endParaRPr lang="en-US" altLang="zh-TW" dirty="0" smtClean="0"/>
          </a:p>
          <a:p>
            <a:r>
              <a:rPr lang="zh-TW" altLang="en-US" dirty="0"/>
              <a:t>總務</a:t>
            </a:r>
            <a:r>
              <a:rPr lang="zh-TW" altLang="en-US" dirty="0" smtClean="0"/>
              <a:t>省，</a:t>
            </a:r>
            <a:r>
              <a:rPr lang="en-US" altLang="zh-TW" dirty="0" smtClean="0"/>
              <a:t>&lt;</a:t>
            </a:r>
            <a:r>
              <a:rPr lang="en-US" altLang="zh-TW" dirty="0" smtClean="0">
                <a:hlinkClick r:id="rId2"/>
              </a:rPr>
              <a:t>http</a:t>
            </a:r>
            <a:r>
              <a:rPr lang="en-US" altLang="zh-TW" dirty="0">
                <a:hlinkClick r:id="rId2"/>
              </a:rPr>
              <a:t>://www.soumu.go.jp</a:t>
            </a:r>
            <a:r>
              <a:rPr lang="en-US" altLang="zh-TW" dirty="0" smtClean="0">
                <a:hlinkClick r:id="rId2"/>
              </a:rPr>
              <a:t>/</a:t>
            </a:r>
            <a:r>
              <a:rPr lang="en-US" altLang="zh-TW" dirty="0" smtClean="0"/>
              <a:t>&gt;</a:t>
            </a:r>
          </a:p>
          <a:p>
            <a:r>
              <a:rPr lang="en-US" altLang="zh-TW" dirty="0" smtClean="0"/>
              <a:t>The Japan Times, &lt;</a:t>
            </a:r>
            <a:r>
              <a:rPr lang="en-US" altLang="zh-TW" dirty="0">
                <a:hlinkClick r:id="rId3"/>
              </a:rPr>
              <a:t>http://</a:t>
            </a:r>
            <a:r>
              <a:rPr lang="en-US" altLang="zh-TW" dirty="0" smtClean="0">
                <a:hlinkClick r:id="rId3"/>
              </a:rPr>
              <a:t>www.japantimes.co.jp</a:t>
            </a:r>
            <a:r>
              <a:rPr lang="en-US" altLang="zh-TW" dirty="0" smtClean="0"/>
              <a:t>&gt;</a:t>
            </a:r>
          </a:p>
          <a:p>
            <a:endParaRPr lang="en-US" altLang="zh-TW" dirty="0" smtClean="0"/>
          </a:p>
        </p:txBody>
      </p:sp>
      <p:sp>
        <p:nvSpPr>
          <p:cNvPr id="4" name="文字方塊 3"/>
          <p:cNvSpPr txBox="1"/>
          <p:nvPr/>
        </p:nvSpPr>
        <p:spPr>
          <a:xfrm>
            <a:off x="8792308" y="5627077"/>
            <a:ext cx="2501006" cy="5909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ja-JP" altLang="en-US" sz="3600" b="1" dirty="0">
                <a:solidFill>
                  <a:schemeClr val="accent1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ありがとう</a:t>
            </a:r>
            <a:endParaRPr lang="zh-TW" altLang="en-US" sz="3600" b="1" dirty="0">
              <a:solidFill>
                <a:schemeClr val="accent1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98992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日本政治的貪汙</a:t>
            </a:r>
            <a:r>
              <a:rPr lang="zh-TW" altLang="zh-TW" b="1" dirty="0" smtClean="0"/>
              <a:t>問題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2050" name="Picture 2" descr="http://asiapacific.anu.edu.au/blogs/reconciliationgroups/files/2012/09/japan-apology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15298" y="581513"/>
            <a:ext cx="5810250" cy="40195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11700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日本政治貪污問題</a:t>
            </a:r>
            <a:endParaRPr lang="zh-TW" altLang="en-US" dirty="0"/>
          </a:p>
        </p:txBody>
      </p:sp>
      <p:sp>
        <p:nvSpPr>
          <p:cNvPr id="8" name="內容版面配置區 7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戰後的日本政治中，賄絡問題即為日本政治當中一個顯著存在的現象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zh-TW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由賄賂所產生的政治醜聞亦持續</a:t>
            </a:r>
            <a:r>
              <a:rPr lang="zh-TW" altLang="zh-TW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發生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Showa Denko Scandal, 1948(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昭和電工事件</a:t>
            </a:r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)</a:t>
            </a:r>
            <a:endParaRPr lang="zh-TW" altLang="zh-TW" sz="24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Shipbuilding Scandal, 1952</a:t>
            </a:r>
            <a:endParaRPr lang="zh-TW" altLang="zh-TW" sz="24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Lockheed Scandal, 1976 	</a:t>
            </a:r>
            <a:endParaRPr lang="zh-TW" altLang="zh-TW" sz="24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Recruit Scandal, 1989</a:t>
            </a:r>
            <a:endParaRPr lang="zh-TW" altLang="zh-TW" sz="24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/>
            <a:r>
              <a:rPr lang="en-US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Sagawa Kyubin Scandal, 1992 (</a:t>
            </a:r>
            <a:r>
              <a:rPr lang="zh-TW" altLang="zh-TW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川佐急便事件</a:t>
            </a:r>
            <a:r>
              <a:rPr lang="en-US" altLang="zh-TW" sz="24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)</a:t>
            </a:r>
          </a:p>
          <a:p>
            <a:pPr lvl="1"/>
            <a:endParaRPr lang="en-US" altLang="zh-TW" sz="24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r>
              <a:rPr lang="zh-TW" altLang="en-US" sz="3000" b="1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金錢賄絡儼然成為日本政治過程的一部份</a:t>
            </a:r>
            <a: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endParaRPr lang="zh-TW" altLang="en-US" sz="2800" b="1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2957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zh-TW" b="1" dirty="0"/>
              <a:t>トカゲの尻尾を切</a:t>
            </a:r>
            <a:r>
              <a:rPr lang="zh-TW" altLang="zh-TW" b="1" dirty="0" smtClean="0"/>
              <a:t>る</a:t>
            </a:r>
            <a:r>
              <a:rPr lang="zh-TW" altLang="en-US" b="1" dirty="0" smtClean="0"/>
              <a:t> 切斷蜥蜴的尾巴</a:t>
            </a:r>
            <a:endParaRPr lang="en-US" dirty="0"/>
          </a:p>
        </p:txBody>
      </p:sp>
      <p:pic>
        <p:nvPicPr>
          <p:cNvPr id="3074" name="Picture 2" descr="お馬鹿な人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6067" y="1703142"/>
            <a:ext cx="3208948" cy="228191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t1.gstatic.com/images?q=tbn:ANd9GcTSr7mF7kQFG07pN1i8RaybLfSo7uvJccJSbg7C4aE2fBQAP7C3zQ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89267" y="3227143"/>
            <a:ext cx="2552700" cy="17907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イメージ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9069" y="4748214"/>
            <a:ext cx="2762996" cy="184015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文字方塊 2"/>
          <p:cNvSpPr txBox="1"/>
          <p:nvPr/>
        </p:nvSpPr>
        <p:spPr>
          <a:xfrm>
            <a:off x="1312985" y="2074985"/>
            <a:ext cx="4689230" cy="398570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lnSpc>
                <a:spcPct val="80000"/>
              </a:lnSpc>
              <a:spcBef>
                <a:spcPts val="18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在政治危機爆發後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以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辭職及正式的道歉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演說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終結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政治醜聞的損害範圍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8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以少數人擔負政治責任的方式，換取派閥或是政黨不會受到更多的損害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228600" indent="-228600">
              <a:lnSpc>
                <a:spcPct val="80000"/>
              </a:lnSpc>
              <a:spcBef>
                <a:spcPts val="18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</a:pP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負起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政治責任下台的政治人物，不一定代表其政治生涯就此終結。</a:t>
            </a:r>
          </a:p>
          <a:p>
            <a:pPr marL="228600" indent="-228600">
              <a:lnSpc>
                <a:spcPct val="80000"/>
              </a:lnSpc>
              <a:spcBef>
                <a:spcPts val="1800"/>
              </a:spcBef>
              <a:buClr>
                <a:schemeClr val="accent5"/>
              </a:buClr>
              <a:buSzPct val="90000"/>
              <a:buFont typeface="Arial" pitchFamily="34" charset="0"/>
              <a:buChar char="•"/>
            </a:pPr>
            <a:endParaRPr lang="zh-TW" altLang="en-US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829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日本金錢政治的關鍵問題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貪污問題嚴重的肇因由那些因素組成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？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日本社會為什麼可以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容忍金錢政治？</a:t>
            </a:r>
            <a:endParaRPr lang="en-US" altLang="zh-TW" sz="28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en-US" sz="28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政治醜聞</a:t>
            </a:r>
            <a:r>
              <a:rPr lang="zh-TW" altLang="en-US" sz="28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何以導致政治改革？</a:t>
            </a:r>
            <a:endParaRPr lang="zh-TW" altLang="en-US" sz="28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4098" name="Picture 2" descr="http://www.southtravels.com/asia/japan/traveltips/gifs/paperbill.jpg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6339" y="3146339"/>
            <a:ext cx="5630252" cy="34016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783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>
          <a:xfrm>
            <a:off x="762000" y="480645"/>
            <a:ext cx="10058400" cy="1188720"/>
          </a:xfrm>
        </p:spPr>
        <p:txBody>
          <a:bodyPr/>
          <a:lstStyle/>
          <a:p>
            <a:r>
              <a:rPr lang="en-US" altLang="zh-TW" cap="all" dirty="0"/>
              <a:t>CORRUPTION PERCEPTIONS INDEX </a:t>
            </a:r>
            <a:r>
              <a:rPr lang="en-US" altLang="zh-TW" cap="all" dirty="0" smtClean="0"/>
              <a:t>2012</a:t>
            </a:r>
            <a:endParaRPr lang="zh-TW" altLang="en-US" dirty="0"/>
          </a:p>
        </p:txBody>
      </p:sp>
      <p:pic>
        <p:nvPicPr>
          <p:cNvPr id="5123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273" b="45467"/>
          <a:stretch/>
        </p:blipFill>
        <p:spPr bwMode="auto">
          <a:xfrm>
            <a:off x="1184029" y="2256691"/>
            <a:ext cx="7265545" cy="367518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3" t="54928" r="84687" b="3390"/>
          <a:stretch/>
        </p:blipFill>
        <p:spPr bwMode="auto">
          <a:xfrm>
            <a:off x="9050214" y="422672"/>
            <a:ext cx="2684585" cy="62477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989381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標題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lvl="0"/>
            <a:r>
              <a:rPr lang="en-US" altLang="zh-TW" b="1" dirty="0"/>
              <a:t>Lockheed </a:t>
            </a:r>
            <a:r>
              <a:rPr lang="en-US" altLang="zh-TW" b="1" dirty="0" smtClean="0"/>
              <a:t>Scandal, 1976</a:t>
            </a:r>
            <a:endParaRPr lang="zh-TW" altLang="en-US" dirty="0"/>
          </a:p>
        </p:txBody>
      </p:sp>
      <p:sp>
        <p:nvSpPr>
          <p:cNvPr id="6" name="內容版面配置區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80000"/>
              </a:lnSpc>
            </a:pP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田中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角榮時任自民黨最大派閥之領袖</a:t>
            </a:r>
            <a:endParaRPr lang="en-US" altLang="zh-TW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收取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Lockheed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的金援</a:t>
            </a:r>
            <a:r>
              <a:rPr lang="zh-TW" altLang="en-US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影響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ANA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購買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L-1011</a:t>
            </a: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判處四年徒刑和與收賄金額相同之罰金</a:t>
            </a:r>
            <a:endParaRPr lang="en-US" altLang="zh-TW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判刑之後，田中並未辭去國會議員職務，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僅辭去自民黨黨籍。</a:t>
            </a:r>
            <a:endParaRPr lang="en-US" altLang="zh-TW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marL="502920" lvl="2">
              <a:lnSpc>
                <a:spcPct val="80000"/>
              </a:lnSpc>
              <a:spcBef>
                <a:spcPts val="1800"/>
              </a:spcBef>
            </a:pPr>
            <a:r>
              <a:rPr lang="zh-TW" altLang="en-US" sz="24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新潟縣選區的地方支持</a:t>
            </a:r>
          </a:p>
        </p:txBody>
      </p:sp>
      <p:pic>
        <p:nvPicPr>
          <p:cNvPr id="6146" name="Picture 2" descr="Lockheed L-1011-385-1 TriStar 1 aircraft pictur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87298" y="835270"/>
            <a:ext cx="3431686" cy="227885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 descr="http://image.lang-8.com/w0_h0/d800acb209988259392e2eb3887a8b80703a0709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45639" y="3399692"/>
            <a:ext cx="1973345" cy="285615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0749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zh-TW" b="1" dirty="0"/>
              <a:t>Recruit Scandal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股市內線交易的案件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zh-TW" altLang="en-US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波及自民黨重要人物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 lvl="1">
              <a:lnSpc>
                <a:spcPct val="80000"/>
              </a:lnSpc>
            </a:pPr>
            <a:r>
              <a:rPr lang="zh-TW" altLang="en-US" sz="22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首相竹下登</a:t>
            </a:r>
            <a:r>
              <a:rPr lang="zh-TW" altLang="en-US" sz="22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、安倍晉太郎、宮澤喜一</a:t>
            </a:r>
            <a:endParaRPr lang="en-US" altLang="zh-TW" sz="22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竹下因此辭去首相職位</a:t>
            </a:r>
            <a:r>
              <a:rPr lang="zh-TW" altLang="en-US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安倍與宮澤也暫時</a:t>
            </a:r>
            <a: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en-US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辭去核心</a:t>
            </a:r>
            <a:r>
              <a:rPr lang="zh-TW" altLang="en-US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職務</a:t>
            </a:r>
            <a:endParaRPr lang="en-US" altLang="zh-TW" sz="2600" dirty="0" smtClean="0">
              <a:solidFill>
                <a:schemeClr val="tx2">
                  <a:lumMod val="85000"/>
                  <a:lumOff val="15000"/>
                </a:schemeClr>
              </a:solidFill>
            </a:endParaRPr>
          </a:p>
          <a:p>
            <a:pPr>
              <a:lnSpc>
                <a:spcPct val="80000"/>
              </a:lnSpc>
            </a:pP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該案中亦有事務官收賄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，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官僚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在民眾心裡的清廉形象就此打破</a:t>
            </a: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。</a:t>
            </a:r>
            <a: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/>
            </a:r>
            <a:br>
              <a:rPr lang="en-US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</a:br>
            <a:r>
              <a:rPr lang="zh-TW" altLang="zh-TW" sz="2600" dirty="0" smtClean="0">
                <a:solidFill>
                  <a:schemeClr val="tx2">
                    <a:lumMod val="85000"/>
                    <a:lumOff val="15000"/>
                  </a:schemeClr>
                </a:solidFill>
              </a:rPr>
              <a:t>自民黨</a:t>
            </a:r>
            <a:r>
              <a:rPr lang="zh-TW" altLang="zh-TW" sz="2600" dirty="0">
                <a:solidFill>
                  <a:schemeClr val="tx2">
                    <a:lumMod val="85000"/>
                    <a:lumOff val="15000"/>
                  </a:schemeClr>
                </a:solidFill>
              </a:rPr>
              <a:t>在此事件後風波不斷。</a:t>
            </a:r>
            <a:endParaRPr lang="zh-TW" altLang="en-US" sz="2600" dirty="0">
              <a:solidFill>
                <a:schemeClr val="tx2">
                  <a:lumMod val="85000"/>
                  <a:lumOff val="15000"/>
                </a:schemeClr>
              </a:solidFill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96592" y="392358"/>
            <a:ext cx="1838325" cy="248602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AutoShape 4" descr="data:image/jpeg;base64,/9j/4AAQSkZJRgABAQAAAQABAAD/2wCEAAkGBhQSEBQUEhQWFBUVFRUUFRUUFhUUFBQVFhQVFBUVFRQYHSYeFxwjGRUXHy8gJCcpLSwsFR4xNTAqNSYrLCkBCQoKDgwOGg8PFywcHCQsKSkwLCkpLCkpKSksKSkpKSwpKSwsLCk1KSksKSwpKSkpKSwpKSwpLCkpKikpNSwpKf/AABEIAKAA8AMBIgACEQEDEQH/xAAcAAAABwEBAAAAAAAAAAAAAAAAAQIDBQYHBAj/xAA9EAACAQIEBAMGAwcEAQUAAAABAgADEQQSITEFBkFRYXGBBxMikaGxFDJiI0KCwdHh8FJykvEkFTNDU3P/xAAZAQADAQEBAAAAAAAAAAAAAAABAgMABAX/xAAlEQADAAIDAAMAAQUBAAAAAAAAAQIDERIhMQQiQRMyM1FhwQX/2gAMAwEAAhEDEQA/AMrgMAhznKibRSiFaLUTBHUEcESgi4yJsQxjLGOOYyTAxkEYmHCijAggggMCGBDpUyzhEBd20VEBZ2PZVXU+kuOB9kuPe2ZEp31tUqWe3fIAe/WHRtlQURYEs+M9n9al+Zk8ict9elzc+gkVieBVqYu1NrdwNIyFbI1o2THayEbgjzFpzkwtmQCYmCHECFBDggMFChwQmE2hhYYEWohQABYYEUBBHQoUSxiiY2xmAHDggkyoI6giFEeRZjMcUQNDEJo5MYdo2TFvERWUChRUKKEImXLlP2f/AIgo1d2RDr7pAPfMvck6UwfIk9JBcBwgZ87AMqnQHYtvr4D+YmycL4olKivvfzEaAN8Zt3Gw/wCoUmBtEzwmjh8EopYTDjNYC4sXa/V3NzbfUk+Rj/F+JZEb3j06bWFlzAsDvbJY999PKVKtzk1ytCmmu5JNRgbjf/UT5i1rfF0isTgqte4cix3ARVXe/wCW9o/NLpgWKqW0hjifEKrXJrVAOlsrIemqkC+04qWNYLZgMt/zKAAD4qND9P6d9PlYr+U3HbpCrcAZb6aSiqGI4uSK4lw5aoJp2VwNibo2luu3aUzG2zH4crLoy6aH02MuuJDU99vt/mshOKZaoLrpUQDXbOmxB8vsfCO8Sa6Jc2n2VuCP4nCOmQupAqDOjEaOt7EqfA7jcX1jE5daOjewQQQ4DBQQRQEJgARaiEBFgR0hWAxBMWxjbGEAkmIYw2MbaBsw/DWFFqsQoLVY6BCVYsQoRsEbcxTGMu0ZmSEkxJhwohQEAB2AuToB3JNgB5nSACTPK1IGqzkXKKAlzYB6hyK22tte0yA2dpofh8inVhYDsDubd+pPewkvwjiIr1TfW1wCdSe+mwHjIHilQ1K1QhvisRYZttMx002AG87eVUCMATbS58ugnVCSOd7p6LfSTKbX07Db5SRp/wDUjDlDfXXedtCurbMPnPLpt0z21qYRI4Wkes6TSjNDba8d/Ei3X6zpxzr05re30RnEsGhGvW8o3MPBcv7SnsN7S/Y6sp0v4yFxlPQ29Y6tyyN41S79KZwatQelWoYotlK5qDrfNSqa/EAB8YOgI8Ot9KwL9Rbw7eEtHEOCXJKiwH5vEHw7iQvFKNshPVbeq2/rK5J65HHjrvicUKHBOcuARSiEBHFWMjMMCHFZYlpQQQTG2MWY05gMETEGAmFEMdKx6msbUR+mIB2KAhw7RJMZCDbmMmOOY2ZmOgrQ4IIgwUsnKlAtTxDAa0/dOD+oObA/cStnQXl/4RhcPhg1M06rVCmWrWD5TfcimligCk2BIJNoHkmO2WxfGyZ9rGt6KxXohFa+rMNvr9yJOcGwyqC7nVjYA72HhGXoZHynI99QSpOm99Ta9yJMYGizMvxaE2KlVsdNbLb9PfqY+SlUrT9BhhxTdT4PYjCGqtgxUHc+H/U4sJyHrmTEMdb2CkX87EycxXJxrA5qjAf6VIv8zIbAeyuth1Z0xXx3GXKpp3FyTmNySdRNihpDZrmqT7LdwUEDKHzZTZrEMdOhANx6zux1fJ0ve/TXpKkKNcui1nu9yDmX3hygabDU3P0Mb/8AUnBzMLUwbqFZkDDQglQLagjQiOr2LUNeMb4hzpRp1glRCP1bX13+v1nYcWlVQyNcHrIvGcw4PEv7uvRsb5bknc2NlYqBfyMewfDaVA2olih2ubgW0IIOoPmT6Q1KrtekVVS9PtDfFKoCjuSBf7ff6ym8XYkIR+XUDUb3uRa95ecJwCviXbKAiIws73A26Abzp4Z7IqTVM2IxD1VAHw0U90D4e9ZmJHkAfGWyWnClHPGOlbpoymGJoPO/sv8Aw6mtg8z0wCXpElqiAfvKTqw3uDcjudpn6zl0dAtRHUWIRY8ojIRgtG2EdMbcwijLRh480ZeBhG4cFoIgTtUR5YhFjghCwyY27RRMYYwgQRMKCCKUBBBABMYMCaPRxAeiXABLU10PVje4mdqJcuBY22HTTQEi+4BB2PacvyY3KZ6v/mZeFuX4/wDgjD4EkIWHxC4Pj5yy8KZc63sSpF+9rEaeh+khKlY209fuZI8OoJUUEi/QiLd6SSLPGq231su1NQ2tNrkWuu23fsYK+LamMz2VTsNCSeyjcmRuH4NRYDMpNv1Np5a6SN401GmSFC01Vczux3UbAk9DadMX9eRwPH3xQvgmC/aPUOhYlj116C/h/XvOjh2CW9RX1VzmF9fiQBGHkBkP8Zg5Zq0alLOKmYHUEbX163iKNRveEqA43K6XO4DLfQmxII0vpqLRsdP02WJ5aR2Y7kLD1KjV/dKzVFKs173uLX33sN5R+J4+ng6+W5qU9Mx00IBBDHvt8pchxalTX9o1SmD0Oo/5aH/N5l3NuLSpUd6YsraEE39fM9pXLTekQxwp29dGo4TjaOmZmWnSy3KA6k/q8B2h8N9oWCqlArku+mU628+0zinTz4ZSlEZmXKCxzG50uB08JVsTwmrh3yujr87i3UESab/fS9qX3K2j0th3VtA4Yb+K/LaZtzt7MrMa+Ey2a5eiNNd81Lpr1XTw3tJD2YcUqVKAsoVFOUk3uzD8xA8+plp46Dk8rGFfZHPlhQ1/swClqAR1jonfx8j8TUIFtRf/AHWFz6nWcF46OVhGM1DHWM53MJkIaMsY4xjZiMYTBBBFMSYEOKAiWjIDG3MZJjjxqBjoOCFDgCCHBDtMEcpyw8ucaSjTqI/Vg4PktiPtK8kWTBUqlphjI8dKkWqo2YHW1+o6Xlg4LQsDYXtqAJVxVuAeht9dZbeW64JF+n0nBrvR7rr67LCK+UWPbWcmM4cmIa5UXylbnUFezDrOHi9ZyWNILYjdmK3t5Ayv1eYeIUyMlFSo3yHOR5g2v6Trxpvo4XvXJE6/IFMB1R2VSPyKci6+K6zt4JwoYeii3BKHKLEn4Nra7yu0faU66YjDVKYNr1MrBb+drSUTjSvZqbBrjSxvedTSS6Ry7e/sya4pWzAi2h0IOxEyPmLg3uGDEg5n+FFFvhsT/SalizcBtuszDmfEl8QTfRF09TtJP7dsVtp8UdPGuYVR6IoiwTJUcdiNk9ATfzEvVSitalnIGup8bDT0mOzSuU+J+8w6qegsfl/aQz+bOv4NapotHImFC03VRs5+uv3lg4tQzUzbtITkXQ1D/qI+0tVajcGW+O9wR+d/cPPXH1tial+/8hI+WHnvB+7xrjowDD6yumVOAS5nOxjzmc7TBQkxsxZiDJjBQQQTAJi0baOmNPHFGHjcW5iIrKoOCCGBAYOKywII8BMbY2BDJiysneXOXfe06mIqIWo0iqIgOX8TiHbJToK/QZiAx6Xt3hS2LsdwOEcYejUcWFVXKE/vKrlL+WxHnJjl/iSISH0va0tvtM4AKeFwxpgD8Ovu3VBlUKwUhgOgDKR/HM8ohD+Yf53nJlnjR6/xq/kx6ZfsM6OLXBFvpA3LbXvTqWI2B1HlKjQapQ+KmS6DtqV9O0sfDedkygN/aPhab7DllwumdFTgdYEe8KnyJI+UCcOSmVYKBfQ2AGnfSDFc0qwsgJO9h8R+X89pGVeLVm/+IgAWFyAB4zqrf4efV7fYXMnHVUHwvMur4ouWJ/eNz/KWDml7AC98zb9NBc2/zoZW7QNa6I8tvaAok3y5xP3L2Jsr/Q9DIhFjyiK55LTNNuKTRpnAuLNSfKOv+es0HheMzi536zD+FcYPwq24/KfLYTR+AcZDMCDqQAfORlvHWn4dttZp5I6udORBjBnVstRb5TYWN+h8NBMp4xylicMgetTyqxYBgQQcuhItrbUTeK2OREz1GCKCqlmICgsbC5Pcyoc6YA1aWdr01oklkKlnYvYKwp2/KQhB679QJ2qN+HmXSRi9SMsZ3Y9ULM1O4APx0yNaJuQUzXIcXB1HhvvI8xK6Hl7QUQYoxJkzMKCCCExLkxl2imaMs0ZgSEtChQRCgcUBBSQswRQWc7IgLOfJBqZb+FeyjiNbU0RRXvWYIbdwoufQ2h0bZVaccLgC5IA8dJp3DfYaQ3/k4xQvVaFP4v8Am5IH/Ey9cG5b4fgtaNJS4/ff9pU/5HaOoYjZlnJ3s4fFftcTmoYcHqClSr+lL6qP1dtu40+n7kmhRpqq06VWmVUAWAU/DYf7iDH+M4u+59N5m/H+Zfc1FYHUHU3101tKzIjejWcdS94zAgEG4IOoI2II6zMeZeRWw5NSldqW5G5p+fceM0nlriS4jDU6q6h1B9ev1k4EB6SWTDyLYs7h7R5+wNZ6RuvhJT8XQY3qUlzdxofmJoHHvZ7Se70AKbblNkby/wBP2macaw4wz2rBkvsWFlbybY+kgsTlnZXyJtHcvFEVStKmFv2+5jbVXqEIoLM2gUbn+kmeVeV3xFiUalT6u4KsR+hDqfPbzmg4Ll6jQH7JACd23Y+ZnVMp+nnZcjX9J514nxU4bHVKFZVqU8qpUQ7KwJNwe47+MFXlNnGfDutRDqFLBXHhc6N11nB7QcrcTxbrt70j1UBSfmDOzk2mKisjMQD8Nh08bd76yl41vROLeiNegUYq4KsNwRYj0irS98E5KxeJYpiWV6SEojhS1dtAQVI/Kv8AuPf17+L8r8I4eAMVVrVah/cVgG+VMC3zk/43vS7H5frM0MneBcVYEkN8SAEjqUv8TAbMQLm1+nSWjg3L/DccjNRo4ikqkrnNRiL+Ga4MpnP3Bxw2tQ9xUdiQz3cAFSpAAutge+w6Tfx7eqQVbS+jNC4VxR3qgqoq1CCjhyTTNAiyulMgqXUk77jcjSK514iuFw3xu9Ssye6Dk2qMCLfGVsCbb2AGl5XvZ7jmpUDWrvTpJUNwzNoLA2AQageHcyrc48xjF4gsgIpp8K5r5m2LOQdsx2HQAeUMOqel4alMrb7ZBYasUYFdwLa6gjsw6jwjtamLZl/Kem5U9j3HY/0jIi0Yr4g6Ed5fJj5IhFcRu8SY66W9djEGcLWvTp9EwQ4Uxjudo0xhsZoXKeAwWFyVMXT9/UOViWuUpZrFVWmNCQCNTfW+w0jpOg7SKpy7ydi8cf8AxqRZf/tb4KI6f+4fzbH8t7dZpnAvYlQpfHjqxrHpSpXp0x/ua5Z/oPAyc4lz8aRVcgFMrdagICECwy6bHwkfX5uzjWoBvoN/80lFjSEdlqwtbD4WmVw1FKSjT4VA+ZG8rPHucqibE9QOg6dJG47jAyaHzJ7Sl4rjOcnX+XzlpknVE3W50qE6kj1JvpOjgvHjWroubqL69BqftKa9QEHUba/2nbytxNaNWrVbXKgRNTqzm5A7kKnpmHeM5EVM0Tj/ABtEB1+UyDj3EveuTc26eE7ON8daqT21+vj6SCqC8ynRnWzV/YZzPZnwTnQ3q0j22zr9b/ObUgnkrg3FXw9enWp6tScOo/1W3X+JSR6z1hgsWtWmlRDdXUMp8GFx94uRfo0P8IDm7jCoopX1bVx+nsfP7ec4+G47Sy/COw0HyEi+cuDuuIL6ulUg36owstrdV28pxcBqVFdlylsutha5HheCXp6FrvsnuJ4z3FaliT0ZaVXXelUNibbfC2Vr9ge8tmMrBEZzsqlj5AE/ylUpYSjj1enUVrIQKlNxlKvuoYA6gi/hF844t6HBsTm/MlFqYPf90H5R7SbWicN6Z5seuXOdt3LO3m5zH6mSvKa5azAbEA6abE3+8iSsew+IKG6mx7ylzyQU9GnVubzQUpSbKzixIN7AdbdxMjx2OqGq5qtnYk3a97+IPaOVsU9/ibXv59ZzBM5+Jgvibm48hqZzr6sq+zQ+SOZ2XCLTVrZWb4fNrn53vedHtB4e+Jwq1R8T0MxIH71N8ua3iMgPleVTk+mgqOpYMCFINiLb30PpNS4LSW2oFrWKnYg76QOhkjC6dU2Gug2HQX3sOl50M2YXG9rG25H9RvOvmrgRweLenY+7Jz0ietMnQX6229JHU3sZSWI0SGYMDZQoOo8CBqoO5ve+3QRpl002go1Qh1zZCL2U28RodDboD4zprIczEkb2PUnfrsfy39ZVE30P8OdD8L6o2/dW6Mp6Hp6Cc/EeGNSI1DqdnXQeRH7p84VFd4p6xNwSdvQyeTEq7/RptycUKKYf52iQJwudPR072dVgdDsd/LrFcXx7e+qWYlc7MPI6/wA4lCLi+2YX8ri/0nZz3w9aHEcTTUWX3mdB0yuoe48Lk/KUxi2DhvFveUzQqschF1OpyuPyny6R7gnFVosRUW5GnexF/pK7RaP4hzo3ofTadKfREv2L4p7xBbQb6adv7St4slTY95y4DihC5STb6bw8RWv9T9o6FYqnjVYFcpJvqc1iL7WFvDr9I091OhJBJPYjQC1rkHbp8oxsb99D/KPA6w6AH72+39/WJfaOPTH9DE1BGAhgCxm+exjmX32D/Dsfjw5AH/5NcofQhl/h8ZkOBwiU6Gd7Zm/Le2ijaS/ss5j9xxNL6JW/Yk6DVj8F/wCKw/ik32tDb0z0FxCkGAvrYiVd8MExLheir9bmWnH1Qq3Ow1PkNZUMLVLOzndzf+g+UlK72Ut9aJLhQVMU3Q1kUA+NPNp8mv6GVz2zOUwNSzfC/uaJXv8Atc1x6EydqU81iN1YMp7ESl+3THg0sMg/fqmpb9K0iPvUWWfuyEeaMfaC8URrGiJUJzYlhm06aRpqg7j5wVKZ1Bms1/aRw6vhBTr0ypy2ah7vMAQgX9k6jKB2JsRpecdN7LyjNOAsv4qkGNlLBTrbe9vrb5zYMPVFNL3sOn/UwunUIseq2I8xqPtNA5s5kATKh3Fx4Xtf7wMK6ITn/j/4mug6Ugyg+LEHf0lcVpzk6zopEaX6/eFAZ00Kt9P8E6qDdLenQeXYThbDx7D1yDr/AJ4S8v8AyTaO8LY3hV9WB+sCN2hst5UmcoGv3iSsWg+K0J1sZy5oWuRfG+9H/9k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TW" altLang="en-US"/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67093" y="2878382"/>
            <a:ext cx="2769026" cy="184601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4968" y="3903784"/>
            <a:ext cx="1762125" cy="25908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12745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1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7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S103031002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15_4109default" id="{E728D685-11FC-4812-BA85-57AC6F9C9F40}" vid="{BC4E008B-95FF-4815-904E-143A8EDFC1D4}"/>
    </a:ext>
  </a:extLst>
</a:theme>
</file>

<file path=ppt/theme/theme2.xml><?xml version="1.0" encoding="utf-8"?>
<a:theme xmlns:a="http://schemas.openxmlformats.org/drawingml/2006/main" name="Office Theme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CherryBlossom">
      <a:dk1>
        <a:srgbClr val="595959"/>
      </a:dk1>
      <a:lt1>
        <a:sysClr val="window" lastClr="FFFFFF"/>
      </a:lt1>
      <a:dk2>
        <a:srgbClr val="000000"/>
      </a:dk2>
      <a:lt2>
        <a:srgbClr val="F6F7E4"/>
      </a:lt2>
      <a:accent1>
        <a:srgbClr val="C44475"/>
      </a:accent1>
      <a:accent2>
        <a:srgbClr val="FA906A"/>
      </a:accent2>
      <a:accent3>
        <a:srgbClr val="FCB268"/>
      </a:accent3>
      <a:accent4>
        <a:srgbClr val="DB6B70"/>
      </a:accent4>
      <a:accent5>
        <a:srgbClr val="D680A5"/>
      </a:accent5>
      <a:accent6>
        <a:srgbClr val="BA7362"/>
      </a:accent6>
      <a:hlink>
        <a:srgbClr val="DB6B70"/>
      </a:hlink>
      <a:folHlink>
        <a:srgbClr val="969696"/>
      </a:folHlink>
    </a:clrScheme>
    <a:fontScheme name="Cambria">
      <a:maj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mbria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57000"/>
                <a:satMod val="101000"/>
              </a:schemeClr>
            </a:gs>
            <a:gs pos="50000">
              <a:schemeClr val="phClr">
                <a:lumMod val="137000"/>
                <a:satMod val="103000"/>
              </a:schemeClr>
            </a:gs>
            <a:gs pos="100000">
              <a:schemeClr val="phClr">
                <a:lumMod val="11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18000"/>
              </a:schemeClr>
            </a:gs>
            <a:gs pos="50000">
              <a:schemeClr val="phClr">
                <a:satMod val="89000"/>
                <a:lumMod val="91000"/>
              </a:schemeClr>
            </a:gs>
            <a:gs pos="100000">
              <a:schemeClr val="phClr">
                <a:lumMod val="69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atMod val="100000"/>
                <a:shade val="0"/>
              </a:schemeClr>
            </a:gs>
            <a:gs pos="0">
              <a:scrgbClr r="0" g="0" b="0"/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17CB48F5-D6B9-4A73-B7C9-0F05E58E1A9A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TS103031002</Template>
  <TotalTime>0</TotalTime>
  <Words>784</Words>
  <Application>Microsoft Office PowerPoint</Application>
  <PresentationFormat>自訂</PresentationFormat>
  <Paragraphs>134</Paragraphs>
  <Slides>28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28</vt:i4>
      </vt:variant>
    </vt:vector>
  </HeadingPairs>
  <TitlesOfParts>
    <vt:vector size="29" baseType="lpstr">
      <vt:lpstr>TS103031002</vt:lpstr>
      <vt:lpstr>日本政府與政治課堂報告 Corruption, Reform, and Participation</vt:lpstr>
      <vt:lpstr>簡報安排</vt:lpstr>
      <vt:lpstr>日本政治的貪汙問題</vt:lpstr>
      <vt:lpstr>日本政治貪污問題</vt:lpstr>
      <vt:lpstr>トカゲの尻尾を切る 切斷蜥蜴的尾巴</vt:lpstr>
      <vt:lpstr>日本金錢政治的關鍵問題</vt:lpstr>
      <vt:lpstr>CORRUPTION PERCEPTIONS INDEX 2012</vt:lpstr>
      <vt:lpstr>Lockheed Scandal, 1976</vt:lpstr>
      <vt:lpstr>Recruit Scandal</vt:lpstr>
      <vt:lpstr>後Recruit Scandal時期</vt:lpstr>
      <vt:lpstr>Sagawa Kyubin Scandal</vt:lpstr>
      <vt:lpstr>日本政治的貪汙問題根源</vt:lpstr>
      <vt:lpstr>日本政治的貪汙問題根源</vt:lpstr>
      <vt:lpstr>政黨特性</vt:lpstr>
      <vt:lpstr>民意</vt:lpstr>
      <vt:lpstr>缺少反對勢力</vt:lpstr>
      <vt:lpstr>政治改革</vt:lpstr>
      <vt:lpstr>政治改革的緣起</vt:lpstr>
      <vt:lpstr>1993~1994政治改革</vt:lpstr>
      <vt:lpstr>公民參與</vt:lpstr>
      <vt:lpstr>政黨政治</vt:lpstr>
      <vt:lpstr>選舉制度與困境</vt:lpstr>
      <vt:lpstr>競選過程</vt:lpstr>
      <vt:lpstr>1996大選的選制變革</vt:lpstr>
      <vt:lpstr>選制改革的選舉結果</vt:lpstr>
      <vt:lpstr>近年的選舉制度變化</vt:lpstr>
      <vt:lpstr>Q&amp;A</vt:lpstr>
      <vt:lpstr>Reference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2013-04-14T23:57:39Z</dcterms:created>
  <dcterms:modified xsi:type="dcterms:W3CDTF">2013-04-15T13:08:44Z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TC030310029991</vt:lpwstr>
  </property>
</Properties>
</file>