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8" r:id="rId13"/>
    <p:sldId id="267" r:id="rId14"/>
    <p:sldId id="269" r:id="rId15"/>
    <p:sldId id="270" r:id="rId16"/>
    <p:sldId id="271" r:id="rId17"/>
    <p:sldId id="272" r:id="rId1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225E35A2-8FF6-4D8E-82A3-3C0F111E5829}">
          <p14:sldIdLst>
            <p14:sldId id="256"/>
            <p14:sldId id="257"/>
            <p14:sldId id="258"/>
            <p14:sldId id="259"/>
            <p14:sldId id="260"/>
            <p14:sldId id="261"/>
            <p14:sldId id="262"/>
            <p14:sldId id="263"/>
            <p14:sldId id="266"/>
            <p14:sldId id="264"/>
            <p14:sldId id="265"/>
            <p14:sldId id="268"/>
            <p14:sldId id="267"/>
            <p14:sldId id="269"/>
            <p14:sldId id="270"/>
            <p14:sldId id="271"/>
            <p14:sldId id="27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1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6F0139-B078-4302-B28A-75390595E58A}" type="doc">
      <dgm:prSet loTypeId="urn:diagrams.loki3.com/BracketList+Icon" loCatId="list" qsTypeId="urn:microsoft.com/office/officeart/2005/8/quickstyle/simple1" qsCatId="simple" csTypeId="urn:microsoft.com/office/officeart/2005/8/colors/accent2_2" csCatId="accent2" phldr="1"/>
      <dgm:spPr/>
      <dgm:t>
        <a:bodyPr/>
        <a:lstStyle/>
        <a:p>
          <a:endParaRPr lang="zh-TW" altLang="en-US"/>
        </a:p>
      </dgm:t>
    </dgm:pt>
    <dgm:pt modelId="{5DC29A72-74FA-4896-B805-D4479CC79E5C}">
      <dgm:prSet phldrT="[文字]" custT="1"/>
      <dgm:spPr/>
      <dgm:t>
        <a:bodyPr/>
        <a:lstStyle/>
        <a:p>
          <a:r>
            <a:rPr lang="zh-TW" altLang="en-US" sz="2400" b="1" dirty="0" smtClean="0"/>
            <a:t>美國</a:t>
          </a:r>
          <a:r>
            <a:rPr lang="en-US" altLang="zh-TW" sz="2400" b="1" dirty="0" smtClean="0"/>
            <a:t>:</a:t>
          </a:r>
          <a:r>
            <a:rPr lang="zh-TW" altLang="en-US" sz="2400" b="1" dirty="0" smtClean="0"/>
            <a:t>個人主義</a:t>
          </a:r>
          <a:endParaRPr lang="zh-TW" altLang="en-US" sz="2400" b="1" dirty="0"/>
        </a:p>
      </dgm:t>
    </dgm:pt>
    <dgm:pt modelId="{4FD43DDA-3DB1-44D6-BF86-51C58D11A46D}" type="parTrans" cxnId="{CC87FDBC-D596-4949-809A-586162C48C65}">
      <dgm:prSet/>
      <dgm:spPr/>
      <dgm:t>
        <a:bodyPr/>
        <a:lstStyle/>
        <a:p>
          <a:endParaRPr lang="zh-TW" altLang="en-US"/>
        </a:p>
      </dgm:t>
    </dgm:pt>
    <dgm:pt modelId="{4275A49C-750B-4874-BE82-7E4F10B69BA4}" type="sibTrans" cxnId="{CC87FDBC-D596-4949-809A-586162C48C65}">
      <dgm:prSet/>
      <dgm:spPr/>
      <dgm:t>
        <a:bodyPr/>
        <a:lstStyle/>
        <a:p>
          <a:endParaRPr lang="zh-TW" altLang="en-US"/>
        </a:p>
      </dgm:t>
    </dgm:pt>
    <dgm:pt modelId="{FCC2FEF5-C38F-4E8E-BA73-EE179D096A08}">
      <dgm:prSet phldrT="[文字]" custT="1"/>
      <dgm:spPr/>
      <dgm:t>
        <a:bodyPr/>
        <a:lstStyle/>
        <a:p>
          <a:r>
            <a:rPr lang="zh-TW" altLang="en-US" sz="2000" b="1" dirty="0" smtClean="0"/>
            <a:t>重視個人隱私</a:t>
          </a:r>
          <a:endParaRPr lang="zh-TW" altLang="en-US" sz="2000" b="1" dirty="0"/>
        </a:p>
      </dgm:t>
    </dgm:pt>
    <dgm:pt modelId="{0EAB7722-8FF2-4D3B-A647-0614BEE17E68}" type="parTrans" cxnId="{41AE035A-051C-4325-8E8F-AA8BCB5BC84E}">
      <dgm:prSet/>
      <dgm:spPr/>
      <dgm:t>
        <a:bodyPr/>
        <a:lstStyle/>
        <a:p>
          <a:endParaRPr lang="zh-TW" altLang="en-US"/>
        </a:p>
      </dgm:t>
    </dgm:pt>
    <dgm:pt modelId="{76820DFE-50E4-4271-B98A-35C7A0CF58AA}" type="sibTrans" cxnId="{41AE035A-051C-4325-8E8F-AA8BCB5BC84E}">
      <dgm:prSet/>
      <dgm:spPr/>
      <dgm:t>
        <a:bodyPr/>
        <a:lstStyle/>
        <a:p>
          <a:endParaRPr lang="zh-TW" altLang="en-US"/>
        </a:p>
      </dgm:t>
    </dgm:pt>
    <dgm:pt modelId="{B4B0DF17-B8F1-4B6D-8726-E61E44E8C077}">
      <dgm:prSet phldrT="[文字]" custT="1"/>
      <dgm:spPr/>
      <dgm:t>
        <a:bodyPr/>
        <a:lstStyle/>
        <a:p>
          <a:r>
            <a:rPr lang="zh-TW" altLang="en-US" sz="2400" b="1" dirty="0" smtClean="0"/>
            <a:t>日本</a:t>
          </a:r>
          <a:r>
            <a:rPr lang="en-US" altLang="zh-TW" sz="2400" b="1" dirty="0" smtClean="0"/>
            <a:t>:</a:t>
          </a:r>
          <a:r>
            <a:rPr lang="zh-TW" altLang="en-US" sz="2400" b="1" dirty="0" smtClean="0"/>
            <a:t>團體本位主義</a:t>
          </a:r>
          <a:endParaRPr lang="zh-TW" altLang="en-US" sz="2400" b="1" dirty="0"/>
        </a:p>
      </dgm:t>
    </dgm:pt>
    <dgm:pt modelId="{806E16AD-6792-44CF-8DB4-C8BC4D4D3A8D}" type="parTrans" cxnId="{A6DE9C1A-0E53-4D65-8EA2-FDC733AE8EA3}">
      <dgm:prSet/>
      <dgm:spPr/>
      <dgm:t>
        <a:bodyPr/>
        <a:lstStyle/>
        <a:p>
          <a:endParaRPr lang="zh-TW" altLang="en-US"/>
        </a:p>
      </dgm:t>
    </dgm:pt>
    <dgm:pt modelId="{2BE7D7BE-49C8-48CA-AEC5-D14805ADF7FA}" type="sibTrans" cxnId="{A6DE9C1A-0E53-4D65-8EA2-FDC733AE8EA3}">
      <dgm:prSet/>
      <dgm:spPr/>
      <dgm:t>
        <a:bodyPr/>
        <a:lstStyle/>
        <a:p>
          <a:endParaRPr lang="zh-TW" altLang="en-US"/>
        </a:p>
      </dgm:t>
    </dgm:pt>
    <dgm:pt modelId="{6CCDB3FA-B5F9-4D98-AACE-0071980F5108}">
      <dgm:prSet phldrT="[文字]" custT="1"/>
      <dgm:spPr/>
      <dgm:t>
        <a:bodyPr/>
        <a:lstStyle/>
        <a:p>
          <a:r>
            <a:rPr lang="zh-TW" altLang="en-US" sz="2000" b="1" dirty="0" smtClean="0"/>
            <a:t>重視人際關係和社會化生活</a:t>
          </a:r>
          <a:endParaRPr lang="zh-TW" altLang="en-US" sz="2000" b="1" dirty="0"/>
        </a:p>
      </dgm:t>
    </dgm:pt>
    <dgm:pt modelId="{3212BFB2-DC9F-4418-8671-A9465734038E}" type="parTrans" cxnId="{DC2CBE30-BAEF-462C-8384-3AE3D8C4E45D}">
      <dgm:prSet/>
      <dgm:spPr/>
      <dgm:t>
        <a:bodyPr/>
        <a:lstStyle/>
        <a:p>
          <a:endParaRPr lang="zh-TW" altLang="en-US"/>
        </a:p>
      </dgm:t>
    </dgm:pt>
    <dgm:pt modelId="{C9D074E7-C1FE-4A53-823B-0FBA6DDBEB0D}" type="sibTrans" cxnId="{DC2CBE30-BAEF-462C-8384-3AE3D8C4E45D}">
      <dgm:prSet/>
      <dgm:spPr/>
      <dgm:t>
        <a:bodyPr/>
        <a:lstStyle/>
        <a:p>
          <a:endParaRPr lang="zh-TW" altLang="en-US"/>
        </a:p>
      </dgm:t>
    </dgm:pt>
    <dgm:pt modelId="{8B1B07BB-2C7C-4DCE-909F-8A60E9F46C15}">
      <dgm:prSet phldrT="[文字]" custT="1"/>
      <dgm:spPr/>
      <dgm:t>
        <a:bodyPr/>
        <a:lstStyle/>
        <a:p>
          <a:r>
            <a:rPr lang="zh-TW" altLang="en-US" sz="2000" b="1" dirty="0" smtClean="0"/>
            <a:t>讓小孩學習獨立自主</a:t>
          </a:r>
          <a:endParaRPr lang="zh-TW" altLang="en-US" sz="2000" b="1" dirty="0"/>
        </a:p>
      </dgm:t>
    </dgm:pt>
    <dgm:pt modelId="{217423C8-377B-41BF-8FD2-4D5E37B87099}" type="parTrans" cxnId="{F2C917C0-CB9B-4825-A563-0F91FBAC32FB}">
      <dgm:prSet/>
      <dgm:spPr/>
      <dgm:t>
        <a:bodyPr/>
        <a:lstStyle/>
        <a:p>
          <a:endParaRPr lang="zh-TW" altLang="en-US"/>
        </a:p>
      </dgm:t>
    </dgm:pt>
    <dgm:pt modelId="{7FED23A0-1955-4A8E-A2FF-3D22A861288A}" type="sibTrans" cxnId="{F2C917C0-CB9B-4825-A563-0F91FBAC32FB}">
      <dgm:prSet/>
      <dgm:spPr/>
      <dgm:t>
        <a:bodyPr/>
        <a:lstStyle/>
        <a:p>
          <a:endParaRPr lang="zh-TW" altLang="en-US"/>
        </a:p>
      </dgm:t>
    </dgm:pt>
    <dgm:pt modelId="{A851DBB0-31EA-499D-A1F8-FF076BEA0F7A}">
      <dgm:prSet phldrT="[文字]" custT="1"/>
      <dgm:spPr/>
      <dgm:t>
        <a:bodyPr/>
        <a:lstStyle/>
        <a:p>
          <a:r>
            <a:rPr lang="zh-TW" altLang="en-US" sz="2000" b="1" dirty="0" smtClean="0"/>
            <a:t>偏好有小隔間的辦公環境</a:t>
          </a:r>
          <a:endParaRPr lang="zh-TW" altLang="en-US" sz="2000" b="1" dirty="0"/>
        </a:p>
      </dgm:t>
    </dgm:pt>
    <dgm:pt modelId="{AF610E72-9BBD-44A1-AE2E-DF9141E81032}" type="parTrans" cxnId="{6FCBA551-15EC-42EC-9F1B-BD8F99F797A5}">
      <dgm:prSet/>
      <dgm:spPr/>
      <dgm:t>
        <a:bodyPr/>
        <a:lstStyle/>
        <a:p>
          <a:endParaRPr lang="zh-TW" altLang="en-US"/>
        </a:p>
      </dgm:t>
    </dgm:pt>
    <dgm:pt modelId="{1F605FB0-6675-41E6-A6C5-61B3A900ED8C}" type="sibTrans" cxnId="{6FCBA551-15EC-42EC-9F1B-BD8F99F797A5}">
      <dgm:prSet/>
      <dgm:spPr/>
      <dgm:t>
        <a:bodyPr/>
        <a:lstStyle/>
        <a:p>
          <a:endParaRPr lang="zh-TW" altLang="en-US"/>
        </a:p>
      </dgm:t>
    </dgm:pt>
    <dgm:pt modelId="{46A55697-7295-4BF1-82D4-07119A75728F}">
      <dgm:prSet phldrT="[文字]" custT="1"/>
      <dgm:spPr/>
      <dgm:t>
        <a:bodyPr/>
        <a:lstStyle/>
        <a:p>
          <a:r>
            <a:rPr lang="zh-TW" altLang="en-US" sz="2000" b="1" dirty="0" smtClean="0"/>
            <a:t>小孩大多長時間與母親相處</a:t>
          </a:r>
          <a:r>
            <a:rPr lang="zh-TW" altLang="en-US" sz="2000" b="1" dirty="0" smtClean="0">
              <a:latin typeface="新細明體"/>
              <a:ea typeface="新細明體"/>
            </a:rPr>
            <a:t>，容許依賴行為</a:t>
          </a:r>
          <a:endParaRPr lang="zh-TW" altLang="en-US" sz="2000" b="1" dirty="0"/>
        </a:p>
      </dgm:t>
    </dgm:pt>
    <dgm:pt modelId="{C07473DF-DFAF-489A-8832-D521923D718F}" type="parTrans" cxnId="{0A6E62B0-2EE7-4A43-B501-FC081A157F50}">
      <dgm:prSet/>
      <dgm:spPr/>
      <dgm:t>
        <a:bodyPr/>
        <a:lstStyle/>
        <a:p>
          <a:endParaRPr lang="zh-TW" altLang="en-US"/>
        </a:p>
      </dgm:t>
    </dgm:pt>
    <dgm:pt modelId="{C501531D-673D-4DD7-97BB-0D8140379473}" type="sibTrans" cxnId="{0A6E62B0-2EE7-4A43-B501-FC081A157F50}">
      <dgm:prSet/>
      <dgm:spPr/>
      <dgm:t>
        <a:bodyPr/>
        <a:lstStyle/>
        <a:p>
          <a:endParaRPr lang="zh-TW" altLang="en-US"/>
        </a:p>
      </dgm:t>
    </dgm:pt>
    <dgm:pt modelId="{BB1126E8-AA36-4C3B-BF78-EE1D820096FA}">
      <dgm:prSet phldrT="[文字]" custT="1"/>
      <dgm:spPr/>
      <dgm:t>
        <a:bodyPr/>
        <a:lstStyle/>
        <a:p>
          <a:r>
            <a:rPr lang="zh-TW" altLang="en-US" sz="2000" b="1" dirty="0" smtClean="0"/>
            <a:t>在同一公共空間內辦公</a:t>
          </a:r>
          <a:r>
            <a:rPr lang="zh-TW" altLang="en-US" sz="2000" b="1" dirty="0" smtClean="0">
              <a:latin typeface="新細明體"/>
              <a:ea typeface="新細明體"/>
            </a:rPr>
            <a:t>，增進團結向心力，缺點是容易有無意義的對話</a:t>
          </a:r>
          <a:r>
            <a:rPr lang="en-US" altLang="zh-TW" sz="2000" b="1" dirty="0" smtClean="0">
              <a:latin typeface="新細明體"/>
              <a:ea typeface="新細明體"/>
            </a:rPr>
            <a:t>(</a:t>
          </a:r>
          <a:r>
            <a:rPr lang="zh-TW" altLang="en-US" sz="2000" b="1" dirty="0" smtClean="0">
              <a:latin typeface="新細明體"/>
              <a:ea typeface="新細明體"/>
            </a:rPr>
            <a:t>閒聊</a:t>
          </a:r>
          <a:r>
            <a:rPr lang="en-US" altLang="zh-TW" sz="2000" b="1" dirty="0" smtClean="0">
              <a:latin typeface="新細明體"/>
              <a:ea typeface="新細明體"/>
            </a:rPr>
            <a:t>)</a:t>
          </a:r>
          <a:endParaRPr lang="zh-TW" altLang="en-US" sz="2000" b="1" dirty="0"/>
        </a:p>
      </dgm:t>
    </dgm:pt>
    <dgm:pt modelId="{0DB61406-A804-4A29-9D5A-9C4070DFE533}" type="parTrans" cxnId="{6D809906-1456-4010-AE94-753E5C5B8BC9}">
      <dgm:prSet/>
      <dgm:spPr/>
      <dgm:t>
        <a:bodyPr/>
        <a:lstStyle/>
        <a:p>
          <a:endParaRPr lang="zh-TW" altLang="en-US"/>
        </a:p>
      </dgm:t>
    </dgm:pt>
    <dgm:pt modelId="{E51FD3DA-232E-4580-8283-D1A968AA2208}" type="sibTrans" cxnId="{6D809906-1456-4010-AE94-753E5C5B8BC9}">
      <dgm:prSet/>
      <dgm:spPr/>
      <dgm:t>
        <a:bodyPr/>
        <a:lstStyle/>
        <a:p>
          <a:endParaRPr lang="zh-TW" altLang="en-US"/>
        </a:p>
      </dgm:t>
    </dgm:pt>
    <dgm:pt modelId="{809AE27D-80C2-4F8A-B1B8-9BF8C9A3701B}" type="pres">
      <dgm:prSet presAssocID="{636F0139-B078-4302-B28A-75390595E58A}" presName="Name0" presStyleCnt="0">
        <dgm:presLayoutVars>
          <dgm:dir/>
          <dgm:animLvl val="lvl"/>
          <dgm:resizeHandles val="exact"/>
        </dgm:presLayoutVars>
      </dgm:prSet>
      <dgm:spPr/>
    </dgm:pt>
    <dgm:pt modelId="{25A5E0F0-DC84-4026-BB40-EE890BBEDFB6}" type="pres">
      <dgm:prSet presAssocID="{5DC29A72-74FA-4896-B805-D4479CC79E5C}" presName="linNode" presStyleCnt="0"/>
      <dgm:spPr/>
    </dgm:pt>
    <dgm:pt modelId="{364A1A5A-F6AB-42D3-9A43-4D2B6A56B106}" type="pres">
      <dgm:prSet presAssocID="{5DC29A72-74FA-4896-B805-D4479CC79E5C}" presName="parTx" presStyleLbl="revTx" presStyleIdx="0" presStyleCnt="2">
        <dgm:presLayoutVars>
          <dgm:chMax val="1"/>
          <dgm:bulletEnabled val="1"/>
        </dgm:presLayoutVars>
      </dgm:prSet>
      <dgm:spPr/>
    </dgm:pt>
    <dgm:pt modelId="{61467F08-4B37-491C-AA1D-BAD411DF546A}" type="pres">
      <dgm:prSet presAssocID="{5DC29A72-74FA-4896-B805-D4479CC79E5C}" presName="bracket" presStyleLbl="parChTrans1D1" presStyleIdx="0" presStyleCnt="2"/>
      <dgm:spPr/>
    </dgm:pt>
    <dgm:pt modelId="{49F0A21F-59F8-4FB8-8298-A6E254FD0315}" type="pres">
      <dgm:prSet presAssocID="{5DC29A72-74FA-4896-B805-D4479CC79E5C}" presName="spH" presStyleCnt="0"/>
      <dgm:spPr/>
    </dgm:pt>
    <dgm:pt modelId="{7B20C610-4F89-4143-B14A-AE99AD8BF287}" type="pres">
      <dgm:prSet presAssocID="{5DC29A72-74FA-4896-B805-D4479CC79E5C}" presName="desTx" presStyleLbl="node1" presStyleIdx="0" presStyleCnt="2" custLinFactNeighborX="-1298" custLinFactNeighborY="3928">
        <dgm:presLayoutVars>
          <dgm:bulletEnabled val="1"/>
        </dgm:presLayoutVars>
      </dgm:prSet>
      <dgm:spPr/>
      <dgm:t>
        <a:bodyPr/>
        <a:lstStyle/>
        <a:p>
          <a:endParaRPr lang="zh-TW" altLang="en-US"/>
        </a:p>
      </dgm:t>
    </dgm:pt>
    <dgm:pt modelId="{673EAB37-43C8-42C3-9C8A-B1457711A7A4}" type="pres">
      <dgm:prSet presAssocID="{4275A49C-750B-4874-BE82-7E4F10B69BA4}" presName="spV" presStyleCnt="0"/>
      <dgm:spPr/>
    </dgm:pt>
    <dgm:pt modelId="{A11EEF9F-481E-40C8-BDF3-CD861D042E64}" type="pres">
      <dgm:prSet presAssocID="{B4B0DF17-B8F1-4B6D-8726-E61E44E8C077}" presName="linNode" presStyleCnt="0"/>
      <dgm:spPr/>
    </dgm:pt>
    <dgm:pt modelId="{F3FA3996-4AC0-495B-97EA-682F30E03DF7}" type="pres">
      <dgm:prSet presAssocID="{B4B0DF17-B8F1-4B6D-8726-E61E44E8C077}" presName="parTx" presStyleLbl="revTx" presStyleIdx="1" presStyleCnt="2">
        <dgm:presLayoutVars>
          <dgm:chMax val="1"/>
          <dgm:bulletEnabled val="1"/>
        </dgm:presLayoutVars>
      </dgm:prSet>
      <dgm:spPr/>
    </dgm:pt>
    <dgm:pt modelId="{2C7CF8A8-1323-4834-96E9-AD4DE9C0A9F3}" type="pres">
      <dgm:prSet presAssocID="{B4B0DF17-B8F1-4B6D-8726-E61E44E8C077}" presName="bracket" presStyleLbl="parChTrans1D1" presStyleIdx="1" presStyleCnt="2"/>
      <dgm:spPr/>
    </dgm:pt>
    <dgm:pt modelId="{181A41AF-37BC-4C97-ABB8-BEE99BD98BC2}" type="pres">
      <dgm:prSet presAssocID="{B4B0DF17-B8F1-4B6D-8726-E61E44E8C077}" presName="spH" presStyleCnt="0"/>
      <dgm:spPr/>
    </dgm:pt>
    <dgm:pt modelId="{A6E3A8ED-7864-4EFE-BF59-C95915A55ACB}" type="pres">
      <dgm:prSet presAssocID="{B4B0DF17-B8F1-4B6D-8726-E61E44E8C077}" presName="desTx" presStyleLbl="node1" presStyleIdx="1" presStyleCnt="2" custLinFactNeighborX="-51034" custLinFactNeighborY="-364">
        <dgm:presLayoutVars>
          <dgm:bulletEnabled val="1"/>
        </dgm:presLayoutVars>
      </dgm:prSet>
      <dgm:spPr/>
      <dgm:t>
        <a:bodyPr/>
        <a:lstStyle/>
        <a:p>
          <a:endParaRPr lang="zh-TW" altLang="en-US"/>
        </a:p>
      </dgm:t>
    </dgm:pt>
  </dgm:ptLst>
  <dgm:cxnLst>
    <dgm:cxn modelId="{6B09A725-DF29-4147-8425-7B70A4440BAA}" type="presOf" srcId="{5DC29A72-74FA-4896-B805-D4479CC79E5C}" destId="{364A1A5A-F6AB-42D3-9A43-4D2B6A56B106}" srcOrd="0" destOrd="0" presId="urn:diagrams.loki3.com/BracketList+Icon"/>
    <dgm:cxn modelId="{41AE035A-051C-4325-8E8F-AA8BCB5BC84E}" srcId="{5DC29A72-74FA-4896-B805-D4479CC79E5C}" destId="{FCC2FEF5-C38F-4E8E-BA73-EE179D096A08}" srcOrd="0" destOrd="0" parTransId="{0EAB7722-8FF2-4D3B-A647-0614BEE17E68}" sibTransId="{76820DFE-50E4-4271-B98A-35C7A0CF58AA}"/>
    <dgm:cxn modelId="{1A704A7D-E732-4AC8-823A-7CC8DF383DBD}" type="presOf" srcId="{6CCDB3FA-B5F9-4D98-AACE-0071980F5108}" destId="{A6E3A8ED-7864-4EFE-BF59-C95915A55ACB}" srcOrd="0" destOrd="0" presId="urn:diagrams.loki3.com/BracketList+Icon"/>
    <dgm:cxn modelId="{BE26E062-4739-471A-A04A-12B6A7655D1D}" type="presOf" srcId="{FCC2FEF5-C38F-4E8E-BA73-EE179D096A08}" destId="{7B20C610-4F89-4143-B14A-AE99AD8BF287}" srcOrd="0" destOrd="0" presId="urn:diagrams.loki3.com/BracketList+Icon"/>
    <dgm:cxn modelId="{F2C917C0-CB9B-4825-A563-0F91FBAC32FB}" srcId="{5DC29A72-74FA-4896-B805-D4479CC79E5C}" destId="{8B1B07BB-2C7C-4DCE-909F-8A60E9F46C15}" srcOrd="1" destOrd="0" parTransId="{217423C8-377B-41BF-8FD2-4D5E37B87099}" sibTransId="{7FED23A0-1955-4A8E-A2FF-3D22A861288A}"/>
    <dgm:cxn modelId="{23DFEBF9-93C8-4DC0-9985-4E55C5C6B15E}" type="presOf" srcId="{636F0139-B078-4302-B28A-75390595E58A}" destId="{809AE27D-80C2-4F8A-B1B8-9BF8C9A3701B}" srcOrd="0" destOrd="0" presId="urn:diagrams.loki3.com/BracketList+Icon"/>
    <dgm:cxn modelId="{A6DE9C1A-0E53-4D65-8EA2-FDC733AE8EA3}" srcId="{636F0139-B078-4302-B28A-75390595E58A}" destId="{B4B0DF17-B8F1-4B6D-8726-E61E44E8C077}" srcOrd="1" destOrd="0" parTransId="{806E16AD-6792-44CF-8DB4-C8BC4D4D3A8D}" sibTransId="{2BE7D7BE-49C8-48CA-AEC5-D14805ADF7FA}"/>
    <dgm:cxn modelId="{F3B86CE2-FA53-4623-A150-C34483CA0648}" type="presOf" srcId="{46A55697-7295-4BF1-82D4-07119A75728F}" destId="{A6E3A8ED-7864-4EFE-BF59-C95915A55ACB}" srcOrd="0" destOrd="1" presId="urn:diagrams.loki3.com/BracketList+Icon"/>
    <dgm:cxn modelId="{CC87FDBC-D596-4949-809A-586162C48C65}" srcId="{636F0139-B078-4302-B28A-75390595E58A}" destId="{5DC29A72-74FA-4896-B805-D4479CC79E5C}" srcOrd="0" destOrd="0" parTransId="{4FD43DDA-3DB1-44D6-BF86-51C58D11A46D}" sibTransId="{4275A49C-750B-4874-BE82-7E4F10B69BA4}"/>
    <dgm:cxn modelId="{8C5354C7-F8E4-4FAA-A8D8-F72A98AA86A3}" type="presOf" srcId="{BB1126E8-AA36-4C3B-BF78-EE1D820096FA}" destId="{A6E3A8ED-7864-4EFE-BF59-C95915A55ACB}" srcOrd="0" destOrd="2" presId="urn:diagrams.loki3.com/BracketList+Icon"/>
    <dgm:cxn modelId="{DC2CBE30-BAEF-462C-8384-3AE3D8C4E45D}" srcId="{B4B0DF17-B8F1-4B6D-8726-E61E44E8C077}" destId="{6CCDB3FA-B5F9-4D98-AACE-0071980F5108}" srcOrd="0" destOrd="0" parTransId="{3212BFB2-DC9F-4418-8671-A9465734038E}" sibTransId="{C9D074E7-C1FE-4A53-823B-0FBA6DDBEB0D}"/>
    <dgm:cxn modelId="{6FCBA551-15EC-42EC-9F1B-BD8F99F797A5}" srcId="{5DC29A72-74FA-4896-B805-D4479CC79E5C}" destId="{A851DBB0-31EA-499D-A1F8-FF076BEA0F7A}" srcOrd="2" destOrd="0" parTransId="{AF610E72-9BBD-44A1-AE2E-DF9141E81032}" sibTransId="{1F605FB0-6675-41E6-A6C5-61B3A900ED8C}"/>
    <dgm:cxn modelId="{A536C48C-8434-4C25-BA42-46F53270B0DD}" type="presOf" srcId="{B4B0DF17-B8F1-4B6D-8726-E61E44E8C077}" destId="{F3FA3996-4AC0-495B-97EA-682F30E03DF7}" srcOrd="0" destOrd="0" presId="urn:diagrams.loki3.com/BracketList+Icon"/>
    <dgm:cxn modelId="{6D809906-1456-4010-AE94-753E5C5B8BC9}" srcId="{B4B0DF17-B8F1-4B6D-8726-E61E44E8C077}" destId="{BB1126E8-AA36-4C3B-BF78-EE1D820096FA}" srcOrd="2" destOrd="0" parTransId="{0DB61406-A804-4A29-9D5A-9C4070DFE533}" sibTransId="{E51FD3DA-232E-4580-8283-D1A968AA2208}"/>
    <dgm:cxn modelId="{FB1B4229-1310-4996-AAD7-8FB0F692932A}" type="presOf" srcId="{8B1B07BB-2C7C-4DCE-909F-8A60E9F46C15}" destId="{7B20C610-4F89-4143-B14A-AE99AD8BF287}" srcOrd="0" destOrd="1" presId="urn:diagrams.loki3.com/BracketList+Icon"/>
    <dgm:cxn modelId="{77D16A13-A108-4BAD-89E4-5F09E0E1AF2D}" type="presOf" srcId="{A851DBB0-31EA-499D-A1F8-FF076BEA0F7A}" destId="{7B20C610-4F89-4143-B14A-AE99AD8BF287}" srcOrd="0" destOrd="2" presId="urn:diagrams.loki3.com/BracketList+Icon"/>
    <dgm:cxn modelId="{0A6E62B0-2EE7-4A43-B501-FC081A157F50}" srcId="{B4B0DF17-B8F1-4B6D-8726-E61E44E8C077}" destId="{46A55697-7295-4BF1-82D4-07119A75728F}" srcOrd="1" destOrd="0" parTransId="{C07473DF-DFAF-489A-8832-D521923D718F}" sibTransId="{C501531D-673D-4DD7-97BB-0D8140379473}"/>
    <dgm:cxn modelId="{ADC59628-F5BD-42D8-8953-F413E6B864CB}" type="presParOf" srcId="{809AE27D-80C2-4F8A-B1B8-9BF8C9A3701B}" destId="{25A5E0F0-DC84-4026-BB40-EE890BBEDFB6}" srcOrd="0" destOrd="0" presId="urn:diagrams.loki3.com/BracketList+Icon"/>
    <dgm:cxn modelId="{FD57C180-F3AD-4635-AE95-5DD3829C97C7}" type="presParOf" srcId="{25A5E0F0-DC84-4026-BB40-EE890BBEDFB6}" destId="{364A1A5A-F6AB-42D3-9A43-4D2B6A56B106}" srcOrd="0" destOrd="0" presId="urn:diagrams.loki3.com/BracketList+Icon"/>
    <dgm:cxn modelId="{A7AC7D91-E3FE-4AFC-970F-EB1D5EE48C5F}" type="presParOf" srcId="{25A5E0F0-DC84-4026-BB40-EE890BBEDFB6}" destId="{61467F08-4B37-491C-AA1D-BAD411DF546A}" srcOrd="1" destOrd="0" presId="urn:diagrams.loki3.com/BracketList+Icon"/>
    <dgm:cxn modelId="{83DC46ED-EEC2-4E86-A02A-A7AC4BAA6D1C}" type="presParOf" srcId="{25A5E0F0-DC84-4026-BB40-EE890BBEDFB6}" destId="{49F0A21F-59F8-4FB8-8298-A6E254FD0315}" srcOrd="2" destOrd="0" presId="urn:diagrams.loki3.com/BracketList+Icon"/>
    <dgm:cxn modelId="{D0A43559-9833-4E50-BF29-FB79A4683E2A}" type="presParOf" srcId="{25A5E0F0-DC84-4026-BB40-EE890BBEDFB6}" destId="{7B20C610-4F89-4143-B14A-AE99AD8BF287}" srcOrd="3" destOrd="0" presId="urn:diagrams.loki3.com/BracketList+Icon"/>
    <dgm:cxn modelId="{99DF4DA7-6C84-4B81-8DAC-15C0BC5F02F6}" type="presParOf" srcId="{809AE27D-80C2-4F8A-B1B8-9BF8C9A3701B}" destId="{673EAB37-43C8-42C3-9C8A-B1457711A7A4}" srcOrd="1" destOrd="0" presId="urn:diagrams.loki3.com/BracketList+Icon"/>
    <dgm:cxn modelId="{57F6F33E-D504-405C-A587-A79B123F59EE}" type="presParOf" srcId="{809AE27D-80C2-4F8A-B1B8-9BF8C9A3701B}" destId="{A11EEF9F-481E-40C8-BDF3-CD861D042E64}" srcOrd="2" destOrd="0" presId="urn:diagrams.loki3.com/BracketList+Icon"/>
    <dgm:cxn modelId="{9171A880-7BCA-4562-8D4C-85BAAB337729}" type="presParOf" srcId="{A11EEF9F-481E-40C8-BDF3-CD861D042E64}" destId="{F3FA3996-4AC0-495B-97EA-682F30E03DF7}" srcOrd="0" destOrd="0" presId="urn:diagrams.loki3.com/BracketList+Icon"/>
    <dgm:cxn modelId="{8A86FC6F-33A0-4E75-B2F0-F61F68D63D73}" type="presParOf" srcId="{A11EEF9F-481E-40C8-BDF3-CD861D042E64}" destId="{2C7CF8A8-1323-4834-96E9-AD4DE9C0A9F3}" srcOrd="1" destOrd="0" presId="urn:diagrams.loki3.com/BracketList+Icon"/>
    <dgm:cxn modelId="{E88815FB-6E52-4888-9A7A-93221B028407}" type="presParOf" srcId="{A11EEF9F-481E-40C8-BDF3-CD861D042E64}" destId="{181A41AF-37BC-4C97-ABB8-BEE99BD98BC2}" srcOrd="2" destOrd="0" presId="urn:diagrams.loki3.com/BracketList+Icon"/>
    <dgm:cxn modelId="{E81F24C5-9E41-4C91-9563-2FE10DCBE898}" type="presParOf" srcId="{A11EEF9F-481E-40C8-BDF3-CD861D042E64}" destId="{A6E3A8ED-7864-4EFE-BF59-C95915A55ACB}"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79EB9C-45B0-4DFF-8349-190306CA994E}"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zh-TW" altLang="en-US"/>
        </a:p>
      </dgm:t>
    </dgm:pt>
    <dgm:pt modelId="{AAEF9DAE-1601-4E58-B915-07C7166821AE}">
      <dgm:prSet phldrT="[文字]" custT="1"/>
      <dgm:spPr>
        <a:solidFill>
          <a:schemeClr val="accent2"/>
        </a:solidFill>
      </dgm:spPr>
      <dgm:t>
        <a:bodyPr/>
        <a:lstStyle/>
        <a:p>
          <a:r>
            <a:rPr lang="zh-TW" altLang="en-US" sz="1800" b="1" dirty="0" smtClean="0"/>
            <a:t>購買</a:t>
          </a:r>
          <a:r>
            <a:rPr lang="zh-TW" altLang="en-US" sz="1800" b="1" dirty="0" smtClean="0">
              <a:latin typeface="新細明體"/>
              <a:ea typeface="新細明體"/>
            </a:rPr>
            <a:t>：</a:t>
          </a:r>
          <a:r>
            <a:rPr lang="zh-TW" altLang="en-US" sz="1800" b="1" dirty="0" smtClean="0"/>
            <a:t>農協受政府委託向農民收購農作物並支付價款</a:t>
          </a:r>
          <a:endParaRPr lang="zh-TW" altLang="en-US" sz="1800" b="1" dirty="0"/>
        </a:p>
      </dgm:t>
    </dgm:pt>
    <dgm:pt modelId="{4B342DE9-9970-4959-BBAD-0683866139CC}" type="parTrans" cxnId="{BEBF57DA-C4C8-4EF3-9D72-EA13FF952AAC}">
      <dgm:prSet/>
      <dgm:spPr/>
      <dgm:t>
        <a:bodyPr/>
        <a:lstStyle/>
        <a:p>
          <a:endParaRPr lang="zh-TW" altLang="en-US"/>
        </a:p>
      </dgm:t>
    </dgm:pt>
    <dgm:pt modelId="{183699D7-92C0-47E9-B791-2EA73C956B87}" type="sibTrans" cxnId="{BEBF57DA-C4C8-4EF3-9D72-EA13FF952AAC}">
      <dgm:prSet/>
      <dgm:spPr/>
      <dgm:t>
        <a:bodyPr/>
        <a:lstStyle/>
        <a:p>
          <a:endParaRPr lang="zh-TW" altLang="en-US"/>
        </a:p>
      </dgm:t>
    </dgm:pt>
    <dgm:pt modelId="{43B18DC8-D338-4011-B887-ADA77977ED98}">
      <dgm:prSet phldrT="[文字]" custT="1"/>
      <dgm:spPr>
        <a:solidFill>
          <a:schemeClr val="accent2"/>
        </a:solidFill>
      </dgm:spPr>
      <dgm:t>
        <a:bodyPr/>
        <a:lstStyle/>
        <a:p>
          <a:r>
            <a:rPr lang="zh-TW" altLang="en-US" sz="1800" b="1" dirty="0" smtClean="0"/>
            <a:t>信用</a:t>
          </a:r>
          <a:r>
            <a:rPr lang="zh-TW" altLang="en-US" sz="1800" b="1" dirty="0" smtClean="0">
              <a:latin typeface="新細明體"/>
              <a:ea typeface="新細明體"/>
            </a:rPr>
            <a:t>：</a:t>
          </a:r>
          <a:r>
            <a:rPr lang="zh-TW" altLang="en-US" sz="1800" b="1" dirty="0" smtClean="0"/>
            <a:t>農民所得在農協開立專戶保管</a:t>
          </a:r>
          <a:endParaRPr lang="zh-TW" altLang="en-US" sz="1800" b="1" dirty="0"/>
        </a:p>
      </dgm:t>
    </dgm:pt>
    <dgm:pt modelId="{26EFCA3D-94F5-4638-AF1B-50D119EFCBC0}" type="parTrans" cxnId="{EC869945-E571-4B15-9993-50BEF81730AF}">
      <dgm:prSet/>
      <dgm:spPr/>
      <dgm:t>
        <a:bodyPr/>
        <a:lstStyle/>
        <a:p>
          <a:endParaRPr lang="zh-TW" altLang="en-US"/>
        </a:p>
      </dgm:t>
    </dgm:pt>
    <dgm:pt modelId="{F3F3D7DD-EBD1-4A42-905A-A48B720E26E8}" type="sibTrans" cxnId="{EC869945-E571-4B15-9993-50BEF81730AF}">
      <dgm:prSet/>
      <dgm:spPr/>
      <dgm:t>
        <a:bodyPr/>
        <a:lstStyle/>
        <a:p>
          <a:endParaRPr lang="zh-TW" altLang="en-US"/>
        </a:p>
      </dgm:t>
    </dgm:pt>
    <dgm:pt modelId="{0CAB7BC7-1A23-4B02-9BCD-2A1D9651865D}">
      <dgm:prSet phldrT="[文字]" custT="1"/>
      <dgm:spPr>
        <a:solidFill>
          <a:schemeClr val="accent2"/>
        </a:solidFill>
      </dgm:spPr>
      <dgm:t>
        <a:bodyPr/>
        <a:lstStyle/>
        <a:p>
          <a:r>
            <a:rPr lang="zh-TW" altLang="en-US" sz="1800" b="1" dirty="0" smtClean="0">
              <a:latin typeface="新細明體"/>
              <a:ea typeface="新細明體"/>
            </a:rPr>
            <a:t>販賣：</a:t>
          </a:r>
          <a:r>
            <a:rPr lang="zh-TW" altLang="en-US" sz="1800" b="1" dirty="0" smtClean="0"/>
            <a:t>農協幫農民代購肥料</a:t>
          </a:r>
          <a:r>
            <a:rPr lang="zh-TW" altLang="en-US" sz="1800" b="1" dirty="0" smtClean="0">
              <a:latin typeface="新細明體"/>
              <a:ea typeface="新細明體"/>
            </a:rPr>
            <a:t>，</a:t>
          </a:r>
          <a:r>
            <a:rPr lang="zh-TW" altLang="en-US" sz="1800" b="1" dirty="0" smtClean="0"/>
            <a:t>收取若干手續費</a:t>
          </a:r>
          <a:r>
            <a:rPr lang="zh-TW" altLang="en-US" sz="1800" b="1" dirty="0" smtClean="0">
              <a:latin typeface="新細明體"/>
              <a:ea typeface="新細明體"/>
            </a:rPr>
            <a:t>，販賣農作物種子給農民</a:t>
          </a:r>
          <a:endParaRPr lang="en-US" altLang="zh-TW" sz="1800" b="1" dirty="0" smtClean="0"/>
        </a:p>
        <a:p>
          <a:endParaRPr lang="zh-TW" altLang="en-US" sz="1500" dirty="0"/>
        </a:p>
      </dgm:t>
    </dgm:pt>
    <dgm:pt modelId="{590BDE6B-E515-482B-B791-53C259C2493B}" type="parTrans" cxnId="{97805B0D-BF76-41D5-A558-0E22814EDE93}">
      <dgm:prSet/>
      <dgm:spPr/>
      <dgm:t>
        <a:bodyPr/>
        <a:lstStyle/>
        <a:p>
          <a:endParaRPr lang="zh-TW" altLang="en-US"/>
        </a:p>
      </dgm:t>
    </dgm:pt>
    <dgm:pt modelId="{124ED8B8-F31F-42AB-8F47-1AE3AE14F73D}" type="sibTrans" cxnId="{97805B0D-BF76-41D5-A558-0E22814EDE93}">
      <dgm:prSet/>
      <dgm:spPr/>
      <dgm:t>
        <a:bodyPr/>
        <a:lstStyle/>
        <a:p>
          <a:endParaRPr lang="zh-TW" altLang="en-US"/>
        </a:p>
      </dgm:t>
    </dgm:pt>
    <dgm:pt modelId="{D17E8209-41C6-4434-B787-1D77F897BBD0}" type="pres">
      <dgm:prSet presAssocID="{FB79EB9C-45B0-4DFF-8349-190306CA994E}" presName="Name0" presStyleCnt="0">
        <dgm:presLayoutVars>
          <dgm:dir/>
          <dgm:resizeHandles val="exact"/>
        </dgm:presLayoutVars>
      </dgm:prSet>
      <dgm:spPr/>
    </dgm:pt>
    <dgm:pt modelId="{C35D1AFE-39BE-441A-9717-1AA43A419494}" type="pres">
      <dgm:prSet presAssocID="{AAEF9DAE-1601-4E58-B915-07C7166821AE}" presName="node" presStyleLbl="node1" presStyleIdx="0" presStyleCnt="3" custScaleX="120097" custScaleY="115113">
        <dgm:presLayoutVars>
          <dgm:bulletEnabled val="1"/>
        </dgm:presLayoutVars>
      </dgm:prSet>
      <dgm:spPr/>
    </dgm:pt>
    <dgm:pt modelId="{95C51B07-97ED-4C1B-86BD-CB061E0A9F6C}" type="pres">
      <dgm:prSet presAssocID="{183699D7-92C0-47E9-B791-2EA73C956B87}" presName="sibTrans" presStyleLbl="sibTrans2D1" presStyleIdx="0" presStyleCnt="3"/>
      <dgm:spPr/>
    </dgm:pt>
    <dgm:pt modelId="{53457F55-C3E8-435E-8DFD-5D51CFB1E633}" type="pres">
      <dgm:prSet presAssocID="{183699D7-92C0-47E9-B791-2EA73C956B87}" presName="connectorText" presStyleLbl="sibTrans2D1" presStyleIdx="0" presStyleCnt="3"/>
      <dgm:spPr/>
    </dgm:pt>
    <dgm:pt modelId="{13A6BCAE-96D7-49DC-B95A-D98E57EFD74A}" type="pres">
      <dgm:prSet presAssocID="{43B18DC8-D338-4011-B887-ADA77977ED98}" presName="node" presStyleLbl="node1" presStyleIdx="1" presStyleCnt="3" custScaleX="127286" custScaleY="119470">
        <dgm:presLayoutVars>
          <dgm:bulletEnabled val="1"/>
        </dgm:presLayoutVars>
      </dgm:prSet>
      <dgm:spPr/>
      <dgm:t>
        <a:bodyPr/>
        <a:lstStyle/>
        <a:p>
          <a:endParaRPr lang="zh-TW" altLang="en-US"/>
        </a:p>
      </dgm:t>
    </dgm:pt>
    <dgm:pt modelId="{DAD2C010-FF31-4826-AB1D-5C631E566360}" type="pres">
      <dgm:prSet presAssocID="{F3F3D7DD-EBD1-4A42-905A-A48B720E26E8}" presName="sibTrans" presStyleLbl="sibTrans2D1" presStyleIdx="1" presStyleCnt="3"/>
      <dgm:spPr/>
    </dgm:pt>
    <dgm:pt modelId="{14255254-F7D2-4814-A759-864359032BB2}" type="pres">
      <dgm:prSet presAssocID="{F3F3D7DD-EBD1-4A42-905A-A48B720E26E8}" presName="connectorText" presStyleLbl="sibTrans2D1" presStyleIdx="1" presStyleCnt="3"/>
      <dgm:spPr/>
    </dgm:pt>
    <dgm:pt modelId="{DB777DEC-C4CD-4C1A-BA79-92127787160E}" type="pres">
      <dgm:prSet presAssocID="{0CAB7BC7-1A23-4B02-9BCD-2A1D9651865D}" presName="node" presStyleLbl="node1" presStyleIdx="2" presStyleCnt="3" custScaleX="137740" custScaleY="119470">
        <dgm:presLayoutVars>
          <dgm:bulletEnabled val="1"/>
        </dgm:presLayoutVars>
      </dgm:prSet>
      <dgm:spPr/>
      <dgm:t>
        <a:bodyPr/>
        <a:lstStyle/>
        <a:p>
          <a:endParaRPr lang="zh-TW" altLang="en-US"/>
        </a:p>
      </dgm:t>
    </dgm:pt>
    <dgm:pt modelId="{11FADCB1-EFAA-42C6-A311-3279CBA95EBB}" type="pres">
      <dgm:prSet presAssocID="{124ED8B8-F31F-42AB-8F47-1AE3AE14F73D}" presName="sibTrans" presStyleLbl="sibTrans2D1" presStyleIdx="2" presStyleCnt="3"/>
      <dgm:spPr/>
    </dgm:pt>
    <dgm:pt modelId="{643F371E-EBA0-457C-96AF-F58EA0965ADC}" type="pres">
      <dgm:prSet presAssocID="{124ED8B8-F31F-42AB-8F47-1AE3AE14F73D}" presName="connectorText" presStyleLbl="sibTrans2D1" presStyleIdx="2" presStyleCnt="3"/>
      <dgm:spPr/>
    </dgm:pt>
  </dgm:ptLst>
  <dgm:cxnLst>
    <dgm:cxn modelId="{EC869945-E571-4B15-9993-50BEF81730AF}" srcId="{FB79EB9C-45B0-4DFF-8349-190306CA994E}" destId="{43B18DC8-D338-4011-B887-ADA77977ED98}" srcOrd="1" destOrd="0" parTransId="{26EFCA3D-94F5-4638-AF1B-50D119EFCBC0}" sibTransId="{F3F3D7DD-EBD1-4A42-905A-A48B720E26E8}"/>
    <dgm:cxn modelId="{DFEFCA21-6ADE-4733-942B-C917863BCD6F}" type="presOf" srcId="{124ED8B8-F31F-42AB-8F47-1AE3AE14F73D}" destId="{11FADCB1-EFAA-42C6-A311-3279CBA95EBB}" srcOrd="0" destOrd="0" presId="urn:microsoft.com/office/officeart/2005/8/layout/cycle7"/>
    <dgm:cxn modelId="{ED041805-D18F-4D42-ACD3-AF5CACADA840}" type="presOf" srcId="{183699D7-92C0-47E9-B791-2EA73C956B87}" destId="{95C51B07-97ED-4C1B-86BD-CB061E0A9F6C}" srcOrd="0" destOrd="0" presId="urn:microsoft.com/office/officeart/2005/8/layout/cycle7"/>
    <dgm:cxn modelId="{480FF823-3482-4B18-9F25-349151AC45BB}" type="presOf" srcId="{124ED8B8-F31F-42AB-8F47-1AE3AE14F73D}" destId="{643F371E-EBA0-457C-96AF-F58EA0965ADC}" srcOrd="1" destOrd="0" presId="urn:microsoft.com/office/officeart/2005/8/layout/cycle7"/>
    <dgm:cxn modelId="{302D185E-F7AB-45A9-8CC5-2F8C19A87D37}" type="presOf" srcId="{183699D7-92C0-47E9-B791-2EA73C956B87}" destId="{53457F55-C3E8-435E-8DFD-5D51CFB1E633}" srcOrd="1" destOrd="0" presId="urn:microsoft.com/office/officeart/2005/8/layout/cycle7"/>
    <dgm:cxn modelId="{BEBF57DA-C4C8-4EF3-9D72-EA13FF952AAC}" srcId="{FB79EB9C-45B0-4DFF-8349-190306CA994E}" destId="{AAEF9DAE-1601-4E58-B915-07C7166821AE}" srcOrd="0" destOrd="0" parTransId="{4B342DE9-9970-4959-BBAD-0683866139CC}" sibTransId="{183699D7-92C0-47E9-B791-2EA73C956B87}"/>
    <dgm:cxn modelId="{492780E9-A27D-46BC-8377-17BD9B9FEF2E}" type="presOf" srcId="{0CAB7BC7-1A23-4B02-9BCD-2A1D9651865D}" destId="{DB777DEC-C4CD-4C1A-BA79-92127787160E}" srcOrd="0" destOrd="0" presId="urn:microsoft.com/office/officeart/2005/8/layout/cycle7"/>
    <dgm:cxn modelId="{6F7FF880-761E-4BB9-8257-4C91CCFB8573}" type="presOf" srcId="{F3F3D7DD-EBD1-4A42-905A-A48B720E26E8}" destId="{14255254-F7D2-4814-A759-864359032BB2}" srcOrd="1" destOrd="0" presId="urn:microsoft.com/office/officeart/2005/8/layout/cycle7"/>
    <dgm:cxn modelId="{31D25CC0-58B1-4138-B119-279E694A68AE}" type="presOf" srcId="{43B18DC8-D338-4011-B887-ADA77977ED98}" destId="{13A6BCAE-96D7-49DC-B95A-D98E57EFD74A}" srcOrd="0" destOrd="0" presId="urn:microsoft.com/office/officeart/2005/8/layout/cycle7"/>
    <dgm:cxn modelId="{C36E33B0-4231-4AD3-88AE-11CC76E255C6}" type="presOf" srcId="{AAEF9DAE-1601-4E58-B915-07C7166821AE}" destId="{C35D1AFE-39BE-441A-9717-1AA43A419494}" srcOrd="0" destOrd="0" presId="urn:microsoft.com/office/officeart/2005/8/layout/cycle7"/>
    <dgm:cxn modelId="{94328E38-D8F7-4F09-9CBB-6A28DE32453F}" type="presOf" srcId="{F3F3D7DD-EBD1-4A42-905A-A48B720E26E8}" destId="{DAD2C010-FF31-4826-AB1D-5C631E566360}" srcOrd="0" destOrd="0" presId="urn:microsoft.com/office/officeart/2005/8/layout/cycle7"/>
    <dgm:cxn modelId="{97805B0D-BF76-41D5-A558-0E22814EDE93}" srcId="{FB79EB9C-45B0-4DFF-8349-190306CA994E}" destId="{0CAB7BC7-1A23-4B02-9BCD-2A1D9651865D}" srcOrd="2" destOrd="0" parTransId="{590BDE6B-E515-482B-B791-53C259C2493B}" sibTransId="{124ED8B8-F31F-42AB-8F47-1AE3AE14F73D}"/>
    <dgm:cxn modelId="{90EBA4EB-E1BD-49C1-ACE5-A782241FCCC3}" type="presOf" srcId="{FB79EB9C-45B0-4DFF-8349-190306CA994E}" destId="{D17E8209-41C6-4434-B787-1D77F897BBD0}" srcOrd="0" destOrd="0" presId="urn:microsoft.com/office/officeart/2005/8/layout/cycle7"/>
    <dgm:cxn modelId="{CC412106-E3B4-41EE-AADD-12024E4B3859}" type="presParOf" srcId="{D17E8209-41C6-4434-B787-1D77F897BBD0}" destId="{C35D1AFE-39BE-441A-9717-1AA43A419494}" srcOrd="0" destOrd="0" presId="urn:microsoft.com/office/officeart/2005/8/layout/cycle7"/>
    <dgm:cxn modelId="{F3E70AC3-1D4B-408E-8E9D-1B7C53097C1F}" type="presParOf" srcId="{D17E8209-41C6-4434-B787-1D77F897BBD0}" destId="{95C51B07-97ED-4C1B-86BD-CB061E0A9F6C}" srcOrd="1" destOrd="0" presId="urn:microsoft.com/office/officeart/2005/8/layout/cycle7"/>
    <dgm:cxn modelId="{9C2FD539-B2E3-455F-9EF3-4730C81083BA}" type="presParOf" srcId="{95C51B07-97ED-4C1B-86BD-CB061E0A9F6C}" destId="{53457F55-C3E8-435E-8DFD-5D51CFB1E633}" srcOrd="0" destOrd="0" presId="urn:microsoft.com/office/officeart/2005/8/layout/cycle7"/>
    <dgm:cxn modelId="{F6914D95-94CA-4015-84A9-CB4584893DBD}" type="presParOf" srcId="{D17E8209-41C6-4434-B787-1D77F897BBD0}" destId="{13A6BCAE-96D7-49DC-B95A-D98E57EFD74A}" srcOrd="2" destOrd="0" presId="urn:microsoft.com/office/officeart/2005/8/layout/cycle7"/>
    <dgm:cxn modelId="{09F7841C-195C-4D3C-93C0-09BA7CACA93C}" type="presParOf" srcId="{D17E8209-41C6-4434-B787-1D77F897BBD0}" destId="{DAD2C010-FF31-4826-AB1D-5C631E566360}" srcOrd="3" destOrd="0" presId="urn:microsoft.com/office/officeart/2005/8/layout/cycle7"/>
    <dgm:cxn modelId="{0134632C-6545-4B01-8FE7-5188D8FDA41E}" type="presParOf" srcId="{DAD2C010-FF31-4826-AB1D-5C631E566360}" destId="{14255254-F7D2-4814-A759-864359032BB2}" srcOrd="0" destOrd="0" presId="urn:microsoft.com/office/officeart/2005/8/layout/cycle7"/>
    <dgm:cxn modelId="{50EFB4CB-0C3B-49FD-BF8B-8BCCAC73306A}" type="presParOf" srcId="{D17E8209-41C6-4434-B787-1D77F897BBD0}" destId="{DB777DEC-C4CD-4C1A-BA79-92127787160E}" srcOrd="4" destOrd="0" presId="urn:microsoft.com/office/officeart/2005/8/layout/cycle7"/>
    <dgm:cxn modelId="{557CC5B5-771B-441F-A750-375C2F8BE8A6}" type="presParOf" srcId="{D17E8209-41C6-4434-B787-1D77F897BBD0}" destId="{11FADCB1-EFAA-42C6-A311-3279CBA95EBB}" srcOrd="5" destOrd="0" presId="urn:microsoft.com/office/officeart/2005/8/layout/cycle7"/>
    <dgm:cxn modelId="{FA5EDE4A-9312-4708-AFDD-E6EF32F661CC}" type="presParOf" srcId="{11FADCB1-EFAA-42C6-A311-3279CBA95EBB}" destId="{643F371E-EBA0-457C-96AF-F58EA0965AD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A1A5A-F6AB-42D3-9A43-4D2B6A56B106}">
      <dsp:nvSpPr>
        <dsp:cNvPr id="0" name=""/>
        <dsp:cNvSpPr/>
      </dsp:nvSpPr>
      <dsp:spPr>
        <a:xfrm>
          <a:off x="0" y="637240"/>
          <a:ext cx="180975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lvl="0" algn="r" defTabSz="1066800">
            <a:lnSpc>
              <a:spcPct val="90000"/>
            </a:lnSpc>
            <a:spcBef>
              <a:spcPct val="0"/>
            </a:spcBef>
            <a:spcAft>
              <a:spcPct val="35000"/>
            </a:spcAft>
          </a:pPr>
          <a:r>
            <a:rPr lang="zh-TW" altLang="en-US" sz="2400" b="1" kern="1200" dirty="0" smtClean="0"/>
            <a:t>美國</a:t>
          </a:r>
          <a:r>
            <a:rPr lang="en-US" altLang="zh-TW" sz="2400" b="1" kern="1200" dirty="0" smtClean="0"/>
            <a:t>:</a:t>
          </a:r>
          <a:r>
            <a:rPr lang="zh-TW" altLang="en-US" sz="2400" b="1" kern="1200" dirty="0" smtClean="0"/>
            <a:t>個人主義</a:t>
          </a:r>
          <a:endParaRPr lang="zh-TW" altLang="en-US" sz="2400" b="1" kern="1200" dirty="0"/>
        </a:p>
      </dsp:txBody>
      <dsp:txXfrm>
        <a:off x="0" y="637240"/>
        <a:ext cx="1809750" cy="1287000"/>
      </dsp:txXfrm>
    </dsp:sp>
    <dsp:sp modelId="{61467F08-4B37-491C-AA1D-BAD411DF546A}">
      <dsp:nvSpPr>
        <dsp:cNvPr id="0" name=""/>
        <dsp:cNvSpPr/>
      </dsp:nvSpPr>
      <dsp:spPr>
        <a:xfrm>
          <a:off x="1809749" y="536694"/>
          <a:ext cx="361950" cy="1488093"/>
        </a:xfrm>
        <a:prstGeom prst="leftBrace">
          <a:avLst>
            <a:gd name="adj1" fmla="val 35000"/>
            <a:gd name="adj2" fmla="val 50000"/>
          </a:avLst>
        </a:prstGeom>
        <a:noFill/>
        <a:ln w="400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20C610-4F89-4143-B14A-AE99AD8BF287}">
      <dsp:nvSpPr>
        <dsp:cNvPr id="0" name=""/>
        <dsp:cNvSpPr/>
      </dsp:nvSpPr>
      <dsp:spPr>
        <a:xfrm>
          <a:off x="2314600" y="595146"/>
          <a:ext cx="4922520" cy="1488093"/>
        </a:xfrm>
        <a:prstGeom prst="rect">
          <a:avLst/>
        </a:prstGeom>
        <a:solidFill>
          <a:schemeClr val="accent2">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zh-TW" altLang="en-US" sz="2000" b="1" kern="1200" dirty="0" smtClean="0"/>
            <a:t>重視個人隱私</a:t>
          </a:r>
          <a:endParaRPr lang="zh-TW" altLang="en-US" sz="2000" b="1" kern="1200" dirty="0"/>
        </a:p>
        <a:p>
          <a:pPr marL="228600" lvl="1" indent="-228600" algn="l" defTabSz="889000">
            <a:lnSpc>
              <a:spcPct val="90000"/>
            </a:lnSpc>
            <a:spcBef>
              <a:spcPct val="0"/>
            </a:spcBef>
            <a:spcAft>
              <a:spcPct val="15000"/>
            </a:spcAft>
            <a:buChar char="••"/>
          </a:pPr>
          <a:r>
            <a:rPr lang="zh-TW" altLang="en-US" sz="2000" b="1" kern="1200" dirty="0" smtClean="0"/>
            <a:t>讓小孩學習獨立自主</a:t>
          </a:r>
          <a:endParaRPr lang="zh-TW" altLang="en-US" sz="2000" b="1" kern="1200" dirty="0"/>
        </a:p>
        <a:p>
          <a:pPr marL="228600" lvl="1" indent="-228600" algn="l" defTabSz="889000">
            <a:lnSpc>
              <a:spcPct val="90000"/>
            </a:lnSpc>
            <a:spcBef>
              <a:spcPct val="0"/>
            </a:spcBef>
            <a:spcAft>
              <a:spcPct val="15000"/>
            </a:spcAft>
            <a:buChar char="••"/>
          </a:pPr>
          <a:r>
            <a:rPr lang="zh-TW" altLang="en-US" sz="2000" b="1" kern="1200" dirty="0" smtClean="0"/>
            <a:t>偏好有小隔間的辦公環境</a:t>
          </a:r>
          <a:endParaRPr lang="zh-TW" altLang="en-US" sz="2000" b="1" kern="1200" dirty="0"/>
        </a:p>
      </dsp:txBody>
      <dsp:txXfrm>
        <a:off x="2314600" y="595146"/>
        <a:ext cx="4922520" cy="1488093"/>
      </dsp:txXfrm>
    </dsp:sp>
    <dsp:sp modelId="{F3FA3996-4AC0-495B-97EA-682F30E03DF7}">
      <dsp:nvSpPr>
        <dsp:cNvPr id="0" name=""/>
        <dsp:cNvSpPr/>
      </dsp:nvSpPr>
      <dsp:spPr>
        <a:xfrm>
          <a:off x="0" y="2640865"/>
          <a:ext cx="180975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lvl="0" algn="r" defTabSz="1066800">
            <a:lnSpc>
              <a:spcPct val="90000"/>
            </a:lnSpc>
            <a:spcBef>
              <a:spcPct val="0"/>
            </a:spcBef>
            <a:spcAft>
              <a:spcPct val="35000"/>
            </a:spcAft>
          </a:pPr>
          <a:r>
            <a:rPr lang="zh-TW" altLang="en-US" sz="2400" b="1" kern="1200" dirty="0" smtClean="0"/>
            <a:t>日本</a:t>
          </a:r>
          <a:r>
            <a:rPr lang="en-US" altLang="zh-TW" sz="2400" b="1" kern="1200" dirty="0" smtClean="0"/>
            <a:t>:</a:t>
          </a:r>
          <a:r>
            <a:rPr lang="zh-TW" altLang="en-US" sz="2400" b="1" kern="1200" dirty="0" smtClean="0"/>
            <a:t>團體本位主義</a:t>
          </a:r>
          <a:endParaRPr lang="zh-TW" altLang="en-US" sz="2400" b="1" kern="1200" dirty="0"/>
        </a:p>
      </dsp:txBody>
      <dsp:txXfrm>
        <a:off x="0" y="2640865"/>
        <a:ext cx="1809750" cy="1287000"/>
      </dsp:txXfrm>
    </dsp:sp>
    <dsp:sp modelId="{2C7CF8A8-1323-4834-96E9-AD4DE9C0A9F3}">
      <dsp:nvSpPr>
        <dsp:cNvPr id="0" name=""/>
        <dsp:cNvSpPr/>
      </dsp:nvSpPr>
      <dsp:spPr>
        <a:xfrm>
          <a:off x="1809749" y="2258787"/>
          <a:ext cx="361950" cy="2051156"/>
        </a:xfrm>
        <a:prstGeom prst="leftBrace">
          <a:avLst>
            <a:gd name="adj1" fmla="val 35000"/>
            <a:gd name="adj2" fmla="val 50000"/>
          </a:avLst>
        </a:prstGeom>
        <a:noFill/>
        <a:ln w="400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E3A8ED-7864-4EFE-BF59-C95915A55ACB}">
      <dsp:nvSpPr>
        <dsp:cNvPr id="0" name=""/>
        <dsp:cNvSpPr/>
      </dsp:nvSpPr>
      <dsp:spPr>
        <a:xfrm>
          <a:off x="2242592" y="2251321"/>
          <a:ext cx="4922520" cy="2051156"/>
        </a:xfrm>
        <a:prstGeom prst="rect">
          <a:avLst/>
        </a:prstGeom>
        <a:solidFill>
          <a:schemeClr val="accent2">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zh-TW" altLang="en-US" sz="2000" b="1" kern="1200" dirty="0" smtClean="0"/>
            <a:t>重視人際關係和社會化生活</a:t>
          </a:r>
          <a:endParaRPr lang="zh-TW" altLang="en-US" sz="2000" b="1" kern="1200" dirty="0"/>
        </a:p>
        <a:p>
          <a:pPr marL="228600" lvl="1" indent="-228600" algn="l" defTabSz="889000">
            <a:lnSpc>
              <a:spcPct val="90000"/>
            </a:lnSpc>
            <a:spcBef>
              <a:spcPct val="0"/>
            </a:spcBef>
            <a:spcAft>
              <a:spcPct val="15000"/>
            </a:spcAft>
            <a:buChar char="••"/>
          </a:pPr>
          <a:r>
            <a:rPr lang="zh-TW" altLang="en-US" sz="2000" b="1" kern="1200" dirty="0" smtClean="0"/>
            <a:t>小孩大多長時間與母親相處</a:t>
          </a:r>
          <a:r>
            <a:rPr lang="zh-TW" altLang="en-US" sz="2000" b="1" kern="1200" dirty="0" smtClean="0">
              <a:latin typeface="新細明體"/>
              <a:ea typeface="新細明體"/>
            </a:rPr>
            <a:t>，容許依賴行為</a:t>
          </a:r>
          <a:endParaRPr lang="zh-TW" altLang="en-US" sz="2000" b="1" kern="1200" dirty="0"/>
        </a:p>
        <a:p>
          <a:pPr marL="228600" lvl="1" indent="-228600" algn="l" defTabSz="889000">
            <a:lnSpc>
              <a:spcPct val="90000"/>
            </a:lnSpc>
            <a:spcBef>
              <a:spcPct val="0"/>
            </a:spcBef>
            <a:spcAft>
              <a:spcPct val="15000"/>
            </a:spcAft>
            <a:buChar char="••"/>
          </a:pPr>
          <a:r>
            <a:rPr lang="zh-TW" altLang="en-US" sz="2000" b="1" kern="1200" dirty="0" smtClean="0"/>
            <a:t>在同一公共空間內辦公</a:t>
          </a:r>
          <a:r>
            <a:rPr lang="zh-TW" altLang="en-US" sz="2000" b="1" kern="1200" dirty="0" smtClean="0">
              <a:latin typeface="新細明體"/>
              <a:ea typeface="新細明體"/>
            </a:rPr>
            <a:t>，增進團結向心力，缺點是容易有無意義的對話</a:t>
          </a:r>
          <a:r>
            <a:rPr lang="en-US" altLang="zh-TW" sz="2000" b="1" kern="1200" dirty="0" smtClean="0">
              <a:latin typeface="新細明體"/>
              <a:ea typeface="新細明體"/>
            </a:rPr>
            <a:t>(</a:t>
          </a:r>
          <a:r>
            <a:rPr lang="zh-TW" altLang="en-US" sz="2000" b="1" kern="1200" dirty="0" smtClean="0">
              <a:latin typeface="新細明體"/>
              <a:ea typeface="新細明體"/>
            </a:rPr>
            <a:t>閒聊</a:t>
          </a:r>
          <a:r>
            <a:rPr lang="en-US" altLang="zh-TW" sz="2000" b="1" kern="1200" dirty="0" smtClean="0">
              <a:latin typeface="新細明體"/>
              <a:ea typeface="新細明體"/>
            </a:rPr>
            <a:t>)</a:t>
          </a:r>
          <a:endParaRPr lang="zh-TW" altLang="en-US" sz="2000" b="1" kern="1200" dirty="0"/>
        </a:p>
      </dsp:txBody>
      <dsp:txXfrm>
        <a:off x="2242592" y="2251321"/>
        <a:ext cx="4922520" cy="2051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D1AFE-39BE-441A-9717-1AA43A419494}">
      <dsp:nvSpPr>
        <dsp:cNvPr id="0" name=""/>
        <dsp:cNvSpPr/>
      </dsp:nvSpPr>
      <dsp:spPr>
        <a:xfrm>
          <a:off x="1871095" y="83106"/>
          <a:ext cx="2987907" cy="1431954"/>
        </a:xfrm>
        <a:prstGeom prst="roundRect">
          <a:avLst>
            <a:gd name="adj" fmla="val 10000"/>
          </a:avLst>
        </a:prstGeom>
        <a:solidFill>
          <a:schemeClr val="accent2"/>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b="1" kern="1200" dirty="0" smtClean="0"/>
            <a:t>購買</a:t>
          </a:r>
          <a:r>
            <a:rPr lang="zh-TW" altLang="en-US" sz="1800" b="1" kern="1200" dirty="0" smtClean="0">
              <a:latin typeface="新細明體"/>
              <a:ea typeface="新細明體"/>
            </a:rPr>
            <a:t>：</a:t>
          </a:r>
          <a:r>
            <a:rPr lang="zh-TW" altLang="en-US" sz="1800" b="1" kern="1200" dirty="0" smtClean="0"/>
            <a:t>農協受政府委託向農民收購農作物並支付價款</a:t>
          </a:r>
          <a:endParaRPr lang="zh-TW" altLang="en-US" sz="1800" b="1" kern="1200" dirty="0"/>
        </a:p>
      </dsp:txBody>
      <dsp:txXfrm>
        <a:off x="1913036" y="125047"/>
        <a:ext cx="2904025" cy="1348072"/>
      </dsp:txXfrm>
    </dsp:sp>
    <dsp:sp modelId="{95C51B07-97ED-4C1B-86BD-CB061E0A9F6C}">
      <dsp:nvSpPr>
        <dsp:cNvPr id="0" name=""/>
        <dsp:cNvSpPr/>
      </dsp:nvSpPr>
      <dsp:spPr>
        <a:xfrm rot="3600000">
          <a:off x="4059458" y="2347496"/>
          <a:ext cx="650503" cy="43538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zh-TW" altLang="en-US" sz="1900" kern="1200"/>
        </a:p>
      </dsp:txBody>
      <dsp:txXfrm>
        <a:off x="4190073" y="2434573"/>
        <a:ext cx="389273" cy="261230"/>
      </dsp:txXfrm>
    </dsp:sp>
    <dsp:sp modelId="{13A6BCAE-96D7-49DC-B95A-D98E57EFD74A}">
      <dsp:nvSpPr>
        <dsp:cNvPr id="0" name=""/>
        <dsp:cNvSpPr/>
      </dsp:nvSpPr>
      <dsp:spPr>
        <a:xfrm>
          <a:off x="3836635" y="3615315"/>
          <a:ext cx="3166763" cy="1486154"/>
        </a:xfrm>
        <a:prstGeom prst="roundRect">
          <a:avLst>
            <a:gd name="adj" fmla="val 10000"/>
          </a:avLst>
        </a:prstGeom>
        <a:solidFill>
          <a:schemeClr val="accent2"/>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b="1" kern="1200" dirty="0" smtClean="0"/>
            <a:t>信用</a:t>
          </a:r>
          <a:r>
            <a:rPr lang="zh-TW" altLang="en-US" sz="1800" b="1" kern="1200" dirty="0" smtClean="0">
              <a:latin typeface="新細明體"/>
              <a:ea typeface="新細明體"/>
            </a:rPr>
            <a:t>：</a:t>
          </a:r>
          <a:r>
            <a:rPr lang="zh-TW" altLang="en-US" sz="1800" b="1" kern="1200" dirty="0" smtClean="0"/>
            <a:t>農民所得在農協開立專戶保管</a:t>
          </a:r>
          <a:endParaRPr lang="zh-TW" altLang="en-US" sz="1800" b="1" kern="1200" dirty="0"/>
        </a:p>
      </dsp:txBody>
      <dsp:txXfrm>
        <a:off x="3880163" y="3658843"/>
        <a:ext cx="3079707" cy="1399098"/>
      </dsp:txXfrm>
    </dsp:sp>
    <dsp:sp modelId="{DAD2C010-FF31-4826-AB1D-5C631E566360}">
      <dsp:nvSpPr>
        <dsp:cNvPr id="0" name=""/>
        <dsp:cNvSpPr/>
      </dsp:nvSpPr>
      <dsp:spPr>
        <a:xfrm rot="10800000">
          <a:off x="3104819" y="4140700"/>
          <a:ext cx="650503" cy="43538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zh-TW" altLang="en-US" sz="1900" kern="1200"/>
        </a:p>
      </dsp:txBody>
      <dsp:txXfrm rot="10800000">
        <a:off x="3235434" y="4227777"/>
        <a:ext cx="389273" cy="261230"/>
      </dsp:txXfrm>
    </dsp:sp>
    <dsp:sp modelId="{DB777DEC-C4CD-4C1A-BA79-92127787160E}">
      <dsp:nvSpPr>
        <dsp:cNvPr id="0" name=""/>
        <dsp:cNvSpPr/>
      </dsp:nvSpPr>
      <dsp:spPr>
        <a:xfrm>
          <a:off x="-403342" y="3615315"/>
          <a:ext cx="3426849" cy="1486154"/>
        </a:xfrm>
        <a:prstGeom prst="roundRect">
          <a:avLst>
            <a:gd name="adj" fmla="val 10000"/>
          </a:avLst>
        </a:prstGeom>
        <a:solidFill>
          <a:schemeClr val="accent2"/>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b="1" kern="1200" dirty="0" smtClean="0">
              <a:latin typeface="新細明體"/>
              <a:ea typeface="新細明體"/>
            </a:rPr>
            <a:t>販賣：</a:t>
          </a:r>
          <a:r>
            <a:rPr lang="zh-TW" altLang="en-US" sz="1800" b="1" kern="1200" dirty="0" smtClean="0"/>
            <a:t>農協幫農民代購肥料</a:t>
          </a:r>
          <a:r>
            <a:rPr lang="zh-TW" altLang="en-US" sz="1800" b="1" kern="1200" dirty="0" smtClean="0">
              <a:latin typeface="新細明體"/>
              <a:ea typeface="新細明體"/>
            </a:rPr>
            <a:t>，</a:t>
          </a:r>
          <a:r>
            <a:rPr lang="zh-TW" altLang="en-US" sz="1800" b="1" kern="1200" dirty="0" smtClean="0"/>
            <a:t>收取若干手續費</a:t>
          </a:r>
          <a:r>
            <a:rPr lang="zh-TW" altLang="en-US" sz="1800" b="1" kern="1200" dirty="0" smtClean="0">
              <a:latin typeface="新細明體"/>
              <a:ea typeface="新細明體"/>
            </a:rPr>
            <a:t>，販賣農作物種子給農民</a:t>
          </a:r>
          <a:endParaRPr lang="en-US" altLang="zh-TW" sz="1800" b="1" kern="1200" dirty="0" smtClean="0"/>
        </a:p>
        <a:p>
          <a:pPr lvl="0" algn="ctr" defTabSz="800100">
            <a:lnSpc>
              <a:spcPct val="90000"/>
            </a:lnSpc>
            <a:spcBef>
              <a:spcPct val="0"/>
            </a:spcBef>
            <a:spcAft>
              <a:spcPct val="35000"/>
            </a:spcAft>
          </a:pPr>
          <a:endParaRPr lang="zh-TW" altLang="en-US" sz="1500" kern="1200" dirty="0"/>
        </a:p>
      </dsp:txBody>
      <dsp:txXfrm>
        <a:off x="-359814" y="3658843"/>
        <a:ext cx="3339793" cy="1399098"/>
      </dsp:txXfrm>
    </dsp:sp>
    <dsp:sp modelId="{11FADCB1-EFAA-42C6-A311-3279CBA95EBB}">
      <dsp:nvSpPr>
        <dsp:cNvPr id="0" name=""/>
        <dsp:cNvSpPr/>
      </dsp:nvSpPr>
      <dsp:spPr>
        <a:xfrm rot="18000000">
          <a:off x="2020137" y="2347496"/>
          <a:ext cx="650503" cy="43538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zh-TW" altLang="en-US" sz="1900" kern="1200"/>
        </a:p>
      </dsp:txBody>
      <dsp:txXfrm>
        <a:off x="2150752" y="2434573"/>
        <a:ext cx="389273" cy="261230"/>
      </dsp:txXfrm>
    </dsp:sp>
  </dsp:spTree>
</dsp:drawing>
</file>

<file path=ppt/diagrams/layout1.xml><?xml version="1.0" encoding="utf-8"?>
<dgm:layoutDef xmlns:dgm="http://schemas.openxmlformats.org/drawingml/2006/diagram" xmlns:a="http://schemas.openxmlformats.org/drawingml/2006/main" uniqueId="urn:diagrams.loki3.com/BracketList+Icon">
  <dgm:title val="垂直括弧清單"/>
  <dgm:desc val="用來顯示分成群組的資訊方塊。適用在 [階層 2] 有大量文字的情況。"/>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8" name="矩形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直線接點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標題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zh-TW" altLang="en-US" smtClean="0"/>
              <a:t>按一下以編輯母片標題樣式</a:t>
            </a:r>
            <a:endParaRPr kumimoji="0" lang="en-US"/>
          </a:p>
        </p:txBody>
      </p:sp>
      <p:sp>
        <p:nvSpPr>
          <p:cNvPr id="25" name="副標題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31" name="日期版面配置區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DBBE4F1-513A-440B-A483-3D25AFA98AED}" type="datetimeFigureOut">
              <a:rPr lang="zh-TW" altLang="en-US" smtClean="0"/>
              <a:t>2013/4/29</a:t>
            </a:fld>
            <a:endParaRPr lang="zh-TW" altLang="en-US"/>
          </a:p>
        </p:txBody>
      </p:sp>
      <p:sp>
        <p:nvSpPr>
          <p:cNvPr id="18" name="頁尾版面配置區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zh-TW" altLang="en-US"/>
          </a:p>
        </p:txBody>
      </p:sp>
      <p:sp>
        <p:nvSpPr>
          <p:cNvPr id="29" name="投影片編號版面配置區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38A11B40-1B36-4610-8556-5A0575A6005E}"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DBBE4F1-513A-440B-A483-3D25AFA98AED}" type="datetimeFigureOut">
              <a:rPr lang="zh-TW" altLang="en-US" smtClean="0"/>
              <a:t>2013/4/29</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274955"/>
            <a:ext cx="1524000" cy="5851525"/>
          </a:xfrm>
        </p:spPr>
        <p:txBody>
          <a:bodyPr vert="eaVert" ancho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2"/>
            <a:ext cx="6019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4242816" y="6557946"/>
            <a:ext cx="2002464" cy="226902"/>
          </a:xfrm>
        </p:spPr>
        <p:txBody>
          <a:bodyPr/>
          <a:lstStyle>
            <a:extLst/>
          </a:lstStyle>
          <a:p>
            <a:fld id="{BDBBE4F1-513A-440B-A483-3D25AFA98AED}" type="datetimeFigureOut">
              <a:rPr lang="zh-TW" altLang="en-US" smtClean="0"/>
              <a:t>2013/4/29</a:t>
            </a:fld>
            <a:endParaRPr lang="zh-TW" altLang="en-US"/>
          </a:p>
        </p:txBody>
      </p:sp>
      <p:sp>
        <p:nvSpPr>
          <p:cNvPr id="5" name="頁尾版面配置區 4"/>
          <p:cNvSpPr>
            <a:spLocks noGrp="1"/>
          </p:cNvSpPr>
          <p:nvPr>
            <p:ph type="ftr" sz="quarter" idx="11"/>
          </p:nvPr>
        </p:nvSpPr>
        <p:spPr>
          <a:xfrm>
            <a:off x="457200" y="6556248"/>
            <a:ext cx="3657600" cy="228600"/>
          </a:xfrm>
        </p:spPr>
        <p:txBody>
          <a:bodyPr/>
          <a:lstStyle>
            <a:extLst/>
          </a:lstStyle>
          <a:p>
            <a:endParaRPr lang="zh-TW" altLang="en-US"/>
          </a:p>
        </p:txBody>
      </p:sp>
      <p:sp>
        <p:nvSpPr>
          <p:cNvPr id="6" name="投影片編號版面配置區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8A11B40-1B36-4610-8556-5A0575A6005E}"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BDBBE4F1-513A-440B-A483-3D25AFA98AED}" type="datetimeFigureOut">
              <a:rPr lang="zh-TW" altLang="en-US" smtClean="0"/>
              <a:t>2013/4/29</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DBBE4F1-513A-440B-A483-3D25AFA98AED}" type="datetimeFigureOut">
              <a:rPr lang="zh-TW" altLang="en-US" smtClean="0"/>
              <a:t>2013/4/29</a:t>
            </a:fld>
            <a:endParaRPr lang="zh-TW" altLang="en-US"/>
          </a:p>
        </p:txBody>
      </p:sp>
      <p:sp>
        <p:nvSpPr>
          <p:cNvPr id="5" name="頁尾版面配置區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zh-TW" altLang="en-US"/>
          </a:p>
        </p:txBody>
      </p:sp>
      <p:sp>
        <p:nvSpPr>
          <p:cNvPr id="6" name="投影片編號版面配置區 5"/>
          <p:cNvSpPr>
            <a:spLocks noGrp="1"/>
          </p:cNvSpPr>
          <p:nvPr>
            <p:ph type="sldNum" sz="quarter" idx="12"/>
          </p:nvPr>
        </p:nvSpPr>
        <p:spPr>
          <a:xfrm>
            <a:off x="6733952" y="6555112"/>
            <a:ext cx="588336" cy="228600"/>
          </a:xfrm>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320040"/>
            <a:ext cx="7242048"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BDBBE4F1-513A-440B-A483-3D25AFA98AED}" type="datetimeFigureOut">
              <a:rPr lang="zh-TW" altLang="en-US" smtClean="0"/>
              <a:t>2013/4/29</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320040"/>
            <a:ext cx="7242048" cy="1143000"/>
          </a:xfrm>
        </p:spPr>
        <p:txBody>
          <a:bodyPr anchor="b"/>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BDBBE4F1-513A-440B-A483-3D25AFA98AED}" type="datetimeFigureOut">
              <a:rPr lang="zh-TW" altLang="en-US" smtClean="0"/>
              <a:t>2013/4/29</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320040"/>
            <a:ext cx="7242048" cy="1143000"/>
          </a:xfrm>
        </p:spPr>
        <p:txBody>
          <a:bodyP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BDBBE4F1-513A-440B-A483-3D25AFA98AED}" type="datetimeFigureOut">
              <a:rPr lang="zh-TW" altLang="en-US" smtClean="0"/>
              <a:t>2013/4/29</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solidFill>
                  <a:schemeClr val="tx2"/>
                </a:solidFill>
              </a:defRPr>
            </a:lvl1pPr>
            <a:extLst/>
          </a:lstStyle>
          <a:p>
            <a:fld id="{BDBBE4F1-513A-440B-A483-3D25AFA98AED}" type="datetimeFigureOut">
              <a:rPr lang="zh-TW" altLang="en-US" smtClean="0"/>
              <a:t>2013/4/29</a:t>
            </a:fld>
            <a:endParaRPr lang="zh-TW" altLang="en-US"/>
          </a:p>
        </p:txBody>
      </p:sp>
      <p:sp>
        <p:nvSpPr>
          <p:cNvPr id="3" name="頁尾版面配置區 2"/>
          <p:cNvSpPr>
            <a:spLocks noGrp="1"/>
          </p:cNvSpPr>
          <p:nvPr>
            <p:ph type="ftr" sz="quarter" idx="11"/>
          </p:nvPr>
        </p:nvSpPr>
        <p:spPr/>
        <p:txBody>
          <a:bodyPr/>
          <a:lstStyle>
            <a:lvl1pPr>
              <a:defRPr>
                <a:solidFill>
                  <a:schemeClr val="tx2"/>
                </a:solidFill>
              </a:defRPr>
            </a:lvl1pPr>
            <a:extLst/>
          </a:lstStyle>
          <a:p>
            <a:endParaRPr lang="zh-TW" altLang="en-US"/>
          </a:p>
        </p:txBody>
      </p:sp>
      <p:sp>
        <p:nvSpPr>
          <p:cNvPr id="4" name="投影片編號版面配置區 3"/>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BDBBE4F1-513A-440B-A483-3D25AFA98AED}" type="datetimeFigureOut">
              <a:rPr lang="zh-TW" altLang="en-US" smtClean="0"/>
              <a:t>2013/4/29</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矩形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矩形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標題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zh-TW" altLang="en-US" smtClean="0"/>
              <a:t>按一下以編輯母片標題樣式</a:t>
            </a:r>
            <a:endParaRPr kumimoji="0" lang="en-US" dirty="0"/>
          </a:p>
        </p:txBody>
      </p:sp>
      <p:sp>
        <p:nvSpPr>
          <p:cNvPr id="4" name="文字版面配置區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zh-TW" altLang="en-US" smtClean="0"/>
              <a:t>按一下以編輯母片文字樣式</a:t>
            </a:r>
          </a:p>
        </p:txBody>
      </p:sp>
      <p:sp>
        <p:nvSpPr>
          <p:cNvPr id="5" name="日期版面配置區 4"/>
          <p:cNvSpPr>
            <a:spLocks noGrp="1"/>
          </p:cNvSpPr>
          <p:nvPr>
            <p:ph type="dt" sz="half" idx="10"/>
          </p:nvPr>
        </p:nvSpPr>
        <p:spPr/>
        <p:txBody>
          <a:bodyPr/>
          <a:lstStyle>
            <a:extLst/>
          </a:lstStyle>
          <a:p>
            <a:fld id="{BDBBE4F1-513A-440B-A483-3D25AFA98AED}" type="datetimeFigureOut">
              <a:rPr lang="zh-TW" altLang="en-US" smtClean="0"/>
              <a:t>2013/4/29</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38A11B40-1B36-4610-8556-5A0575A6005E}" type="slidenum">
              <a:rPr lang="zh-TW" altLang="en-US" smtClean="0"/>
              <a:t>‹#›</a:t>
            </a:fld>
            <a:endParaRPr lang="zh-TW" altLang="en-US"/>
          </a:p>
        </p:txBody>
      </p:sp>
      <p:sp>
        <p:nvSpPr>
          <p:cNvPr id="10" name="圖片版面配置區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zh-TW" altLang="en-US" smtClean="0"/>
              <a:t>按一下圖示以新增圖片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矩形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標題版面配置區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zh-TW" altLang="en-US" smtClean="0"/>
              <a:t>按一下以編輯母片標題樣式</a:t>
            </a:r>
            <a:endParaRPr kumimoji="0" lang="en-US"/>
          </a:p>
        </p:txBody>
      </p:sp>
      <p:sp>
        <p:nvSpPr>
          <p:cNvPr id="31" name="文字版面配置區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7" name="日期版面配置區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DBBE4F1-513A-440B-A483-3D25AFA98AED}" type="datetimeFigureOut">
              <a:rPr lang="zh-TW" altLang="en-US" smtClean="0"/>
              <a:t>2013/4/29</a:t>
            </a:fld>
            <a:endParaRPr lang="zh-TW" altLang="en-US"/>
          </a:p>
        </p:txBody>
      </p:sp>
      <p:sp>
        <p:nvSpPr>
          <p:cNvPr id="4" name="頁尾版面配置區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zh-TW" altLang="en-US"/>
          </a:p>
        </p:txBody>
      </p:sp>
      <p:sp>
        <p:nvSpPr>
          <p:cNvPr id="16" name="投影片編號版面配置區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38A11B40-1B36-4610-8556-5A0575A6005E}"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762000" y="116632"/>
            <a:ext cx="7543800" cy="3384376"/>
          </a:xfrm>
        </p:spPr>
        <p:txBody>
          <a:bodyPr>
            <a:normAutofit fontScale="90000"/>
          </a:bodyPr>
          <a:lstStyle/>
          <a:p>
            <a:r>
              <a:rPr lang="en-US" altLang="zh-TW" dirty="0" smtClean="0"/>
              <a:t/>
            </a:r>
            <a:br>
              <a:rPr lang="en-US" altLang="zh-TW" dirty="0" smtClean="0"/>
            </a:br>
            <a:r>
              <a:rPr lang="en-US" altLang="zh-TW" dirty="0"/>
              <a:t/>
            </a:r>
            <a:br>
              <a:rPr lang="en-US" altLang="zh-TW" dirty="0"/>
            </a:br>
            <a:r>
              <a:rPr lang="en-US" altLang="zh-TW" sz="7200" dirty="0"/>
              <a:t>Introduction to Japanese Politics</a:t>
            </a:r>
            <a:r>
              <a:rPr lang="en-US" altLang="zh-TW" dirty="0"/>
              <a:t/>
            </a:r>
            <a:br>
              <a:rPr lang="en-US" altLang="zh-TW" dirty="0"/>
            </a:br>
            <a:r>
              <a:rPr lang="en-US" altLang="zh-TW" sz="6000" dirty="0" smtClean="0"/>
              <a:t>CH.8The </a:t>
            </a:r>
            <a:r>
              <a:rPr lang="en-US" altLang="zh-TW" sz="6000" dirty="0"/>
              <a:t>Social Order</a:t>
            </a:r>
            <a:endParaRPr lang="zh-TW" altLang="en-US" sz="6000" dirty="0"/>
          </a:p>
        </p:txBody>
      </p:sp>
      <p:sp>
        <p:nvSpPr>
          <p:cNvPr id="3" name="副標題 2"/>
          <p:cNvSpPr>
            <a:spLocks noGrp="1"/>
          </p:cNvSpPr>
          <p:nvPr>
            <p:ph type="subTitle" idx="1"/>
          </p:nvPr>
        </p:nvSpPr>
        <p:spPr>
          <a:xfrm>
            <a:off x="4716016" y="4724400"/>
            <a:ext cx="3816424" cy="1224880"/>
          </a:xfrm>
        </p:spPr>
        <p:txBody>
          <a:bodyPr>
            <a:normAutofit/>
          </a:bodyPr>
          <a:lstStyle/>
          <a:p>
            <a:r>
              <a:rPr lang="zh-TW" altLang="en-US" dirty="0"/>
              <a:t>亞太碩一 </a:t>
            </a:r>
            <a:r>
              <a:rPr lang="en-US" altLang="zh-TW" dirty="0" smtClean="0"/>
              <a:t>M016070006 </a:t>
            </a:r>
            <a:r>
              <a:rPr lang="zh-TW" altLang="en-US" dirty="0" smtClean="0"/>
              <a:t>黃詠芯</a:t>
            </a:r>
            <a:endParaRPr lang="zh-TW" altLang="en-US" dirty="0"/>
          </a:p>
          <a:p>
            <a:endParaRPr lang="zh-TW" altLang="en-US" dirty="0"/>
          </a:p>
          <a:p>
            <a:r>
              <a:rPr lang="zh-TW" altLang="en-US" dirty="0"/>
              <a:t>指導教授：郭育仁　博士</a:t>
            </a:r>
          </a:p>
          <a:p>
            <a:endParaRPr lang="zh-TW" altLang="en-US" dirty="0"/>
          </a:p>
        </p:txBody>
      </p:sp>
    </p:spTree>
    <p:extLst>
      <p:ext uri="{BB962C8B-B14F-4D97-AF65-F5344CB8AC3E}">
        <p14:creationId xmlns:p14="http://schemas.microsoft.com/office/powerpoint/2010/main" val="21529206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第四節	</a:t>
            </a:r>
            <a:r>
              <a:rPr lang="zh-TW" altLang="en-US" dirty="0" smtClean="0"/>
              <a:t>社會</a:t>
            </a:r>
            <a:r>
              <a:rPr lang="zh-TW" altLang="en-US" dirty="0"/>
              <a:t>歧視</a:t>
            </a:r>
            <a:r>
              <a:rPr lang="en-US" altLang="zh-TW" dirty="0" smtClean="0"/>
              <a:t>2</a:t>
            </a:r>
            <a:endParaRPr lang="zh-TW" altLang="en-US" dirty="0"/>
          </a:p>
        </p:txBody>
      </p:sp>
      <p:sp>
        <p:nvSpPr>
          <p:cNvPr id="3" name="內容版面配置區 2"/>
          <p:cNvSpPr>
            <a:spLocks noGrp="1"/>
          </p:cNvSpPr>
          <p:nvPr>
            <p:ph idx="1"/>
          </p:nvPr>
        </p:nvSpPr>
        <p:spPr/>
        <p:txBody>
          <a:bodyPr/>
          <a:lstStyle/>
          <a:p>
            <a:r>
              <a:rPr lang="zh-TW" altLang="en-US" b="1" dirty="0" smtClean="0"/>
              <a:t>國際難民問題</a:t>
            </a:r>
            <a:endParaRPr lang="en-US" altLang="zh-TW" b="1" dirty="0" smtClean="0"/>
          </a:p>
          <a:p>
            <a:r>
              <a:rPr lang="zh-TW" altLang="en-US" b="1" dirty="0"/>
              <a:t>日本政府不太願意接受國際難民進入日本</a:t>
            </a:r>
            <a:r>
              <a:rPr lang="zh-TW" altLang="en-US" b="1" dirty="0" smtClean="0"/>
              <a:t>國內</a:t>
            </a:r>
            <a:r>
              <a:rPr lang="zh-TW" altLang="en-US" b="1" dirty="0" smtClean="0">
                <a:latin typeface="新細明體"/>
                <a:ea typeface="新細明體"/>
              </a:rPr>
              <a:t>，縱使是有相似文化背景的中國或越南國際難民</a:t>
            </a:r>
            <a:r>
              <a:rPr lang="zh-TW" altLang="en-US" b="1" dirty="0" smtClean="0">
                <a:latin typeface="細明體"/>
                <a:ea typeface="細明體"/>
              </a:rPr>
              <a:t>。</a:t>
            </a:r>
            <a:endParaRPr lang="en-US" altLang="zh-TW" b="1" dirty="0" smtClean="0">
              <a:latin typeface="細明體"/>
              <a:ea typeface="細明體"/>
            </a:endParaRPr>
          </a:p>
          <a:p>
            <a:r>
              <a:rPr lang="zh-TW" altLang="en-US" b="1" dirty="0" smtClean="0"/>
              <a:t>有些國際難民想藉由進入日本</a:t>
            </a:r>
            <a:r>
              <a:rPr lang="zh-TW" altLang="en-US" b="1" dirty="0" smtClean="0">
                <a:latin typeface="新細明體"/>
                <a:ea typeface="新細明體"/>
              </a:rPr>
              <a:t>，更進一步跑到美國去，但只要日本政府不認可的國際難民，會被送回原本的國家</a:t>
            </a:r>
            <a:r>
              <a:rPr lang="zh-TW" altLang="en-US" b="1" dirty="0" smtClean="0">
                <a:latin typeface="細明體"/>
                <a:ea typeface="細明體"/>
              </a:rPr>
              <a:t>。</a:t>
            </a:r>
            <a:endParaRPr lang="en-US" altLang="zh-TW" b="1" dirty="0" smtClean="0">
              <a:latin typeface="細明體"/>
              <a:ea typeface="細明體"/>
            </a:endParaRPr>
          </a:p>
          <a:p>
            <a:r>
              <a:rPr lang="zh-TW" altLang="en-US" b="1" dirty="0" smtClean="0"/>
              <a:t>越南籍和中國籍難民偷渡進入日本違法打工</a:t>
            </a:r>
            <a:r>
              <a:rPr lang="zh-TW" altLang="en-US" b="1" dirty="0" smtClean="0">
                <a:latin typeface="新細明體"/>
                <a:ea typeface="新細明體"/>
              </a:rPr>
              <a:t>，專門從事日本人不想從事的</a:t>
            </a:r>
            <a:r>
              <a:rPr lang="en-US" altLang="zh-TW" b="1" dirty="0" smtClean="0">
                <a:latin typeface="新細明體"/>
                <a:ea typeface="新細明體"/>
              </a:rPr>
              <a:t>3K</a:t>
            </a:r>
            <a:r>
              <a:rPr lang="zh-TW" altLang="en-US" b="1" dirty="0" smtClean="0">
                <a:latin typeface="新細明體"/>
                <a:ea typeface="新細明體"/>
              </a:rPr>
              <a:t>產業</a:t>
            </a:r>
            <a:endParaRPr lang="zh-TW" altLang="en-US" b="1" dirty="0"/>
          </a:p>
        </p:txBody>
      </p:sp>
    </p:spTree>
    <p:extLst>
      <p:ext uri="{BB962C8B-B14F-4D97-AF65-F5344CB8AC3E}">
        <p14:creationId xmlns:p14="http://schemas.microsoft.com/office/powerpoint/2010/main" val="1793051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第四節	</a:t>
            </a:r>
            <a:r>
              <a:rPr lang="zh-TW" altLang="en-US" dirty="0" smtClean="0"/>
              <a:t>社會歧視</a:t>
            </a:r>
            <a:r>
              <a:rPr lang="en-US" altLang="zh-TW" dirty="0" smtClean="0"/>
              <a:t>3</a:t>
            </a:r>
            <a:endParaRPr lang="zh-TW" altLang="en-US" dirty="0"/>
          </a:p>
        </p:txBody>
      </p:sp>
      <p:sp>
        <p:nvSpPr>
          <p:cNvPr id="3" name="內容版面配置區 2"/>
          <p:cNvSpPr>
            <a:spLocks noGrp="1"/>
          </p:cNvSpPr>
          <p:nvPr>
            <p:ph idx="1"/>
          </p:nvPr>
        </p:nvSpPr>
        <p:spPr/>
        <p:txBody>
          <a:bodyPr/>
          <a:lstStyle/>
          <a:p>
            <a:r>
              <a:rPr lang="zh-TW" altLang="en-US" b="1" dirty="0" smtClean="0"/>
              <a:t>「</a:t>
            </a:r>
            <a:r>
              <a:rPr lang="zh-TW" altLang="en-US" b="1" dirty="0"/>
              <a:t>生而不平等」的日本「部落民</a:t>
            </a:r>
            <a:r>
              <a:rPr lang="zh-TW" altLang="en-US" b="1" dirty="0" smtClean="0"/>
              <a:t>」</a:t>
            </a:r>
            <a:r>
              <a:rPr lang="zh-TW" altLang="en-US" b="1" dirty="0">
                <a:latin typeface="新細明體"/>
                <a:ea typeface="新細明體"/>
              </a:rPr>
              <a:t>─部落民</a:t>
            </a:r>
            <a:r>
              <a:rPr lang="en-US" altLang="zh-TW" b="1" dirty="0">
                <a:latin typeface="新細明體"/>
                <a:ea typeface="新細明體"/>
              </a:rPr>
              <a:t>(</a:t>
            </a:r>
            <a:r>
              <a:rPr lang="en-US" altLang="zh-TW" b="1" dirty="0" err="1">
                <a:latin typeface="新細明體"/>
                <a:ea typeface="新細明體"/>
              </a:rPr>
              <a:t>Burakumin</a:t>
            </a:r>
            <a:r>
              <a:rPr lang="en-US" altLang="zh-TW" b="1" dirty="0">
                <a:latin typeface="新細明體"/>
                <a:ea typeface="新細明體"/>
              </a:rPr>
              <a:t>)</a:t>
            </a:r>
            <a:r>
              <a:rPr lang="zh-TW" altLang="en-US" b="1" dirty="0">
                <a:latin typeface="新細明體"/>
                <a:ea typeface="新細明體"/>
              </a:rPr>
              <a:t>和穢多</a:t>
            </a:r>
            <a:r>
              <a:rPr lang="en-US" altLang="zh-TW" b="1" dirty="0">
                <a:latin typeface="新細明體"/>
                <a:ea typeface="新細明體"/>
              </a:rPr>
              <a:t>(Eta</a:t>
            </a:r>
            <a:r>
              <a:rPr lang="en-US" altLang="zh-TW" b="1" dirty="0" smtClean="0">
                <a:latin typeface="新細明體"/>
                <a:ea typeface="新細明體"/>
              </a:rPr>
              <a:t>)</a:t>
            </a:r>
          </a:p>
          <a:p>
            <a:r>
              <a:rPr lang="zh-TW" altLang="en-US" b="1" dirty="0"/>
              <a:t>在經濟、社會等其他方面卻備受歧視，在人際關係、婚姻、求職以及公共建設上都有差別待遇。尤其是在婚姻和就業</a:t>
            </a:r>
            <a:r>
              <a:rPr lang="zh-TW" altLang="en-US" b="1" dirty="0" smtClean="0"/>
              <a:t>。</a:t>
            </a:r>
            <a:endParaRPr lang="en-US" altLang="zh-TW" b="1" dirty="0" smtClean="0"/>
          </a:p>
          <a:p>
            <a:r>
              <a:rPr lang="en-US" altLang="zh-TW" b="1" dirty="0" err="1"/>
              <a:t>Utari</a:t>
            </a:r>
            <a:r>
              <a:rPr lang="zh-TW" altLang="en-US" b="1" dirty="0"/>
              <a:t>或稱阿依努</a:t>
            </a:r>
            <a:r>
              <a:rPr lang="en-US" altLang="zh-TW" b="1" dirty="0"/>
              <a:t>(Ainu)</a:t>
            </a:r>
            <a:r>
              <a:rPr lang="zh-TW" altLang="en-US" b="1" dirty="0"/>
              <a:t>人</a:t>
            </a:r>
            <a:r>
              <a:rPr lang="zh-TW" altLang="en-US" b="1" dirty="0" smtClean="0"/>
              <a:t>，祖先</a:t>
            </a:r>
            <a:r>
              <a:rPr lang="zh-TW" altLang="en-US" b="1" dirty="0"/>
              <a:t>是日本最早的居民。人口少於兩萬人的阿伊努人到今天仍在北海道生活。但是阿伊努人不受到特別的關注，因為日本政府不承認他們作為一個獨特的少數族群。</a:t>
            </a: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268760"/>
            <a:ext cx="6624736" cy="4968552"/>
          </a:xfrm>
          <a:prstGeom prst="rect">
            <a:avLst/>
          </a:prstGeom>
        </p:spPr>
      </p:pic>
    </p:spTree>
    <p:extLst>
      <p:ext uri="{BB962C8B-B14F-4D97-AF65-F5344CB8AC3E}">
        <p14:creationId xmlns:p14="http://schemas.microsoft.com/office/powerpoint/2010/main" val="6671696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第五節	女性</a:t>
            </a:r>
          </a:p>
        </p:txBody>
      </p:sp>
      <p:sp>
        <p:nvSpPr>
          <p:cNvPr id="3" name="內容版面配置區 2"/>
          <p:cNvSpPr>
            <a:spLocks noGrp="1"/>
          </p:cNvSpPr>
          <p:nvPr>
            <p:ph idx="1"/>
          </p:nvPr>
        </p:nvSpPr>
        <p:spPr/>
        <p:txBody>
          <a:bodyPr/>
          <a:lstStyle/>
          <a:p>
            <a:r>
              <a:rPr lang="zh-TW" altLang="en-US" b="1" dirty="0"/>
              <a:t>除了少數群群和外國人外，女性是日本社會歧視中最明顯的例子，包掛私領域和公領域。戰後的改革，在</a:t>
            </a:r>
            <a:r>
              <a:rPr lang="en-US" altLang="zh-TW" b="1" dirty="0"/>
              <a:t>1947</a:t>
            </a:r>
            <a:r>
              <a:rPr lang="zh-TW" altLang="en-US" b="1" dirty="0"/>
              <a:t>年憲法的平等的權利，包括要求離婚，賦予婦女充分的法律</a:t>
            </a:r>
            <a:r>
              <a:rPr lang="zh-TW" altLang="en-US" b="1" dirty="0" smtClean="0"/>
              <a:t>地位</a:t>
            </a:r>
            <a:r>
              <a:rPr lang="zh-TW" altLang="en-US" b="1" dirty="0" smtClean="0">
                <a:latin typeface="新細明體"/>
                <a:ea typeface="新細明體"/>
              </a:rPr>
              <a:t>。</a:t>
            </a:r>
            <a:endParaRPr lang="en-US" altLang="zh-TW" b="1" dirty="0" smtClean="0">
              <a:latin typeface="新細明體"/>
              <a:ea typeface="新細明體"/>
            </a:endParaRPr>
          </a:p>
          <a:p>
            <a:r>
              <a:rPr lang="zh-TW" altLang="en-US" b="1" dirty="0" smtClean="0"/>
              <a:t>女性在法律上取得平等地位</a:t>
            </a:r>
            <a:r>
              <a:rPr lang="zh-TW" altLang="en-US" b="1" dirty="0" smtClean="0">
                <a:latin typeface="新細明體"/>
                <a:ea typeface="新細明體"/>
              </a:rPr>
              <a:t>，但在教育、就業、政治參予上仍然大輸男性</a:t>
            </a:r>
            <a:endParaRPr lang="en-US" altLang="zh-TW" b="1" dirty="0" smtClean="0">
              <a:latin typeface="新細明體"/>
              <a:ea typeface="新細明體"/>
            </a:endParaRPr>
          </a:p>
          <a:p>
            <a:r>
              <a:rPr lang="zh-TW" altLang="en-US" b="1" dirty="0">
                <a:latin typeface="新細明體"/>
                <a:ea typeface="新細明體"/>
              </a:rPr>
              <a:t>有些時候是女性自己不願參</a:t>
            </a:r>
            <a:r>
              <a:rPr lang="zh-TW" altLang="en-US" b="1" dirty="0" smtClean="0">
                <a:latin typeface="新細明體"/>
                <a:ea typeface="新細明體"/>
              </a:rPr>
              <a:t>予，但更多時候是被排除在外</a:t>
            </a:r>
            <a:r>
              <a:rPr lang="en-US" altLang="zh-TW" b="1" dirty="0" smtClean="0">
                <a:latin typeface="新細明體"/>
                <a:ea typeface="新細明體"/>
              </a:rPr>
              <a:t>(</a:t>
            </a:r>
            <a:r>
              <a:rPr lang="zh-TW" altLang="en-US" b="1" dirty="0" smtClean="0">
                <a:latin typeface="新細明體"/>
                <a:ea typeface="新細明體"/>
              </a:rPr>
              <a:t>在職場上只能擔任臨時人員，升遷無望又沒有公司津貼可領</a:t>
            </a:r>
            <a:r>
              <a:rPr lang="en-US" altLang="zh-TW" b="1" dirty="0" smtClean="0">
                <a:latin typeface="新細明體"/>
                <a:ea typeface="新細明體"/>
              </a:rPr>
              <a:t>)</a:t>
            </a:r>
            <a:endParaRPr lang="zh-TW" altLang="en-US" b="1" dirty="0"/>
          </a:p>
        </p:txBody>
      </p:sp>
    </p:spTree>
    <p:extLst>
      <p:ext uri="{BB962C8B-B14F-4D97-AF65-F5344CB8AC3E}">
        <p14:creationId xmlns:p14="http://schemas.microsoft.com/office/powerpoint/2010/main" val="747097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第五節	</a:t>
            </a:r>
            <a:r>
              <a:rPr lang="zh-TW" altLang="en-US" dirty="0" smtClean="0"/>
              <a:t>女性</a:t>
            </a:r>
            <a:r>
              <a:rPr lang="en-US" altLang="zh-TW" dirty="0" smtClean="0"/>
              <a:t>1</a:t>
            </a:r>
            <a:endParaRPr lang="zh-TW" altLang="en-US" dirty="0"/>
          </a:p>
        </p:txBody>
      </p:sp>
      <p:sp>
        <p:nvSpPr>
          <p:cNvPr id="3" name="內容版面配置區 2"/>
          <p:cNvSpPr>
            <a:spLocks noGrp="1"/>
          </p:cNvSpPr>
          <p:nvPr>
            <p:ph idx="1"/>
          </p:nvPr>
        </p:nvSpPr>
        <p:spPr/>
        <p:txBody>
          <a:bodyPr>
            <a:normAutofit/>
          </a:bodyPr>
          <a:lstStyle/>
          <a:p>
            <a:r>
              <a:rPr lang="zh-TW" altLang="en-US" b="1" dirty="0" smtClean="0"/>
              <a:t>生育</a:t>
            </a:r>
            <a:r>
              <a:rPr lang="zh-TW" altLang="en-US" b="1" dirty="0"/>
              <a:t>權：</a:t>
            </a:r>
          </a:p>
          <a:p>
            <a:r>
              <a:rPr lang="en-US" altLang="zh-TW" b="1" dirty="0" smtClean="0"/>
              <a:t>1999</a:t>
            </a:r>
            <a:r>
              <a:rPr lang="zh-TW" altLang="en-US" b="1" dirty="0"/>
              <a:t>年</a:t>
            </a:r>
            <a:r>
              <a:rPr lang="en-US" altLang="zh-TW" b="1" dirty="0"/>
              <a:t>9</a:t>
            </a:r>
            <a:r>
              <a:rPr lang="zh-TW" altLang="en-US" b="1" dirty="0"/>
              <a:t>月</a:t>
            </a:r>
            <a:r>
              <a:rPr lang="en-US" altLang="zh-TW" b="1" dirty="0"/>
              <a:t>2</a:t>
            </a:r>
            <a:r>
              <a:rPr lang="zh-TW" altLang="en-US" b="1" dirty="0"/>
              <a:t>日，政府批准用於一般用途的避孕藥。婦產科醫生們曾反對政府核准一般用途的避孕藥，為了保護他們的利益─高額的墮胎費</a:t>
            </a:r>
            <a:r>
              <a:rPr lang="zh-TW" altLang="en-US" b="1" dirty="0" smtClean="0"/>
              <a:t>。</a:t>
            </a:r>
            <a:endParaRPr lang="en-US" altLang="zh-TW" b="1" dirty="0" smtClean="0"/>
          </a:p>
          <a:p>
            <a:r>
              <a:rPr lang="zh-TW" altLang="en-US" b="1" dirty="0" smtClean="0"/>
              <a:t>日本</a:t>
            </a:r>
            <a:r>
              <a:rPr lang="zh-TW" altLang="en-US" b="1" dirty="0"/>
              <a:t>政府擔心核准避孕藥後會進一步降低日本的低出生率</a:t>
            </a:r>
            <a:r>
              <a:rPr lang="zh-TW" altLang="en-US" b="1" dirty="0" smtClean="0"/>
              <a:t>。合法化</a:t>
            </a:r>
            <a:r>
              <a:rPr lang="zh-TW" altLang="en-US" b="1" dirty="0"/>
              <a:t>的避孕藥</a:t>
            </a:r>
            <a:r>
              <a:rPr lang="zh-TW" altLang="en-US" b="1" dirty="0" smtClean="0"/>
              <a:t>仍不</a:t>
            </a:r>
            <a:r>
              <a:rPr lang="zh-TW" altLang="en-US" b="1" dirty="0"/>
              <a:t>容易獲得。婦女必須經過考試，比起在美國的女性，其成本更是大幅增加</a:t>
            </a:r>
            <a:r>
              <a:rPr lang="zh-TW" altLang="en-US" b="1" dirty="0" smtClean="0"/>
              <a:t>。</a:t>
            </a:r>
            <a:endParaRPr lang="en-US" altLang="zh-TW" b="1" dirty="0" smtClean="0"/>
          </a:p>
          <a:p>
            <a:pPr marL="0" indent="0">
              <a:buNone/>
            </a:pPr>
            <a:endParaRPr lang="zh-TW" altLang="en-US" dirty="0"/>
          </a:p>
          <a:p>
            <a:endParaRPr lang="zh-TW" altLang="en-US" dirty="0"/>
          </a:p>
        </p:txBody>
      </p:sp>
    </p:spTree>
    <p:extLst>
      <p:ext uri="{BB962C8B-B14F-4D97-AF65-F5344CB8AC3E}">
        <p14:creationId xmlns:p14="http://schemas.microsoft.com/office/powerpoint/2010/main" val="34481415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第五節	</a:t>
            </a:r>
            <a:r>
              <a:rPr lang="zh-TW" altLang="en-US" dirty="0" smtClean="0"/>
              <a:t>女性</a:t>
            </a:r>
            <a:r>
              <a:rPr lang="en-US" altLang="zh-TW" dirty="0" smtClean="0"/>
              <a:t>2</a:t>
            </a:r>
            <a:r>
              <a:rPr lang="zh-TW" altLang="en-US" dirty="0" smtClean="0"/>
              <a:t>  教育</a:t>
            </a:r>
            <a:endParaRPr lang="zh-TW" altLang="en-US" dirty="0"/>
          </a:p>
        </p:txBody>
      </p:sp>
      <p:sp>
        <p:nvSpPr>
          <p:cNvPr id="3" name="內容版面配置區 2"/>
          <p:cNvSpPr>
            <a:spLocks noGrp="1"/>
          </p:cNvSpPr>
          <p:nvPr>
            <p:ph idx="1"/>
          </p:nvPr>
        </p:nvSpPr>
        <p:spPr/>
        <p:txBody>
          <a:bodyPr>
            <a:normAutofit fontScale="92500" lnSpcReduction="10000"/>
          </a:bodyPr>
          <a:lstStyle/>
          <a:p>
            <a:r>
              <a:rPr lang="zh-TW" altLang="en-US" dirty="0" smtClean="0"/>
              <a:t>戰爭</a:t>
            </a:r>
            <a:r>
              <a:rPr lang="zh-TW" altLang="en-US" dirty="0"/>
              <a:t>前社會普遍期望女性應該是“好妻子和聰明的母親”。女童被侷限於家裡，所受的正規教育很少。</a:t>
            </a:r>
            <a:r>
              <a:rPr lang="zh-TW" altLang="en-US" dirty="0" smtClean="0"/>
              <a:t>大學不</a:t>
            </a:r>
            <a:r>
              <a:rPr lang="zh-TW" altLang="en-US" dirty="0"/>
              <a:t>接受女性就讀的</a:t>
            </a:r>
            <a:r>
              <a:rPr lang="zh-TW" altLang="en-US" dirty="0" smtClean="0"/>
              <a:t>。</a:t>
            </a:r>
            <a:endParaRPr lang="en-US" altLang="zh-TW" dirty="0" smtClean="0"/>
          </a:p>
          <a:p>
            <a:r>
              <a:rPr lang="zh-TW" altLang="en-US" dirty="0" smtClean="0"/>
              <a:t>美國</a:t>
            </a:r>
            <a:r>
              <a:rPr lang="zh-TW" altLang="en-US" dirty="0"/>
              <a:t>佔領期間和之後推出的改革讓女性迅速納入教育體系</a:t>
            </a:r>
            <a:r>
              <a:rPr lang="zh-TW" altLang="en-US" dirty="0" smtClean="0"/>
              <a:t>。</a:t>
            </a:r>
            <a:endParaRPr lang="en-US" altLang="zh-TW" dirty="0" smtClean="0"/>
          </a:p>
          <a:p>
            <a:r>
              <a:rPr lang="zh-TW" altLang="en-US" dirty="0" smtClean="0"/>
              <a:t>在</a:t>
            </a:r>
            <a:r>
              <a:rPr lang="en-US" altLang="zh-TW" dirty="0"/>
              <a:t>1955</a:t>
            </a:r>
            <a:r>
              <a:rPr lang="zh-TW" altLang="en-US" dirty="0"/>
              <a:t>年，</a:t>
            </a:r>
            <a:r>
              <a:rPr lang="en-US" altLang="zh-TW" dirty="0"/>
              <a:t>47.4</a:t>
            </a:r>
            <a:r>
              <a:rPr lang="zh-TW" altLang="en-US" dirty="0"/>
              <a:t>％的女性在適齡進入高中就讀，而在</a:t>
            </a:r>
            <a:r>
              <a:rPr lang="en-US" altLang="zh-TW" dirty="0"/>
              <a:t>1970</a:t>
            </a:r>
            <a:r>
              <a:rPr lang="zh-TW" altLang="en-US" dirty="0"/>
              <a:t>年為</a:t>
            </a:r>
            <a:r>
              <a:rPr lang="en-US" altLang="zh-TW" dirty="0"/>
              <a:t>82.7</a:t>
            </a:r>
            <a:r>
              <a:rPr lang="zh-TW" altLang="en-US" dirty="0"/>
              <a:t>％。在</a:t>
            </a:r>
            <a:r>
              <a:rPr lang="en-US" altLang="zh-TW" dirty="0"/>
              <a:t>1955</a:t>
            </a:r>
            <a:r>
              <a:rPr lang="zh-TW" altLang="en-US" dirty="0"/>
              <a:t>年只有</a:t>
            </a:r>
            <a:r>
              <a:rPr lang="en-US" altLang="zh-TW" dirty="0"/>
              <a:t>14.9</a:t>
            </a:r>
            <a:r>
              <a:rPr lang="zh-TW" altLang="en-US" dirty="0"/>
              <a:t>％的女學生取得高等教育，但在</a:t>
            </a:r>
            <a:r>
              <a:rPr lang="en-US" altLang="zh-TW" dirty="0"/>
              <a:t>1970</a:t>
            </a:r>
            <a:r>
              <a:rPr lang="zh-TW" altLang="en-US" dirty="0"/>
              <a:t>年上升到</a:t>
            </a:r>
            <a:r>
              <a:rPr lang="en-US" altLang="zh-TW" dirty="0"/>
              <a:t>23.5</a:t>
            </a:r>
            <a:r>
              <a:rPr lang="zh-TW" altLang="en-US" dirty="0"/>
              <a:t>％。到</a:t>
            </a:r>
            <a:r>
              <a:rPr lang="en-US" altLang="zh-TW" dirty="0"/>
              <a:t>2002</a:t>
            </a:r>
            <a:r>
              <a:rPr lang="zh-TW" altLang="en-US" dirty="0"/>
              <a:t>年，四年制大學的女生入學率已經達到</a:t>
            </a:r>
            <a:r>
              <a:rPr lang="en-US" altLang="zh-TW" dirty="0"/>
              <a:t>38</a:t>
            </a:r>
            <a:r>
              <a:rPr lang="zh-TW" altLang="en-US" dirty="0"/>
              <a:t>％。同一年，兩年制私立高校女生入學率是</a:t>
            </a:r>
            <a:r>
              <a:rPr lang="en-US" altLang="zh-TW" dirty="0"/>
              <a:t>89</a:t>
            </a:r>
            <a:r>
              <a:rPr lang="zh-TW" altLang="en-US" dirty="0" smtClean="0"/>
              <a:t>％。</a:t>
            </a:r>
            <a:endParaRPr lang="en-US" altLang="zh-TW" dirty="0" smtClean="0"/>
          </a:p>
          <a:p>
            <a:r>
              <a:rPr lang="zh-TW" altLang="en-US" dirty="0" smtClean="0"/>
              <a:t>許多</a:t>
            </a:r>
            <a:r>
              <a:rPr lang="zh-TW" altLang="en-US" dirty="0"/>
              <a:t>女生選擇報讀大專院校</a:t>
            </a:r>
            <a:r>
              <a:rPr lang="zh-TW" altLang="en-US" dirty="0" smtClean="0"/>
              <a:t>，較少選擇競爭</a:t>
            </a:r>
            <a:r>
              <a:rPr lang="zh-TW" altLang="en-US" dirty="0"/>
              <a:t>較激烈</a:t>
            </a:r>
            <a:r>
              <a:rPr lang="zh-TW" altLang="en-US" dirty="0" smtClean="0"/>
              <a:t>的有名</a:t>
            </a:r>
            <a:r>
              <a:rPr lang="zh-TW" altLang="en-US" dirty="0"/>
              <a:t>四年制</a:t>
            </a:r>
            <a:r>
              <a:rPr lang="zh-TW" altLang="en-US" dirty="0" smtClean="0"/>
              <a:t>大學。這些</a:t>
            </a:r>
            <a:r>
              <a:rPr lang="zh-TW" altLang="en-US" dirty="0"/>
              <a:t>就讀大學的女生通常攻讀文學，護理學，或家庭經濟。</a:t>
            </a:r>
          </a:p>
          <a:p>
            <a:endParaRPr lang="zh-TW" altLang="en-US" dirty="0"/>
          </a:p>
        </p:txBody>
      </p:sp>
    </p:spTree>
    <p:extLst>
      <p:ext uri="{BB962C8B-B14F-4D97-AF65-F5344CB8AC3E}">
        <p14:creationId xmlns:p14="http://schemas.microsoft.com/office/powerpoint/2010/main" val="4289386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第五節	</a:t>
            </a:r>
            <a:r>
              <a:rPr lang="zh-TW" altLang="en-US" dirty="0" smtClean="0"/>
              <a:t>女性</a:t>
            </a:r>
            <a:r>
              <a:rPr lang="en-US" altLang="zh-TW" dirty="0" smtClean="0"/>
              <a:t>3  </a:t>
            </a:r>
            <a:r>
              <a:rPr lang="zh-TW" altLang="en-US" dirty="0" smtClean="0"/>
              <a:t>就業</a:t>
            </a:r>
            <a:endParaRPr lang="zh-TW" altLang="en-US" dirty="0"/>
          </a:p>
        </p:txBody>
      </p:sp>
      <p:sp>
        <p:nvSpPr>
          <p:cNvPr id="3" name="內容版面配置區 2"/>
          <p:cNvSpPr>
            <a:spLocks noGrp="1"/>
          </p:cNvSpPr>
          <p:nvPr>
            <p:ph idx="1"/>
          </p:nvPr>
        </p:nvSpPr>
        <p:spPr/>
        <p:txBody>
          <a:bodyPr/>
          <a:lstStyle/>
          <a:p>
            <a:r>
              <a:rPr lang="zh-TW" altLang="en-US" b="1" dirty="0" smtClean="0"/>
              <a:t>目前</a:t>
            </a:r>
            <a:r>
              <a:rPr lang="zh-TW" altLang="en-US" b="1" dirty="0"/>
              <a:t>的日本就業市場裡</a:t>
            </a:r>
            <a:r>
              <a:rPr lang="zh-TW" altLang="en-US" b="1" dirty="0" smtClean="0"/>
              <a:t>，大部分</a:t>
            </a:r>
            <a:r>
              <a:rPr lang="zh-TW" altLang="en-US" b="1" dirty="0"/>
              <a:t>對女性開放的工作是生產線工人，秘書，辦事員。只有極少數女性在專業，如醫學，法律</a:t>
            </a:r>
            <a:r>
              <a:rPr lang="zh-TW" altLang="en-US" b="1" dirty="0" smtClean="0"/>
              <a:t>。</a:t>
            </a:r>
            <a:endParaRPr lang="en-US" altLang="zh-TW" b="1" dirty="0" smtClean="0"/>
          </a:p>
          <a:p>
            <a:r>
              <a:rPr lang="zh-TW" altLang="en-US" b="1" dirty="0" smtClean="0"/>
              <a:t>女性</a:t>
            </a:r>
            <a:r>
              <a:rPr lang="zh-TW" altLang="en-US" b="1" dirty="0"/>
              <a:t>職員幾乎都被認為是“臨時工”也意味著女性沒有得到公司福利，培訓機會，家庭和住房津貼及其他收入補充，這通常只給男性正式員工。</a:t>
            </a:r>
          </a:p>
          <a:p>
            <a:r>
              <a:rPr lang="zh-TW" altLang="en-US" b="1" dirty="0"/>
              <a:t>女性還面臨著在其他方面的歧視。雖然婦女佔</a:t>
            </a:r>
            <a:r>
              <a:rPr lang="en-US" altLang="zh-TW" b="1" dirty="0"/>
              <a:t>39</a:t>
            </a:r>
            <a:r>
              <a:rPr lang="zh-TW" altLang="en-US" b="1" dirty="0"/>
              <a:t>％的勞動力，但薪水只有男性職員的</a:t>
            </a:r>
            <a:r>
              <a:rPr lang="en-US" altLang="zh-TW" b="1" dirty="0"/>
              <a:t>53</a:t>
            </a:r>
            <a:r>
              <a:rPr lang="zh-TW" altLang="en-US" b="1" dirty="0"/>
              <a:t>％。很多的事業發展所必需的培訓計劃，她們也被排除在外。</a:t>
            </a:r>
          </a:p>
        </p:txBody>
      </p:sp>
    </p:spTree>
    <p:extLst>
      <p:ext uri="{BB962C8B-B14F-4D97-AF65-F5344CB8AC3E}">
        <p14:creationId xmlns:p14="http://schemas.microsoft.com/office/powerpoint/2010/main" val="2993482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第六節	政治團體</a:t>
            </a:r>
          </a:p>
        </p:txBody>
      </p:sp>
      <p:sp>
        <p:nvSpPr>
          <p:cNvPr id="3" name="內容版面配置區 2"/>
          <p:cNvSpPr>
            <a:spLocks noGrp="1"/>
          </p:cNvSpPr>
          <p:nvPr>
            <p:ph idx="1"/>
          </p:nvPr>
        </p:nvSpPr>
        <p:spPr/>
        <p:txBody>
          <a:bodyPr/>
          <a:lstStyle/>
          <a:p>
            <a:r>
              <a:rPr lang="zh-TW" altLang="en-US" b="1" dirty="0"/>
              <a:t>很少有婦女積極參與政治。</a:t>
            </a:r>
            <a:r>
              <a:rPr lang="en-US" altLang="zh-TW" b="1" dirty="0"/>
              <a:t>1980</a:t>
            </a:r>
            <a:r>
              <a:rPr lang="zh-TW" altLang="en-US" b="1" dirty="0"/>
              <a:t>年代中後期的一個重要的發展出現了一個新的日本社會黨領袖（</a:t>
            </a:r>
            <a:r>
              <a:rPr lang="en-US" altLang="zh-TW" b="1" dirty="0"/>
              <a:t>JSP</a:t>
            </a:r>
            <a:r>
              <a:rPr lang="zh-TW" altLang="en-US" b="1" dirty="0"/>
              <a:t>）一個後來成為眾議院議長的女性 ─ 土井多賀子</a:t>
            </a:r>
            <a:r>
              <a:rPr lang="en-US" altLang="zh-TW" b="1" dirty="0"/>
              <a:t>(</a:t>
            </a:r>
            <a:r>
              <a:rPr lang="en-US" altLang="zh-TW" b="1" dirty="0" err="1"/>
              <a:t>Takako</a:t>
            </a:r>
            <a:r>
              <a:rPr lang="en-US" altLang="zh-TW" b="1" dirty="0"/>
              <a:t> </a:t>
            </a:r>
            <a:r>
              <a:rPr lang="en-US" altLang="zh-TW" b="1" dirty="0" err="1"/>
              <a:t>Doi</a:t>
            </a:r>
            <a:r>
              <a:rPr lang="en-US" altLang="zh-TW" b="1" dirty="0"/>
              <a:t>)</a:t>
            </a:r>
            <a:r>
              <a:rPr lang="zh-TW" altLang="en-US" b="1" dirty="0" smtClean="0"/>
              <a:t>。</a:t>
            </a:r>
            <a:endParaRPr lang="en-US" altLang="zh-TW" b="1" dirty="0" smtClean="0"/>
          </a:p>
          <a:p>
            <a:r>
              <a:rPr lang="zh-TW" altLang="en-US" b="1" dirty="0"/>
              <a:t>制度化的宗教在日本的大眾社會間不受重視有以下幾個</a:t>
            </a:r>
            <a:r>
              <a:rPr lang="zh-TW" altLang="en-US" b="1" dirty="0" smtClean="0"/>
              <a:t>原因，</a:t>
            </a:r>
            <a:r>
              <a:rPr lang="zh-TW" altLang="en-US" b="1" dirty="0"/>
              <a:t>其中之一是對宗教的政治化有負面印象。另一個是因為奧姆真理教，在</a:t>
            </a:r>
            <a:r>
              <a:rPr lang="en-US" altLang="zh-TW" b="1" dirty="0"/>
              <a:t>1995</a:t>
            </a:r>
            <a:r>
              <a:rPr lang="zh-TW" altLang="en-US" b="1" dirty="0"/>
              <a:t>年</a:t>
            </a:r>
            <a:r>
              <a:rPr lang="en-US" altLang="zh-TW" b="1" dirty="0"/>
              <a:t>3</a:t>
            </a:r>
            <a:r>
              <a:rPr lang="zh-TW" altLang="en-US" b="1" dirty="0"/>
              <a:t>月，邪教奧姆真理教在東京地鐵系統釋放沙林神經毒氣，造成</a:t>
            </a:r>
            <a:r>
              <a:rPr lang="en-US" altLang="zh-TW" b="1" dirty="0"/>
              <a:t>12</a:t>
            </a:r>
            <a:r>
              <a:rPr lang="zh-TW" altLang="en-US" b="1" dirty="0"/>
              <a:t>人死亡</a:t>
            </a:r>
            <a:r>
              <a:rPr lang="zh-TW" altLang="en-US" b="1" dirty="0" smtClean="0"/>
              <a:t>。民眾產生</a:t>
            </a:r>
            <a:r>
              <a:rPr lang="zh-TW" altLang="en-US" b="1" dirty="0"/>
              <a:t>了強烈的對抗反應和政府監管收緊宗教的興起。</a:t>
            </a:r>
          </a:p>
        </p:txBody>
      </p:sp>
    </p:spTree>
    <p:extLst>
      <p:ext uri="{BB962C8B-B14F-4D97-AF65-F5344CB8AC3E}">
        <p14:creationId xmlns:p14="http://schemas.microsoft.com/office/powerpoint/2010/main" val="469624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1000"/>
            <a:lum/>
          </a:blip>
          <a:srcRect/>
          <a:stretch>
            <a:fillRect t="-12000" r="-1000" b="-12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116632"/>
            <a:ext cx="7239000" cy="1728192"/>
          </a:xfrm>
        </p:spPr>
        <p:txBody>
          <a:bodyPr>
            <a:normAutofit/>
          </a:bodyPr>
          <a:lstStyle/>
          <a:p>
            <a:pPr algn="ctr"/>
            <a:r>
              <a:rPr lang="en-US" altLang="zh-TW" sz="6700" dirty="0" smtClean="0"/>
              <a:t>Q&amp;A</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p:txBody>
          <a:bodyPr/>
          <a:lstStyle/>
          <a:p>
            <a:r>
              <a:rPr lang="zh-TW" altLang="en-US" sz="3200" dirty="0" smtClean="0"/>
              <a:t>女性勞工在職場上就算發生勞資糾紛通常也選擇息事寧人的主要原因是什麼</a:t>
            </a:r>
            <a:r>
              <a:rPr lang="en-US" altLang="zh-TW" sz="3200" dirty="0" smtClean="0"/>
              <a:t>?</a:t>
            </a:r>
          </a:p>
          <a:p>
            <a:endParaRPr lang="en-US" altLang="zh-TW" sz="3200" dirty="0"/>
          </a:p>
          <a:p>
            <a:r>
              <a:rPr lang="zh-TW" altLang="en-US" sz="3200" dirty="0"/>
              <a:t>日本團體本位主義對於</a:t>
            </a:r>
            <a:r>
              <a:rPr lang="zh-TW" altLang="en-US" sz="3200" dirty="0" smtClean="0"/>
              <a:t>孩童的家庭教育</a:t>
            </a:r>
            <a:r>
              <a:rPr lang="zh-TW" altLang="en-US" sz="3200" dirty="0"/>
              <a:t>有什麼影響</a:t>
            </a:r>
            <a:r>
              <a:rPr lang="en-US" altLang="zh-TW" sz="3200" dirty="0"/>
              <a:t>?</a:t>
            </a:r>
            <a:endParaRPr lang="en-US" altLang="zh-TW" sz="3200" dirty="0" smtClean="0"/>
          </a:p>
          <a:p>
            <a:endParaRPr lang="zh-TW" altLang="en-US" dirty="0"/>
          </a:p>
        </p:txBody>
      </p:sp>
    </p:spTree>
    <p:extLst>
      <p:ext uri="{BB962C8B-B14F-4D97-AF65-F5344CB8AC3E}">
        <p14:creationId xmlns:p14="http://schemas.microsoft.com/office/powerpoint/2010/main" val="660181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t="-8000" b="-8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899592" y="692696"/>
            <a:ext cx="6781800" cy="1224136"/>
          </a:xfrm>
        </p:spPr>
        <p:txBody>
          <a:bodyPr>
            <a:normAutofit/>
          </a:bodyPr>
          <a:lstStyle/>
          <a:p>
            <a:pPr algn="ctr"/>
            <a:r>
              <a:rPr lang="zh-TW" altLang="en-US" sz="4800" dirty="0" smtClean="0"/>
              <a:t>目錄</a:t>
            </a:r>
            <a:endParaRPr lang="zh-TW" altLang="en-US" sz="4800" dirty="0"/>
          </a:p>
        </p:txBody>
      </p:sp>
      <p:sp>
        <p:nvSpPr>
          <p:cNvPr id="3" name="內容版面配置區 2"/>
          <p:cNvSpPr>
            <a:spLocks noGrp="1"/>
          </p:cNvSpPr>
          <p:nvPr>
            <p:ph idx="1"/>
          </p:nvPr>
        </p:nvSpPr>
        <p:spPr>
          <a:xfrm>
            <a:off x="762000" y="1988840"/>
            <a:ext cx="7543800" cy="3240360"/>
          </a:xfrm>
        </p:spPr>
        <p:txBody>
          <a:bodyPr>
            <a:noAutofit/>
          </a:bodyPr>
          <a:lstStyle/>
          <a:p>
            <a:pPr>
              <a:buFont typeface="Wingdings" pitchFamily="2" charset="2"/>
              <a:buChar char="u"/>
            </a:pPr>
            <a:r>
              <a:rPr lang="zh-TW" altLang="en-US" sz="3600" b="1" dirty="0">
                <a:latin typeface="+mj-lt"/>
              </a:rPr>
              <a:t>第一節	社會</a:t>
            </a:r>
            <a:r>
              <a:rPr lang="zh-TW" altLang="en-US" sz="3600" b="1" dirty="0" smtClean="0">
                <a:latin typeface="+mj-lt"/>
              </a:rPr>
              <a:t>身分</a:t>
            </a:r>
            <a:endParaRPr lang="en-US" altLang="zh-TW" sz="3600" b="1" dirty="0" smtClean="0">
              <a:latin typeface="+mj-lt"/>
            </a:endParaRPr>
          </a:p>
          <a:p>
            <a:pPr>
              <a:buFont typeface="Wingdings" pitchFamily="2" charset="2"/>
              <a:buChar char="u"/>
            </a:pPr>
            <a:r>
              <a:rPr lang="zh-TW" altLang="en-US" sz="3600" b="1" dirty="0">
                <a:latin typeface="+mj-lt"/>
              </a:rPr>
              <a:t>第二節	</a:t>
            </a:r>
            <a:r>
              <a:rPr lang="zh-TW" altLang="en-US" sz="3600" b="1" dirty="0" smtClean="0">
                <a:latin typeface="+mj-lt"/>
              </a:rPr>
              <a:t>社會地位</a:t>
            </a:r>
            <a:endParaRPr lang="en-US" altLang="zh-TW" sz="3600" b="1" dirty="0" smtClean="0">
              <a:latin typeface="+mj-lt"/>
            </a:endParaRPr>
          </a:p>
          <a:p>
            <a:pPr>
              <a:buFont typeface="Wingdings" pitchFamily="2" charset="2"/>
              <a:buChar char="u"/>
            </a:pPr>
            <a:r>
              <a:rPr lang="zh-TW" altLang="en-US" sz="3600" b="1" dirty="0">
                <a:latin typeface="+mj-lt"/>
              </a:rPr>
              <a:t>第三節	個人與</a:t>
            </a:r>
            <a:r>
              <a:rPr lang="zh-TW" altLang="en-US" sz="3600" b="1" dirty="0" smtClean="0">
                <a:latin typeface="+mj-lt"/>
              </a:rPr>
              <a:t>團體</a:t>
            </a:r>
            <a:endParaRPr lang="en-US" altLang="zh-TW" sz="3600" b="1" dirty="0" smtClean="0">
              <a:latin typeface="+mj-lt"/>
            </a:endParaRPr>
          </a:p>
          <a:p>
            <a:pPr>
              <a:buFont typeface="Wingdings" pitchFamily="2" charset="2"/>
              <a:buChar char="u"/>
            </a:pPr>
            <a:r>
              <a:rPr lang="zh-TW" altLang="en-US" sz="3600" b="1" dirty="0">
                <a:latin typeface="+mj-lt"/>
              </a:rPr>
              <a:t>第四節	社會</a:t>
            </a:r>
            <a:r>
              <a:rPr lang="zh-TW" altLang="en-US" sz="3600" b="1" dirty="0" smtClean="0">
                <a:latin typeface="+mj-lt"/>
              </a:rPr>
              <a:t>差異</a:t>
            </a:r>
            <a:endParaRPr lang="en-US" altLang="zh-TW" sz="3600" b="1" dirty="0" smtClean="0">
              <a:latin typeface="+mj-lt"/>
            </a:endParaRPr>
          </a:p>
          <a:p>
            <a:pPr>
              <a:buFont typeface="Wingdings" pitchFamily="2" charset="2"/>
              <a:buChar char="u"/>
            </a:pPr>
            <a:r>
              <a:rPr lang="zh-TW" altLang="en-US" sz="3600" b="1" dirty="0">
                <a:latin typeface="+mj-lt"/>
              </a:rPr>
              <a:t>第五節	</a:t>
            </a:r>
            <a:r>
              <a:rPr lang="zh-TW" altLang="en-US" sz="3600" b="1" dirty="0" smtClean="0">
                <a:latin typeface="+mj-lt"/>
              </a:rPr>
              <a:t>女性</a:t>
            </a:r>
            <a:endParaRPr lang="en-US" altLang="zh-TW" sz="3600" b="1" dirty="0" smtClean="0">
              <a:latin typeface="+mj-lt"/>
            </a:endParaRPr>
          </a:p>
          <a:p>
            <a:pPr>
              <a:buFont typeface="Wingdings" pitchFamily="2" charset="2"/>
              <a:buChar char="u"/>
            </a:pPr>
            <a:r>
              <a:rPr lang="zh-TW" altLang="en-US" sz="3600" b="1" dirty="0">
                <a:latin typeface="+mj-lt"/>
              </a:rPr>
              <a:t>第六節	政治團體</a:t>
            </a:r>
          </a:p>
        </p:txBody>
      </p:sp>
    </p:spTree>
    <p:extLst>
      <p:ext uri="{BB962C8B-B14F-4D97-AF65-F5344CB8AC3E}">
        <p14:creationId xmlns:p14="http://schemas.microsoft.com/office/powerpoint/2010/main" val="2542699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blip>
          <a:srcRect/>
          <a:stretch>
            <a:fillRect t="-1000" b="-1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t>社會身分</a:t>
            </a:r>
            <a:endParaRPr lang="zh-TW" altLang="en-US" sz="4800" dirty="0"/>
          </a:p>
        </p:txBody>
      </p:sp>
      <p:sp>
        <p:nvSpPr>
          <p:cNvPr id="3" name="內容版面配置區 2"/>
          <p:cNvSpPr>
            <a:spLocks noGrp="1"/>
          </p:cNvSpPr>
          <p:nvPr>
            <p:ph idx="1"/>
          </p:nvPr>
        </p:nvSpPr>
        <p:spPr>
          <a:xfrm>
            <a:off x="457200" y="2852936"/>
            <a:ext cx="7239000" cy="2736304"/>
          </a:xfrm>
        </p:spPr>
        <p:txBody>
          <a:bodyPr/>
          <a:lstStyle/>
          <a:p>
            <a:r>
              <a:rPr lang="zh-TW" altLang="en-US" b="1" dirty="0"/>
              <a:t>在日本，一個最重要的社會特色是：單一種族。日本缺乏種族和語言上的變化，這在亞洲國家不是單一特例，這是政治發展中的重要影響因素。大部分的日本人是同種族且使用同一種語言，而且擁有相同的信念。</a:t>
            </a:r>
          </a:p>
        </p:txBody>
      </p:sp>
    </p:spTree>
    <p:extLst>
      <p:ext uri="{BB962C8B-B14F-4D97-AF65-F5344CB8AC3E}">
        <p14:creationId xmlns:p14="http://schemas.microsoft.com/office/powerpoint/2010/main" val="17619674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1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第二節	社會地位</a:t>
            </a:r>
          </a:p>
        </p:txBody>
      </p:sp>
      <p:sp>
        <p:nvSpPr>
          <p:cNvPr id="3" name="內容版面配置區 2"/>
          <p:cNvSpPr>
            <a:spLocks noGrp="1"/>
          </p:cNvSpPr>
          <p:nvPr>
            <p:ph idx="1"/>
          </p:nvPr>
        </p:nvSpPr>
        <p:spPr/>
        <p:txBody>
          <a:bodyPr/>
          <a:lstStyle/>
          <a:p>
            <a:r>
              <a:rPr lang="zh-TW" altLang="zh-TW" b="1" dirty="0"/>
              <a:t>社會階級的劃分是根據成員間的職業、教育、成就還有家庭背景來</a:t>
            </a:r>
            <a:r>
              <a:rPr lang="zh-TW" altLang="zh-TW" b="1" dirty="0" smtClean="0"/>
              <a:t>決定</a:t>
            </a:r>
            <a:r>
              <a:rPr lang="zh-TW" altLang="en-US" b="1" dirty="0" smtClean="0">
                <a:latin typeface="細明體"/>
                <a:ea typeface="細明體"/>
              </a:rPr>
              <a:t>。</a:t>
            </a:r>
            <a:endParaRPr lang="en-US" altLang="zh-TW" b="1" dirty="0" smtClean="0">
              <a:latin typeface="細明體"/>
              <a:ea typeface="細明體"/>
            </a:endParaRPr>
          </a:p>
          <a:p>
            <a:r>
              <a:rPr lang="zh-TW" altLang="en-US" b="1" dirty="0"/>
              <a:t>日本的政治、經濟領域裡的高階</a:t>
            </a:r>
            <a:r>
              <a:rPr lang="zh-TW" altLang="en-US" b="1" dirty="0" smtClean="0"/>
              <a:t>人士主要仍然是父傳子</a:t>
            </a:r>
            <a:r>
              <a:rPr lang="en-US" altLang="zh-TW" b="1" dirty="0" smtClean="0"/>
              <a:t>(</a:t>
            </a:r>
            <a:r>
              <a:rPr lang="zh-TW" altLang="en-US" b="1" dirty="0" smtClean="0"/>
              <a:t>偶爾父傳女</a:t>
            </a:r>
            <a:r>
              <a:rPr lang="en-US" altLang="zh-TW" b="1" dirty="0" smtClean="0"/>
              <a:t>)</a:t>
            </a:r>
            <a:r>
              <a:rPr lang="zh-TW" altLang="en-US" b="1" dirty="0" smtClean="0">
                <a:latin typeface="新細明體"/>
                <a:ea typeface="新細明體"/>
              </a:rPr>
              <a:t>、子傳孫的獨佔時期。</a:t>
            </a:r>
            <a:endParaRPr lang="en-US" altLang="zh-TW" b="1" dirty="0" smtClean="0">
              <a:latin typeface="新細明體"/>
              <a:ea typeface="新細明體"/>
            </a:endParaRPr>
          </a:p>
          <a:p>
            <a:r>
              <a:rPr lang="zh-TW" altLang="en-US" b="1" dirty="0">
                <a:latin typeface="新細明體"/>
                <a:ea typeface="新細明體"/>
              </a:rPr>
              <a:t>家庭背景影響深遠，且具決定性的力量在選擇職業和事業的發展</a:t>
            </a:r>
            <a:r>
              <a:rPr lang="zh-TW" altLang="en-US" b="1" dirty="0" smtClean="0">
                <a:latin typeface="新細明體"/>
                <a:ea typeface="新細明體"/>
              </a:rPr>
              <a:t>上。縱使經濟高度成長，社會階級垂直</a:t>
            </a:r>
            <a:r>
              <a:rPr lang="zh-TW" altLang="en-US" b="1" dirty="0">
                <a:latin typeface="新細明體"/>
                <a:ea typeface="新細明體"/>
              </a:rPr>
              <a:t>流動情形似乎沒有明顯地增加</a:t>
            </a:r>
            <a:r>
              <a:rPr lang="zh-TW" altLang="en-US" b="1" dirty="0" smtClean="0">
                <a:latin typeface="新細明體"/>
                <a:ea typeface="新細明體"/>
              </a:rPr>
              <a:t>。</a:t>
            </a:r>
            <a:endParaRPr lang="en-US" altLang="zh-TW" b="1" dirty="0" smtClean="0">
              <a:latin typeface="新細明體"/>
              <a:ea typeface="新細明體"/>
            </a:endParaRPr>
          </a:p>
          <a:p>
            <a:r>
              <a:rPr lang="zh-TW" altLang="en-US" b="1" dirty="0">
                <a:latin typeface="新細明體"/>
                <a:ea typeface="新細明體"/>
              </a:rPr>
              <a:t>外國公司和外籍商務人士難以打進日本</a:t>
            </a:r>
            <a:r>
              <a:rPr lang="zh-TW" altLang="en-US" b="1" dirty="0" smtClean="0">
                <a:latin typeface="新細明體"/>
                <a:ea typeface="新細明體"/>
              </a:rPr>
              <a:t>文化圈。工作上無法日本母公司信任，生活上也無法融入日本社會圈</a:t>
            </a:r>
            <a:endParaRPr lang="en-US" altLang="zh-TW" b="1" dirty="0">
              <a:latin typeface="新細明體"/>
              <a:ea typeface="新細明體"/>
            </a:endParaRPr>
          </a:p>
        </p:txBody>
      </p:sp>
    </p:spTree>
    <p:extLst>
      <p:ext uri="{BB962C8B-B14F-4D97-AF65-F5344CB8AC3E}">
        <p14:creationId xmlns:p14="http://schemas.microsoft.com/office/powerpoint/2010/main" val="3124611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44000" b="-4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代表人物</a:t>
            </a:r>
            <a:r>
              <a:rPr lang="en-US" altLang="zh-TW" dirty="0" smtClean="0"/>
              <a:t>:</a:t>
            </a:r>
            <a:r>
              <a:rPr lang="zh-TW" altLang="en-US" dirty="0" smtClean="0"/>
              <a:t>安倍晉三</a:t>
            </a:r>
            <a:endParaRPr lang="zh-TW" altLang="en-US" dirty="0"/>
          </a:p>
        </p:txBody>
      </p:sp>
      <p:pic>
        <p:nvPicPr>
          <p:cNvPr id="4" name="內容版面配置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528" y="1988840"/>
            <a:ext cx="3312368" cy="4042326"/>
          </a:xfrm>
        </p:spPr>
      </p:pic>
      <p:sp>
        <p:nvSpPr>
          <p:cNvPr id="5" name="矩形 4"/>
          <p:cNvSpPr/>
          <p:nvPr/>
        </p:nvSpPr>
        <p:spPr>
          <a:xfrm>
            <a:off x="3635896" y="2060848"/>
            <a:ext cx="4032448" cy="3970318"/>
          </a:xfrm>
          <a:prstGeom prst="rect">
            <a:avLst/>
          </a:prstGeom>
        </p:spPr>
        <p:txBody>
          <a:bodyPr wrap="square">
            <a:spAutoFit/>
          </a:bodyPr>
          <a:lstStyle/>
          <a:p>
            <a:r>
              <a:rPr lang="zh-TW" altLang="en-US" sz="2800" b="1" dirty="0" smtClean="0"/>
              <a:t>父親安倍晉太郎曾是日本政壇三領袖之一（與竹下登、宮澤喜一並稱）；其外祖父岸信介是前總理大臣（第</a:t>
            </a:r>
            <a:r>
              <a:rPr lang="en-US" altLang="zh-TW" sz="2800" b="1" dirty="0" smtClean="0"/>
              <a:t>56</a:t>
            </a:r>
            <a:r>
              <a:rPr lang="zh-TW" altLang="en-US" sz="2800" b="1" dirty="0" smtClean="0"/>
              <a:t>、</a:t>
            </a:r>
            <a:r>
              <a:rPr lang="en-US" altLang="zh-TW" sz="2800" b="1" dirty="0" smtClean="0"/>
              <a:t>57</a:t>
            </a:r>
            <a:r>
              <a:rPr lang="zh-TW" altLang="en-US" sz="2800" b="1" dirty="0" smtClean="0"/>
              <a:t>任）；其外叔公佐藤榮作是至今唯一獲得過諾貝爾和平獎的日本首相（</a:t>
            </a:r>
            <a:r>
              <a:rPr lang="en-US" altLang="zh-TW" sz="2800" b="1" dirty="0" smtClean="0"/>
              <a:t>1974</a:t>
            </a:r>
            <a:r>
              <a:rPr lang="zh-TW" altLang="en-US" sz="2800" b="1" dirty="0" smtClean="0"/>
              <a:t>年）。</a:t>
            </a:r>
            <a:endParaRPr lang="zh-TW" altLang="en-US" sz="2800" b="1" dirty="0"/>
          </a:p>
        </p:txBody>
      </p:sp>
    </p:spTree>
    <p:extLst>
      <p:ext uri="{BB962C8B-B14F-4D97-AF65-F5344CB8AC3E}">
        <p14:creationId xmlns:p14="http://schemas.microsoft.com/office/powerpoint/2010/main" val="2475297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第三節	個人與團體</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64798241"/>
              </p:ext>
            </p:extLst>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8238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第三節	個人與團體</a:t>
            </a:r>
          </a:p>
        </p:txBody>
      </p:sp>
      <p:sp>
        <p:nvSpPr>
          <p:cNvPr id="3" name="內容版面配置區 2"/>
          <p:cNvSpPr>
            <a:spLocks noGrp="1"/>
          </p:cNvSpPr>
          <p:nvPr>
            <p:ph idx="1"/>
          </p:nvPr>
        </p:nvSpPr>
        <p:spPr/>
        <p:txBody>
          <a:bodyPr/>
          <a:lstStyle/>
          <a:p>
            <a:r>
              <a:rPr lang="zh-TW" altLang="en-US" b="1" dirty="0"/>
              <a:t>壓力</a:t>
            </a:r>
            <a:r>
              <a:rPr lang="zh-TW" altLang="en-US" b="1" dirty="0" smtClean="0"/>
              <a:t>團體</a:t>
            </a:r>
            <a:r>
              <a:rPr lang="zh-TW" altLang="en-US" b="1" dirty="0">
                <a:latin typeface="新細明體"/>
                <a:ea typeface="新細明體"/>
              </a:rPr>
              <a:t>─農業協同</a:t>
            </a:r>
            <a:r>
              <a:rPr lang="zh-TW" altLang="en-US" b="1" dirty="0" smtClean="0">
                <a:latin typeface="新細明體"/>
                <a:ea typeface="新細明體"/>
              </a:rPr>
              <a:t>組合</a:t>
            </a:r>
            <a:endParaRPr lang="en-US" altLang="zh-TW" b="1" dirty="0" smtClean="0">
              <a:latin typeface="新細明體"/>
              <a:ea typeface="新細明體"/>
            </a:endParaRPr>
          </a:p>
          <a:p>
            <a:r>
              <a:rPr lang="zh-TW" altLang="en-US" b="1" dirty="0" smtClean="0"/>
              <a:t>西方國家</a:t>
            </a:r>
            <a:r>
              <a:rPr lang="zh-TW" altLang="en-US" b="1" dirty="0"/>
              <a:t>的農民並非重要的政治影響團體。但在日本，農民雖然逐年減少，但他們集票能力強，可以產生極大的力量</a:t>
            </a:r>
            <a:r>
              <a:rPr lang="zh-TW" altLang="en-US" b="1" dirty="0" smtClean="0"/>
              <a:t>。</a:t>
            </a:r>
            <a:endParaRPr lang="en-US" altLang="zh-TW" b="1" dirty="0" smtClean="0"/>
          </a:p>
          <a:p>
            <a:r>
              <a:rPr lang="zh-TW" altLang="en-US" b="1" dirty="0"/>
              <a:t>農協最熱門的年中</a:t>
            </a:r>
            <a:r>
              <a:rPr lang="zh-TW" altLang="en-US" b="1" dirty="0" smtClean="0"/>
              <a:t>行事</a:t>
            </a:r>
            <a:r>
              <a:rPr lang="zh-TW" altLang="en-US" b="1" dirty="0" smtClean="0">
                <a:latin typeface="新細明體"/>
                <a:ea typeface="新細明體"/>
              </a:rPr>
              <a:t>，就是每年米價決定時陳情運動。決定過程十分戲劇化也十分政治化</a:t>
            </a:r>
            <a:endParaRPr lang="zh-TW" altLang="en-US" b="1" dirty="0"/>
          </a:p>
        </p:txBody>
      </p:sp>
      <p:graphicFrame>
        <p:nvGraphicFramePr>
          <p:cNvPr id="4" name="資料庫圖表 3"/>
          <p:cNvGraphicFramePr/>
          <p:nvPr>
            <p:extLst>
              <p:ext uri="{D42A27DB-BD31-4B8C-83A1-F6EECF244321}">
                <p14:modId xmlns:p14="http://schemas.microsoft.com/office/powerpoint/2010/main" val="89309893"/>
              </p:ext>
            </p:extLst>
          </p:nvPr>
        </p:nvGraphicFramePr>
        <p:xfrm>
          <a:off x="1043608" y="1052736"/>
          <a:ext cx="660005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690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C35D1AFE-39BE-441A-9717-1AA43A419494}"/>
                                            </p:graphicEl>
                                          </p:spTgt>
                                        </p:tgtEl>
                                        <p:attrNameLst>
                                          <p:attrName>style.visibility</p:attrName>
                                        </p:attrNameLst>
                                      </p:cBhvr>
                                      <p:to>
                                        <p:strVal val="visible"/>
                                      </p:to>
                                    </p:set>
                                    <p:animEffect transition="in" filter="fade">
                                      <p:cBhvr>
                                        <p:cTn id="7" dur="500"/>
                                        <p:tgtEl>
                                          <p:spTgt spid="4">
                                            <p:graphicEl>
                                              <a:dgm id="{C35D1AFE-39BE-441A-9717-1AA43A41949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95C51B07-97ED-4C1B-86BD-CB061E0A9F6C}"/>
                                            </p:graphicEl>
                                          </p:spTgt>
                                        </p:tgtEl>
                                        <p:attrNameLst>
                                          <p:attrName>style.visibility</p:attrName>
                                        </p:attrNameLst>
                                      </p:cBhvr>
                                      <p:to>
                                        <p:strVal val="visible"/>
                                      </p:to>
                                    </p:set>
                                    <p:animEffect transition="in" filter="fade">
                                      <p:cBhvr>
                                        <p:cTn id="12" dur="500"/>
                                        <p:tgtEl>
                                          <p:spTgt spid="4">
                                            <p:graphicEl>
                                              <a:dgm id="{95C51B07-97ED-4C1B-86BD-CB061E0A9F6C}"/>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13A6BCAE-96D7-49DC-B95A-D98E57EFD74A}"/>
                                            </p:graphicEl>
                                          </p:spTgt>
                                        </p:tgtEl>
                                        <p:attrNameLst>
                                          <p:attrName>style.visibility</p:attrName>
                                        </p:attrNameLst>
                                      </p:cBhvr>
                                      <p:to>
                                        <p:strVal val="visible"/>
                                      </p:to>
                                    </p:set>
                                    <p:animEffect transition="in" filter="fade">
                                      <p:cBhvr>
                                        <p:cTn id="15" dur="500"/>
                                        <p:tgtEl>
                                          <p:spTgt spid="4">
                                            <p:graphicEl>
                                              <a:dgm id="{13A6BCAE-96D7-49DC-B95A-D98E57EFD74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DAD2C010-FF31-4826-AB1D-5C631E566360}"/>
                                            </p:graphicEl>
                                          </p:spTgt>
                                        </p:tgtEl>
                                        <p:attrNameLst>
                                          <p:attrName>style.visibility</p:attrName>
                                        </p:attrNameLst>
                                      </p:cBhvr>
                                      <p:to>
                                        <p:strVal val="visible"/>
                                      </p:to>
                                    </p:set>
                                    <p:animEffect transition="in" filter="fade">
                                      <p:cBhvr>
                                        <p:cTn id="20" dur="500"/>
                                        <p:tgtEl>
                                          <p:spTgt spid="4">
                                            <p:graphicEl>
                                              <a:dgm id="{DAD2C010-FF31-4826-AB1D-5C631E566360}"/>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DB777DEC-C4CD-4C1A-BA79-92127787160E}"/>
                                            </p:graphicEl>
                                          </p:spTgt>
                                        </p:tgtEl>
                                        <p:attrNameLst>
                                          <p:attrName>style.visibility</p:attrName>
                                        </p:attrNameLst>
                                      </p:cBhvr>
                                      <p:to>
                                        <p:strVal val="visible"/>
                                      </p:to>
                                    </p:set>
                                    <p:animEffect transition="in" filter="fade">
                                      <p:cBhvr>
                                        <p:cTn id="23" dur="500"/>
                                        <p:tgtEl>
                                          <p:spTgt spid="4">
                                            <p:graphicEl>
                                              <a:dgm id="{DB777DEC-C4CD-4C1A-BA79-92127787160E}"/>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graphicEl>
                                              <a:dgm id="{11FADCB1-EFAA-42C6-A311-3279CBA95EBB}"/>
                                            </p:graphicEl>
                                          </p:spTgt>
                                        </p:tgtEl>
                                        <p:attrNameLst>
                                          <p:attrName>style.visibility</p:attrName>
                                        </p:attrNameLst>
                                      </p:cBhvr>
                                      <p:to>
                                        <p:strVal val="visible"/>
                                      </p:to>
                                    </p:set>
                                    <p:animEffect transition="in" filter="fade">
                                      <p:cBhvr>
                                        <p:cTn id="26" dur="500"/>
                                        <p:tgtEl>
                                          <p:spTgt spid="4">
                                            <p:graphicEl>
                                              <a:dgm id="{11FADCB1-EFAA-42C6-A311-3279CBA95EB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l="-6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第四節	</a:t>
            </a:r>
            <a:r>
              <a:rPr lang="zh-TW" altLang="en-US" dirty="0" smtClean="0"/>
              <a:t>社會歧視</a:t>
            </a:r>
            <a:r>
              <a:rPr lang="en-US" altLang="zh-TW" dirty="0" smtClean="0"/>
              <a:t>1</a:t>
            </a:r>
            <a:endParaRPr lang="zh-TW" altLang="en-US" dirty="0"/>
          </a:p>
        </p:txBody>
      </p:sp>
      <p:sp>
        <p:nvSpPr>
          <p:cNvPr id="3" name="內容版面配置區 2"/>
          <p:cNvSpPr>
            <a:spLocks noGrp="1"/>
          </p:cNvSpPr>
          <p:nvPr>
            <p:ph idx="1"/>
          </p:nvPr>
        </p:nvSpPr>
        <p:spPr/>
        <p:txBody>
          <a:bodyPr/>
          <a:lstStyle/>
          <a:p>
            <a:r>
              <a:rPr lang="zh-TW" altLang="en-US" b="1" dirty="0" smtClean="0"/>
              <a:t>在日本的韓國人</a:t>
            </a:r>
            <a:endParaRPr lang="en-US" altLang="zh-TW" b="1" dirty="0" smtClean="0"/>
          </a:p>
          <a:p>
            <a:r>
              <a:rPr lang="zh-TW" altLang="en-US" b="1" dirty="0"/>
              <a:t>二戰時，大約</a:t>
            </a:r>
            <a:r>
              <a:rPr lang="en-US" altLang="zh-TW" b="1" dirty="0"/>
              <a:t>65</a:t>
            </a:r>
            <a:r>
              <a:rPr lang="zh-TW" altLang="en-US" b="1" dirty="0"/>
              <a:t>萬左右的韓國人被強迫到日本的工廠和礦山工作，彌補因為戰爭而缺乏的勞動力，甚至被強迫進入日本軍隊裡</a:t>
            </a:r>
            <a:r>
              <a:rPr lang="zh-TW" altLang="en-US" b="1" dirty="0" smtClean="0"/>
              <a:t>。</a:t>
            </a:r>
            <a:endParaRPr lang="en-US" altLang="zh-TW" b="1" dirty="0" smtClean="0"/>
          </a:p>
          <a:p>
            <a:r>
              <a:rPr lang="zh-TW" altLang="en-US" b="1" dirty="0"/>
              <a:t>戰後定居在</a:t>
            </a:r>
            <a:r>
              <a:rPr lang="zh-TW" altLang="en-US" b="1" dirty="0" smtClean="0"/>
              <a:t>日本</a:t>
            </a:r>
            <a:r>
              <a:rPr lang="zh-TW" altLang="en-US" b="1" dirty="0" smtClean="0">
                <a:latin typeface="新細明體"/>
                <a:ea typeface="新細明體"/>
              </a:rPr>
              <a:t>，受到日本居民的歧視和迫害</a:t>
            </a:r>
            <a:r>
              <a:rPr lang="en-US" altLang="zh-TW" b="1" dirty="0" smtClean="0">
                <a:latin typeface="新細明體"/>
                <a:ea typeface="新細明體"/>
              </a:rPr>
              <a:t>，</a:t>
            </a:r>
            <a:r>
              <a:rPr lang="zh-TW" altLang="en-US" b="1" dirty="0" smtClean="0">
                <a:latin typeface="新細明體"/>
                <a:ea typeface="新細明體"/>
              </a:rPr>
              <a:t>高失業率</a:t>
            </a:r>
            <a:endParaRPr lang="en-US" altLang="zh-TW" b="1" dirty="0" smtClean="0">
              <a:latin typeface="新細明體"/>
              <a:ea typeface="新細明體"/>
            </a:endParaRPr>
          </a:p>
          <a:p>
            <a:endParaRPr lang="zh-TW" altLang="en-US" dirty="0"/>
          </a:p>
        </p:txBody>
      </p:sp>
    </p:spTree>
    <p:extLst>
      <p:ext uri="{BB962C8B-B14F-4D97-AF65-F5344CB8AC3E}">
        <p14:creationId xmlns:p14="http://schemas.microsoft.com/office/powerpoint/2010/main" val="41773085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
            </a:r>
            <a:br>
              <a:rPr lang="en-US" altLang="zh-TW" dirty="0" smtClean="0"/>
            </a:br>
            <a:r>
              <a:rPr lang="zh-TW" altLang="en-US" dirty="0" smtClean="0"/>
              <a:t>在</a:t>
            </a:r>
            <a:r>
              <a:rPr lang="zh-TW" altLang="en-US" dirty="0"/>
              <a:t>日的韓國組織：</a:t>
            </a:r>
            <a:br>
              <a:rPr lang="zh-TW" altLang="en-US" dirty="0"/>
            </a:b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smtClean="0"/>
              <a:t></a:t>
            </a:r>
            <a:r>
              <a:rPr lang="zh-TW" altLang="en-US" dirty="0"/>
              <a:t>	誠和會</a:t>
            </a:r>
            <a:r>
              <a:rPr lang="en-US" altLang="zh-TW" dirty="0"/>
              <a:t>(</a:t>
            </a:r>
            <a:r>
              <a:rPr lang="en-US" altLang="zh-TW" dirty="0" err="1"/>
              <a:t>Seiwakai</a:t>
            </a:r>
            <a:r>
              <a:rPr lang="en-US" altLang="zh-TW" dirty="0"/>
              <a:t>)</a:t>
            </a:r>
            <a:r>
              <a:rPr lang="zh-TW" altLang="en-US" dirty="0"/>
              <a:t>：由入日本籍的公民組成。由於已入籍韓國人大多不想再提及他們的祖先，組織的成員人數不多。</a:t>
            </a:r>
          </a:p>
          <a:p>
            <a:r>
              <a:rPr lang="zh-TW" altLang="en-US" dirty="0"/>
              <a:t>	朝總聯</a:t>
            </a:r>
            <a:r>
              <a:rPr lang="en-US" altLang="zh-TW" dirty="0"/>
              <a:t>(</a:t>
            </a:r>
            <a:r>
              <a:rPr lang="en-US" altLang="zh-TW" dirty="0" err="1"/>
              <a:t>Chongnyon</a:t>
            </a:r>
            <a:r>
              <a:rPr lang="en-US" altLang="zh-TW" dirty="0"/>
              <a:t>)</a:t>
            </a:r>
            <a:r>
              <a:rPr lang="zh-TW" altLang="en-US" dirty="0"/>
              <a:t>：是一個位於日本的北韓人組織。由於北韓與日本並沒有建立正式的外交關係，此組織事實上承擔著維持日朝關係的外交機構的角色。在北韓勢力衰弱後，朝總聯的吸引力下降。</a:t>
            </a:r>
          </a:p>
          <a:p>
            <a:r>
              <a:rPr lang="zh-TW" altLang="en-US" dirty="0"/>
              <a:t>	民團</a:t>
            </a:r>
            <a:r>
              <a:rPr lang="en-US" altLang="zh-TW" dirty="0"/>
              <a:t>(</a:t>
            </a:r>
            <a:r>
              <a:rPr lang="en-US" altLang="zh-TW" dirty="0" err="1"/>
              <a:t>Mindan</a:t>
            </a:r>
            <a:r>
              <a:rPr lang="en-US" altLang="zh-TW" dirty="0"/>
              <a:t>)</a:t>
            </a:r>
            <a:r>
              <a:rPr lang="zh-TW" altLang="en-US" dirty="0"/>
              <a:t>：由南韓政府所支持，大多訴求同化和在日韓國人的社會和經濟條件的改善。目前約</a:t>
            </a:r>
            <a:r>
              <a:rPr lang="en-US" altLang="zh-TW" dirty="0"/>
              <a:t>61</a:t>
            </a:r>
            <a:r>
              <a:rPr lang="zh-TW" altLang="en-US" dirty="0"/>
              <a:t>萬居住在日本但未入日本籍的朝鮮人中，</a:t>
            </a:r>
            <a:r>
              <a:rPr lang="en-US" altLang="zh-TW" dirty="0"/>
              <a:t>65%</a:t>
            </a:r>
            <a:r>
              <a:rPr lang="zh-TW" altLang="en-US" dirty="0"/>
              <a:t>加入了民團，而</a:t>
            </a:r>
            <a:r>
              <a:rPr lang="en-US" altLang="zh-TW" dirty="0"/>
              <a:t>25%</a:t>
            </a:r>
            <a:r>
              <a:rPr lang="zh-TW" altLang="en-US" dirty="0"/>
              <a:t>加入了朝總聯。</a:t>
            </a:r>
          </a:p>
          <a:p>
            <a:endParaRPr lang="zh-TW" altLang="en-US" dirty="0"/>
          </a:p>
        </p:txBody>
      </p:sp>
    </p:spTree>
    <p:extLst>
      <p:ext uri="{BB962C8B-B14F-4D97-AF65-F5344CB8AC3E}">
        <p14:creationId xmlns:p14="http://schemas.microsoft.com/office/powerpoint/2010/main" val="40288937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華麗">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華麗">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華麗">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123</TotalTime>
  <Words>1311</Words>
  <Application>Microsoft Office PowerPoint</Application>
  <PresentationFormat>如螢幕大小 (4:3)</PresentationFormat>
  <Paragraphs>77</Paragraphs>
  <Slides>17</Slides>
  <Notes>0</Notes>
  <HiddenSlides>0</HiddenSlides>
  <MMClips>0</MMClips>
  <ScaleCrop>false</ScaleCrop>
  <HeadingPairs>
    <vt:vector size="4" baseType="variant">
      <vt:variant>
        <vt:lpstr>佈景主題</vt:lpstr>
      </vt:variant>
      <vt:variant>
        <vt:i4>1</vt:i4>
      </vt:variant>
      <vt:variant>
        <vt:lpstr>投影片標題</vt:lpstr>
      </vt:variant>
      <vt:variant>
        <vt:i4>17</vt:i4>
      </vt:variant>
    </vt:vector>
  </HeadingPairs>
  <TitlesOfParts>
    <vt:vector size="18" baseType="lpstr">
      <vt:lpstr>華麗</vt:lpstr>
      <vt:lpstr>  Introduction to Japanese Politics CH.8The Social Order</vt:lpstr>
      <vt:lpstr>目錄</vt:lpstr>
      <vt:lpstr>社會身分</vt:lpstr>
      <vt:lpstr>第二節 社會地位</vt:lpstr>
      <vt:lpstr>代表人物:安倍晉三</vt:lpstr>
      <vt:lpstr>第三節 個人與團體</vt:lpstr>
      <vt:lpstr>第三節 個人與團體</vt:lpstr>
      <vt:lpstr>第四節 社會歧視1</vt:lpstr>
      <vt:lpstr> 在日的韓國組織： </vt:lpstr>
      <vt:lpstr>第四節 社會歧視2</vt:lpstr>
      <vt:lpstr>第四節 社會歧視3</vt:lpstr>
      <vt:lpstr>第五節 女性</vt:lpstr>
      <vt:lpstr>第五節 女性1</vt:lpstr>
      <vt:lpstr>第五節 女性2  教育</vt:lpstr>
      <vt:lpstr>第五節 女性3  就業</vt:lpstr>
      <vt:lpstr>第六節 政治團體</vt:lpstr>
      <vt:lpstr>Q&amp;A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Japanese Politics CH.8The Social Order</dc:title>
  <dc:creator>h512512</dc:creator>
  <cp:lastModifiedBy>h512512</cp:lastModifiedBy>
  <cp:revision>13</cp:revision>
  <dcterms:created xsi:type="dcterms:W3CDTF">2013-04-29T02:18:07Z</dcterms:created>
  <dcterms:modified xsi:type="dcterms:W3CDTF">2013-04-29T04:21:17Z</dcterms:modified>
</cp:coreProperties>
</file>