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4" r:id="rId9"/>
    <p:sldId id="265" r:id="rId10"/>
    <p:sldId id="267" r:id="rId11"/>
    <p:sldId id="266"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lang val="zh-TW"/>
  <c:chart>
    <c:title>
      <c:tx>
        <c:rich>
          <a:bodyPr/>
          <a:lstStyle/>
          <a:p>
            <a:pPr>
              <a:defRPr/>
            </a:pPr>
            <a:r>
              <a:rPr lang="zh-TW" altLang="en-US" dirty="0" smtClean="0"/>
              <a:t> </a:t>
            </a:r>
            <a:endParaRPr lang="zh-TW" altLang="en-US" dirty="0"/>
          </a:p>
        </c:rich>
      </c:tx>
      <c:layout>
        <c:manualLayout>
          <c:xMode val="edge"/>
          <c:yMode val="edge"/>
          <c:x val="0.31836441440072022"/>
          <c:y val="2.0595752409865203E-2"/>
        </c:manualLayout>
      </c:layout>
    </c:title>
    <c:plotArea>
      <c:layout>
        <c:manualLayout>
          <c:layoutTarget val="inner"/>
          <c:xMode val="edge"/>
          <c:yMode val="edge"/>
          <c:x val="7.9992600757674573E-2"/>
          <c:y val="4.398461146593468E-2"/>
          <c:w val="0.75809687466595532"/>
          <c:h val="0.62696489007996403"/>
        </c:manualLayout>
      </c:layout>
      <c:lineChart>
        <c:grouping val="standard"/>
        <c:ser>
          <c:idx val="0"/>
          <c:order val="0"/>
          <c:tx>
            <c:strRef>
              <c:f>Sheet1!$B$1</c:f>
              <c:strCache>
                <c:ptCount val="1"/>
                <c:pt idx="0">
                  <c:v>出生數</c:v>
                </c:pt>
              </c:strCache>
            </c:strRef>
          </c:tx>
          <c:marker>
            <c:symbol val="none"/>
          </c:marker>
          <c:cat>
            <c:numRef>
              <c:f>Sheet1!$A$2:$A$7</c:f>
              <c:numCache>
                <c:formatCode>General</c:formatCode>
                <c:ptCount val="6"/>
                <c:pt idx="0">
                  <c:v>1955</c:v>
                </c:pt>
                <c:pt idx="1">
                  <c:v>1965</c:v>
                </c:pt>
                <c:pt idx="2">
                  <c:v>1975</c:v>
                </c:pt>
                <c:pt idx="3">
                  <c:v>1985</c:v>
                </c:pt>
                <c:pt idx="4">
                  <c:v>1995</c:v>
                </c:pt>
                <c:pt idx="5">
                  <c:v>2005</c:v>
                </c:pt>
              </c:numCache>
            </c:numRef>
          </c:cat>
          <c:val>
            <c:numRef>
              <c:f>Sheet1!$B$2:$B$7</c:f>
              <c:numCache>
                <c:formatCode>General</c:formatCode>
                <c:ptCount val="6"/>
                <c:pt idx="0">
                  <c:v>173</c:v>
                </c:pt>
                <c:pt idx="1">
                  <c:v>182</c:v>
                </c:pt>
                <c:pt idx="2">
                  <c:v>190</c:v>
                </c:pt>
                <c:pt idx="3">
                  <c:v>143</c:v>
                </c:pt>
                <c:pt idx="4">
                  <c:v>118</c:v>
                </c:pt>
                <c:pt idx="5">
                  <c:v>106</c:v>
                </c:pt>
              </c:numCache>
            </c:numRef>
          </c:val>
        </c:ser>
        <c:dLbls/>
        <c:marker val="1"/>
        <c:axId val="90072576"/>
        <c:axId val="90074112"/>
      </c:lineChart>
      <c:catAx>
        <c:axId val="90072576"/>
        <c:scaling>
          <c:orientation val="minMax"/>
        </c:scaling>
        <c:axPos val="b"/>
        <c:numFmt formatCode="General" sourceLinked="1"/>
        <c:majorTickMark val="none"/>
        <c:tickLblPos val="nextTo"/>
        <c:crossAx val="90074112"/>
        <c:crosses val="autoZero"/>
        <c:auto val="1"/>
        <c:lblAlgn val="ctr"/>
        <c:lblOffset val="100"/>
      </c:catAx>
      <c:valAx>
        <c:axId val="90074112"/>
        <c:scaling>
          <c:orientation val="minMax"/>
        </c:scaling>
        <c:axPos val="l"/>
        <c:majorGridlines/>
        <c:numFmt formatCode="General" sourceLinked="1"/>
        <c:majorTickMark val="none"/>
        <c:tickLblPos val="nextTo"/>
        <c:crossAx val="90072576"/>
        <c:crosses val="autoZero"/>
        <c:crossBetween val="between"/>
      </c:valAx>
    </c:plotArea>
    <c:legend>
      <c:legendPos val="r"/>
      <c:layout/>
    </c:legend>
    <c:plotVisOnly val="1"/>
  </c:chart>
  <c:txPr>
    <a:bodyPr/>
    <a:lstStyle/>
    <a:p>
      <a:pPr>
        <a:defRPr sz="1800"/>
      </a:pPr>
      <a:endParaRPr lang="zh-TW"/>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3" name="矩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矩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矩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矩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矩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圓角矩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圓角矩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矩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705600" y="4206240"/>
            <a:ext cx="960120" cy="457200"/>
          </a:xfrm>
        </p:spPr>
        <p:txBody>
          <a:bodyPr/>
          <a:lstStyle/>
          <a:p>
            <a:fld id="{5BBEAD13-0566-4C6C-97E7-55F17F24B09F}" type="datetimeFigureOut">
              <a:rPr lang="zh-TW" altLang="en-US" smtClean="0"/>
              <a:pPr/>
              <a:t>2013/5/19</a:t>
            </a:fld>
            <a:endParaRPr lang="zh-TW" altLang="en-US"/>
          </a:p>
        </p:txBody>
      </p:sp>
      <p:sp>
        <p:nvSpPr>
          <p:cNvPr id="17" name="頁尾版面配置區 16"/>
          <p:cNvSpPr>
            <a:spLocks noGrp="1"/>
          </p:cNvSpPr>
          <p:nvPr>
            <p:ph type="ftr" sz="quarter" idx="11"/>
          </p:nvPr>
        </p:nvSpPr>
        <p:spPr>
          <a:xfrm>
            <a:off x="5410200" y="4205288"/>
            <a:ext cx="1295400" cy="457200"/>
          </a:xfrm>
        </p:spPr>
        <p:txBody>
          <a:bodyPr/>
          <a:lstStyle/>
          <a:p>
            <a:endParaRPr lang="zh-TW" altLang="en-US"/>
          </a:p>
        </p:txBody>
      </p:sp>
      <p:sp>
        <p:nvSpPr>
          <p:cNvPr id="29" name="投影片編號版面配置區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1143000"/>
            <a:ext cx="1905000" cy="5486400"/>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143000"/>
            <a:ext cx="6248400" cy="548640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381000" y="1143000"/>
            <a:ext cx="8382000" cy="1069848"/>
          </a:xfrm>
        </p:spPr>
        <p:txBody>
          <a:bodyPr anchor="ctr"/>
          <a:lstStyle>
            <a:lvl1pPr>
              <a:defRPr sz="4000" b="0" i="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日期版面配置區 25"/>
          <p:cNvSpPr>
            <a:spLocks noGrp="1"/>
          </p:cNvSpPr>
          <p:nvPr>
            <p:ph type="dt" sz="half" idx="10"/>
          </p:nvPr>
        </p:nvSpPr>
        <p:spPr/>
        <p:txBody>
          <a:bodyPr rtlCol="0"/>
          <a:lstStyle/>
          <a:p>
            <a:fld id="{5BBEAD13-0566-4C6C-97E7-55F17F24B09F}" type="datetimeFigureOut">
              <a:rPr lang="zh-TW" altLang="en-US" smtClean="0"/>
              <a:pPr/>
              <a:t>2013/5/19</a:t>
            </a:fld>
            <a:endParaRPr lang="zh-TW" altLang="en-US"/>
          </a:p>
        </p:txBody>
      </p:sp>
      <p:sp>
        <p:nvSpPr>
          <p:cNvPr id="27" name="投影片編號版面配置區 26"/>
          <p:cNvSpPr>
            <a:spLocks noGrp="1"/>
          </p:cNvSpPr>
          <p:nvPr>
            <p:ph type="sldNum" sz="quarter" idx="11"/>
          </p:nvPr>
        </p:nvSpPr>
        <p:spPr/>
        <p:txBody>
          <a:bodyPr rtlCol="0"/>
          <a:lstStyle/>
          <a:p>
            <a:fld id="{73DA0BB7-265A-403C-9275-D587AB510EDC}" type="slidenum">
              <a:rPr lang="zh-TW" altLang="en-US" smtClean="0"/>
              <a:pPr/>
              <a:t>‹#›</a:t>
            </a:fld>
            <a:endParaRPr lang="zh-TW" altLang="en-US"/>
          </a:p>
        </p:txBody>
      </p:sp>
      <p:sp>
        <p:nvSpPr>
          <p:cNvPr id="28" name="頁尾版面配置區 2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a:xfrm>
            <a:off x="6583680" y="612648"/>
            <a:ext cx="957264" cy="457200"/>
          </a:xfrm>
        </p:spPr>
        <p:txBody>
          <a:bodyPr/>
          <a:lstStyle/>
          <a:p>
            <a:fld id="{5BBEAD13-0566-4C6C-97E7-55F17F24B09F}" type="datetimeFigureOut">
              <a:rPr lang="zh-TW" altLang="en-US" smtClean="0"/>
              <a:pPr/>
              <a:t>2013/5/19</a:t>
            </a:fld>
            <a:endParaRPr lang="zh-TW" altLang="en-US"/>
          </a:p>
        </p:txBody>
      </p:sp>
      <p:sp>
        <p:nvSpPr>
          <p:cNvPr id="4" name="頁尾版面配置區 3"/>
          <p:cNvSpPr>
            <a:spLocks noGrp="1"/>
          </p:cNvSpPr>
          <p:nvPr>
            <p:ph type="ftr" sz="quarter" idx="11"/>
          </p:nvPr>
        </p:nvSpPr>
        <p:spPr>
          <a:xfrm>
            <a:off x="5257800" y="612648"/>
            <a:ext cx="1325880" cy="457200"/>
          </a:xfrm>
        </p:spPr>
        <p:txBody>
          <a:bodyPr/>
          <a:lstStyle/>
          <a:p>
            <a:endParaRPr lang="zh-TW" altLang="en-US"/>
          </a:p>
        </p:txBody>
      </p:sp>
      <p:sp>
        <p:nvSpPr>
          <p:cNvPr id="5" name="投影片編號版面配置區 4"/>
          <p:cNvSpPr>
            <a:spLocks noGrp="1"/>
          </p:cNvSpPr>
          <p:nvPr>
            <p:ph type="sldNum" sz="quarter" idx="12"/>
          </p:nvPr>
        </p:nvSpPr>
        <p:spPr>
          <a:xfrm>
            <a:off x="8174736" y="2272"/>
            <a:ext cx="762000" cy="365760"/>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353496" y="1101970"/>
            <a:ext cx="3383280" cy="877824"/>
          </a:xfrm>
        </p:spPr>
        <p:txBody>
          <a:bodyPr anchor="b"/>
          <a:lstStyle>
            <a:lvl1pPr algn="l">
              <a:buNone/>
              <a:defRPr sz="1800" b="1"/>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2013/5/19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矩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矩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矩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矩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矩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圓角矩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圓角矩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矩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矩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矩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矩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矩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矩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標題版面配置區 21"/>
          <p:cNvSpPr>
            <a:spLocks noGrp="1"/>
          </p:cNvSpPr>
          <p:nvPr>
            <p:ph type="title"/>
          </p:nvPr>
        </p:nvSpPr>
        <p:spPr>
          <a:xfrm>
            <a:off x="457200" y="1143000"/>
            <a:ext cx="8229600" cy="10668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BEAD13-0566-4C6C-97E7-55F17F24B09F}" type="datetimeFigureOut">
              <a:rPr lang="zh-TW" altLang="en-US" smtClean="0"/>
              <a:pPr/>
              <a:t>2013/5/19</a:t>
            </a:fld>
            <a:endParaRPr lang="zh-TW" altLang="en-US"/>
          </a:p>
        </p:txBody>
      </p:sp>
      <p:sp>
        <p:nvSpPr>
          <p:cNvPr id="3" name="頁尾版面配置區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zh-TW" altLang="en-US"/>
          </a:p>
        </p:txBody>
      </p:sp>
      <p:sp>
        <p:nvSpPr>
          <p:cNvPr id="23" name="投影片編號版面配置區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m/publicdata/explore?ds=d5bncppjof8f9_&amp;met_y=sp_dyn_le00_in&amp;idim=country:JPN&amp;dl=zh-TW&amp;hl=zh-TW&amp;q=%E6%97%A5%E6%9C%AC%E5%B9%B3%E5%9D%87%E5%A3%BD%E5%91%BD"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23528" y="1196752"/>
            <a:ext cx="8458200" cy="1656184"/>
          </a:xfrm>
        </p:spPr>
        <p:txBody>
          <a:bodyPr>
            <a:normAutofit fontScale="90000"/>
          </a:bodyPr>
          <a:lstStyle/>
          <a:p>
            <a:r>
              <a:rPr lang="zh-TW" altLang="en-US" dirty="0" smtClean="0"/>
              <a:t>    日本政府與政治</a:t>
            </a:r>
            <a:r>
              <a:rPr lang="en-US" altLang="zh-TW" dirty="0" smtClean="0"/>
              <a:t/>
            </a:r>
            <a:br>
              <a:rPr lang="en-US" altLang="zh-TW" dirty="0" smtClean="0"/>
            </a:br>
            <a:r>
              <a:rPr lang="en-US" altLang="zh-TW" dirty="0" smtClean="0"/>
              <a:t>               Education and health care        </a:t>
            </a:r>
            <a:endParaRPr lang="zh-TW" altLang="en-US" dirty="0"/>
          </a:p>
        </p:txBody>
      </p:sp>
      <p:sp>
        <p:nvSpPr>
          <p:cNvPr id="3" name="副標題 2"/>
          <p:cNvSpPr>
            <a:spLocks noGrp="1"/>
          </p:cNvSpPr>
          <p:nvPr>
            <p:ph type="subTitle" idx="1"/>
          </p:nvPr>
        </p:nvSpPr>
        <p:spPr>
          <a:xfrm>
            <a:off x="3851920" y="4509120"/>
            <a:ext cx="4953000" cy="1752600"/>
          </a:xfrm>
        </p:spPr>
        <p:txBody>
          <a:bodyPr/>
          <a:lstStyle/>
          <a:p>
            <a:r>
              <a:rPr lang="zh-TW" altLang="en-US" dirty="0" smtClean="0">
                <a:latin typeface="+mn-ea"/>
                <a:cs typeface="Arial" pitchFamily="34" charset="0"/>
              </a:rPr>
              <a:t>指導教授：郭育仁　教授</a:t>
            </a:r>
          </a:p>
          <a:p>
            <a:r>
              <a:rPr lang="zh-TW" altLang="en-US" dirty="0" smtClean="0"/>
              <a:t>亞太所 碩一 邱仕融 </a:t>
            </a:r>
            <a:r>
              <a:rPr lang="en-US" altLang="zh-TW" dirty="0" smtClean="0"/>
              <a:t>(m016070007)</a:t>
            </a:r>
          </a:p>
          <a:p>
            <a:endParaRPr lang="zh-TW"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484784"/>
            <a:ext cx="8229600" cy="4325112"/>
          </a:xfrm>
        </p:spPr>
        <p:txBody>
          <a:bodyPr>
            <a:normAutofit fontScale="92500" lnSpcReduction="20000"/>
          </a:bodyPr>
          <a:lstStyle/>
          <a:p>
            <a:r>
              <a:rPr lang="zh-TW" altLang="zh-TW" dirty="0" smtClean="0"/>
              <a:t>高等教育學術成就相對較低，並非只有學生如此，以西方國家的標準來衡量，日本教授的學術成果並不是很豐富</a:t>
            </a:r>
            <a:endParaRPr lang="zh-TW" altLang="en-US" dirty="0" smtClean="0"/>
          </a:p>
          <a:p>
            <a:endParaRPr lang="en-US" altLang="zh-TW" dirty="0" smtClean="0"/>
          </a:p>
          <a:p>
            <a:r>
              <a:rPr lang="zh-TW" altLang="zh-TW" dirty="0" smtClean="0"/>
              <a:t>以</a:t>
            </a:r>
            <a:r>
              <a:rPr lang="zh-TW" altLang="zh-TW" dirty="0" smtClean="0"/>
              <a:t>大學為基礎的研究受到拘束的因素有</a:t>
            </a:r>
            <a:r>
              <a:rPr lang="en-US" altLang="zh-TW" dirty="0" smtClean="0"/>
              <a:t>:</a:t>
            </a:r>
            <a:r>
              <a:rPr lang="zh-TW" altLang="zh-TW" dirty="0" smtClean="0"/>
              <a:t>僵化的管理階層</a:t>
            </a:r>
            <a:r>
              <a:rPr lang="zh-TW" altLang="zh-TW" dirty="0" smtClean="0"/>
              <a:t>，</a:t>
            </a:r>
            <a:r>
              <a:rPr lang="zh-TW" altLang="zh-TW" dirty="0" smtClean="0"/>
              <a:t>經費的不足</a:t>
            </a:r>
            <a:r>
              <a:rPr lang="en-US" altLang="zh-TW" dirty="0" smtClean="0"/>
              <a:t>(</a:t>
            </a:r>
            <a:r>
              <a:rPr lang="zh-TW" altLang="zh-TW" dirty="0" smtClean="0"/>
              <a:t>特別是設備方面</a:t>
            </a:r>
            <a:r>
              <a:rPr lang="en-US" altLang="zh-TW" dirty="0" smtClean="0"/>
              <a:t>)</a:t>
            </a:r>
            <a:r>
              <a:rPr lang="zh-TW" altLang="zh-TW" dirty="0" smtClean="0"/>
              <a:t>，博士後階段的拙劣規劃、業界連結太少，以及限制外國研究者的投入。</a:t>
            </a:r>
            <a:endParaRPr lang="en-US" altLang="zh-TW" dirty="0" smtClean="0"/>
          </a:p>
          <a:p>
            <a:endParaRPr lang="en-US" altLang="zh-TW" dirty="0" smtClean="0"/>
          </a:p>
          <a:p>
            <a:r>
              <a:rPr lang="zh-TW" altLang="zh-TW" dirty="0" smtClean="0"/>
              <a:t>對很多錄取便是終身職的日本教授來說，他們有充足的時間來做其他方面的規劃，如出書、到私塾授課，以及行政顧問。</a:t>
            </a:r>
            <a:endParaRPr lang="zh-TW" altLang="en-US" dirty="0"/>
          </a:p>
        </p:txBody>
      </p:sp>
      <p:sp>
        <p:nvSpPr>
          <p:cNvPr id="4" name="標題 3"/>
          <p:cNvSpPr>
            <a:spLocks noGrp="1"/>
          </p:cNvSpPr>
          <p:nvPr>
            <p:ph type="title"/>
          </p:nvPr>
        </p:nvSpPr>
        <p:spPr/>
        <p:txBody>
          <a:bodyPr/>
          <a:lstStyle/>
          <a:p>
            <a:r>
              <a:rPr lang="zh-TW" altLang="en-US" dirty="0" smtClean="0"/>
              <a:t> </a:t>
            </a:r>
            <a:endParaRPr lang="zh-TW"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教育和日本的未來</a:t>
            </a:r>
            <a:endParaRPr lang="zh-TW" altLang="en-US" dirty="0"/>
          </a:p>
        </p:txBody>
      </p:sp>
      <p:sp>
        <p:nvSpPr>
          <p:cNvPr id="3" name="內容版面配置區 2"/>
          <p:cNvSpPr>
            <a:spLocks noGrp="1"/>
          </p:cNvSpPr>
          <p:nvPr>
            <p:ph idx="1"/>
          </p:nvPr>
        </p:nvSpPr>
        <p:spPr/>
        <p:txBody>
          <a:bodyPr/>
          <a:lstStyle/>
          <a:p>
            <a:endParaRPr lang="en-US" altLang="zh-TW" dirty="0" smtClean="0"/>
          </a:p>
          <a:p>
            <a:r>
              <a:rPr lang="zh-TW" altLang="zh-TW" dirty="0" smtClean="0"/>
              <a:t>現今</a:t>
            </a:r>
            <a:r>
              <a:rPr lang="zh-TW" altLang="zh-TW" dirty="0" smtClean="0"/>
              <a:t>日本教育體系和美國的教育體系在某些方面</a:t>
            </a:r>
            <a:r>
              <a:rPr lang="zh-TW" altLang="zh-TW" dirty="0" smtClean="0"/>
              <a:t>趨於一致</a:t>
            </a:r>
            <a:r>
              <a:rPr lang="zh-TW" altLang="en-US" dirty="0" smtClean="0"/>
              <a:t>，</a:t>
            </a:r>
            <a:r>
              <a:rPr lang="zh-TW" altLang="zh-TW" dirty="0" smtClean="0"/>
              <a:t>日本</a:t>
            </a:r>
            <a:r>
              <a:rPr lang="zh-TW" altLang="zh-TW" dirty="0" smtClean="0"/>
              <a:t>的教育正從考試框架中逐漸移出，越來越多強調個體性的想法逐漸受到歡迎</a:t>
            </a:r>
            <a:endParaRPr lang="en-US" altLang="zh-TW" dirty="0" smtClean="0"/>
          </a:p>
          <a:p>
            <a:pPr>
              <a:buNone/>
            </a:pPr>
            <a:endParaRPr lang="zh-TW"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836712"/>
            <a:ext cx="8229600" cy="1066800"/>
          </a:xfrm>
        </p:spPr>
        <p:txBody>
          <a:bodyPr/>
          <a:lstStyle/>
          <a:p>
            <a:r>
              <a:rPr lang="zh-TW" altLang="en-US" dirty="0" smtClean="0"/>
              <a:t>第二節 健康照護</a:t>
            </a:r>
            <a:endParaRPr lang="zh-TW" altLang="en-US" dirty="0"/>
          </a:p>
        </p:txBody>
      </p:sp>
      <p:sp>
        <p:nvSpPr>
          <p:cNvPr id="3" name="內容版面配置區 2"/>
          <p:cNvSpPr>
            <a:spLocks noGrp="1"/>
          </p:cNvSpPr>
          <p:nvPr>
            <p:ph idx="1"/>
          </p:nvPr>
        </p:nvSpPr>
        <p:spPr>
          <a:xfrm>
            <a:off x="457200" y="1700808"/>
            <a:ext cx="8229600" cy="4873728"/>
          </a:xfrm>
        </p:spPr>
        <p:txBody>
          <a:bodyPr>
            <a:normAutofit lnSpcReduction="10000"/>
          </a:bodyPr>
          <a:lstStyle/>
          <a:p>
            <a:pPr algn="just"/>
            <a:r>
              <a:rPr lang="zh-TW" altLang="zh-TW" sz="2400" dirty="0" smtClean="0"/>
              <a:t>日本的健保體系是以英國模式來發展，因此和英國的國民健康保險方案有許多相似之處</a:t>
            </a:r>
            <a:r>
              <a:rPr lang="zh-TW" altLang="en-US" sz="2400" dirty="0" smtClean="0"/>
              <a:t>。</a:t>
            </a:r>
            <a:endParaRPr lang="en-US" altLang="zh-TW" sz="2400" dirty="0" smtClean="0"/>
          </a:p>
          <a:p>
            <a:pPr algn="just"/>
            <a:endParaRPr lang="en-US" altLang="zh-TW" sz="2600" dirty="0" smtClean="0"/>
          </a:p>
          <a:p>
            <a:pPr algn="just"/>
            <a:r>
              <a:rPr lang="zh-TW" altLang="zh-TW" sz="2600" dirty="0" smtClean="0"/>
              <a:t>有</a:t>
            </a:r>
            <a:r>
              <a:rPr lang="en-US" altLang="zh-TW" sz="2600" dirty="0" smtClean="0"/>
              <a:t>63%</a:t>
            </a:r>
            <a:r>
              <a:rPr lang="zh-TW" altLang="zh-TW" sz="2600" dirty="0" smtClean="0"/>
              <a:t>的</a:t>
            </a:r>
            <a:r>
              <a:rPr lang="zh-TW" altLang="zh-TW" sz="2600" dirty="0" smtClean="0"/>
              <a:t>日本人參加</a:t>
            </a:r>
            <a:r>
              <a:rPr lang="zh-TW" altLang="zh-TW" sz="2600" dirty="0" smtClean="0"/>
              <a:t>社會保險</a:t>
            </a:r>
            <a:r>
              <a:rPr lang="en-US" altLang="zh-TW" sz="2600" dirty="0" smtClean="0"/>
              <a:t>(SIS)</a:t>
            </a:r>
            <a:r>
              <a:rPr lang="zh-TW" altLang="zh-TW" sz="2600" dirty="0" smtClean="0"/>
              <a:t>，此</a:t>
            </a:r>
            <a:r>
              <a:rPr lang="en-US" altLang="zh-TW" sz="2600" dirty="0" smtClean="0"/>
              <a:t>SIS</a:t>
            </a:r>
            <a:r>
              <a:rPr lang="zh-TW" altLang="zh-TW" sz="2600" dirty="0" smtClean="0"/>
              <a:t>大約由</a:t>
            </a:r>
            <a:r>
              <a:rPr lang="en-US" altLang="zh-TW" sz="2600" dirty="0" smtClean="0"/>
              <a:t>1800</a:t>
            </a:r>
            <a:r>
              <a:rPr lang="zh-TW" altLang="zh-TW" sz="2600" dirty="0" smtClean="0"/>
              <a:t>家保險公司共同組成，稱做健康保險協會為日本上班族提供保險服務，雇主負擔</a:t>
            </a:r>
            <a:r>
              <a:rPr lang="en-US" altLang="zh-TW" sz="2600" dirty="0" smtClean="0"/>
              <a:t>50%~80%</a:t>
            </a:r>
            <a:r>
              <a:rPr lang="zh-TW" altLang="zh-TW" sz="2600" dirty="0" smtClean="0"/>
              <a:t>的支出，其餘支出由員工支出</a:t>
            </a:r>
            <a:endParaRPr lang="en-US" altLang="zh-TW" sz="2600" dirty="0" smtClean="0"/>
          </a:p>
          <a:p>
            <a:pPr algn="just"/>
            <a:endParaRPr lang="en-US" altLang="zh-TW" sz="2600" dirty="0" smtClean="0"/>
          </a:p>
          <a:p>
            <a:pPr algn="just"/>
            <a:r>
              <a:rPr lang="zh-TW" altLang="zh-TW" sz="2600" dirty="0" smtClean="0"/>
              <a:t>剩餘的</a:t>
            </a:r>
            <a:r>
              <a:rPr lang="en-US" altLang="zh-TW" sz="2600" dirty="0" smtClean="0"/>
              <a:t>37%</a:t>
            </a:r>
            <a:r>
              <a:rPr lang="zh-TW" altLang="zh-TW" sz="2600" dirty="0" smtClean="0"/>
              <a:t>人則</a:t>
            </a:r>
            <a:r>
              <a:rPr lang="zh-TW" altLang="zh-TW" sz="2600" dirty="0" smtClean="0"/>
              <a:t>是加入了國民健保</a:t>
            </a:r>
            <a:r>
              <a:rPr lang="en-US" altLang="zh-TW" sz="2600" dirty="0" smtClean="0"/>
              <a:t>(NHI)</a:t>
            </a:r>
            <a:r>
              <a:rPr lang="zh-TW" altLang="zh-TW" sz="2600" dirty="0" smtClean="0"/>
              <a:t>，</a:t>
            </a:r>
            <a:r>
              <a:rPr lang="en-US" altLang="zh-TW" sz="2600" dirty="0" smtClean="0"/>
              <a:t>37%</a:t>
            </a:r>
            <a:r>
              <a:rPr lang="zh-TW" altLang="zh-TW" sz="2600" dirty="0" smtClean="0"/>
              <a:t>的人口成員包含了失業者</a:t>
            </a:r>
            <a:r>
              <a:rPr lang="en-US" altLang="zh-TW" sz="2600" dirty="0" smtClean="0"/>
              <a:t>(</a:t>
            </a:r>
            <a:r>
              <a:rPr lang="zh-TW" altLang="zh-TW" sz="2600" dirty="0" smtClean="0"/>
              <a:t>未受雇者</a:t>
            </a:r>
            <a:r>
              <a:rPr lang="en-US" altLang="zh-TW" sz="2600" dirty="0" smtClean="0"/>
              <a:t>)</a:t>
            </a:r>
            <a:r>
              <a:rPr lang="zh-TW" altLang="zh-TW" sz="2600" dirty="0" smtClean="0"/>
              <a:t>、退休人員、自營業者等等，國民健康保險資金分別來自於政府以及投保人</a:t>
            </a:r>
            <a:endParaRPr lang="en-US" altLang="zh-TW" sz="2600" dirty="0" smtClean="0"/>
          </a:p>
          <a:p>
            <a:endParaRPr lang="zh-TW"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照護成本</a:t>
            </a:r>
            <a:endParaRPr lang="zh-TW" altLang="en-US" dirty="0"/>
          </a:p>
        </p:txBody>
      </p:sp>
      <p:sp>
        <p:nvSpPr>
          <p:cNvPr id="3" name="內容版面配置區 2"/>
          <p:cNvSpPr>
            <a:spLocks noGrp="1"/>
          </p:cNvSpPr>
          <p:nvPr>
            <p:ph idx="1"/>
          </p:nvPr>
        </p:nvSpPr>
        <p:spPr/>
        <p:txBody>
          <a:bodyPr>
            <a:normAutofit fontScale="85000" lnSpcReduction="20000"/>
          </a:bodyPr>
          <a:lstStyle/>
          <a:p>
            <a:pPr algn="just"/>
            <a:r>
              <a:rPr lang="zh-TW" altLang="zh-TW" dirty="0" smtClean="0"/>
              <a:t>日本健康照護成本相對美國少的許多，而跟西歐國家相比則不相上下。日本的健康照護成本占其</a:t>
            </a:r>
            <a:r>
              <a:rPr lang="en-US" altLang="zh-TW" dirty="0" smtClean="0"/>
              <a:t>GDP</a:t>
            </a:r>
            <a:r>
              <a:rPr lang="zh-TW" altLang="zh-TW" dirty="0" smtClean="0"/>
              <a:t>的</a:t>
            </a:r>
            <a:r>
              <a:rPr lang="en-US" altLang="zh-TW" dirty="0" smtClean="0"/>
              <a:t>7.6%</a:t>
            </a:r>
            <a:r>
              <a:rPr lang="zh-TW" altLang="zh-TW" dirty="0" smtClean="0"/>
              <a:t>，而美國的健康照護成本則占了美國</a:t>
            </a:r>
            <a:r>
              <a:rPr lang="en-US" altLang="zh-TW" dirty="0" smtClean="0"/>
              <a:t>GDP</a:t>
            </a:r>
            <a:r>
              <a:rPr lang="zh-TW" altLang="zh-TW" dirty="0" smtClean="0"/>
              <a:t>的</a:t>
            </a:r>
            <a:r>
              <a:rPr lang="en-US" altLang="zh-TW" dirty="0" smtClean="0"/>
              <a:t>13.1%</a:t>
            </a:r>
            <a:r>
              <a:rPr lang="zh-TW" altLang="zh-TW" dirty="0" smtClean="0"/>
              <a:t>。</a:t>
            </a:r>
            <a:endParaRPr lang="en-US" altLang="zh-TW" dirty="0" smtClean="0"/>
          </a:p>
          <a:p>
            <a:pPr algn="just"/>
            <a:endParaRPr lang="en-US" altLang="zh-TW" dirty="0" smtClean="0"/>
          </a:p>
          <a:p>
            <a:pPr algn="just"/>
            <a:r>
              <a:rPr lang="zh-TW" altLang="zh-TW" dirty="0" smtClean="0"/>
              <a:t>日本從</a:t>
            </a:r>
            <a:r>
              <a:rPr lang="en-US" altLang="zh-TW" dirty="0" smtClean="0"/>
              <a:t>1990</a:t>
            </a:r>
            <a:r>
              <a:rPr lang="zh-TW" altLang="zh-TW" dirty="0" smtClean="0"/>
              <a:t>年代開始人口逐漸老化以及經濟停滯問題導致醫療體系赤字以及虧損，越來越多的日本人沒有繳納</a:t>
            </a:r>
            <a:r>
              <a:rPr lang="zh-TW" altLang="zh-TW" dirty="0" smtClean="0"/>
              <a:t>保費健保</a:t>
            </a:r>
            <a:r>
              <a:rPr lang="zh-TW" altLang="zh-TW" dirty="0" smtClean="0"/>
              <a:t>體系的總收入減少造成成本負擔更重，健保成本越來越高使得日本政府於</a:t>
            </a:r>
            <a:r>
              <a:rPr lang="en-US" altLang="zh-TW" dirty="0" smtClean="0"/>
              <a:t>1989</a:t>
            </a:r>
            <a:r>
              <a:rPr lang="zh-TW" altLang="zh-TW" dirty="0" smtClean="0"/>
              <a:t>年</a:t>
            </a:r>
            <a:r>
              <a:rPr lang="zh-TW" altLang="zh-TW" dirty="0" smtClean="0"/>
              <a:t>推出</a:t>
            </a:r>
            <a:r>
              <a:rPr lang="zh-TW" altLang="en-US" dirty="0" smtClean="0"/>
              <a:t>已徵收</a:t>
            </a:r>
            <a:r>
              <a:rPr lang="zh-TW" altLang="en-US" u="sng" dirty="0" smtClean="0"/>
              <a:t>營業稅</a:t>
            </a:r>
            <a:r>
              <a:rPr lang="zh-TW" altLang="en-US" dirty="0" smtClean="0"/>
              <a:t>為解決方法。</a:t>
            </a:r>
            <a:endParaRPr lang="en-US" altLang="zh-TW" dirty="0" smtClean="0"/>
          </a:p>
          <a:p>
            <a:pPr algn="just"/>
            <a:endParaRPr lang="en-US" altLang="zh-TW" dirty="0" smtClean="0"/>
          </a:p>
          <a:p>
            <a:pPr algn="just"/>
            <a:r>
              <a:rPr lang="zh-TW" altLang="zh-TW" dirty="0" smtClean="0"/>
              <a:t>日本政府在</a:t>
            </a:r>
            <a:r>
              <a:rPr lang="en-US" altLang="zh-TW" dirty="0" smtClean="0"/>
              <a:t>2002</a:t>
            </a:r>
            <a:r>
              <a:rPr lang="zh-TW" altLang="zh-TW" dirty="0" smtClean="0"/>
              <a:t>年通過健保法修正案，此修正案增加了人民的負擔，如日本政府增加了被保險的自付額比例從</a:t>
            </a:r>
            <a:r>
              <a:rPr lang="en-US" altLang="zh-TW" dirty="0" smtClean="0"/>
              <a:t>20%</a:t>
            </a:r>
            <a:r>
              <a:rPr lang="zh-TW" altLang="zh-TW" dirty="0" smtClean="0"/>
              <a:t>增加到</a:t>
            </a:r>
            <a:r>
              <a:rPr lang="en-US" altLang="zh-TW" dirty="0" smtClean="0"/>
              <a:t>30%</a:t>
            </a:r>
            <a:r>
              <a:rPr lang="zh-TW" altLang="zh-TW" dirty="0" smtClean="0"/>
              <a:t>，同時日本政府要求年紀大的病人負擔總醫療成本的</a:t>
            </a:r>
            <a:r>
              <a:rPr lang="en-US" altLang="zh-TW" dirty="0" smtClean="0"/>
              <a:t>10%</a:t>
            </a:r>
            <a:r>
              <a:rPr lang="zh-TW" altLang="zh-TW" dirty="0" smtClean="0"/>
              <a:t>而不再是以前固定的每個月</a:t>
            </a:r>
            <a:r>
              <a:rPr lang="en-US" altLang="zh-TW" dirty="0" smtClean="0"/>
              <a:t>1000</a:t>
            </a:r>
            <a:r>
              <a:rPr lang="zh-TW" altLang="zh-TW" dirty="0" smtClean="0"/>
              <a:t>日圓。</a:t>
            </a:r>
            <a:endParaRPr lang="zh-TW"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764704"/>
            <a:ext cx="8229600" cy="1066800"/>
          </a:xfrm>
        </p:spPr>
        <p:txBody>
          <a:bodyPr>
            <a:normAutofit/>
          </a:bodyPr>
          <a:lstStyle/>
          <a:p>
            <a:r>
              <a:rPr lang="zh-TW" altLang="zh-TW" b="1" dirty="0" smtClean="0"/>
              <a:t>老化的人口</a:t>
            </a:r>
            <a:endParaRPr lang="zh-TW" altLang="en-US" dirty="0"/>
          </a:p>
        </p:txBody>
      </p:sp>
      <p:graphicFrame>
        <p:nvGraphicFramePr>
          <p:cNvPr id="10" name="內容版面配置區 9"/>
          <p:cNvGraphicFramePr>
            <a:graphicFrameLocks noGrp="1"/>
          </p:cNvGraphicFramePr>
          <p:nvPr>
            <p:ph idx="1"/>
          </p:nvPr>
        </p:nvGraphicFramePr>
        <p:xfrm>
          <a:off x="539552" y="1988840"/>
          <a:ext cx="8157592" cy="3312368"/>
        </p:xfrm>
        <a:graphic>
          <a:graphicData uri="http://schemas.openxmlformats.org/drawingml/2006/chart">
            <c:chart xmlns:c="http://schemas.openxmlformats.org/drawingml/2006/chart" xmlns:r="http://schemas.openxmlformats.org/officeDocument/2006/relationships" r:id="rId2"/>
          </a:graphicData>
        </a:graphic>
      </p:graphicFrame>
      <p:pic>
        <p:nvPicPr>
          <p:cNvPr id="1026" name="Picture 2" descr="C:\Users\adall\Desktop\萬人.png"/>
          <p:cNvPicPr>
            <a:picLocks noChangeAspect="1" noChangeArrowheads="1"/>
          </p:cNvPicPr>
          <p:nvPr/>
        </p:nvPicPr>
        <p:blipFill>
          <a:blip r:embed="rId3" cstate="print"/>
          <a:srcRect/>
          <a:stretch>
            <a:fillRect/>
          </a:stretch>
        </p:blipFill>
        <p:spPr bwMode="auto">
          <a:xfrm>
            <a:off x="0" y="3429000"/>
            <a:ext cx="542925" cy="333375"/>
          </a:xfrm>
          <a:prstGeom prst="rect">
            <a:avLst/>
          </a:prstGeom>
          <a:noFill/>
        </p:spPr>
      </p:pic>
      <p:pic>
        <p:nvPicPr>
          <p:cNvPr id="1027" name="Picture 3" descr="C:\Users\adall\Desktop\萬人.png"/>
          <p:cNvPicPr>
            <a:picLocks noChangeAspect="1" noChangeArrowheads="1"/>
          </p:cNvPicPr>
          <p:nvPr/>
        </p:nvPicPr>
        <p:blipFill>
          <a:blip r:embed="rId4" cstate="print"/>
          <a:srcRect/>
          <a:stretch>
            <a:fillRect/>
          </a:stretch>
        </p:blipFill>
        <p:spPr bwMode="auto">
          <a:xfrm>
            <a:off x="3851920" y="4797152"/>
            <a:ext cx="542925" cy="333375"/>
          </a:xfrm>
          <a:prstGeom prst="rect">
            <a:avLst/>
          </a:prstGeom>
          <a:noFill/>
        </p:spPr>
      </p:pic>
      <p:pic>
        <p:nvPicPr>
          <p:cNvPr id="1030" name="Picture 6" descr="C:\Users\adall\Desktop\萬人.png"/>
          <p:cNvPicPr>
            <a:picLocks noChangeAspect="1" noChangeArrowheads="1"/>
          </p:cNvPicPr>
          <p:nvPr/>
        </p:nvPicPr>
        <p:blipFill>
          <a:blip r:embed="rId5" cstate="print"/>
          <a:srcRect/>
          <a:stretch>
            <a:fillRect/>
          </a:stretch>
        </p:blipFill>
        <p:spPr bwMode="auto">
          <a:xfrm>
            <a:off x="1907704" y="5517232"/>
            <a:ext cx="5667375" cy="790575"/>
          </a:xfrm>
          <a:prstGeom prst="rect">
            <a:avLst/>
          </a:prstGeom>
          <a:noFill/>
        </p:spPr>
      </p:pic>
      <p:pic>
        <p:nvPicPr>
          <p:cNvPr id="3" name="Picture 2" descr="C:\Users\adall\Desktop\萬人.png"/>
          <p:cNvPicPr>
            <a:picLocks noChangeAspect="1" noChangeArrowheads="1"/>
          </p:cNvPicPr>
          <p:nvPr/>
        </p:nvPicPr>
        <p:blipFill>
          <a:blip r:embed="rId6" cstate="print"/>
          <a:srcRect/>
          <a:stretch>
            <a:fillRect/>
          </a:stretch>
        </p:blipFill>
        <p:spPr bwMode="auto">
          <a:xfrm>
            <a:off x="1835696" y="5013176"/>
            <a:ext cx="2573337" cy="40005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a:xfrm>
            <a:off x="395536" y="1196752"/>
            <a:ext cx="8229600" cy="4968552"/>
          </a:xfrm>
        </p:spPr>
        <p:txBody>
          <a:bodyPr>
            <a:normAutofit fontScale="77500" lnSpcReduction="20000"/>
          </a:bodyPr>
          <a:lstStyle/>
          <a:p>
            <a:r>
              <a:rPr lang="zh-TW" altLang="en-US" dirty="0" smtClean="0"/>
              <a:t>由圖一可以</a:t>
            </a:r>
            <a:r>
              <a:rPr lang="zh-TW" altLang="en-US" dirty="0" smtClean="0"/>
              <a:t>看出，近</a:t>
            </a:r>
            <a:r>
              <a:rPr lang="en-US" altLang="zh-TW" dirty="0" smtClean="0"/>
              <a:t>30</a:t>
            </a:r>
            <a:r>
              <a:rPr lang="zh-TW" altLang="en-US" dirty="0" smtClean="0"/>
              <a:t>年日本出生人口數逐漸下滑</a:t>
            </a:r>
            <a:r>
              <a:rPr lang="zh-TW" altLang="en-US" dirty="0" smtClean="0"/>
              <a:t>，加上</a:t>
            </a:r>
            <a:r>
              <a:rPr lang="zh-TW" altLang="en-US" sz="3200" dirty="0" smtClean="0">
                <a:hlinkClick r:id="rId2"/>
              </a:rPr>
              <a:t>日本人口平均壽命</a:t>
            </a:r>
            <a:r>
              <a:rPr lang="zh-TW" altLang="en-US" dirty="0" smtClean="0"/>
              <a:t>逐漸上升意味著日本邁入高齡化、少子化社會。</a:t>
            </a:r>
            <a:endParaRPr lang="en-US" altLang="zh-TW" dirty="0" smtClean="0"/>
          </a:p>
          <a:p>
            <a:endParaRPr lang="en-US" altLang="zh-TW" dirty="0" smtClean="0"/>
          </a:p>
          <a:p>
            <a:r>
              <a:rPr lang="zh-TW" altLang="zh-TW" dirty="0" smtClean="0"/>
              <a:t>為因應高齡化社會遽增之健康及照護需求，日本各界於</a:t>
            </a:r>
            <a:r>
              <a:rPr lang="en-US" altLang="zh-TW" dirty="0" smtClean="0"/>
              <a:t> 1980 </a:t>
            </a:r>
            <a:r>
              <a:rPr lang="zh-TW" altLang="zh-TW" dirty="0" smtClean="0"/>
              <a:t>年代後期紛紛開始關注福利服務的發展，強調其重要性並大力倡導；日本的人口老化對策可溯源至</a:t>
            </a:r>
            <a:r>
              <a:rPr lang="en-US" altLang="zh-TW" dirty="0" smtClean="0"/>
              <a:t> 1963 </a:t>
            </a:r>
            <a:r>
              <a:rPr lang="zh-TW" altLang="zh-TW" dirty="0" smtClean="0"/>
              <a:t>年制訂的「老人福利法」，之後陸續制訂「黃金計畫」（</a:t>
            </a:r>
            <a:r>
              <a:rPr lang="en-US" altLang="zh-TW" dirty="0" smtClean="0"/>
              <a:t>1989~1999</a:t>
            </a:r>
            <a:r>
              <a:rPr lang="zh-TW" altLang="zh-TW" dirty="0" smtClean="0"/>
              <a:t>）、「新黃金計畫」（</a:t>
            </a:r>
            <a:r>
              <a:rPr lang="en-US" altLang="zh-TW" dirty="0" smtClean="0"/>
              <a:t>1994~1999</a:t>
            </a:r>
            <a:r>
              <a:rPr lang="zh-TW" altLang="zh-TW" dirty="0" smtClean="0"/>
              <a:t>）、「公共介護保險」（</a:t>
            </a:r>
            <a:r>
              <a:rPr lang="en-US" altLang="zh-TW" dirty="0" smtClean="0"/>
              <a:t>2000~</a:t>
            </a:r>
            <a:r>
              <a:rPr lang="zh-TW" altLang="zh-TW" dirty="0" smtClean="0"/>
              <a:t>）及「黃金計畫</a:t>
            </a:r>
            <a:r>
              <a:rPr lang="en-US" altLang="zh-TW" dirty="0" smtClean="0"/>
              <a:t> 21</a:t>
            </a:r>
            <a:r>
              <a:rPr lang="zh-TW" altLang="zh-TW" dirty="0" smtClean="0"/>
              <a:t>」（</a:t>
            </a:r>
            <a:r>
              <a:rPr lang="en-US" altLang="zh-TW" dirty="0" smtClean="0"/>
              <a:t>2000~2004</a:t>
            </a:r>
            <a:r>
              <a:rPr lang="zh-TW" altLang="zh-TW" dirty="0" smtClean="0"/>
              <a:t>），顯示日本高齡化對策傾向長期性規劃，且因應照護需求逐步</a:t>
            </a:r>
            <a:r>
              <a:rPr lang="zh-TW" altLang="zh-TW" dirty="0" smtClean="0"/>
              <a:t>修正</a:t>
            </a:r>
            <a:endParaRPr lang="en-US" altLang="zh-TW" dirty="0" smtClean="0"/>
          </a:p>
          <a:p>
            <a:endParaRPr lang="en-US" altLang="zh-TW" dirty="0" smtClean="0"/>
          </a:p>
          <a:p>
            <a:r>
              <a:rPr lang="zh-TW" altLang="zh-TW" dirty="0" smtClean="0"/>
              <a:t>急速少子化的發展，厚生省提出育兒的社會支援政策及保育所之相關報告書與</a:t>
            </a:r>
            <a:r>
              <a:rPr lang="zh-TW" altLang="zh-TW" dirty="0" smtClean="0"/>
              <a:t>建議，</a:t>
            </a:r>
            <a:r>
              <a:rPr lang="zh-TW" altLang="zh-TW" dirty="0" smtClean="0"/>
              <a:t>陸續建構相關兒童福利服務</a:t>
            </a:r>
            <a:r>
              <a:rPr lang="zh-TW" altLang="zh-TW" dirty="0" smtClean="0"/>
              <a:t>。</a:t>
            </a:r>
            <a:r>
              <a:rPr lang="zh-TW" altLang="zh-TW" dirty="0" smtClean="0"/>
              <a:t>面對少子化的問題日本於</a:t>
            </a:r>
            <a:r>
              <a:rPr lang="en-US" altLang="zh-TW" dirty="0" smtClean="0"/>
              <a:t>1994</a:t>
            </a:r>
            <a:r>
              <a:rPr lang="zh-TW" altLang="zh-TW" dirty="0" smtClean="0"/>
              <a:t>年</a:t>
            </a:r>
            <a:r>
              <a:rPr lang="en-US" altLang="zh-TW" dirty="0" smtClean="0"/>
              <a:t> 12 </a:t>
            </a:r>
            <a:r>
              <a:rPr lang="zh-TW" altLang="zh-TW" dirty="0" smtClean="0"/>
              <a:t>月，文部、厚生、勞動、建設四部門共同策劃「今後育兒支援措施的基本方向」</a:t>
            </a:r>
            <a:endParaRPr lang="zh-TW" altLang="en-US" dirty="0" smtClean="0"/>
          </a:p>
          <a:p>
            <a:endParaRPr lang="zh-TW" altLang="en-US" dirty="0"/>
          </a:p>
        </p:txBody>
      </p:sp>
      <p:pic>
        <p:nvPicPr>
          <p:cNvPr id="7170" name="Picture 2" descr="C:\Users\adall\Desktop\ee76aae7c29240e2a97750af2a0a4bf2.jpg"/>
          <p:cNvPicPr>
            <a:picLocks noChangeAspect="1" noChangeArrowheads="1"/>
          </p:cNvPicPr>
          <p:nvPr/>
        </p:nvPicPr>
        <p:blipFill>
          <a:blip r:embed="rId3" cstate="print"/>
          <a:srcRect/>
          <a:stretch>
            <a:fillRect/>
          </a:stretch>
        </p:blipFill>
        <p:spPr bwMode="auto">
          <a:xfrm>
            <a:off x="4499992" y="764704"/>
            <a:ext cx="4041640" cy="291732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908720"/>
            <a:ext cx="8229600" cy="1066800"/>
          </a:xfrm>
        </p:spPr>
        <p:txBody>
          <a:bodyPr>
            <a:normAutofit/>
          </a:bodyPr>
          <a:lstStyle/>
          <a:p>
            <a:r>
              <a:rPr lang="zh-TW" altLang="zh-TW" b="1" dirty="0" smtClean="0"/>
              <a:t>日本的醫療</a:t>
            </a:r>
            <a:r>
              <a:rPr lang="zh-TW" altLang="zh-TW" b="1" dirty="0" smtClean="0"/>
              <a:t>服務</a:t>
            </a:r>
            <a:endParaRPr lang="zh-TW" altLang="en-US" dirty="0"/>
          </a:p>
        </p:txBody>
      </p:sp>
      <p:sp>
        <p:nvSpPr>
          <p:cNvPr id="3" name="內容版面配置區 2"/>
          <p:cNvSpPr>
            <a:spLocks noGrp="1"/>
          </p:cNvSpPr>
          <p:nvPr>
            <p:ph idx="1"/>
          </p:nvPr>
        </p:nvSpPr>
        <p:spPr/>
        <p:txBody>
          <a:bodyPr>
            <a:normAutofit fontScale="85000" lnSpcReduction="10000"/>
          </a:bodyPr>
          <a:lstStyle/>
          <a:p>
            <a:r>
              <a:rPr lang="zh-TW" altLang="zh-TW" dirty="0" smtClean="0"/>
              <a:t> 日本的基本健康照護非常完善，可以從日本人壽命常可看出，在</a:t>
            </a:r>
            <a:r>
              <a:rPr lang="en-US" altLang="zh-TW" dirty="0" smtClean="0"/>
              <a:t>2000</a:t>
            </a:r>
            <a:r>
              <a:rPr lang="zh-TW" altLang="zh-TW" dirty="0" smtClean="0"/>
              <a:t>年，日本男人的平均壽命是</a:t>
            </a:r>
            <a:r>
              <a:rPr lang="en-US" altLang="zh-TW" dirty="0" smtClean="0"/>
              <a:t>77.64</a:t>
            </a:r>
            <a:r>
              <a:rPr lang="zh-TW" altLang="zh-TW" dirty="0" smtClean="0"/>
              <a:t>歲，而日本女人的平均壽命是</a:t>
            </a:r>
            <a:r>
              <a:rPr lang="en-US" altLang="zh-TW" dirty="0" smtClean="0"/>
              <a:t>84.62</a:t>
            </a:r>
            <a:r>
              <a:rPr lang="zh-TW" altLang="zh-TW" dirty="0" smtClean="0"/>
              <a:t>歲，而且預期會繼續增長。</a:t>
            </a:r>
            <a:endParaRPr lang="en-US" altLang="zh-TW" dirty="0" smtClean="0"/>
          </a:p>
          <a:p>
            <a:endParaRPr lang="en-US" altLang="zh-TW" dirty="0" smtClean="0"/>
          </a:p>
          <a:p>
            <a:r>
              <a:rPr lang="zh-TW" altLang="zh-TW" dirty="0" smtClean="0"/>
              <a:t>日本</a:t>
            </a:r>
            <a:r>
              <a:rPr lang="zh-TW" altLang="zh-TW" dirty="0" smtClean="0"/>
              <a:t>的醫生大致可分為兩類，一種在自己的診所上班，一種在醫院上班，實際上大部分的醫生都是受雇於大型的</a:t>
            </a:r>
            <a:r>
              <a:rPr lang="zh-TW" altLang="zh-TW" dirty="0" smtClean="0"/>
              <a:t>醫院</a:t>
            </a:r>
            <a:endParaRPr lang="en-US" altLang="zh-TW" dirty="0" smtClean="0"/>
          </a:p>
          <a:p>
            <a:endParaRPr lang="en-US" altLang="zh-TW" dirty="0" smtClean="0"/>
          </a:p>
          <a:p>
            <a:r>
              <a:rPr lang="zh-TW" altLang="zh-TW" dirty="0" smtClean="0"/>
              <a:t>而醫院可進一步分為三種，私人醫院、公立醫院、大學附屬醫院，與美國體系不一樣的是日本的診所醫生和醫院醫生二者向病人收取的費用是一樣</a:t>
            </a:r>
            <a:r>
              <a:rPr lang="zh-TW" altLang="zh-TW" dirty="0" smtClean="0"/>
              <a:t>的</a:t>
            </a:r>
            <a:r>
              <a:rPr lang="zh-TW" altLang="en-US" dirty="0" smtClean="0"/>
              <a:t>，收費標準由政府同依規定</a:t>
            </a:r>
            <a:r>
              <a:rPr lang="zh-TW" altLang="zh-TW" dirty="0" smtClean="0"/>
              <a:t>。</a:t>
            </a:r>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a:xfrm>
            <a:off x="395536" y="1268760"/>
            <a:ext cx="8229600" cy="4680520"/>
          </a:xfrm>
        </p:spPr>
        <p:txBody>
          <a:bodyPr>
            <a:normAutofit lnSpcReduction="10000"/>
          </a:bodyPr>
          <a:lstStyle/>
          <a:p>
            <a:r>
              <a:rPr lang="zh-TW" altLang="zh-TW" dirty="0" smtClean="0"/>
              <a:t>日本醫生傾向不讓病人知道病情</a:t>
            </a:r>
            <a:r>
              <a:rPr lang="zh-TW" altLang="zh-TW" dirty="0" smtClean="0"/>
              <a:t>，</a:t>
            </a:r>
            <a:r>
              <a:rPr lang="zh-TW" altLang="en-US" dirty="0" smtClean="0"/>
              <a:t>使用</a:t>
            </a:r>
            <a:r>
              <a:rPr lang="zh-TW" altLang="zh-TW" dirty="0" smtClean="0"/>
              <a:t>藥</a:t>
            </a:r>
            <a:r>
              <a:rPr lang="zh-TW" altLang="en-US" dirty="0" smtClean="0"/>
              <a:t>品</a:t>
            </a:r>
            <a:r>
              <a:rPr lang="zh-TW" altLang="en-US" dirty="0" smtClean="0"/>
              <a:t>也</a:t>
            </a:r>
            <a:r>
              <a:rPr lang="zh-TW" altLang="zh-TW" dirty="0" smtClean="0"/>
              <a:t>沒有</a:t>
            </a:r>
            <a:r>
              <a:rPr lang="zh-TW" altLang="zh-TW" dirty="0" smtClean="0"/>
              <a:t>詳細說明，更別說所產生的</a:t>
            </a:r>
            <a:r>
              <a:rPr lang="zh-TW" altLang="zh-TW" dirty="0" smtClean="0"/>
              <a:t>副作用</a:t>
            </a:r>
            <a:r>
              <a:rPr lang="zh-TW" altLang="en-US" dirty="0" smtClean="0"/>
              <a:t>。</a:t>
            </a:r>
            <a:endParaRPr lang="en-US" altLang="zh-TW" dirty="0" smtClean="0"/>
          </a:p>
          <a:p>
            <a:endParaRPr lang="en-US" altLang="zh-TW" dirty="0" smtClean="0"/>
          </a:p>
          <a:p>
            <a:r>
              <a:rPr lang="zh-TW" altLang="zh-TW" dirty="0" smtClean="0"/>
              <a:t>在日本的看診時間非常的短，僅有幾</a:t>
            </a:r>
            <a:r>
              <a:rPr lang="zh-TW" altLang="zh-TW" dirty="0" smtClean="0"/>
              <a:t>分鐘</a:t>
            </a:r>
            <a:r>
              <a:rPr lang="zh-TW" altLang="en-US" dirty="0" smtClean="0"/>
              <a:t>，</a:t>
            </a:r>
            <a:r>
              <a:rPr lang="zh-TW" altLang="zh-TW" dirty="0" smtClean="0"/>
              <a:t>在日本病患接受治療時的隱私並不像在美國那樣受到重視</a:t>
            </a:r>
            <a:endParaRPr lang="en-US" altLang="zh-TW" dirty="0" smtClean="0"/>
          </a:p>
          <a:p>
            <a:endParaRPr lang="en-US" altLang="zh-TW" dirty="0" smtClean="0"/>
          </a:p>
          <a:p>
            <a:r>
              <a:rPr lang="zh-TW" altLang="zh-TW" dirty="0" smtClean="0"/>
              <a:t>日本</a:t>
            </a:r>
            <a:r>
              <a:rPr lang="zh-TW" altLang="zh-TW" dirty="0" smtClean="0"/>
              <a:t>的醫療服務法再</a:t>
            </a:r>
            <a:r>
              <a:rPr lang="en-US" altLang="zh-TW" dirty="0" smtClean="0"/>
              <a:t>1997</a:t>
            </a:r>
            <a:r>
              <a:rPr lang="zh-TW" altLang="zh-TW" dirty="0" smtClean="0"/>
              <a:t>年修訂，要求醫生及醫事人員提供適當的資訊給病患，以便病患能在被告知的情況下做決定，另外，費用結構也更加透明化。</a:t>
            </a:r>
          </a:p>
          <a:p>
            <a:endParaRPr lang="zh-TW"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b="1" dirty="0" smtClean="0"/>
              <a:t>小結</a:t>
            </a:r>
            <a:endParaRPr lang="zh-TW" altLang="en-US" dirty="0"/>
          </a:p>
        </p:txBody>
      </p:sp>
      <p:sp>
        <p:nvSpPr>
          <p:cNvPr id="3" name="內容版面配置區 2"/>
          <p:cNvSpPr>
            <a:spLocks noGrp="1"/>
          </p:cNvSpPr>
          <p:nvPr>
            <p:ph idx="1"/>
          </p:nvPr>
        </p:nvSpPr>
        <p:spPr/>
        <p:txBody>
          <a:bodyPr/>
          <a:lstStyle/>
          <a:p>
            <a:r>
              <a:rPr lang="zh-TW" altLang="zh-TW" dirty="0" smtClean="0"/>
              <a:t>日本</a:t>
            </a:r>
            <a:r>
              <a:rPr lang="zh-TW" altLang="zh-TW" dirty="0" smtClean="0"/>
              <a:t>的醫療照護體系做的比美國還要好，日本的醫療照護體系比較</a:t>
            </a:r>
            <a:r>
              <a:rPr lang="zh-TW" altLang="zh-TW" dirty="0" smtClean="0"/>
              <a:t>公平</a:t>
            </a:r>
            <a:r>
              <a:rPr lang="zh-TW" altLang="en-US" dirty="0" smtClean="0"/>
              <a:t>，</a:t>
            </a:r>
            <a:r>
              <a:rPr lang="zh-TW" altLang="zh-TW" dirty="0" smtClean="0"/>
              <a:t>成本</a:t>
            </a:r>
            <a:r>
              <a:rPr lang="zh-TW" altLang="zh-TW" dirty="0" smtClean="0"/>
              <a:t>也相對較</a:t>
            </a:r>
            <a:r>
              <a:rPr lang="zh-TW" altLang="zh-TW" dirty="0" smtClean="0"/>
              <a:t>低</a:t>
            </a:r>
            <a:endParaRPr lang="en-US" altLang="zh-TW" dirty="0" smtClean="0"/>
          </a:p>
          <a:p>
            <a:endParaRPr lang="en-US" altLang="zh-TW" dirty="0" smtClean="0"/>
          </a:p>
          <a:p>
            <a:r>
              <a:rPr lang="zh-TW" altLang="zh-TW" dirty="0" smtClean="0"/>
              <a:t>儘管</a:t>
            </a:r>
            <a:r>
              <a:rPr lang="zh-TW" altLang="zh-TW" dirty="0" smtClean="0"/>
              <a:t>醫療成本日以增加，人口日益老化，日本的健康照護體系在往後的十年內並不會有太大的</a:t>
            </a:r>
            <a:r>
              <a:rPr lang="zh-TW" altLang="zh-TW" dirty="0" smtClean="0"/>
              <a:t>不同</a:t>
            </a:r>
            <a:r>
              <a:rPr lang="zh-TW" altLang="en-US" dirty="0" smtClean="0"/>
              <a:t>，因為就國際標準來看，</a:t>
            </a:r>
            <a:r>
              <a:rPr lang="zh-TW" altLang="zh-TW" dirty="0" smtClean="0"/>
              <a:t>日本醫療體系的在成本管理以及公平</a:t>
            </a:r>
            <a:r>
              <a:rPr lang="zh-TW" altLang="zh-TW" dirty="0" smtClean="0"/>
              <a:t>性</a:t>
            </a:r>
            <a:r>
              <a:rPr lang="zh-TW" altLang="en-US" dirty="0" smtClean="0"/>
              <a:t>一直以來</a:t>
            </a:r>
            <a:r>
              <a:rPr lang="zh-TW" altLang="zh-TW" dirty="0" smtClean="0"/>
              <a:t>相當</a:t>
            </a:r>
            <a:r>
              <a:rPr lang="zh-TW" altLang="zh-TW" dirty="0" smtClean="0"/>
              <a:t>成功</a:t>
            </a:r>
            <a:r>
              <a:rPr lang="zh-TW" altLang="zh-TW" dirty="0" smtClean="0"/>
              <a:t>。</a:t>
            </a:r>
            <a:endParaRPr lang="zh-TW"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Q</a:t>
            </a:r>
            <a:r>
              <a:rPr lang="zh-TW" altLang="en-US" dirty="0" smtClean="0"/>
              <a:t> </a:t>
            </a:r>
            <a:r>
              <a:rPr lang="en-US" altLang="zh-TW" dirty="0" smtClean="0">
                <a:latin typeface="+mj-ea"/>
              </a:rPr>
              <a:t>&amp;</a:t>
            </a:r>
            <a:r>
              <a:rPr lang="zh-TW" altLang="en-US" dirty="0" smtClean="0"/>
              <a:t> </a:t>
            </a:r>
            <a:r>
              <a:rPr lang="en-US" altLang="zh-TW" dirty="0" smtClean="0"/>
              <a:t>A</a:t>
            </a:r>
            <a:endParaRPr lang="zh-TW" altLang="en-US" dirty="0"/>
          </a:p>
        </p:txBody>
      </p:sp>
      <p:sp>
        <p:nvSpPr>
          <p:cNvPr id="3" name="內容版面配置區 2"/>
          <p:cNvSpPr>
            <a:spLocks noGrp="1"/>
          </p:cNvSpPr>
          <p:nvPr>
            <p:ph idx="1"/>
          </p:nvPr>
        </p:nvSpPr>
        <p:spPr/>
        <p:txBody>
          <a:bodyPr/>
          <a:lstStyle/>
          <a:p>
            <a:r>
              <a:rPr lang="zh-TW" altLang="en-US" dirty="0" smtClean="0"/>
              <a:t>請說明何謂 </a:t>
            </a:r>
            <a:r>
              <a:rPr lang="en-US" altLang="zh-TW" dirty="0" smtClean="0"/>
              <a:t>6-3-3-4</a:t>
            </a:r>
            <a:r>
              <a:rPr lang="zh-TW" altLang="en-US" dirty="0" smtClean="0"/>
              <a:t> </a:t>
            </a:r>
            <a:r>
              <a:rPr lang="en-US" altLang="zh-TW" dirty="0" smtClean="0"/>
              <a:t>SYSTEM?</a:t>
            </a:r>
          </a:p>
          <a:p>
            <a:endParaRPr lang="en-US" altLang="zh-TW" dirty="0" smtClean="0"/>
          </a:p>
          <a:p>
            <a:endParaRPr lang="en-US" altLang="zh-TW" dirty="0" smtClean="0"/>
          </a:p>
          <a:p>
            <a:r>
              <a:rPr lang="zh-TW" altLang="en-US" dirty="0" smtClean="0"/>
              <a:t>日本政府醫療照護體系是否會在近年內有所轉變</a:t>
            </a:r>
            <a:r>
              <a:rPr lang="en-US" altLang="zh-TW" dirty="0" smtClean="0"/>
              <a:t>?</a:t>
            </a:r>
            <a:r>
              <a:rPr lang="zh-TW" altLang="en-US" dirty="0" smtClean="0"/>
              <a:t>理由為何</a:t>
            </a:r>
            <a:r>
              <a:rPr lang="en-US" altLang="zh-TW" dirty="0" smtClean="0"/>
              <a:t>?</a:t>
            </a:r>
          </a:p>
          <a:p>
            <a:endParaRPr lang="en-US" altLang="zh-TW" dirty="0" smtClean="0"/>
          </a:p>
          <a:p>
            <a:endParaRPr lang="zh-TW"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前言</a:t>
            </a:r>
            <a:endParaRPr lang="zh-TW" altLang="en-US" dirty="0"/>
          </a:p>
        </p:txBody>
      </p:sp>
      <p:sp>
        <p:nvSpPr>
          <p:cNvPr id="3" name="內容版面配置區 2"/>
          <p:cNvSpPr>
            <a:spLocks noGrp="1"/>
          </p:cNvSpPr>
          <p:nvPr>
            <p:ph idx="1"/>
          </p:nvPr>
        </p:nvSpPr>
        <p:spPr/>
        <p:txBody>
          <a:bodyPr/>
          <a:lstStyle/>
          <a:p>
            <a:r>
              <a:rPr lang="zh-TW" altLang="zh-TW" dirty="0" smtClean="0"/>
              <a:t>日本的教育體系，造就了日本學生在基礎能力</a:t>
            </a:r>
            <a:r>
              <a:rPr lang="zh-TW" altLang="zh-TW" dirty="0" smtClean="0"/>
              <a:t>測驗</a:t>
            </a:r>
            <a:r>
              <a:rPr lang="zh-TW" altLang="en-US" dirty="0" smtClean="0"/>
              <a:t>以及表現方面，</a:t>
            </a:r>
            <a:r>
              <a:rPr lang="zh-TW" altLang="zh-TW" dirty="0" smtClean="0"/>
              <a:t>令許多國家稱羨</a:t>
            </a:r>
            <a:r>
              <a:rPr lang="zh-TW" altLang="en-US" dirty="0" smtClean="0"/>
              <a:t>。</a:t>
            </a:r>
            <a:endParaRPr lang="en-US" altLang="zh-TW" dirty="0" smtClean="0"/>
          </a:p>
          <a:p>
            <a:endParaRPr lang="en-US" altLang="zh-TW" dirty="0" smtClean="0"/>
          </a:p>
          <a:p>
            <a:r>
              <a:rPr lang="zh-TW" altLang="zh-TW" dirty="0" smtClean="0"/>
              <a:t>日本在</a:t>
            </a:r>
            <a:r>
              <a:rPr lang="zh-TW" altLang="en-US" dirty="0" smtClean="0"/>
              <a:t>健康</a:t>
            </a:r>
            <a:r>
              <a:rPr lang="zh-TW" altLang="zh-TW" dirty="0" smtClean="0"/>
              <a:t>照護體系方面亦是另一項讓人稱羨的成就，就醫療成本</a:t>
            </a:r>
            <a:r>
              <a:rPr lang="zh-TW" altLang="en-US" dirty="0" smtClean="0"/>
              <a:t>而言，</a:t>
            </a:r>
            <a:r>
              <a:rPr lang="zh-TW" altLang="zh-TW" dirty="0" smtClean="0"/>
              <a:t>日本的醫療照護成本相較於</a:t>
            </a:r>
            <a:r>
              <a:rPr lang="zh-TW" altLang="en-US" dirty="0" smtClean="0"/>
              <a:t>美國</a:t>
            </a:r>
            <a:r>
              <a:rPr lang="zh-TW" altLang="zh-TW" dirty="0" smtClean="0"/>
              <a:t>相對的少，但隨著日本高齡化社會的來臨，其成本也必然跟著上升。</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第一節 教育</a:t>
            </a:r>
            <a:endParaRPr lang="zh-TW" altLang="en-US" dirty="0"/>
          </a:p>
        </p:txBody>
      </p:sp>
      <p:sp>
        <p:nvSpPr>
          <p:cNvPr id="3" name="內容版面配置區 2"/>
          <p:cNvSpPr>
            <a:spLocks noGrp="1"/>
          </p:cNvSpPr>
          <p:nvPr>
            <p:ph idx="1"/>
          </p:nvPr>
        </p:nvSpPr>
        <p:spPr/>
        <p:txBody>
          <a:bodyPr/>
          <a:lstStyle/>
          <a:p>
            <a:r>
              <a:rPr lang="zh-TW" altLang="zh-TW" dirty="0" smtClean="0"/>
              <a:t>日本的教育體系，</a:t>
            </a:r>
            <a:r>
              <a:rPr lang="en-US" altLang="zh-TW" dirty="0" smtClean="0"/>
              <a:t>1871</a:t>
            </a:r>
            <a:r>
              <a:rPr lang="zh-TW" altLang="zh-TW" dirty="0" smtClean="0"/>
              <a:t>年引進以法國教育體系為基礎的新教育體系，分為初級、中級、大學教育設計，到了</a:t>
            </a:r>
            <a:r>
              <a:rPr lang="en-US" altLang="zh-TW" dirty="0" smtClean="0"/>
              <a:t>1900</a:t>
            </a:r>
            <a:r>
              <a:rPr lang="zh-TW" altLang="zh-TW" dirty="0" smtClean="0"/>
              <a:t>年四年的初級學校教育變成全國性且不用學費，到了</a:t>
            </a:r>
            <a:r>
              <a:rPr lang="en-US" altLang="zh-TW" dirty="0" smtClean="0"/>
              <a:t>1908</a:t>
            </a:r>
            <a:r>
              <a:rPr lang="zh-TW" altLang="zh-TW" dirty="0" smtClean="0"/>
              <a:t>年此標準改為六年，這也造就了日本將近百分百的國民識字力。</a:t>
            </a:r>
            <a:endParaRPr lang="en-US" altLang="zh-TW" dirty="0" smtClean="0"/>
          </a:p>
          <a:p>
            <a:endParaRPr lang="en-US" altLang="zh-TW" dirty="0" smtClean="0"/>
          </a:p>
          <a:p>
            <a:r>
              <a:rPr lang="zh-TW" altLang="en-US" dirty="0" smtClean="0"/>
              <a:t>二戰期間日本</a:t>
            </a:r>
            <a:r>
              <a:rPr lang="zh-TW" altLang="en-US" dirty="0" smtClean="0"/>
              <a:t>教育</a:t>
            </a:r>
            <a:r>
              <a:rPr lang="zh-TW" altLang="en-US" dirty="0" smtClean="0"/>
              <a:t>哲學圍繞在順應天皇專制統治，灌輸學生民族主義</a:t>
            </a:r>
            <a:r>
              <a:rPr lang="zh-TW" altLang="en-US" dirty="0" smtClean="0"/>
              <a:t>精神以及軍事化的訓練。</a:t>
            </a:r>
            <a:endParaRPr lang="zh-TW" altLang="zh-TW" dirty="0" smtClean="0"/>
          </a:p>
          <a:p>
            <a:endParaRPr lang="en-US" altLang="zh-TW" b="1" dirty="0" smtClean="0"/>
          </a:p>
          <a:p>
            <a:endParaRPr lang="zh-TW" altLang="en-US" dirty="0"/>
          </a:p>
        </p:txBody>
      </p:sp>
      <p:pic>
        <p:nvPicPr>
          <p:cNvPr id="2050" name="Picture 2" descr="C:\Users\adall\Desktop\20120924030714366.jpg"/>
          <p:cNvPicPr>
            <a:picLocks noChangeAspect="1" noChangeArrowheads="1"/>
          </p:cNvPicPr>
          <p:nvPr/>
        </p:nvPicPr>
        <p:blipFill>
          <a:blip r:embed="rId2" cstate="print"/>
          <a:srcRect/>
          <a:stretch>
            <a:fillRect/>
          </a:stretch>
        </p:blipFill>
        <p:spPr bwMode="auto">
          <a:xfrm>
            <a:off x="5796136" y="2780928"/>
            <a:ext cx="2914575" cy="1857475"/>
          </a:xfrm>
          <a:prstGeom prst="rect">
            <a:avLst/>
          </a:prstGeom>
          <a:noFill/>
        </p:spPr>
      </p:pic>
      <p:pic>
        <p:nvPicPr>
          <p:cNvPr id="2051" name="Picture 3" descr="C:\Users\adall\Desktop\th.jpg"/>
          <p:cNvPicPr>
            <a:picLocks noChangeAspect="1" noChangeArrowheads="1"/>
          </p:cNvPicPr>
          <p:nvPr/>
        </p:nvPicPr>
        <p:blipFill>
          <a:blip r:embed="rId3" cstate="print"/>
          <a:srcRect/>
          <a:stretch>
            <a:fillRect/>
          </a:stretch>
        </p:blipFill>
        <p:spPr bwMode="auto">
          <a:xfrm>
            <a:off x="1907704" y="2204864"/>
            <a:ext cx="2857500" cy="20478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p:txBody>
          <a:bodyPr/>
          <a:lstStyle/>
          <a:p>
            <a:r>
              <a:rPr lang="zh-TW" altLang="en-US" dirty="0" smtClean="0"/>
              <a:t>戰後，日本由盟軍所占領，盟軍欲促進日本民主化，基本方針為廢除以往國家主義式的教育，引進美國的教育哲學以及教育觀念。</a:t>
            </a:r>
            <a:endParaRPr lang="en-US" altLang="zh-TW" dirty="0" smtClean="0"/>
          </a:p>
          <a:p>
            <a:pPr>
              <a:buNone/>
            </a:pPr>
            <a:endParaRPr lang="en-US" altLang="zh-TW" dirty="0" smtClean="0"/>
          </a:p>
          <a:p>
            <a:r>
              <a:rPr lang="zh-TW" altLang="en-US" dirty="0" smtClean="0"/>
              <a:t>有三項基本原則</a:t>
            </a:r>
            <a:r>
              <a:rPr lang="en-US" altLang="zh-TW" dirty="0" smtClean="0"/>
              <a:t>:</a:t>
            </a:r>
            <a:r>
              <a:rPr lang="zh-TW" altLang="en-US" dirty="0" smtClean="0"/>
              <a:t> 機會平等，拓展個人視野，學術自由及學校自治</a:t>
            </a:r>
            <a:endParaRPr lang="en-US" altLang="zh-TW" dirty="0" smtClean="0"/>
          </a:p>
          <a:p>
            <a:endParaRPr lang="en-US" altLang="zh-TW" dirty="0" smtClean="0"/>
          </a:p>
          <a:p>
            <a:endParaRPr lang="zh-TW" altLang="zh-TW"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b="1" dirty="0" smtClean="0"/>
              <a:t>教育及社會體系</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p:txBody>
          <a:bodyPr/>
          <a:lstStyle/>
          <a:p>
            <a:r>
              <a:rPr lang="zh-TW" altLang="en-US" dirty="0" smtClean="0"/>
              <a:t>在日本，教育程度為判定社會階層重要指標</a:t>
            </a:r>
            <a:endParaRPr lang="en-US" altLang="zh-TW" dirty="0" smtClean="0"/>
          </a:p>
          <a:p>
            <a:endParaRPr lang="en-US" altLang="zh-TW" dirty="0" smtClean="0"/>
          </a:p>
          <a:p>
            <a:r>
              <a:rPr lang="zh-TW" altLang="en-US" dirty="0" smtClean="0"/>
              <a:t>教育成就以及評量這些成就的正式考試，決定日本人社會階層中的位置</a:t>
            </a:r>
            <a:endParaRPr lang="en-US" altLang="zh-TW" dirty="0" smtClean="0"/>
          </a:p>
          <a:p>
            <a:endParaRPr lang="en-US" altLang="zh-TW" dirty="0" smtClean="0"/>
          </a:p>
          <a:p>
            <a:r>
              <a:rPr lang="zh-TW" altLang="en-US" dirty="0" smtClean="0"/>
              <a:t>教育</a:t>
            </a:r>
            <a:r>
              <a:rPr lang="zh-TW" altLang="zh-TW" dirty="0" smtClean="0"/>
              <a:t>雖可以造就階層流動但在日本此機會相當有限，問題在於</a:t>
            </a:r>
            <a:r>
              <a:rPr lang="zh-TW" altLang="en-US" dirty="0" smtClean="0"/>
              <a:t>─</a:t>
            </a:r>
            <a:r>
              <a:rPr lang="zh-TW" altLang="zh-TW" dirty="0" smtClean="0"/>
              <a:t>家庭背景</a:t>
            </a:r>
            <a:r>
              <a:rPr lang="zh-TW" altLang="en-US" dirty="0" smtClean="0"/>
              <a:t>。</a:t>
            </a: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現今日本教育體系</a:t>
            </a:r>
            <a:endParaRPr lang="zh-TW" altLang="en-US" dirty="0"/>
          </a:p>
        </p:txBody>
      </p:sp>
      <p:sp>
        <p:nvSpPr>
          <p:cNvPr id="3" name="內容版面配置區 2"/>
          <p:cNvSpPr>
            <a:spLocks noGrp="1"/>
          </p:cNvSpPr>
          <p:nvPr>
            <p:ph idx="1"/>
          </p:nvPr>
        </p:nvSpPr>
        <p:spPr/>
        <p:txBody>
          <a:bodyPr/>
          <a:lstStyle/>
          <a:p>
            <a:r>
              <a:rPr lang="zh-TW" altLang="zh-TW" dirty="0" smtClean="0"/>
              <a:t>現今日本的教育分成四個階段</a:t>
            </a:r>
            <a:r>
              <a:rPr lang="en-US" altLang="zh-TW" dirty="0" smtClean="0"/>
              <a:t>(6-3-3-4 SYSTEM):</a:t>
            </a:r>
            <a:r>
              <a:rPr lang="zh-TW" altLang="zh-TW" dirty="0" smtClean="0"/>
              <a:t>國小六年、國中三年、高中三年以及高等教育</a:t>
            </a:r>
            <a:r>
              <a:rPr lang="en-US" altLang="zh-TW" dirty="0" smtClean="0"/>
              <a:t>(</a:t>
            </a:r>
            <a:r>
              <a:rPr lang="zh-TW" altLang="zh-TW" dirty="0" smtClean="0"/>
              <a:t>大學與專科</a:t>
            </a:r>
            <a:r>
              <a:rPr lang="en-US" altLang="zh-TW" dirty="0" smtClean="0"/>
              <a:t>)</a:t>
            </a:r>
            <a:r>
              <a:rPr lang="zh-TW" altLang="zh-TW" dirty="0" smtClean="0"/>
              <a:t>，國小與國中為義務教育。</a:t>
            </a:r>
            <a:endParaRPr lang="en-US" altLang="zh-TW" dirty="0" smtClean="0"/>
          </a:p>
          <a:p>
            <a:endParaRPr lang="en-US" altLang="zh-TW" dirty="0" smtClean="0"/>
          </a:p>
          <a:p>
            <a:r>
              <a:rPr lang="zh-TW" altLang="zh-TW" dirty="0" smtClean="0"/>
              <a:t>日本學生從受教早期就接受團體參與和交際能力的訓練</a:t>
            </a:r>
            <a:endParaRPr lang="en-US" altLang="zh-TW" dirty="0" smtClean="0"/>
          </a:p>
          <a:p>
            <a:endParaRPr lang="en-US" altLang="zh-TW" dirty="0" smtClean="0"/>
          </a:p>
        </p:txBody>
      </p:sp>
      <p:pic>
        <p:nvPicPr>
          <p:cNvPr id="4098" name="Picture 2" descr="C:\Users\adall\Desktop\artpic_ae357ccbe6ac8d06fa3722b9532e0414.jpg"/>
          <p:cNvPicPr>
            <a:picLocks noChangeAspect="1" noChangeArrowheads="1"/>
          </p:cNvPicPr>
          <p:nvPr/>
        </p:nvPicPr>
        <p:blipFill>
          <a:blip r:embed="rId2" cstate="print"/>
          <a:srcRect/>
          <a:stretch>
            <a:fillRect/>
          </a:stretch>
        </p:blipFill>
        <p:spPr bwMode="auto">
          <a:xfrm>
            <a:off x="3851920" y="4653136"/>
            <a:ext cx="3456757" cy="196343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a:xfrm>
            <a:off x="467544" y="1268760"/>
            <a:ext cx="8229600" cy="4873728"/>
          </a:xfrm>
        </p:spPr>
        <p:txBody>
          <a:bodyPr/>
          <a:lstStyle/>
          <a:p>
            <a:r>
              <a:rPr lang="zh-TW" altLang="zh-TW" dirty="0" smtClean="0"/>
              <a:t>日本</a:t>
            </a:r>
            <a:r>
              <a:rPr lang="zh-TW" altLang="en-US" dirty="0" smtClean="0"/>
              <a:t>文部省</a:t>
            </a:r>
            <a:r>
              <a:rPr lang="en-US" altLang="zh-TW" dirty="0" smtClean="0"/>
              <a:t>(</a:t>
            </a:r>
            <a:r>
              <a:rPr lang="zh-TW" altLang="en-US" dirty="0" smtClean="0"/>
              <a:t>教育部</a:t>
            </a:r>
            <a:r>
              <a:rPr lang="en-US" altLang="zh-TW" dirty="0" smtClean="0"/>
              <a:t>)</a:t>
            </a:r>
            <a:r>
              <a:rPr lang="zh-TW" altLang="zh-TW" dirty="0" smtClean="0"/>
              <a:t>決定課程的內容，然後選擇哪些教科書可以供各級學校選用，教科書的議題也一直引起人們的爭論。</a:t>
            </a:r>
          </a:p>
          <a:p>
            <a:pPr>
              <a:buNone/>
            </a:pPr>
            <a:endParaRPr lang="en-US" altLang="zh-TW" dirty="0" smtClean="0"/>
          </a:p>
          <a:p>
            <a:pPr>
              <a:buNone/>
            </a:pPr>
            <a:r>
              <a:rPr lang="zh-TW" altLang="zh-TW" dirty="0" smtClean="0"/>
              <a:t>經由三個步驟來控制教科書的內容：</a:t>
            </a:r>
          </a:p>
          <a:p>
            <a:pPr lvl="0"/>
            <a:r>
              <a:rPr lang="zh-TW" altLang="zh-TW" dirty="0" smtClean="0"/>
              <a:t>作者提供草稿給教育部，如果教育部認為有其優點就送出印刷樣書給</a:t>
            </a:r>
            <a:r>
              <a:rPr lang="en-US" altLang="zh-TW" dirty="0" smtClean="0"/>
              <a:t>800</a:t>
            </a:r>
            <a:r>
              <a:rPr lang="zh-TW" altLang="zh-TW" dirty="0" smtClean="0"/>
              <a:t>位學者、老師、教授，然後由這些人提供評估意見</a:t>
            </a:r>
          </a:p>
          <a:p>
            <a:pPr lvl="0"/>
            <a:r>
              <a:rPr lang="zh-TW" altLang="zh-TW" dirty="0" smtClean="0"/>
              <a:t>而後再將草稿交給</a:t>
            </a:r>
            <a:r>
              <a:rPr lang="en-US" altLang="zh-TW" dirty="0" smtClean="0"/>
              <a:t>40</a:t>
            </a:r>
            <a:r>
              <a:rPr lang="zh-TW" altLang="zh-TW" dirty="0" smtClean="0"/>
              <a:t>位教育部官員詳查檢閱</a:t>
            </a:r>
          </a:p>
          <a:p>
            <a:pPr lvl="0"/>
            <a:r>
              <a:rPr lang="zh-TW" altLang="zh-TW" dirty="0" smtClean="0"/>
              <a:t>之後再交給</a:t>
            </a:r>
            <a:r>
              <a:rPr lang="en-US" altLang="zh-TW" dirty="0" smtClean="0"/>
              <a:t>20</a:t>
            </a:r>
            <a:r>
              <a:rPr lang="zh-TW" altLang="zh-TW" dirty="0" smtClean="0"/>
              <a:t>由教育部指定的普通公民</a:t>
            </a:r>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t>課程</a:t>
            </a:r>
            <a:endParaRPr lang="zh-TW" altLang="en-US" dirty="0"/>
          </a:p>
        </p:txBody>
      </p:sp>
      <p:sp>
        <p:nvSpPr>
          <p:cNvPr id="3" name="內容版面配置區 2"/>
          <p:cNvSpPr>
            <a:spLocks noGrp="1"/>
          </p:cNvSpPr>
          <p:nvPr>
            <p:ph idx="1"/>
          </p:nvPr>
        </p:nvSpPr>
        <p:spPr/>
        <p:txBody>
          <a:bodyPr/>
          <a:lstStyle/>
          <a:p>
            <a:r>
              <a:rPr lang="zh-TW" altLang="en-US" dirty="0" smtClean="0"/>
              <a:t>日本擁有傲人的高識字率</a:t>
            </a:r>
            <a:endParaRPr lang="en-US" altLang="zh-TW" dirty="0" smtClean="0"/>
          </a:p>
          <a:p>
            <a:endParaRPr lang="en-US" altLang="zh-TW" dirty="0" smtClean="0"/>
          </a:p>
          <a:p>
            <a:r>
              <a:rPr lang="zh-TW" altLang="zh-TW" dirty="0" smtClean="0"/>
              <a:t>日本的課程著重於數學與科學</a:t>
            </a:r>
            <a:endParaRPr lang="en-US" altLang="zh-TW" dirty="0" smtClean="0"/>
          </a:p>
          <a:p>
            <a:endParaRPr lang="en-US" altLang="zh-TW" dirty="0" smtClean="0"/>
          </a:p>
          <a:p>
            <a:r>
              <a:rPr lang="zh-TW" altLang="zh-TW" sz="3200" dirty="0" smtClean="0"/>
              <a:t>日本的教育體系是</a:t>
            </a:r>
            <a:r>
              <a:rPr lang="zh-TW" altLang="zh-TW" sz="3200" dirty="0" smtClean="0"/>
              <a:t>為了通過</a:t>
            </a:r>
            <a:r>
              <a:rPr lang="zh-TW" altLang="zh-TW" sz="3200" dirty="0" smtClean="0"/>
              <a:t>入學考試而設計</a:t>
            </a:r>
            <a:r>
              <a:rPr lang="zh-TW" altLang="en-US" sz="3200" dirty="0" smtClean="0"/>
              <a:t>－考試煉獄</a:t>
            </a:r>
            <a:endParaRPr lang="en-US" altLang="zh-TW" sz="3200" dirty="0" smtClean="0"/>
          </a:p>
        </p:txBody>
      </p:sp>
      <p:pic>
        <p:nvPicPr>
          <p:cNvPr id="5123" name="Picture 3" descr="C:\Users\adall\Desktop\1206450247_0.jpg"/>
          <p:cNvPicPr>
            <a:picLocks noChangeAspect="1" noChangeArrowheads="1"/>
          </p:cNvPicPr>
          <p:nvPr/>
        </p:nvPicPr>
        <p:blipFill>
          <a:blip r:embed="rId2" cstate="print"/>
          <a:srcRect/>
          <a:stretch>
            <a:fillRect/>
          </a:stretch>
        </p:blipFill>
        <p:spPr bwMode="auto">
          <a:xfrm>
            <a:off x="5868144" y="1484784"/>
            <a:ext cx="2525470" cy="1670069"/>
          </a:xfrm>
          <a:prstGeom prst="rect">
            <a:avLst/>
          </a:prstGeom>
          <a:noFill/>
        </p:spPr>
      </p:pic>
      <p:pic>
        <p:nvPicPr>
          <p:cNvPr id="5124" name="Picture 4" descr="C:\Users\adall\Desktop\1986650385625512629.jpg"/>
          <p:cNvPicPr>
            <a:picLocks noChangeAspect="1" noChangeArrowheads="1"/>
          </p:cNvPicPr>
          <p:nvPr/>
        </p:nvPicPr>
        <p:blipFill>
          <a:blip r:embed="rId3" cstate="print"/>
          <a:srcRect/>
          <a:stretch>
            <a:fillRect/>
          </a:stretch>
        </p:blipFill>
        <p:spPr bwMode="auto">
          <a:xfrm>
            <a:off x="5292080" y="4869160"/>
            <a:ext cx="2413845" cy="180905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b="1" dirty="0" smtClean="0"/>
              <a:t>高等教育</a:t>
            </a:r>
            <a:endParaRPr lang="zh-TW" altLang="en-US" dirty="0"/>
          </a:p>
        </p:txBody>
      </p:sp>
      <p:sp>
        <p:nvSpPr>
          <p:cNvPr id="3" name="內容版面配置區 2"/>
          <p:cNvSpPr>
            <a:spLocks noGrp="1"/>
          </p:cNvSpPr>
          <p:nvPr>
            <p:ph idx="1"/>
          </p:nvPr>
        </p:nvSpPr>
        <p:spPr/>
        <p:txBody>
          <a:bodyPr>
            <a:normAutofit/>
          </a:bodyPr>
          <a:lstStyle/>
          <a:p>
            <a:r>
              <a:rPr lang="zh-TW" altLang="en-US" dirty="0" smtClean="0"/>
              <a:t>很少人將日本戰後經濟成功歸功於高等教育體系</a:t>
            </a:r>
            <a:endParaRPr lang="en-US" altLang="zh-TW" dirty="0" smtClean="0"/>
          </a:p>
          <a:p>
            <a:endParaRPr lang="en-US" altLang="zh-TW" dirty="0" smtClean="0"/>
          </a:p>
          <a:p>
            <a:r>
              <a:rPr lang="en-US" altLang="zh-TW" dirty="0" smtClean="0"/>
              <a:t>1877</a:t>
            </a:r>
            <a:r>
              <a:rPr lang="zh-TW" altLang="en-US" dirty="0" smtClean="0"/>
              <a:t>年日本第一所大學成立於東京，</a:t>
            </a:r>
            <a:r>
              <a:rPr lang="en-US" altLang="zh-TW" dirty="0" smtClean="0"/>
              <a:t>1886</a:t>
            </a:r>
            <a:r>
              <a:rPr lang="zh-TW" altLang="en-US" dirty="0" smtClean="0"/>
              <a:t>年正式命名為東京帝國</a:t>
            </a:r>
            <a:r>
              <a:rPr lang="zh-TW" altLang="en-US" dirty="0" smtClean="0"/>
              <a:t>大學</a:t>
            </a:r>
            <a:endParaRPr lang="en-US" altLang="zh-TW" dirty="0" smtClean="0"/>
          </a:p>
          <a:p>
            <a:endParaRPr lang="en-US" altLang="zh-TW" dirty="0" smtClean="0"/>
          </a:p>
          <a:p>
            <a:r>
              <a:rPr lang="zh-TW" altLang="zh-TW" dirty="0" smtClean="0"/>
              <a:t>取得頂尖大學許可的日本學生對自己畢業後能找到工作充滿</a:t>
            </a:r>
            <a:r>
              <a:rPr lang="zh-TW" altLang="zh-TW" dirty="0" smtClean="0"/>
              <a:t>信心</a:t>
            </a:r>
            <a:endParaRPr lang="en-US" altLang="zh-TW" dirty="0" smtClean="0"/>
          </a:p>
          <a:p>
            <a:endParaRPr lang="en-US" altLang="zh-TW" dirty="0" smtClean="0"/>
          </a:p>
          <a:p>
            <a:r>
              <a:rPr lang="zh-TW" altLang="zh-TW" dirty="0" smtClean="0"/>
              <a:t>大學裡的管理結構通常是不透明</a:t>
            </a:r>
            <a:r>
              <a:rPr lang="zh-TW" altLang="zh-TW" dirty="0" smtClean="0"/>
              <a:t>的</a:t>
            </a:r>
            <a:endParaRPr lang="en-US" altLang="zh-TW" dirty="0" smtClean="0"/>
          </a:p>
        </p:txBody>
      </p:sp>
      <p:pic>
        <p:nvPicPr>
          <p:cNvPr id="6146" name="Picture 2" descr="C:\Users\adall\Desktop\images.jpg"/>
          <p:cNvPicPr>
            <a:picLocks noChangeAspect="1" noChangeArrowheads="1"/>
          </p:cNvPicPr>
          <p:nvPr/>
        </p:nvPicPr>
        <p:blipFill>
          <a:blip r:embed="rId2" cstate="print"/>
          <a:srcRect/>
          <a:stretch>
            <a:fillRect/>
          </a:stretch>
        </p:blipFill>
        <p:spPr bwMode="auto">
          <a:xfrm>
            <a:off x="6228184" y="404664"/>
            <a:ext cx="2466975" cy="184785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會">
  <a:themeElements>
    <a:clrScheme name="鳳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都會">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都會">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831</TotalTime>
  <Words>1500</Words>
  <Application>Microsoft Office PowerPoint</Application>
  <PresentationFormat>如螢幕大小 (4:3)</PresentationFormat>
  <Paragraphs>96</Paragraphs>
  <Slides>19</Slides>
  <Notes>0</Notes>
  <HiddenSlides>0</HiddenSlides>
  <MMClips>0</MMClips>
  <ScaleCrop>false</ScaleCrop>
  <HeadingPairs>
    <vt:vector size="4" baseType="variant">
      <vt:variant>
        <vt:lpstr>佈景主題</vt:lpstr>
      </vt:variant>
      <vt:variant>
        <vt:i4>1</vt:i4>
      </vt:variant>
      <vt:variant>
        <vt:lpstr>投影片標題</vt:lpstr>
      </vt:variant>
      <vt:variant>
        <vt:i4>19</vt:i4>
      </vt:variant>
    </vt:vector>
  </HeadingPairs>
  <TitlesOfParts>
    <vt:vector size="20" baseType="lpstr">
      <vt:lpstr>都會</vt:lpstr>
      <vt:lpstr>    日本政府與政治                Education and health care        </vt:lpstr>
      <vt:lpstr>前言</vt:lpstr>
      <vt:lpstr>第一節 教育</vt:lpstr>
      <vt:lpstr> </vt:lpstr>
      <vt:lpstr>教育及社會體系 </vt:lpstr>
      <vt:lpstr>現今日本教育體系</vt:lpstr>
      <vt:lpstr> </vt:lpstr>
      <vt:lpstr>課程</vt:lpstr>
      <vt:lpstr>高等教育</vt:lpstr>
      <vt:lpstr> </vt:lpstr>
      <vt:lpstr>教育和日本的未來</vt:lpstr>
      <vt:lpstr>第二節 健康照護</vt:lpstr>
      <vt:lpstr>照護成本</vt:lpstr>
      <vt:lpstr>老化的人口</vt:lpstr>
      <vt:lpstr> </vt:lpstr>
      <vt:lpstr>日本的醫療服務</vt:lpstr>
      <vt:lpstr> </vt:lpstr>
      <vt:lpstr>小結</vt:lpstr>
      <vt:lpstr>Q &amp; 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日本政府與政治 </dc:title>
  <dc:creator>adall</dc:creator>
  <cp:lastModifiedBy>adall</cp:lastModifiedBy>
  <cp:revision>76</cp:revision>
  <dcterms:created xsi:type="dcterms:W3CDTF">2013-05-19T05:56:59Z</dcterms:created>
  <dcterms:modified xsi:type="dcterms:W3CDTF">2013-05-19T20:07:53Z</dcterms:modified>
</cp:coreProperties>
</file>