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1FA2-1452-45E3-8E8F-C4F524085CB6}" type="datetimeFigureOut">
              <a:rPr lang="zh-TW" altLang="en-US" smtClean="0"/>
              <a:t>2013/3/4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1E4A8-21D5-4298-AB57-CDE32AE27D7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1FA2-1452-45E3-8E8F-C4F524085CB6}" type="datetimeFigureOut">
              <a:rPr lang="zh-TW" altLang="en-US" smtClean="0"/>
              <a:t>2013/3/4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1E4A8-21D5-4298-AB57-CDE32AE27D7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1FA2-1452-45E3-8E8F-C4F524085CB6}" type="datetimeFigureOut">
              <a:rPr lang="zh-TW" altLang="en-US" smtClean="0"/>
              <a:t>2013/3/4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1E4A8-21D5-4298-AB57-CDE32AE27D7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1FA2-1452-45E3-8E8F-C4F524085CB6}" type="datetimeFigureOut">
              <a:rPr lang="zh-TW" altLang="en-US" smtClean="0"/>
              <a:t>2013/3/4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1E4A8-21D5-4298-AB57-CDE32AE27D7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1FA2-1452-45E3-8E8F-C4F524085CB6}" type="datetimeFigureOut">
              <a:rPr lang="zh-TW" altLang="en-US" smtClean="0"/>
              <a:t>2013/3/4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1E4A8-21D5-4298-AB57-CDE32AE27D7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1FA2-1452-45E3-8E8F-C4F524085CB6}" type="datetimeFigureOut">
              <a:rPr lang="zh-TW" altLang="en-US" smtClean="0"/>
              <a:t>2013/3/4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1E4A8-21D5-4298-AB57-CDE32AE27D7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1FA2-1452-45E3-8E8F-C4F524085CB6}" type="datetimeFigureOut">
              <a:rPr lang="zh-TW" altLang="en-US" smtClean="0"/>
              <a:t>2013/3/4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1E4A8-21D5-4298-AB57-CDE32AE27D7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1FA2-1452-45E3-8E8F-C4F524085CB6}" type="datetimeFigureOut">
              <a:rPr lang="zh-TW" altLang="en-US" smtClean="0"/>
              <a:t>2013/3/4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1E4A8-21D5-4298-AB57-CDE32AE27D7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1FA2-1452-45E3-8E8F-C4F524085CB6}" type="datetimeFigureOut">
              <a:rPr lang="zh-TW" altLang="en-US" smtClean="0"/>
              <a:t>2013/3/4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1E4A8-21D5-4298-AB57-CDE32AE27D7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1FA2-1452-45E3-8E8F-C4F524085CB6}" type="datetimeFigureOut">
              <a:rPr lang="zh-TW" altLang="en-US" smtClean="0"/>
              <a:t>2013/3/4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1E4A8-21D5-4298-AB57-CDE32AE27D7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1FA2-1452-45E3-8E8F-C4F524085CB6}" type="datetimeFigureOut">
              <a:rPr lang="zh-TW" altLang="en-US" smtClean="0"/>
              <a:t>2013/3/4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1E4A8-21D5-4298-AB57-CDE32AE27D7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61FA2-1452-45E3-8E8F-C4F524085CB6}" type="datetimeFigureOut">
              <a:rPr lang="zh-TW" altLang="en-US" smtClean="0"/>
              <a:t>2013/3/4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1E4A8-21D5-4298-AB57-CDE32AE27D7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4267200"/>
          </a:xfrm>
        </p:spPr>
        <p:txBody>
          <a:bodyPr>
            <a:normAutofit/>
          </a:bodyPr>
          <a:lstStyle/>
          <a:p>
            <a:r>
              <a:rPr lang="en-US" altLang="zh-TW" sz="3600" b="1" dirty="0"/>
              <a:t>Murray and </a:t>
            </a:r>
            <a:r>
              <a:rPr lang="en-US" altLang="zh-TW" sz="3600" b="1" dirty="0" err="1"/>
              <a:t>Ishizu</a:t>
            </a:r>
            <a:r>
              <a:rPr lang="en-US" altLang="zh-TW" sz="3600" b="1" dirty="0"/>
              <a:t>, Chapter 2:</a:t>
            </a:r>
            <a:r>
              <a:rPr lang="zh-TW" altLang="zh-TW" dirty="0"/>
              <a:t/>
            </a:r>
            <a:br>
              <a:rPr lang="zh-TW" altLang="zh-TW" dirty="0"/>
            </a:br>
            <a:r>
              <a:rPr lang="en-US" altLang="zh-TW" sz="3200" b="1" dirty="0" smtClean="0"/>
              <a:t>U.S</a:t>
            </a:r>
            <a:r>
              <a:rPr lang="en-US" altLang="zh-TW" sz="3200" b="1" dirty="0"/>
              <a:t>. Strategic Planning, 1919 – 1939: From Innocence to Improvisation</a:t>
            </a:r>
            <a:r>
              <a:rPr lang="zh-TW" altLang="zh-TW" dirty="0"/>
              <a:t/>
            </a:r>
            <a:br>
              <a:rPr lang="zh-TW" altLang="zh-TW" dirty="0"/>
            </a:br>
            <a:r>
              <a:rPr lang="en-US" altLang="zh-TW" sz="2800" dirty="0"/>
              <a:t>Class Presentation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dirty="0"/>
              <a:t>U.S. – Japan Relations and Military Alliance</a:t>
            </a:r>
            <a:endParaRPr lang="zh-TW" altLang="zh-TW" dirty="0"/>
          </a:p>
          <a:p>
            <a:r>
              <a:rPr lang="en-US" altLang="zh-TW" dirty="0"/>
              <a:t>Dr. </a:t>
            </a:r>
            <a:r>
              <a:rPr lang="en-US" altLang="zh-TW" dirty="0" err="1"/>
              <a:t>Yujen</a:t>
            </a:r>
            <a:r>
              <a:rPr lang="en-US" altLang="zh-TW" dirty="0"/>
              <a:t> </a:t>
            </a:r>
            <a:r>
              <a:rPr lang="en-US" altLang="zh-TW" dirty="0" err="1"/>
              <a:t>Kuo</a:t>
            </a:r>
            <a:endParaRPr lang="zh-TW" altLang="zh-TW" dirty="0"/>
          </a:p>
          <a:p>
            <a:r>
              <a:rPr lang="en-US" altLang="zh-TW" dirty="0"/>
              <a:t> </a:t>
            </a:r>
            <a:endParaRPr lang="zh-TW" altLang="zh-TW" dirty="0"/>
          </a:p>
          <a:p>
            <a:r>
              <a:rPr lang="en-US" altLang="zh-TW" dirty="0"/>
              <a:t>Student: </a:t>
            </a:r>
            <a:r>
              <a:rPr lang="en-US" altLang="zh-TW" dirty="0" err="1"/>
              <a:t>Neza</a:t>
            </a:r>
            <a:r>
              <a:rPr lang="en-US" altLang="zh-TW" dirty="0"/>
              <a:t> </a:t>
            </a:r>
            <a:r>
              <a:rPr lang="en-US" altLang="zh-TW" dirty="0" err="1"/>
              <a:t>Lostrek</a:t>
            </a:r>
            <a:endParaRPr lang="zh-TW" altLang="zh-TW" dirty="0"/>
          </a:p>
          <a:p>
            <a:endParaRPr lang="zh-TW" alt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u="sng" dirty="0"/>
              <a:t>Strategic Planning in the time of Peace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“Strategy” (by Michael Howard) “is a process, a constant adaptation to shifting conditions and circumstances in a world where chance, uncertainty, and ambiguity dominate.”</a:t>
            </a:r>
            <a:endParaRPr lang="zh-TW" altLang="zh-TW" dirty="0"/>
          </a:p>
          <a:p>
            <a:r>
              <a:rPr lang="en-US" altLang="zh-TW" dirty="0" smtClean="0"/>
              <a:t>“Grand strategy” (by </a:t>
            </a:r>
            <a:r>
              <a:rPr lang="en-US" altLang="zh-TW" dirty="0"/>
              <a:t>John Lewis </a:t>
            </a:r>
            <a:r>
              <a:rPr lang="en-US" altLang="zh-TW" dirty="0" smtClean="0"/>
              <a:t>Gaddis) “the process by which ends are related to means, intentions to capabilities, objectives to resources.”</a:t>
            </a:r>
            <a:endParaRPr lang="zh-TW" altLang="zh-TW" dirty="0"/>
          </a:p>
          <a:p>
            <a:r>
              <a:rPr lang="en-US" altLang="zh-TW" dirty="0" smtClean="0"/>
              <a:t>“Strategic culture” </a:t>
            </a:r>
            <a:r>
              <a:rPr lang="en-US" altLang="zh-TW" dirty="0"/>
              <a:t>of the </a:t>
            </a:r>
            <a:r>
              <a:rPr lang="en-US" altLang="zh-TW" dirty="0" smtClean="0"/>
              <a:t>USA: isolationist, with historical distrust of Old World entanglements</a:t>
            </a:r>
            <a:endParaRPr lang="zh-TW" altLang="zh-TW" dirty="0"/>
          </a:p>
          <a:p>
            <a:r>
              <a:rPr lang="en-US" altLang="zh-TW" dirty="0" smtClean="0"/>
              <a:t>Lack of bureaucratic mechanisms</a:t>
            </a:r>
            <a:endParaRPr lang="zh-TW" altLang="zh-TW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u="sng" dirty="0"/>
              <a:t>Planning process and products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dirty="0" smtClean="0"/>
              <a:t>War </a:t>
            </a:r>
            <a:r>
              <a:rPr lang="en-US" altLang="zh-TW" dirty="0"/>
              <a:t>Plan Orange</a:t>
            </a:r>
            <a:endParaRPr lang="zh-TW" altLang="zh-TW" dirty="0"/>
          </a:p>
          <a:p>
            <a:r>
              <a:rPr lang="en-US" altLang="zh-TW" dirty="0"/>
              <a:t>1922-1935: efforts to curtail military spending</a:t>
            </a:r>
            <a:endParaRPr lang="zh-TW" altLang="zh-TW" dirty="0"/>
          </a:p>
          <a:p>
            <a:r>
              <a:rPr lang="en-US" altLang="zh-TW" dirty="0"/>
              <a:t>  (President Harding’s initiative) Washington Conference on naval limitations and The Four Power Treaty (1921-22)</a:t>
            </a:r>
            <a:endParaRPr lang="zh-TW" altLang="zh-TW" dirty="0"/>
          </a:p>
          <a:p>
            <a:r>
              <a:rPr lang="en-US" altLang="zh-TW" dirty="0"/>
              <a:t> </a:t>
            </a:r>
            <a:r>
              <a:rPr lang="en-US" altLang="zh-TW" dirty="0" smtClean="0"/>
              <a:t>The </a:t>
            </a:r>
            <a:r>
              <a:rPr lang="en-US" altLang="zh-TW" dirty="0"/>
              <a:t>London Treaty (1930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“Thrusters”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“</a:t>
            </a:r>
            <a:r>
              <a:rPr lang="en-US" altLang="zh-TW" dirty="0" err="1"/>
              <a:t>C</a:t>
            </a:r>
            <a:r>
              <a:rPr lang="en-US" altLang="zh-TW" dirty="0" err="1" smtClean="0"/>
              <a:t>autionaries</a:t>
            </a:r>
            <a:r>
              <a:rPr lang="en-US" altLang="zh-TW" dirty="0" smtClean="0"/>
              <a:t>”</a:t>
            </a:r>
            <a:endParaRPr lang="zh-TW" altLang="zh-TW" dirty="0"/>
          </a:p>
          <a:p>
            <a:r>
              <a:rPr lang="en-US" altLang="zh-TW" dirty="0"/>
              <a:t>1935-1938: Army vs. Navy planners</a:t>
            </a:r>
            <a:endParaRPr lang="zh-TW" altLang="zh-TW" dirty="0"/>
          </a:p>
          <a:p>
            <a:r>
              <a:rPr lang="en-US" altLang="zh-TW" dirty="0"/>
              <a:t>New agreement on War Plan </a:t>
            </a:r>
            <a:r>
              <a:rPr lang="en-US" altLang="zh-TW" dirty="0" smtClean="0"/>
              <a:t>Orange</a:t>
            </a:r>
          </a:p>
          <a:p>
            <a:r>
              <a:rPr lang="en-US" altLang="zh-TW" dirty="0" smtClean="0"/>
              <a:t>Rainbow Plans</a:t>
            </a:r>
          </a:p>
          <a:p>
            <a:r>
              <a:rPr lang="en-US" altLang="zh-TW" dirty="0" smtClean="0"/>
              <a:t>Dog Plan</a:t>
            </a:r>
          </a:p>
          <a:p>
            <a:endParaRPr lang="zh-TW" altLang="zh-TW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u="sng" dirty="0" smtClean="0"/>
              <a:t>The U.S. Navy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dirty="0" smtClean="0"/>
              <a:t>Battleship “gun club” dominated naval thinking</a:t>
            </a:r>
          </a:p>
          <a:p>
            <a:r>
              <a:rPr lang="en-US" altLang="zh-TW" dirty="0" smtClean="0"/>
              <a:t>In the 1920s importance of air power recognized – development of large air carriers </a:t>
            </a:r>
          </a:p>
          <a:p>
            <a:r>
              <a:rPr lang="en-US" altLang="zh-TW" dirty="0" smtClean="0"/>
              <a:t>Debate on role and form of carrier aviation settled by the attack on Pearl Harbor </a:t>
            </a:r>
          </a:p>
          <a:p>
            <a:r>
              <a:rPr lang="en-US" altLang="zh-TW" dirty="0" smtClean="0"/>
              <a:t>Planners minimized the submarine potential threat – fleet commanders broach the need to use submarines as a form of offensive striking power</a:t>
            </a:r>
          </a:p>
          <a:p>
            <a:endParaRPr lang="en-US" altLang="zh-TW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u="sng" dirty="0"/>
              <a:t>Marine Corps: The New Amphibians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Inherent need for the seizure and defense of advanced naval bases explicit in War Plan Orange</a:t>
            </a:r>
          </a:p>
          <a:p>
            <a:r>
              <a:rPr lang="en-US" altLang="zh-TW" dirty="0" smtClean="0"/>
              <a:t>Prevailing military wisdom of the day: amphibious landings against prepared defenses virtually impossible; marines thought otherwise</a:t>
            </a:r>
          </a:p>
          <a:p>
            <a:r>
              <a:rPr lang="en-US" altLang="zh-TW" dirty="0" smtClean="0"/>
              <a:t>Deconstruction of Gallipoli debacle of 1915</a:t>
            </a:r>
          </a:p>
          <a:p>
            <a:r>
              <a:rPr lang="en-US" altLang="zh-TW" dirty="0" smtClean="0"/>
              <a:t>Numerous exercises show that specialized landing crafts desperately needed – development of landing vehicle tracked and Higgins boat</a:t>
            </a:r>
          </a:p>
          <a:p>
            <a:r>
              <a:rPr lang="en-US" altLang="zh-TW" i="1" dirty="0" smtClean="0"/>
              <a:t>Tentative Landing Operations Manual</a:t>
            </a:r>
            <a:r>
              <a:rPr lang="en-US" altLang="zh-TW" dirty="0" smtClean="0"/>
              <a:t> drafted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u="sng" dirty="0"/>
              <a:t>The U.S. Army : Standing in Place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received least support and its effectiveness declined substantially</a:t>
            </a:r>
          </a:p>
          <a:p>
            <a:r>
              <a:rPr lang="en-US" altLang="zh-TW" dirty="0" smtClean="0"/>
              <a:t>Its principal planning efforts on mobilization and the raising of a large citizen army</a:t>
            </a:r>
          </a:p>
          <a:p>
            <a:r>
              <a:rPr lang="en-US" altLang="zh-TW" dirty="0" smtClean="0"/>
              <a:t>Army culture intolerant of reform and reformers</a:t>
            </a:r>
          </a:p>
          <a:p>
            <a:r>
              <a:rPr lang="en-US" altLang="zh-TW" dirty="0" smtClean="0"/>
              <a:t>In late 1930 a task of simultaneous mobilization, modernization in arms and update in doctrine proves daunting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u="sng" dirty="0"/>
              <a:t>Air Power: Independent and Decisive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Public support to the novelty of aviation</a:t>
            </a:r>
          </a:p>
          <a:p>
            <a:r>
              <a:rPr lang="en-US" altLang="zh-TW" dirty="0" smtClean="0"/>
              <a:t>Congress support - potential commercial value</a:t>
            </a:r>
          </a:p>
          <a:p>
            <a:r>
              <a:rPr lang="en-US" altLang="zh-TW" dirty="0" smtClean="0"/>
              <a:t>Desire to achieve institutional independence</a:t>
            </a:r>
          </a:p>
          <a:p>
            <a:r>
              <a:rPr lang="en-US" altLang="zh-TW" dirty="0" smtClean="0"/>
              <a:t>Utility of strategic bombing; air power a decisive instrument of war, independent of ground forces</a:t>
            </a:r>
          </a:p>
          <a:p>
            <a:r>
              <a:rPr lang="en-US" altLang="zh-TW" dirty="0" smtClean="0"/>
              <a:t>1933 the accurate bombsight produced</a:t>
            </a:r>
          </a:p>
          <a:p>
            <a:r>
              <a:rPr lang="en-US" altLang="zh-TW" dirty="0" smtClean="0"/>
              <a:t>1936; B-17 flying fortress</a:t>
            </a:r>
          </a:p>
          <a:p>
            <a:r>
              <a:rPr lang="en-US" altLang="zh-TW" dirty="0" smtClean="0"/>
              <a:t>Failure to understand the need for tactical aviation to support the coming invasions mandated by updated planes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Conclusion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zh-TW" dirty="0" smtClean="0"/>
              <a:t>None of the armed forces were completely prepared to what was coming</a:t>
            </a:r>
          </a:p>
          <a:p>
            <a:pPr lvl="1"/>
            <a:r>
              <a:rPr lang="en-US" altLang="zh-TW" dirty="0" smtClean="0"/>
              <a:t>Navy was only ready for the Plan Orange and the Pacific</a:t>
            </a:r>
          </a:p>
          <a:p>
            <a:pPr lvl="1"/>
            <a:r>
              <a:rPr lang="en-US" altLang="zh-TW" dirty="0" smtClean="0"/>
              <a:t>The Army air corps did not concern itself with who or where it would fight</a:t>
            </a:r>
          </a:p>
          <a:p>
            <a:pPr lvl="1"/>
            <a:r>
              <a:rPr lang="en-US" altLang="zh-TW" dirty="0" smtClean="0"/>
              <a:t>Army prepared to raise and train a might host of soldiers but only belatedly figure how it would fight </a:t>
            </a:r>
          </a:p>
          <a:p>
            <a:r>
              <a:rPr lang="en-US" altLang="zh-TW" dirty="0" smtClean="0"/>
              <a:t>The US military’s educational institutions served to expand intellectual comfort zones of their graduates</a:t>
            </a:r>
          </a:p>
          <a:p>
            <a:r>
              <a:rPr lang="en-US" altLang="zh-TW" dirty="0" smtClean="0"/>
              <a:t>US military institutions appreciated the value of testing their assumptions via simulations, including war games, exercises, and experiments</a:t>
            </a:r>
          </a:p>
          <a:p>
            <a:r>
              <a:rPr lang="en-US" altLang="zh-TW" dirty="0" smtClean="0"/>
              <a:t>The framework for a flexible and global strategy was set: a strategy of continual improvisation</a:t>
            </a:r>
          </a:p>
          <a:p>
            <a:pPr lvl="1"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537</Words>
  <Application>Microsoft Office PowerPoint</Application>
  <PresentationFormat>On-screen Show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Murray and Ishizu, Chapter 2: U.S. Strategic Planning, 1919 – 1939: From Innocence to Improvisation Class Presentation </vt:lpstr>
      <vt:lpstr>Strategic Planning in the time of Peace </vt:lpstr>
      <vt:lpstr>Planning process and products </vt:lpstr>
      <vt:lpstr>The U.S. Navy</vt:lpstr>
      <vt:lpstr>Marine Corps: The New Amphibians </vt:lpstr>
      <vt:lpstr>The U.S. Army : Standing in Place </vt:lpstr>
      <vt:lpstr>Air Power: Independent and Decisive </vt:lpstr>
      <vt:lpstr>Conclusion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Murray and Ishizu, Chapter 2: F.G. Hoffman:  U.S. Strategic Planning, 1919 – 1939: From Innocence to Improvisation Class Presentation</dc:title>
  <dc:creator>HP</dc:creator>
  <cp:lastModifiedBy>HP</cp:lastModifiedBy>
  <cp:revision>24</cp:revision>
  <dcterms:created xsi:type="dcterms:W3CDTF">2013-03-04T10:26:05Z</dcterms:created>
  <dcterms:modified xsi:type="dcterms:W3CDTF">2013-03-04T17:59:29Z</dcterms:modified>
</cp:coreProperties>
</file>