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8119-BBB0-462B-A0BB-668D41A68308}" type="datetimeFigureOut">
              <a:rPr lang="en-US" smtClean="0"/>
              <a:t>3/18/2013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49C3-08F4-4DA3-A202-692F71BF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768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8119-BBB0-462B-A0BB-668D41A68308}" type="datetimeFigureOut">
              <a:rPr lang="en-US" smtClean="0"/>
              <a:t>3/18/2013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49C3-08F4-4DA3-A202-692F71BF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277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8119-BBB0-462B-A0BB-668D41A68308}" type="datetimeFigureOut">
              <a:rPr lang="en-US" smtClean="0"/>
              <a:t>3/18/2013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49C3-08F4-4DA3-A202-692F71BF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62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8119-BBB0-462B-A0BB-668D41A68308}" type="datetimeFigureOut">
              <a:rPr lang="en-US" smtClean="0"/>
              <a:t>3/18/2013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49C3-08F4-4DA3-A202-692F71BF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634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8119-BBB0-462B-A0BB-668D41A68308}" type="datetimeFigureOut">
              <a:rPr lang="en-US" smtClean="0"/>
              <a:t>3/18/2013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49C3-08F4-4DA3-A202-692F71BF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974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8119-BBB0-462B-A0BB-668D41A68308}" type="datetimeFigureOut">
              <a:rPr lang="en-US" smtClean="0"/>
              <a:t>3/18/2013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49C3-08F4-4DA3-A202-692F71BF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414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8119-BBB0-462B-A0BB-668D41A68308}" type="datetimeFigureOut">
              <a:rPr lang="en-US" smtClean="0"/>
              <a:t>3/18/2013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49C3-08F4-4DA3-A202-692F71BF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571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8119-BBB0-462B-A0BB-668D41A68308}" type="datetimeFigureOut">
              <a:rPr lang="en-US" smtClean="0"/>
              <a:t>3/18/2013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49C3-08F4-4DA3-A202-692F71BF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577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8119-BBB0-462B-A0BB-668D41A68308}" type="datetimeFigureOut">
              <a:rPr lang="en-US" smtClean="0"/>
              <a:t>3/18/2013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49C3-08F4-4DA3-A202-692F71BF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932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8119-BBB0-462B-A0BB-668D41A68308}" type="datetimeFigureOut">
              <a:rPr lang="en-US" smtClean="0"/>
              <a:t>3/18/2013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49C3-08F4-4DA3-A202-692F71BF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009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8119-BBB0-462B-A0BB-668D41A68308}" type="datetimeFigureOut">
              <a:rPr lang="en-US" smtClean="0"/>
              <a:t>3/18/2013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49C3-08F4-4DA3-A202-692F71BF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036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C8119-BBB0-462B-A0BB-668D41A68308}" type="datetimeFigureOut">
              <a:rPr lang="en-US" smtClean="0"/>
              <a:t>3/18/2013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849C3-08F4-4DA3-A202-692F71BF0B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987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Quest for International  Justice and </a:t>
            </a:r>
            <a:r>
              <a:rPr lang="en-US" dirty="0" err="1"/>
              <a:t>Asianism</a:t>
            </a:r>
            <a:r>
              <a:rPr lang="en-US" dirty="0"/>
              <a:t> in a “New Order in East Asia”: </a:t>
            </a:r>
            <a:r>
              <a:rPr lang="en-US" dirty="0" err="1"/>
              <a:t>Fumimaro</a:t>
            </a:r>
            <a:r>
              <a:rPr lang="en-US" dirty="0"/>
              <a:t> </a:t>
            </a:r>
            <a:r>
              <a:rPr lang="en-US" dirty="0" err="1"/>
              <a:t>Konoe</a:t>
            </a:r>
            <a:r>
              <a:rPr lang="en-US" dirty="0"/>
              <a:t> and his vision of the World </a:t>
            </a:r>
            <a:br>
              <a:rPr lang="en-US" dirty="0"/>
            </a:br>
            <a:r>
              <a:rPr lang="en-US" sz="3100" dirty="0"/>
              <a:t>By Shoji Jun ‘Ichiro</a:t>
            </a:r>
            <a:br>
              <a:rPr lang="en-US" sz="3100" dirty="0"/>
            </a:b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Name: Luisa </a:t>
            </a:r>
            <a:r>
              <a:rPr lang="en-US" dirty="0" err="1" smtClean="0"/>
              <a:t>Semente</a:t>
            </a:r>
            <a:endParaRPr lang="en-US" dirty="0" smtClean="0"/>
          </a:p>
          <a:p>
            <a:r>
              <a:rPr lang="en-US" dirty="0" smtClean="0"/>
              <a:t>ID : M006070036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25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Asianism</a:t>
            </a:r>
            <a:r>
              <a:rPr lang="en-US" dirty="0"/>
              <a:t> required four prerequisites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 sense of crisis generated by pressure from the West; </a:t>
            </a:r>
          </a:p>
          <a:p>
            <a:r>
              <a:rPr lang="en-US" dirty="0" smtClean="0"/>
              <a:t>the </a:t>
            </a:r>
            <a:r>
              <a:rPr lang="en-US" dirty="0"/>
              <a:t>presence of states in East Asia nations with sufficient power to bring about collaboration</a:t>
            </a:r>
          </a:p>
          <a:p>
            <a:r>
              <a:rPr lang="en-US" dirty="0" smtClean="0"/>
              <a:t>the </a:t>
            </a:r>
            <a:r>
              <a:rPr lang="en-US" dirty="0"/>
              <a:t>combination of Japan’s increasing power with that of partner nations in sufficient quantity to rival the power of the West and</a:t>
            </a:r>
          </a:p>
          <a:p>
            <a:r>
              <a:rPr lang="en-US" dirty="0" smtClean="0"/>
              <a:t>the </a:t>
            </a:r>
            <a:r>
              <a:rPr lang="en-US" dirty="0"/>
              <a:t>possibility of cooperation among collaborating </a:t>
            </a:r>
            <a:r>
              <a:rPr lang="en-US" dirty="0" smtClean="0"/>
              <a:t>states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294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Order in East Asia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According </a:t>
            </a:r>
            <a:r>
              <a:rPr lang="en-US" dirty="0" err="1" smtClean="0"/>
              <a:t>Konoe</a:t>
            </a:r>
            <a:r>
              <a:rPr lang="en-US" dirty="0" smtClean="0"/>
              <a:t> “true </a:t>
            </a:r>
            <a:r>
              <a:rPr lang="en-US" dirty="0"/>
              <a:t>peace based on international justice” and “ true peace based on an alternative to simply maintaining the status quo”.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if international justice were not extended to the issue of fair distribution of territory, justice of this magnitude was nothing more than a “flight of fancy</a:t>
            </a:r>
            <a:r>
              <a:rPr lang="en-US" dirty="0" smtClean="0"/>
              <a:t>”</a:t>
            </a:r>
          </a:p>
          <a:p>
            <a:r>
              <a:rPr lang="en-US" dirty="0"/>
              <a:t>“a next-best policy</a:t>
            </a:r>
            <a:r>
              <a:rPr lang="en-US" dirty="0" smtClean="0"/>
              <a:t>”: </a:t>
            </a:r>
            <a:r>
              <a:rPr lang="en-US" dirty="0"/>
              <a:t>the freedom to acquire resources, the freedom to open new markets, and the freedom of movement of the workforce.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7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 New Order in East Asia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 smtClean="0"/>
              <a:t>conflict between Japan and the international </a:t>
            </a:r>
            <a:r>
              <a:rPr lang="en-US" dirty="0" smtClean="0"/>
              <a:t>community, </a:t>
            </a:r>
            <a:r>
              <a:rPr lang="en-US" dirty="0" smtClean="0"/>
              <a:t>intensified </a:t>
            </a:r>
            <a:r>
              <a:rPr lang="en-US" dirty="0"/>
              <a:t>voices were </a:t>
            </a:r>
            <a:r>
              <a:rPr lang="en-US" dirty="0" smtClean="0"/>
              <a:t>raised in 1938 </a:t>
            </a:r>
            <a:r>
              <a:rPr lang="en-US" dirty="0"/>
              <a:t>for Japan </a:t>
            </a:r>
            <a:r>
              <a:rPr lang="en-US" dirty="0" smtClean="0"/>
              <a:t> </a:t>
            </a:r>
            <a:r>
              <a:rPr lang="en-US" dirty="0"/>
              <a:t>the cooperative </a:t>
            </a:r>
            <a:r>
              <a:rPr lang="en-US" dirty="0" smtClean="0"/>
              <a:t>relationship. </a:t>
            </a:r>
          </a:p>
          <a:p>
            <a:r>
              <a:rPr lang="en-US" dirty="0"/>
              <a:t>Japan began to reevaluate </a:t>
            </a:r>
            <a:r>
              <a:rPr lang="en-US" dirty="0" smtClean="0"/>
              <a:t>the </a:t>
            </a:r>
            <a:r>
              <a:rPr lang="en-US" dirty="0"/>
              <a:t>Nine-Power Treaty and other aspects of the Washington system. </a:t>
            </a:r>
            <a:endParaRPr lang="en-US" dirty="0" smtClean="0"/>
          </a:p>
          <a:p>
            <a:r>
              <a:rPr lang="en-US" dirty="0" smtClean="0"/>
              <a:t>the isolation </a:t>
            </a:r>
            <a:r>
              <a:rPr lang="en-US" dirty="0" smtClean="0"/>
              <a:t>from </a:t>
            </a:r>
            <a:r>
              <a:rPr lang="en-US" dirty="0" smtClean="0"/>
              <a:t>the </a:t>
            </a:r>
            <a:r>
              <a:rPr lang="en-US" dirty="0" smtClean="0"/>
              <a:t>West </a:t>
            </a:r>
            <a:r>
              <a:rPr lang="en-US" dirty="0" smtClean="0"/>
              <a:t>after the Manchurian Incident occasioned the nation’s “return” to Asia, which then greeted Japan with defiance.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280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 New Order in East Asia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On November 3, 1938</a:t>
            </a:r>
            <a:r>
              <a:rPr lang="en-US" dirty="0" smtClean="0"/>
              <a:t>, </a:t>
            </a:r>
            <a:r>
              <a:rPr lang="en-US" dirty="0"/>
              <a:t>the proclamation for a “New Order in East Asia” in an attempt to resolve this dilemma.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“New Order in East Asia” possessed two main </a:t>
            </a:r>
            <a:r>
              <a:rPr lang="en-US" dirty="0" smtClean="0"/>
              <a:t>pillars:  </a:t>
            </a:r>
            <a:r>
              <a:rPr lang="en-US" dirty="0"/>
              <a:t>a “new peace mechanism” (a new order) rooted in the principle of international </a:t>
            </a:r>
            <a:r>
              <a:rPr lang="en-US" dirty="0" smtClean="0"/>
              <a:t>justice, </a:t>
            </a:r>
            <a:r>
              <a:rPr lang="en-US" dirty="0" smtClean="0"/>
              <a:t>and </a:t>
            </a:r>
            <a:r>
              <a:rPr lang="en-US" dirty="0" smtClean="0"/>
              <a:t>the </a:t>
            </a:r>
            <a:r>
              <a:rPr lang="en-US" dirty="0"/>
              <a:t>“ construction of a new structure of autonomous solidarity based on a truly moral foundation” among the countries of Japan, Manchuria, and China. </a:t>
            </a:r>
          </a:p>
        </p:txBody>
      </p:sp>
    </p:spTree>
    <p:extLst>
      <p:ext uri="{BB962C8B-B14F-4D97-AF65-F5344CB8AC3E}">
        <p14:creationId xmlns:p14="http://schemas.microsoft.com/office/powerpoint/2010/main" val="3893846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 New Order in East Asia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Asianism</a:t>
            </a:r>
            <a:r>
              <a:rPr lang="en-US" dirty="0" smtClean="0"/>
              <a:t> -  the “New Order in East Asia” was </a:t>
            </a:r>
            <a:r>
              <a:rPr lang="en-US" dirty="0" smtClean="0"/>
              <a:t>a concept </a:t>
            </a:r>
            <a:r>
              <a:rPr lang="en-US" dirty="0" smtClean="0"/>
              <a:t>constructed on the principle of solidarity between Japan and China as equal partners.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most salient characteristic of the </a:t>
            </a:r>
            <a:r>
              <a:rPr lang="en-US" dirty="0" err="1"/>
              <a:t>Asianism</a:t>
            </a:r>
            <a:r>
              <a:rPr lang="en-US" dirty="0"/>
              <a:t> </a:t>
            </a:r>
            <a:r>
              <a:rPr lang="en-US" dirty="0" smtClean="0"/>
              <a:t>out </a:t>
            </a:r>
            <a:r>
              <a:rPr lang="en-US" dirty="0"/>
              <a:t>of the “New Order in East Asia” proclamation and the “East Asian Community</a:t>
            </a:r>
            <a:r>
              <a:rPr lang="en-US" dirty="0" smtClean="0"/>
              <a:t>”→ </a:t>
            </a:r>
            <a:r>
              <a:rPr lang="en-US" dirty="0"/>
              <a:t>anti-imperial, anticolonial </a:t>
            </a:r>
            <a:r>
              <a:rPr lang="en-US" dirty="0" smtClean="0"/>
              <a:t>orientation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/>
              <a:t>its antinationalistic </a:t>
            </a:r>
            <a:r>
              <a:rPr lang="en-US" dirty="0" smtClean="0"/>
              <a:t>nature</a:t>
            </a:r>
          </a:p>
          <a:p>
            <a:r>
              <a:rPr lang="en-US" dirty="0"/>
              <a:t>Western nations </a:t>
            </a:r>
            <a:r>
              <a:rPr lang="en-US" dirty="0" smtClean="0"/>
              <a:t>- </a:t>
            </a:r>
            <a:r>
              <a:rPr lang="en-US" dirty="0"/>
              <a:t>the “New Order in East Asia” as a policy that rejected the Washington System. </a:t>
            </a:r>
            <a:r>
              <a:rPr lang="en-US" dirty="0" smtClean="0"/>
              <a:t>It </a:t>
            </a:r>
            <a:r>
              <a:rPr lang="en-US" dirty="0"/>
              <a:t>would result in the creation of a closed bloc that would exclude the Western Nations.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23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Japan’s policy toward the mainland from the perspective of the right to ensure the nation’s survival, the idealistic elements expressed in the “New Order in East Asia” could only possess a marginal </a:t>
            </a:r>
            <a:r>
              <a:rPr lang="en-US" dirty="0" smtClean="0"/>
              <a:t>status</a:t>
            </a:r>
          </a:p>
          <a:p>
            <a:r>
              <a:rPr lang="en-US" dirty="0"/>
              <a:t>The “ New Order in East Asia”  was </a:t>
            </a:r>
            <a:r>
              <a:rPr lang="en-US" dirty="0" smtClean="0"/>
              <a:t>an </a:t>
            </a:r>
            <a:r>
              <a:rPr lang="en-US" dirty="0"/>
              <a:t>attempt to resolve the dilemma of modern Japan’s policy toward the mainland by introducing the principles of international justice in relationship to Washington System and </a:t>
            </a:r>
            <a:r>
              <a:rPr lang="en-US" dirty="0" err="1"/>
              <a:t>Asianism</a:t>
            </a:r>
            <a:r>
              <a:rPr lang="en-US" dirty="0"/>
              <a:t> in response to Chinese </a:t>
            </a:r>
            <a:r>
              <a:rPr lang="en-US" dirty="0" smtClean="0"/>
              <a:t>nationalism</a:t>
            </a:r>
          </a:p>
          <a:p>
            <a:r>
              <a:rPr lang="en-US" dirty="0"/>
              <a:t>As a G7  member under a structure in which it is a full member of the West nor of Asia, Japan’s situation remains essentially unchanged, and debate erupts frequently over two alternatives: of “American-Japanese cooperation”, existing as a “member of the free world”, or “returning to Asia”.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791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Introduction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In the mid-nineteenth century , under the Qing Dynasty the worldview in East Asia was a Sino-centric world order, which divided the world into two groups: the Chinese and the barbarians.</a:t>
            </a:r>
          </a:p>
          <a:p>
            <a:r>
              <a:rPr lang="en-US" dirty="0"/>
              <a:t>Japan, having just opened to the world in response to </a:t>
            </a:r>
            <a:r>
              <a:rPr lang="en-US" dirty="0" smtClean="0"/>
              <a:t> </a:t>
            </a:r>
            <a:r>
              <a:rPr lang="en-US" dirty="0"/>
              <a:t>pressure from the Western Powers, was undergoing changes as it became increasingly incorporated into the modern Western international structure. </a:t>
            </a:r>
            <a:endParaRPr lang="en-US" dirty="0" smtClean="0"/>
          </a:p>
          <a:p>
            <a:r>
              <a:rPr lang="en-US" dirty="0" smtClean="0"/>
              <a:t>Japan </a:t>
            </a:r>
            <a:r>
              <a:rPr lang="en-US" dirty="0"/>
              <a:t>issued its proclamation of the ‘ New Order in East Asia’, a policy promoting an alternative world order</a:t>
            </a:r>
          </a:p>
        </p:txBody>
      </p:sp>
    </p:spTree>
    <p:extLst>
      <p:ext uri="{BB962C8B-B14F-4D97-AF65-F5344CB8AC3E}">
        <p14:creationId xmlns:p14="http://schemas.microsoft.com/office/powerpoint/2010/main" val="1401353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The concept of the “New Order in East Asia”</a:t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was formed in </a:t>
            </a:r>
            <a:r>
              <a:rPr lang="en-US" dirty="0" smtClean="0"/>
              <a:t>1930s by </a:t>
            </a:r>
            <a:r>
              <a:rPr lang="en-US" dirty="0" err="1"/>
              <a:t>Fumimaro</a:t>
            </a:r>
            <a:r>
              <a:rPr lang="en-US" dirty="0"/>
              <a:t> </a:t>
            </a:r>
            <a:r>
              <a:rPr lang="en-US" dirty="0" err="1"/>
              <a:t>Konoe</a:t>
            </a:r>
            <a:r>
              <a:rPr lang="en-US" dirty="0" smtClean="0"/>
              <a:t>, who </a:t>
            </a:r>
            <a:r>
              <a:rPr lang="en-US" dirty="0"/>
              <a:t>as prime </a:t>
            </a:r>
            <a:r>
              <a:rPr lang="en-US" dirty="0" smtClean="0"/>
              <a:t>minister</a:t>
            </a:r>
          </a:p>
          <a:p>
            <a:r>
              <a:rPr lang="en-US" dirty="0" smtClean="0"/>
              <a:t>  </a:t>
            </a:r>
            <a:r>
              <a:rPr lang="en-US" dirty="0"/>
              <a:t>“The New Order in East Asia” </a:t>
            </a:r>
            <a:r>
              <a:rPr lang="en-US" dirty="0"/>
              <a:t>→</a:t>
            </a:r>
            <a:r>
              <a:rPr lang="en-US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new ideological worldview that sought to define modern Japan’s position, while attempting to subjugate the dilemma it faced as a force belonging to neither world order, by preserving unity and reconciling the two.</a:t>
            </a:r>
          </a:p>
        </p:txBody>
      </p:sp>
    </p:spTree>
    <p:extLst>
      <p:ext uri="{BB962C8B-B14F-4D97-AF65-F5344CB8AC3E}">
        <p14:creationId xmlns:p14="http://schemas.microsoft.com/office/powerpoint/2010/main" val="3700382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Fundamental principles of </a:t>
            </a:r>
            <a:r>
              <a:rPr lang="en-US" dirty="0" err="1" smtClean="0"/>
              <a:t>Konoe’s</a:t>
            </a:r>
            <a:r>
              <a:rPr lang="en-US" dirty="0" smtClean="0"/>
              <a:t> philosophy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Manchurian Incident triggered an impasse between modern Japan’s </a:t>
            </a:r>
            <a:r>
              <a:rPr lang="en-US" dirty="0" smtClean="0"/>
              <a:t>expansion </a:t>
            </a:r>
            <a:r>
              <a:rPr lang="en-US" dirty="0"/>
              <a:t>that became increasingly intense as expansion brought Japan into confrontation with both the Washington System and Chinese nationalism</a:t>
            </a:r>
            <a:r>
              <a:rPr lang="en-US" dirty="0" smtClean="0"/>
              <a:t>.</a:t>
            </a:r>
          </a:p>
          <a:p>
            <a:r>
              <a:rPr lang="en-US" dirty="0"/>
              <a:t>Japan advocated two principles to resolve its </a:t>
            </a:r>
            <a:r>
              <a:rPr lang="en-US" dirty="0" smtClean="0"/>
              <a:t>dilemma: Internationalism and </a:t>
            </a:r>
            <a:r>
              <a:rPr lang="en-US" dirty="0" err="1" smtClean="0"/>
              <a:t>Asianism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775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Konoe’s</a:t>
            </a:r>
            <a:r>
              <a:rPr lang="en-US" dirty="0" smtClean="0"/>
              <a:t> argument </a:t>
            </a:r>
            <a:r>
              <a:rPr lang="en-US" dirty="0"/>
              <a:t>→</a:t>
            </a:r>
            <a:r>
              <a:rPr lang="en-US" dirty="0" smtClean="0"/>
              <a:t> </a:t>
            </a:r>
            <a:r>
              <a:rPr lang="en-US" dirty="0" smtClean="0"/>
              <a:t>the international community as inequitably divided into “have” nations (with an interest in interest in preserving the status quo) and “have-not” nations (with an interest in overturning the status quo)</a:t>
            </a:r>
          </a:p>
          <a:p>
            <a:r>
              <a:rPr lang="en-US" dirty="0"/>
              <a:t>Japan as a have not nation with the right to insist on insuring its own survival . Thus Japan take a “Japanese-centric” stance in its foreign policy</a:t>
            </a:r>
          </a:p>
        </p:txBody>
      </p:sp>
    </p:spTree>
    <p:extLst>
      <p:ext uri="{BB962C8B-B14F-4D97-AF65-F5344CB8AC3E}">
        <p14:creationId xmlns:p14="http://schemas.microsoft.com/office/powerpoint/2010/main" val="2447952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principle of “just humanity”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Konoe</a:t>
            </a:r>
            <a:r>
              <a:rPr lang="en-US" dirty="0" smtClean="0"/>
              <a:t> argued - the international relations was shifting away from the use of force and toward the ideology of justice</a:t>
            </a:r>
          </a:p>
          <a:p>
            <a:r>
              <a:rPr lang="en-US" dirty="0" smtClean="0"/>
              <a:t>the post-World War League of Nations, </a:t>
            </a:r>
            <a:r>
              <a:rPr lang="en-US" dirty="0" err="1" smtClean="0"/>
              <a:t>Wilsonian</a:t>
            </a:r>
            <a:r>
              <a:rPr lang="en-US" dirty="0" smtClean="0"/>
              <a:t> idealism, and the new tone of diplomacy as a means of making a just humanity a reality. As well </a:t>
            </a:r>
            <a:r>
              <a:rPr lang="en-US" dirty="0" smtClean="0"/>
              <a:t> the idea of </a:t>
            </a:r>
            <a:r>
              <a:rPr lang="en-US" dirty="0" smtClean="0"/>
              <a:t>“rejecting economic imperialism” and “opposing discrimination against yellow people”.</a:t>
            </a:r>
          </a:p>
          <a:p>
            <a:r>
              <a:rPr lang="en-US" dirty="0" smtClean="0"/>
              <a:t> </a:t>
            </a:r>
            <a:r>
              <a:rPr lang="en-US" dirty="0" smtClean="0"/>
              <a:t>the young “idealistic” United States and the major colonial power of “imperialist” Britain , he denounced the “highhandedness of the major powers” in Europe, of which Britain formed the nucleus, rather than standing “</a:t>
            </a:r>
            <a:r>
              <a:rPr lang="en-US" i="1" dirty="0" err="1" smtClean="0"/>
              <a:t>Ei-bei</a:t>
            </a:r>
            <a:r>
              <a:rPr lang="en-US" i="1" dirty="0" smtClean="0"/>
              <a:t> </a:t>
            </a:r>
            <a:r>
              <a:rPr lang="en-US" i="1" dirty="0" err="1" smtClean="0"/>
              <a:t>Hon’i</a:t>
            </a:r>
            <a:r>
              <a:rPr lang="en-US" i="1" dirty="0" smtClean="0"/>
              <a:t> no Heiwa </a:t>
            </a:r>
            <a:r>
              <a:rPr lang="en-US" i="1" dirty="0" err="1" smtClean="0"/>
              <a:t>Shugi</a:t>
            </a:r>
            <a:r>
              <a:rPr lang="en-US" i="1" dirty="0" smtClean="0"/>
              <a:t> </a:t>
            </a:r>
            <a:r>
              <a:rPr lang="en-US" i="1" dirty="0" err="1" smtClean="0"/>
              <a:t>wo</a:t>
            </a:r>
            <a:r>
              <a:rPr lang="en-US" i="1" dirty="0" smtClean="0"/>
              <a:t> </a:t>
            </a:r>
            <a:r>
              <a:rPr lang="en-US" i="1" dirty="0" err="1" smtClean="0"/>
              <a:t>Haisu</a:t>
            </a:r>
            <a:r>
              <a:rPr lang="en-US" i="1" dirty="0" smtClean="0"/>
              <a:t> </a:t>
            </a:r>
            <a:r>
              <a:rPr lang="en-US" dirty="0" smtClean="0"/>
              <a:t>(opposed to Anglo-American-Centered Pacifism)”.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361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Asianism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Japan needed a ration explanation to justify both at home and abroad the reason it felt compelled to expand into East Asia, and China in </a:t>
            </a:r>
            <a:r>
              <a:rPr lang="en-US" dirty="0" smtClean="0"/>
              <a:t>particular; </a:t>
            </a:r>
            <a:r>
              <a:rPr lang="en-US" dirty="0" err="1" smtClean="0"/>
              <a:t>Asianism</a:t>
            </a:r>
            <a:r>
              <a:rPr lang="en-US" dirty="0" smtClean="0"/>
              <a:t> </a:t>
            </a:r>
            <a:r>
              <a:rPr lang="en-US" dirty="0"/>
              <a:t>was the principle invoked to support this </a:t>
            </a:r>
            <a:r>
              <a:rPr lang="en-US" dirty="0" smtClean="0"/>
              <a:t>policy</a:t>
            </a:r>
          </a:p>
          <a:p>
            <a:r>
              <a:rPr lang="en-US" dirty="0" err="1" smtClean="0"/>
              <a:t>Asianism</a:t>
            </a:r>
            <a:r>
              <a:rPr lang="en-US" dirty="0" smtClean="0"/>
              <a:t> - solidarity among Asian countries as a means to counter pressure from Western Powers, as Yoshimi Takeuchi asserts “ No matter how disjointed, one cannot discount a shared orientation toward solidarity among Asian countries(setting aside the issue of whether invasion is the means advocated)”.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724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 </a:t>
            </a:r>
            <a:r>
              <a:rPr lang="en-US" dirty="0" err="1" smtClean="0"/>
              <a:t>Asianism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 a sense of solidarity based on racial, cultural and geographical homogeneity. </a:t>
            </a:r>
          </a:p>
          <a:p>
            <a:r>
              <a:rPr lang="en-US" dirty="0" smtClean="0"/>
              <a:t> lacked an affirmative understanding of other Asian </a:t>
            </a:r>
            <a:r>
              <a:rPr lang="en-US" dirty="0" smtClean="0"/>
              <a:t>cultures. Japan was </a:t>
            </a:r>
            <a:r>
              <a:rPr lang="en-US" dirty="0" smtClean="0"/>
              <a:t>the only in the region to modernize</a:t>
            </a:r>
          </a:p>
          <a:p>
            <a:r>
              <a:rPr lang="en-US" dirty="0" smtClean="0"/>
              <a:t>the concept of moving beyond its borders onto the Asian mainland, as articulated by “Great </a:t>
            </a:r>
            <a:r>
              <a:rPr lang="en-US" dirty="0" err="1" smtClean="0"/>
              <a:t>Asianism</a:t>
            </a:r>
            <a:r>
              <a:rPr lang="en-US" dirty="0" smtClean="0"/>
              <a:t>” and “the liberation of Asia”-the Sense of Japanese superiority</a:t>
            </a:r>
            <a:r>
              <a:rPr lang="en-US" dirty="0" smtClean="0"/>
              <a:t>. → </a:t>
            </a:r>
            <a:r>
              <a:rPr lang="en-US" dirty="0" smtClean="0"/>
              <a:t>Japan’s taking a leadership role in East Asia under the banner of defending Asia against Europe.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753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 </a:t>
            </a:r>
            <a:r>
              <a:rPr lang="en-US" dirty="0" err="1" smtClean="0"/>
              <a:t>Asianism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</a:t>
            </a:r>
            <a:r>
              <a:rPr lang="en-US" dirty="0"/>
              <a:t>danger from the West </a:t>
            </a:r>
            <a:r>
              <a:rPr lang="en-US" dirty="0" smtClean="0"/>
              <a:t>receding and </a:t>
            </a:r>
            <a:r>
              <a:rPr lang="en-US" dirty="0"/>
              <a:t>chaos in China as the Qing Dynasty </a:t>
            </a:r>
            <a:r>
              <a:rPr lang="en-US" dirty="0" smtClean="0"/>
              <a:t>collapsed</a:t>
            </a:r>
            <a:r>
              <a:rPr lang="en-US" dirty="0"/>
              <a:t>-</a:t>
            </a:r>
            <a:r>
              <a:rPr lang="en-US" dirty="0" smtClean="0"/>
              <a:t> Japan </a:t>
            </a:r>
            <a:r>
              <a:rPr lang="en-US" dirty="0"/>
              <a:t>without a sovereignty nation in Asia able to serve as an equal political and military </a:t>
            </a:r>
            <a:r>
              <a:rPr lang="en-US" dirty="0" smtClean="0"/>
              <a:t>partner</a:t>
            </a:r>
          </a:p>
          <a:p>
            <a:r>
              <a:rPr lang="en-US" dirty="0"/>
              <a:t>Left with no alternative to maintaining friendly relations with Europe and the US</a:t>
            </a:r>
            <a:r>
              <a:rPr lang="en-US" dirty="0" smtClean="0"/>
              <a:t>. </a:t>
            </a:r>
            <a:r>
              <a:rPr lang="en-US" dirty="0"/>
              <a:t>Japan’s in quest for  cooperation began</a:t>
            </a:r>
            <a:r>
              <a:rPr lang="en-US" dirty="0" smtClean="0"/>
              <a:t>.→ </a:t>
            </a:r>
            <a:r>
              <a:rPr lang="en-US" dirty="0"/>
              <a:t>invalidated </a:t>
            </a:r>
            <a:r>
              <a:rPr lang="en-US" dirty="0" smtClean="0"/>
              <a:t> of </a:t>
            </a:r>
            <a:r>
              <a:rPr lang="en-US" dirty="0" err="1" smtClean="0"/>
              <a:t>Asianism</a:t>
            </a:r>
            <a:r>
              <a:rPr lang="en-US" dirty="0" smtClean="0"/>
              <a:t> </a:t>
            </a:r>
            <a:r>
              <a:rPr lang="en-US" dirty="0"/>
              <a:t>as a political policy</a:t>
            </a:r>
            <a:r>
              <a:rPr lang="en-US" dirty="0" smtClean="0"/>
              <a:t>.</a:t>
            </a:r>
          </a:p>
          <a:p>
            <a:r>
              <a:rPr lang="en-US" dirty="0"/>
              <a:t>The withdrawal  of </a:t>
            </a:r>
            <a:r>
              <a:rPr lang="en-US" dirty="0"/>
              <a:t> </a:t>
            </a:r>
            <a:r>
              <a:rPr lang="en-US" dirty="0" err="1" smtClean="0"/>
              <a:t>Asianism</a:t>
            </a:r>
            <a:r>
              <a:rPr lang="en-US" dirty="0" smtClean="0"/>
              <a:t> </a:t>
            </a:r>
            <a:r>
              <a:rPr lang="en-US" dirty="0" smtClean="0"/>
              <a:t>encouraged </a:t>
            </a:r>
            <a:r>
              <a:rPr lang="en-US" dirty="0"/>
              <a:t>nationalism in Asian countries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003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1225</Words>
  <Application>Microsoft Office PowerPoint</Application>
  <PresentationFormat>On-screen Show (4:3)</PresentationFormat>
  <Paragraphs>59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The Quest for International  Justice and Asianism in a “New Order in East Asia”: Fumimaro Konoe and his vision of the World  By Shoji Jun ‘Ichiro </vt:lpstr>
      <vt:lpstr>Introduction </vt:lpstr>
      <vt:lpstr>The concept of the “New Order in East Asia” </vt:lpstr>
      <vt:lpstr>Fundamental principles of Konoe’s philosophy </vt:lpstr>
      <vt:lpstr>Internationalism</vt:lpstr>
      <vt:lpstr>principle of “just humanity” </vt:lpstr>
      <vt:lpstr>Asianism</vt:lpstr>
      <vt:lpstr>Cont. Asianism</vt:lpstr>
      <vt:lpstr>Cont. Asianism</vt:lpstr>
      <vt:lpstr>Asianism required four prerequisites</vt:lpstr>
      <vt:lpstr>New Order in East Asia</vt:lpstr>
      <vt:lpstr>Cont. New Order in East Asia</vt:lpstr>
      <vt:lpstr>Cont. New Order in East Asia</vt:lpstr>
      <vt:lpstr>Cont. New Order in East Asia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Quest for International  Justice and Asianism in a “New Order in East Asia”: Fumimaro Konoe and his vision of the World  By Shoji Jun ‘Ichiro </dc:title>
  <dc:creator>admin</dc:creator>
  <cp:lastModifiedBy>admin</cp:lastModifiedBy>
  <cp:revision>30</cp:revision>
  <dcterms:created xsi:type="dcterms:W3CDTF">2013-03-17T11:58:56Z</dcterms:created>
  <dcterms:modified xsi:type="dcterms:W3CDTF">2013-03-17T21:02:42Z</dcterms:modified>
</cp:coreProperties>
</file>