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8FF7FD-A5BD-4A3B-9097-949B818455A3}" type="datetimeFigureOut">
              <a:rPr lang="en-US" smtClean="0"/>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2FFCD-99EE-4D6D-AFC4-E7AE1D2D75E5}" type="slidenum">
              <a:rPr lang="en-US" smtClean="0"/>
              <a:t>‹#›</a:t>
            </a:fld>
            <a:endParaRPr lang="en-US"/>
          </a:p>
        </p:txBody>
      </p:sp>
    </p:spTree>
    <p:extLst>
      <p:ext uri="{BB962C8B-B14F-4D97-AF65-F5344CB8AC3E}">
        <p14:creationId xmlns:p14="http://schemas.microsoft.com/office/powerpoint/2010/main" val="2110765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8FF7FD-A5BD-4A3B-9097-949B818455A3}" type="datetimeFigureOut">
              <a:rPr lang="en-US" smtClean="0"/>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2FFCD-99EE-4D6D-AFC4-E7AE1D2D75E5}" type="slidenum">
              <a:rPr lang="en-US" smtClean="0"/>
              <a:t>‹#›</a:t>
            </a:fld>
            <a:endParaRPr lang="en-US"/>
          </a:p>
        </p:txBody>
      </p:sp>
    </p:spTree>
    <p:extLst>
      <p:ext uri="{BB962C8B-B14F-4D97-AF65-F5344CB8AC3E}">
        <p14:creationId xmlns:p14="http://schemas.microsoft.com/office/powerpoint/2010/main" val="2046873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8FF7FD-A5BD-4A3B-9097-949B818455A3}" type="datetimeFigureOut">
              <a:rPr lang="en-US" smtClean="0"/>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2FFCD-99EE-4D6D-AFC4-E7AE1D2D75E5}" type="slidenum">
              <a:rPr lang="en-US" smtClean="0"/>
              <a:t>‹#›</a:t>
            </a:fld>
            <a:endParaRPr lang="en-US"/>
          </a:p>
        </p:txBody>
      </p:sp>
    </p:spTree>
    <p:extLst>
      <p:ext uri="{BB962C8B-B14F-4D97-AF65-F5344CB8AC3E}">
        <p14:creationId xmlns:p14="http://schemas.microsoft.com/office/powerpoint/2010/main" val="1000735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8FF7FD-A5BD-4A3B-9097-949B818455A3}" type="datetimeFigureOut">
              <a:rPr lang="en-US" smtClean="0"/>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2FFCD-99EE-4D6D-AFC4-E7AE1D2D75E5}" type="slidenum">
              <a:rPr lang="en-US" smtClean="0"/>
              <a:t>‹#›</a:t>
            </a:fld>
            <a:endParaRPr lang="en-US"/>
          </a:p>
        </p:txBody>
      </p:sp>
    </p:spTree>
    <p:extLst>
      <p:ext uri="{BB962C8B-B14F-4D97-AF65-F5344CB8AC3E}">
        <p14:creationId xmlns:p14="http://schemas.microsoft.com/office/powerpoint/2010/main" val="2195610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8FF7FD-A5BD-4A3B-9097-949B818455A3}" type="datetimeFigureOut">
              <a:rPr lang="en-US" smtClean="0"/>
              <a:t>3/10/2013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2FFCD-99EE-4D6D-AFC4-E7AE1D2D75E5}" type="slidenum">
              <a:rPr lang="en-US" smtClean="0"/>
              <a:t>‹#›</a:t>
            </a:fld>
            <a:endParaRPr lang="en-US"/>
          </a:p>
        </p:txBody>
      </p:sp>
    </p:spTree>
    <p:extLst>
      <p:ext uri="{BB962C8B-B14F-4D97-AF65-F5344CB8AC3E}">
        <p14:creationId xmlns:p14="http://schemas.microsoft.com/office/powerpoint/2010/main" val="961134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8FF7FD-A5BD-4A3B-9097-949B818455A3}" type="datetimeFigureOut">
              <a:rPr lang="en-US" smtClean="0"/>
              <a:t>3/10/2013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A2FFCD-99EE-4D6D-AFC4-E7AE1D2D75E5}" type="slidenum">
              <a:rPr lang="en-US" smtClean="0"/>
              <a:t>‹#›</a:t>
            </a:fld>
            <a:endParaRPr lang="en-US"/>
          </a:p>
        </p:txBody>
      </p:sp>
    </p:spTree>
    <p:extLst>
      <p:ext uri="{BB962C8B-B14F-4D97-AF65-F5344CB8AC3E}">
        <p14:creationId xmlns:p14="http://schemas.microsoft.com/office/powerpoint/2010/main" val="523665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8FF7FD-A5BD-4A3B-9097-949B818455A3}" type="datetimeFigureOut">
              <a:rPr lang="en-US" smtClean="0"/>
              <a:t>3/10/2013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A2FFCD-99EE-4D6D-AFC4-E7AE1D2D75E5}" type="slidenum">
              <a:rPr lang="en-US" smtClean="0"/>
              <a:t>‹#›</a:t>
            </a:fld>
            <a:endParaRPr lang="en-US"/>
          </a:p>
        </p:txBody>
      </p:sp>
    </p:spTree>
    <p:extLst>
      <p:ext uri="{BB962C8B-B14F-4D97-AF65-F5344CB8AC3E}">
        <p14:creationId xmlns:p14="http://schemas.microsoft.com/office/powerpoint/2010/main" val="300057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8FF7FD-A5BD-4A3B-9097-949B818455A3}" type="datetimeFigureOut">
              <a:rPr lang="en-US" smtClean="0"/>
              <a:t>3/10/2013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A2FFCD-99EE-4D6D-AFC4-E7AE1D2D75E5}" type="slidenum">
              <a:rPr lang="en-US" smtClean="0"/>
              <a:t>‹#›</a:t>
            </a:fld>
            <a:endParaRPr lang="en-US"/>
          </a:p>
        </p:txBody>
      </p:sp>
    </p:spTree>
    <p:extLst>
      <p:ext uri="{BB962C8B-B14F-4D97-AF65-F5344CB8AC3E}">
        <p14:creationId xmlns:p14="http://schemas.microsoft.com/office/powerpoint/2010/main" val="2805461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8FF7FD-A5BD-4A3B-9097-949B818455A3}" type="datetimeFigureOut">
              <a:rPr lang="en-US" smtClean="0"/>
              <a:t>3/10/2013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A2FFCD-99EE-4D6D-AFC4-E7AE1D2D75E5}" type="slidenum">
              <a:rPr lang="en-US" smtClean="0"/>
              <a:t>‹#›</a:t>
            </a:fld>
            <a:endParaRPr lang="en-US"/>
          </a:p>
        </p:txBody>
      </p:sp>
    </p:spTree>
    <p:extLst>
      <p:ext uri="{BB962C8B-B14F-4D97-AF65-F5344CB8AC3E}">
        <p14:creationId xmlns:p14="http://schemas.microsoft.com/office/powerpoint/2010/main" val="1833715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8FF7FD-A5BD-4A3B-9097-949B818455A3}" type="datetimeFigureOut">
              <a:rPr lang="en-US" smtClean="0"/>
              <a:t>3/10/2013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A2FFCD-99EE-4D6D-AFC4-E7AE1D2D75E5}" type="slidenum">
              <a:rPr lang="en-US" smtClean="0"/>
              <a:t>‹#›</a:t>
            </a:fld>
            <a:endParaRPr lang="en-US"/>
          </a:p>
        </p:txBody>
      </p:sp>
    </p:spTree>
    <p:extLst>
      <p:ext uri="{BB962C8B-B14F-4D97-AF65-F5344CB8AC3E}">
        <p14:creationId xmlns:p14="http://schemas.microsoft.com/office/powerpoint/2010/main" val="3421665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8FF7FD-A5BD-4A3B-9097-949B818455A3}" type="datetimeFigureOut">
              <a:rPr lang="en-US" smtClean="0"/>
              <a:t>3/10/2013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A2FFCD-99EE-4D6D-AFC4-E7AE1D2D75E5}" type="slidenum">
              <a:rPr lang="en-US" smtClean="0"/>
              <a:t>‹#›</a:t>
            </a:fld>
            <a:endParaRPr lang="en-US"/>
          </a:p>
        </p:txBody>
      </p:sp>
    </p:spTree>
    <p:extLst>
      <p:ext uri="{BB962C8B-B14F-4D97-AF65-F5344CB8AC3E}">
        <p14:creationId xmlns:p14="http://schemas.microsoft.com/office/powerpoint/2010/main" val="3173022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FF7FD-A5BD-4A3B-9097-949B818455A3}" type="datetimeFigureOut">
              <a:rPr lang="en-US" smtClean="0"/>
              <a:t>3/10/2013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A2FFCD-99EE-4D6D-AFC4-E7AE1D2D75E5}" type="slidenum">
              <a:rPr lang="en-US" smtClean="0"/>
              <a:t>‹#›</a:t>
            </a:fld>
            <a:endParaRPr lang="en-US"/>
          </a:p>
        </p:txBody>
      </p:sp>
    </p:spTree>
    <p:extLst>
      <p:ext uri="{BB962C8B-B14F-4D97-AF65-F5344CB8AC3E}">
        <p14:creationId xmlns:p14="http://schemas.microsoft.com/office/powerpoint/2010/main" val="1871026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t>Diplomatic Strategy of a Defeated Nation: Yoshida Shigeru and His Successors</a:t>
            </a:r>
            <a:endParaRPr lang="en-US" b="1"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989046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Yoshida’s Agenda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signing in 1951 of the San Francisco Peace Treaty allowed Japan to not only keep its control over Okinawa and its surrounding islands but also limited the reparations Japan was required to pay attributed to the </a:t>
            </a:r>
            <a:r>
              <a:rPr lang="en-US" dirty="0" smtClean="0"/>
              <a:t>war</a:t>
            </a:r>
            <a:endParaRPr lang="en-US" dirty="0" smtClean="0"/>
          </a:p>
          <a:p>
            <a:r>
              <a:rPr lang="en-US" dirty="0" smtClean="0"/>
              <a:t>Yoshida set out from the treaty to rebuild Japan from the ashes of war via a strong economy, while at the same time resisting a military buildup by establishing a strong military alliance with the </a:t>
            </a:r>
            <a:r>
              <a:rPr lang="en-US" dirty="0" smtClean="0"/>
              <a:t>US</a:t>
            </a:r>
            <a:endParaRPr lang="en-US" dirty="0"/>
          </a:p>
        </p:txBody>
      </p:sp>
    </p:spTree>
    <p:extLst>
      <p:ext uri="{BB962C8B-B14F-4D97-AF65-F5344CB8AC3E}">
        <p14:creationId xmlns:p14="http://schemas.microsoft.com/office/powerpoint/2010/main" val="3243771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US-Japan Economic Cooperation – In talks with then Secretary of State John Foster Dulles, Yoshida agreed that after Japan gained full independence then a progressive rearmament of Japan would begin but only one that was consistent with the growth in the Japanese economy and reflected Japan’s diplomatic position in the </a:t>
            </a:r>
            <a:r>
              <a:rPr lang="en-US" dirty="0" smtClean="0"/>
              <a:t>area</a:t>
            </a:r>
            <a:endParaRPr lang="en-US" dirty="0"/>
          </a:p>
        </p:txBody>
      </p:sp>
    </p:spTree>
    <p:extLst>
      <p:ext uri="{BB962C8B-B14F-4D97-AF65-F5344CB8AC3E}">
        <p14:creationId xmlns:p14="http://schemas.microsoft.com/office/powerpoint/2010/main" val="356322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In an effort to buttress the US-Japan alliance, Yoshida proposed the use of Japan’s industrial ability to strengthen the Western military </a:t>
            </a:r>
            <a:r>
              <a:rPr lang="en-US" dirty="0" smtClean="0"/>
              <a:t>buildup</a:t>
            </a:r>
            <a:endParaRPr lang="en-US" dirty="0" smtClean="0"/>
          </a:p>
          <a:p>
            <a:r>
              <a:rPr lang="en-US" dirty="0" smtClean="0"/>
              <a:t>Throughout Japan’s post-war history its military forces have remained limited with Japan retaining a heavy reliance on the </a:t>
            </a:r>
            <a:r>
              <a:rPr lang="en-US" dirty="0" smtClean="0"/>
              <a:t>US</a:t>
            </a:r>
            <a:endParaRPr lang="en-US" dirty="0" smtClean="0"/>
          </a:p>
          <a:p>
            <a:endParaRPr lang="en-US" dirty="0"/>
          </a:p>
        </p:txBody>
      </p:sp>
    </p:spTree>
    <p:extLst>
      <p:ext uri="{BB962C8B-B14F-4D97-AF65-F5344CB8AC3E}">
        <p14:creationId xmlns:p14="http://schemas.microsoft.com/office/powerpoint/2010/main" val="2827797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Yoshida</a:t>
            </a:r>
            <a:endParaRPr lang="en-US" dirty="0"/>
          </a:p>
        </p:txBody>
      </p:sp>
      <p:sp>
        <p:nvSpPr>
          <p:cNvPr id="3" name="Content Placeholder 2"/>
          <p:cNvSpPr>
            <a:spLocks noGrp="1"/>
          </p:cNvSpPr>
          <p:nvPr>
            <p:ph idx="1"/>
          </p:nvPr>
        </p:nvSpPr>
        <p:spPr/>
        <p:txBody>
          <a:bodyPr/>
          <a:lstStyle/>
          <a:p>
            <a:r>
              <a:rPr lang="en-US" dirty="0" smtClean="0"/>
              <a:t>Liberal Democratic Party (LDP) – made up of a coalition of conservative parties led by Ikeda </a:t>
            </a:r>
            <a:r>
              <a:rPr lang="en-US" dirty="0" err="1" smtClean="0"/>
              <a:t>Hayato</a:t>
            </a:r>
            <a:r>
              <a:rPr lang="en-US" dirty="0" smtClean="0"/>
              <a:t>, </a:t>
            </a:r>
            <a:r>
              <a:rPr lang="en-US" dirty="0" err="1" smtClean="0"/>
              <a:t>Hatoyama</a:t>
            </a:r>
            <a:r>
              <a:rPr lang="en-US" dirty="0" smtClean="0"/>
              <a:t> Ichiro, Shigemitsu Mamoru and </a:t>
            </a:r>
            <a:r>
              <a:rPr lang="en-US" dirty="0" err="1" smtClean="0"/>
              <a:t>Kishi</a:t>
            </a:r>
            <a:r>
              <a:rPr lang="en-US" dirty="0" smtClean="0"/>
              <a:t> </a:t>
            </a:r>
            <a:r>
              <a:rPr lang="en-US" dirty="0" err="1" smtClean="0"/>
              <a:t>Nobusuke</a:t>
            </a:r>
            <a:r>
              <a:rPr lang="en-US" dirty="0" smtClean="0"/>
              <a:t> </a:t>
            </a:r>
            <a:endParaRPr lang="en-US" dirty="0" smtClean="0"/>
          </a:p>
          <a:p>
            <a:r>
              <a:rPr lang="en-US" dirty="0" smtClean="0"/>
              <a:t>Pursued policies that would fully restore Japan’s place in the international </a:t>
            </a:r>
            <a:r>
              <a:rPr lang="en-US" dirty="0" smtClean="0"/>
              <a:t>community</a:t>
            </a:r>
            <a:endParaRPr lang="en-US" dirty="0" smtClean="0"/>
          </a:p>
          <a:p>
            <a:r>
              <a:rPr lang="en-US" dirty="0" smtClean="0"/>
              <a:t>Focus on the independence of Japan and the bolstering of the Self-Defense </a:t>
            </a:r>
            <a:r>
              <a:rPr lang="en-US" dirty="0" smtClean="0"/>
              <a:t>Forces</a:t>
            </a:r>
            <a:endParaRPr lang="en-US" dirty="0" smtClean="0"/>
          </a:p>
          <a:p>
            <a:endParaRPr lang="en-US" dirty="0"/>
          </a:p>
        </p:txBody>
      </p:sp>
    </p:spTree>
    <p:extLst>
      <p:ext uri="{BB962C8B-B14F-4D97-AF65-F5344CB8AC3E}">
        <p14:creationId xmlns:p14="http://schemas.microsoft.com/office/powerpoint/2010/main" val="4107934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1955 – (</a:t>
            </a:r>
            <a:r>
              <a:rPr lang="en-US" dirty="0" err="1" smtClean="0"/>
              <a:t>Hayato</a:t>
            </a:r>
            <a:r>
              <a:rPr lang="en-US" dirty="0" smtClean="0"/>
              <a:t>) Japan entered the General Agreement of Tariffs and Trade (GATT) now known as the World Trade Organization (WTO</a:t>
            </a:r>
            <a:r>
              <a:rPr lang="en-US" dirty="0" smtClean="0"/>
              <a:t>) </a:t>
            </a:r>
            <a:endParaRPr lang="en-US" dirty="0" smtClean="0"/>
          </a:p>
          <a:p>
            <a:r>
              <a:rPr lang="en-US" dirty="0" smtClean="0"/>
              <a:t>1956 – (Ichiro) Diplomatic relations restored between Japan and the Soviet Union and allowed the Japan’s subsequent entry into the United Nations (UN</a:t>
            </a:r>
            <a:r>
              <a:rPr lang="en-US" dirty="0" smtClean="0"/>
              <a:t>)</a:t>
            </a:r>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201667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err="1" smtClean="0"/>
              <a:t>Nobusuke</a:t>
            </a:r>
            <a:r>
              <a:rPr lang="en-US" dirty="0" smtClean="0"/>
              <a:t> – First post war leader of Japan to pay official visits to various countries throughout Asia. Also, concluded deal to pay reparations to </a:t>
            </a:r>
            <a:r>
              <a:rPr lang="en-US" dirty="0" smtClean="0"/>
              <a:t>Indonesia</a:t>
            </a:r>
            <a:endParaRPr lang="en-US" dirty="0" smtClean="0"/>
          </a:p>
          <a:p>
            <a:r>
              <a:rPr lang="en-US" dirty="0" smtClean="0"/>
              <a:t>Shigemitsu – on visit to US in 1955 asked for a quicker build up of the Self Defense Force, faster withdrawal of US forces from Japan, and a modification of the bilateral treaty on more equal terms. These requests were dismissed by </a:t>
            </a:r>
            <a:r>
              <a:rPr lang="en-US" dirty="0" smtClean="0"/>
              <a:t>Dulles</a:t>
            </a:r>
            <a:endParaRPr lang="en-US" dirty="0"/>
          </a:p>
        </p:txBody>
      </p:sp>
    </p:spTree>
    <p:extLst>
      <p:ext uri="{BB962C8B-B14F-4D97-AF65-F5344CB8AC3E}">
        <p14:creationId xmlns:p14="http://schemas.microsoft.com/office/powerpoint/2010/main" val="3007713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smtClean="0"/>
              <a:t>Japanese Nationalism – The leaders of post- war Japan were faced with the problem of reconciling the need for practicality and the virtues of </a:t>
            </a:r>
            <a:r>
              <a:rPr lang="en-US" dirty="0" smtClean="0"/>
              <a:t>symbolism</a:t>
            </a:r>
            <a:endParaRPr lang="en-US" dirty="0" smtClean="0"/>
          </a:p>
          <a:p>
            <a:r>
              <a:rPr lang="en-US" dirty="0" err="1" smtClean="0"/>
              <a:t>Kishi</a:t>
            </a:r>
            <a:r>
              <a:rPr lang="en-US" dirty="0" smtClean="0"/>
              <a:t> </a:t>
            </a:r>
            <a:r>
              <a:rPr lang="en-US" dirty="0" err="1" smtClean="0"/>
              <a:t>Nobusuke</a:t>
            </a:r>
            <a:r>
              <a:rPr lang="en-US" dirty="0" smtClean="0"/>
              <a:t> – </a:t>
            </a:r>
            <a:r>
              <a:rPr lang="en-US" dirty="0" smtClean="0"/>
              <a:t>initiated a plan for a defense buildup via budgetary </a:t>
            </a:r>
            <a:r>
              <a:rPr lang="en-US" dirty="0" err="1" smtClean="0"/>
              <a:t>incrementalism</a:t>
            </a:r>
            <a:endParaRPr lang="en-US" dirty="0" smtClean="0"/>
          </a:p>
          <a:p>
            <a:r>
              <a:rPr lang="en-US" dirty="0" err="1" smtClean="0"/>
              <a:t>Kishi’s</a:t>
            </a:r>
            <a:r>
              <a:rPr lang="en-US" dirty="0" smtClean="0"/>
              <a:t> hardline approach both domestically with regards to his domestic policy measures along with his attempt to show an equality between Japan and the US proved to be a miscalculation between his goals and the true situation for which Japan faced</a:t>
            </a:r>
          </a:p>
          <a:p>
            <a:r>
              <a:rPr lang="en-US" dirty="0" smtClean="0"/>
              <a:t>Trip to Taiwan also angered China by showing support for </a:t>
            </a:r>
            <a:r>
              <a:rPr lang="en-US" dirty="0" smtClean="0"/>
              <a:t>Chiang Kai-shek’s goal of recovering China</a:t>
            </a:r>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1606837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smtClean="0"/>
              <a:t>Both </a:t>
            </a:r>
            <a:r>
              <a:rPr lang="en-US" dirty="0" err="1" smtClean="0"/>
              <a:t>Tanzan</a:t>
            </a:r>
            <a:r>
              <a:rPr lang="en-US" dirty="0" smtClean="0"/>
              <a:t> </a:t>
            </a:r>
            <a:r>
              <a:rPr lang="en-US" dirty="0" err="1" smtClean="0"/>
              <a:t>Ishibashi</a:t>
            </a:r>
            <a:r>
              <a:rPr lang="en-US" dirty="0"/>
              <a:t> </a:t>
            </a:r>
            <a:r>
              <a:rPr lang="en-US" dirty="0" smtClean="0"/>
              <a:t>and Ikeda </a:t>
            </a:r>
            <a:r>
              <a:rPr lang="en-US" dirty="0" err="1" smtClean="0"/>
              <a:t>Hayato</a:t>
            </a:r>
            <a:r>
              <a:rPr lang="en-US" dirty="0" smtClean="0"/>
              <a:t> were more progressive and Yoshida-like than their conservative counterparts</a:t>
            </a:r>
          </a:p>
          <a:p>
            <a:r>
              <a:rPr lang="en-US" dirty="0" smtClean="0"/>
              <a:t>Both stressed economics, better relations with both China and the US</a:t>
            </a:r>
          </a:p>
          <a:p>
            <a:r>
              <a:rPr lang="en-US" dirty="0" err="1" smtClean="0"/>
              <a:t>Ishibashi</a:t>
            </a:r>
            <a:r>
              <a:rPr lang="en-US" dirty="0" smtClean="0"/>
              <a:t> – known for introducing policies that brought about Japan’s phenomenal growth.</a:t>
            </a:r>
          </a:p>
          <a:p>
            <a:r>
              <a:rPr lang="en-US" dirty="0" smtClean="0"/>
              <a:t>Ikeda – tried to lessen the importance of the anti-communist aspect of the Japan-US alliance</a:t>
            </a:r>
            <a:endParaRPr lang="en-US" dirty="0"/>
          </a:p>
        </p:txBody>
      </p:sp>
    </p:spTree>
    <p:extLst>
      <p:ext uri="{BB962C8B-B14F-4D97-AF65-F5344CB8AC3E}">
        <p14:creationId xmlns:p14="http://schemas.microsoft.com/office/powerpoint/2010/main" val="182180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Started a policy which touted a doubling of the per capita income within 10 years known as “doubling the income policy”</a:t>
            </a:r>
          </a:p>
          <a:p>
            <a:r>
              <a:rPr lang="en-US" dirty="0" smtClean="0"/>
              <a:t>Traveled throughout Asia and Europe to show that Japan was back as part of the international community</a:t>
            </a:r>
          </a:p>
          <a:p>
            <a:r>
              <a:rPr lang="en-US" dirty="0" smtClean="0"/>
              <a:t>Status of advanced </a:t>
            </a:r>
            <a:r>
              <a:rPr lang="en-US" dirty="0"/>
              <a:t>c</a:t>
            </a:r>
            <a:r>
              <a:rPr lang="en-US" dirty="0" smtClean="0"/>
              <a:t>apitalist </a:t>
            </a:r>
            <a:r>
              <a:rPr lang="en-US" dirty="0"/>
              <a:t>e</a:t>
            </a:r>
            <a:r>
              <a:rPr lang="en-US" dirty="0" smtClean="0"/>
              <a:t>conomy, entry into Organization for Economic co-operation and Development (OECD), and incredible economic growth were all seen under Ikeda’s leadership</a:t>
            </a:r>
            <a:endParaRPr lang="en-US" dirty="0"/>
          </a:p>
        </p:txBody>
      </p:sp>
    </p:spTree>
    <p:extLst>
      <p:ext uri="{BB962C8B-B14F-4D97-AF65-F5344CB8AC3E}">
        <p14:creationId xmlns:p14="http://schemas.microsoft.com/office/powerpoint/2010/main" val="3782446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Sato </a:t>
            </a:r>
            <a:r>
              <a:rPr lang="en-US" dirty="0" err="1" smtClean="0"/>
              <a:t>Eisaku</a:t>
            </a:r>
            <a:r>
              <a:rPr lang="en-US" dirty="0" smtClean="0"/>
              <a:t> (younger brother of </a:t>
            </a:r>
            <a:r>
              <a:rPr lang="en-US" dirty="0" err="1" smtClean="0"/>
              <a:t>Kishi</a:t>
            </a:r>
            <a:r>
              <a:rPr lang="en-US" dirty="0" smtClean="0"/>
              <a:t>) – embraced both nationalism and economic development</a:t>
            </a:r>
          </a:p>
          <a:p>
            <a:r>
              <a:rPr lang="en-US" dirty="0" smtClean="0"/>
              <a:t>Served as Japan’s longest leader (more than seven years) and was a time of unquestionable economic growth</a:t>
            </a:r>
          </a:p>
          <a:p>
            <a:r>
              <a:rPr lang="en-US" dirty="0" smtClean="0"/>
              <a:t>Offered to be a nonnuclear power </a:t>
            </a:r>
          </a:p>
          <a:p>
            <a:r>
              <a:rPr lang="en-US" dirty="0" smtClean="0"/>
              <a:t>Used Japan’s economic capacity to enhance the West’s standing in Asia</a:t>
            </a:r>
          </a:p>
          <a:p>
            <a:endParaRPr lang="en-US" dirty="0"/>
          </a:p>
        </p:txBody>
      </p:sp>
    </p:spTree>
    <p:extLst>
      <p:ext uri="{BB962C8B-B14F-4D97-AF65-F5344CB8AC3E}">
        <p14:creationId xmlns:p14="http://schemas.microsoft.com/office/powerpoint/2010/main" val="2763275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Yoshida Shigeru – First major influential post-World War II leader of Japan</a:t>
            </a:r>
          </a:p>
          <a:p>
            <a:r>
              <a:rPr lang="en-US" dirty="0" smtClean="0"/>
              <a:t>Served as both Prime Minister and Foreign Minister of Japan</a:t>
            </a:r>
          </a:p>
          <a:p>
            <a:r>
              <a:rPr lang="en-US" dirty="0" smtClean="0"/>
              <a:t>Yoshida Doctrine – Emphasized Economic Reconstruction over Military Might</a:t>
            </a:r>
          </a:p>
          <a:p>
            <a:endParaRPr lang="en-US" dirty="0" smtClean="0"/>
          </a:p>
          <a:p>
            <a:endParaRPr lang="en-US" dirty="0"/>
          </a:p>
        </p:txBody>
      </p:sp>
    </p:spTree>
    <p:extLst>
      <p:ext uri="{BB962C8B-B14F-4D97-AF65-F5344CB8AC3E}">
        <p14:creationId xmlns:p14="http://schemas.microsoft.com/office/powerpoint/2010/main" val="1378561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Under Sato, Japan’s regional status improved considerably </a:t>
            </a:r>
          </a:p>
          <a:p>
            <a:r>
              <a:rPr lang="en-US" dirty="0" smtClean="0"/>
              <a:t>Finally, in November 1969, a long sought agreement was reached between Japan and the USA (Sato and Nixon) for the return of Okinawa to Japan within three years</a:t>
            </a:r>
          </a:p>
          <a:p>
            <a:endParaRPr lang="en-US" dirty="0" smtClean="0"/>
          </a:p>
        </p:txBody>
      </p:sp>
    </p:spTree>
    <p:extLst>
      <p:ext uri="{BB962C8B-B14F-4D97-AF65-F5344CB8AC3E}">
        <p14:creationId xmlns:p14="http://schemas.microsoft.com/office/powerpoint/2010/main" val="2646513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No matter how history has judged Yoshida Shigeru he undoubtedly took a Japan ravaged by war and put in back on the map in what would be considered a very short period of time. Many problems faced immediate post-war Japan including domestic instability, economic destruction, and international rebuke. Yoshida used a careful combination of economic and strategic diplomacy to ensure domestic stability while, at the same time, ensuring Japan’s security via offering to the US help with its own economic and security interests in the Asia-Pacific region.</a:t>
            </a:r>
            <a:endParaRPr lang="en-US" dirty="0"/>
          </a:p>
        </p:txBody>
      </p:sp>
    </p:spTree>
    <p:extLst>
      <p:ext uri="{BB962C8B-B14F-4D97-AF65-F5344CB8AC3E}">
        <p14:creationId xmlns:p14="http://schemas.microsoft.com/office/powerpoint/2010/main" val="1137647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Successive leaderships be it to the left or the right of Yoshida understood the need for stability both in Japan and the region and all in their own ways contributed to furthering what Yoshida had envisioned for Japan.</a:t>
            </a:r>
            <a:endParaRPr lang="en-US" dirty="0"/>
          </a:p>
        </p:txBody>
      </p:sp>
    </p:spTree>
    <p:extLst>
      <p:ext uri="{BB962C8B-B14F-4D97-AF65-F5344CB8AC3E}">
        <p14:creationId xmlns:p14="http://schemas.microsoft.com/office/powerpoint/2010/main" val="975645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Main Constructs of Yoshida Doctrine – </a:t>
            </a:r>
            <a:r>
              <a:rPr lang="en-US" dirty="0" err="1" smtClean="0"/>
              <a:t>Tanzan</a:t>
            </a:r>
            <a:r>
              <a:rPr lang="en-US" dirty="0" smtClean="0"/>
              <a:t> </a:t>
            </a:r>
            <a:r>
              <a:rPr lang="en-US" dirty="0" err="1" smtClean="0"/>
              <a:t>Ishibashi</a:t>
            </a:r>
            <a:r>
              <a:rPr lang="en-US" dirty="0" smtClean="0"/>
              <a:t> (P.M.), Ikeda </a:t>
            </a:r>
            <a:r>
              <a:rPr lang="en-US" dirty="0" err="1" smtClean="0"/>
              <a:t>Hayato</a:t>
            </a:r>
            <a:r>
              <a:rPr lang="en-US" dirty="0" smtClean="0"/>
              <a:t> (P.M.) (Economic Development, Noninvolvement in Military Affairs, Tilt towards Liberalism)</a:t>
            </a:r>
          </a:p>
          <a:p>
            <a:r>
              <a:rPr lang="en-US" dirty="0" err="1" smtClean="0"/>
              <a:t>Hatoyama</a:t>
            </a:r>
            <a:r>
              <a:rPr lang="en-US" dirty="0" smtClean="0"/>
              <a:t> Ichiro (P.M. and F.M.), Shigemitsu Mamoru (F.M.) – Focused on Anti-Communism, revival of Japan’s Nationalism and regaining international prestige for Japan</a:t>
            </a:r>
          </a:p>
          <a:p>
            <a:r>
              <a:rPr lang="en-US" dirty="0" smtClean="0"/>
              <a:t>Sato </a:t>
            </a:r>
            <a:r>
              <a:rPr lang="en-US" dirty="0" err="1" smtClean="0"/>
              <a:t>Eisaku</a:t>
            </a:r>
            <a:r>
              <a:rPr lang="en-US" dirty="0" smtClean="0"/>
              <a:t> (P.M.) – Integrated the above two lines into a comprehensive strategy</a:t>
            </a:r>
          </a:p>
          <a:p>
            <a:endParaRPr lang="en-US" dirty="0"/>
          </a:p>
        </p:txBody>
      </p:sp>
    </p:spTree>
    <p:extLst>
      <p:ext uri="{BB962C8B-B14F-4D97-AF65-F5344CB8AC3E}">
        <p14:creationId xmlns:p14="http://schemas.microsoft.com/office/powerpoint/2010/main" val="1403649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smtClean="0"/>
              <a:t>Post WWII Japan needed a strategy that could permit attainable goals within international constraints. A heavy emphasis on economics could serve this </a:t>
            </a:r>
            <a:r>
              <a:rPr lang="en-US" dirty="0" smtClean="0"/>
              <a:t>purpose </a:t>
            </a:r>
            <a:endParaRPr lang="en-US" dirty="0" smtClean="0"/>
          </a:p>
          <a:p>
            <a:r>
              <a:rPr lang="en-US" dirty="0" smtClean="0"/>
              <a:t>Foreign Policy and Diplomatic Negotiation which fit under the umbrella of ‘Diplomatic Strategy’ defined by Harold Nicolson as policy formation conducted by domestic political processes and negotiations intended for peaceful adjustment of relations with foreign countries, respectively, would need to be conducted delicately in order for Japan to realize its </a:t>
            </a:r>
            <a:r>
              <a:rPr lang="en-US" dirty="0" smtClean="0"/>
              <a:t>goals</a:t>
            </a:r>
            <a:endParaRPr lang="en-US" dirty="0"/>
          </a:p>
        </p:txBody>
      </p:sp>
    </p:spTree>
    <p:extLst>
      <p:ext uri="{BB962C8B-B14F-4D97-AF65-F5344CB8AC3E}">
        <p14:creationId xmlns:p14="http://schemas.microsoft.com/office/powerpoint/2010/main" val="2534099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Diplomatic Strategy – The Post WWII construction of Japan would require leaders that could traverse the complexities within areas such as strategy, operation and tactics to rebuild a country totally devastated by </a:t>
            </a:r>
            <a:r>
              <a:rPr lang="en-US" dirty="0" smtClean="0"/>
              <a:t>war</a:t>
            </a:r>
            <a:endParaRPr lang="en-US" dirty="0" smtClean="0"/>
          </a:p>
          <a:p>
            <a:r>
              <a:rPr lang="en-US" dirty="0" smtClean="0"/>
              <a:t>Michael Howard – Diplomatic and Military Strategy have the similar goals of protecting a nation’s independence, enhancement of its influence, and enlargement of its sphere of control. Diplomatic Strategy would, however, use only peaceful means to attain these </a:t>
            </a:r>
            <a:r>
              <a:rPr lang="en-US" dirty="0" smtClean="0"/>
              <a:t>goals</a:t>
            </a:r>
            <a:endParaRPr lang="en-US" dirty="0"/>
          </a:p>
        </p:txBody>
      </p:sp>
    </p:spTree>
    <p:extLst>
      <p:ext uri="{BB962C8B-B14F-4D97-AF65-F5344CB8AC3E}">
        <p14:creationId xmlns:p14="http://schemas.microsoft.com/office/powerpoint/2010/main" val="10635989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smtClean="0"/>
              <a:t>By accepting defeat and hence acknowledging the new international order Japan was able to swiftly focus their attention to the need’s of the country, specifically, the </a:t>
            </a:r>
            <a:r>
              <a:rPr lang="en-US" dirty="0" smtClean="0"/>
              <a:t>economy</a:t>
            </a:r>
            <a:endParaRPr lang="en-US" dirty="0" smtClean="0"/>
          </a:p>
          <a:p>
            <a:r>
              <a:rPr lang="en-US" dirty="0" smtClean="0"/>
              <a:t>1950’s – Japan regained sovereignty, entered bodies such as GATT (now known as the WTO) and the United </a:t>
            </a:r>
            <a:r>
              <a:rPr lang="en-US" dirty="0" smtClean="0"/>
              <a:t>Nations</a:t>
            </a:r>
            <a:endParaRPr lang="en-US" dirty="0" smtClean="0"/>
          </a:p>
          <a:p>
            <a:r>
              <a:rPr lang="en-US" dirty="0" smtClean="0"/>
              <a:t>1960’s – Japan joined Organization for Economic Co-operation and Development (OECD</a:t>
            </a:r>
            <a:r>
              <a:rPr lang="en-US" dirty="0" smtClean="0"/>
              <a:t>)</a:t>
            </a:r>
            <a:endParaRPr lang="en-US" dirty="0" smtClean="0"/>
          </a:p>
          <a:p>
            <a:r>
              <a:rPr lang="en-US" dirty="0"/>
              <a:t>1970’s – Delegate to the Economic Summit </a:t>
            </a:r>
            <a:r>
              <a:rPr lang="en-US" dirty="0" smtClean="0"/>
              <a:t>Framework and a full member of the International </a:t>
            </a:r>
            <a:r>
              <a:rPr lang="en-US" dirty="0" smtClean="0"/>
              <a:t>community </a:t>
            </a:r>
            <a:endParaRPr lang="en-US" dirty="0"/>
          </a:p>
          <a:p>
            <a:endParaRPr lang="en-US" dirty="0"/>
          </a:p>
        </p:txBody>
      </p:sp>
    </p:spTree>
    <p:extLst>
      <p:ext uri="{BB962C8B-B14F-4D97-AF65-F5344CB8AC3E}">
        <p14:creationId xmlns:p14="http://schemas.microsoft.com/office/powerpoint/2010/main" val="42061868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Yoshida Doctrine</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smtClean="0"/>
              <a:t>Kosaka</a:t>
            </a:r>
            <a:r>
              <a:rPr lang="en-US" dirty="0" smtClean="0"/>
              <a:t> </a:t>
            </a:r>
            <a:r>
              <a:rPr lang="en-US" dirty="0" err="1" smtClean="0"/>
              <a:t>Masataka</a:t>
            </a:r>
            <a:r>
              <a:rPr lang="en-US" dirty="0" smtClean="0"/>
              <a:t> (Positive View) – notes that one of the most significant position’s regarding Shigeru’s doctrine is the fact that he viewed military power as not necessarily vital in international relations and sought economic strength as key to Japan’s future </a:t>
            </a:r>
            <a:r>
              <a:rPr lang="en-US" dirty="0" smtClean="0"/>
              <a:t>success</a:t>
            </a:r>
            <a:endParaRPr lang="en-US" dirty="0" smtClean="0"/>
          </a:p>
          <a:p>
            <a:r>
              <a:rPr lang="en-US" dirty="0" smtClean="0"/>
              <a:t>Use of diplomatic </a:t>
            </a:r>
            <a:r>
              <a:rPr lang="en-US" dirty="0"/>
              <a:t>s</a:t>
            </a:r>
            <a:r>
              <a:rPr lang="en-US" dirty="0" smtClean="0"/>
              <a:t>kills as a  counter balance for military </a:t>
            </a:r>
            <a:r>
              <a:rPr lang="en-US" dirty="0" smtClean="0"/>
              <a:t>defeat </a:t>
            </a:r>
            <a:endParaRPr lang="en-US" dirty="0" smtClean="0"/>
          </a:p>
          <a:p>
            <a:r>
              <a:rPr lang="en-US" dirty="0" smtClean="0"/>
              <a:t>Opted to forge bilateral security agreement with United States instead of the rearmament of </a:t>
            </a:r>
            <a:r>
              <a:rPr lang="en-US" dirty="0" smtClean="0"/>
              <a:t>Japan</a:t>
            </a:r>
            <a:endParaRPr lang="en-US" dirty="0"/>
          </a:p>
        </p:txBody>
      </p:sp>
    </p:spTree>
    <p:extLst>
      <p:ext uri="{BB962C8B-B14F-4D97-AF65-F5344CB8AC3E}">
        <p14:creationId xmlns:p14="http://schemas.microsoft.com/office/powerpoint/2010/main" val="25661139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Kenneth Pyle (Negative View) – Views the “Yoshida Doctrine” as a </a:t>
            </a:r>
            <a:r>
              <a:rPr lang="en-US" dirty="0" err="1" smtClean="0"/>
              <a:t>mercantilistic</a:t>
            </a:r>
            <a:r>
              <a:rPr lang="en-US" dirty="0" smtClean="0"/>
              <a:t> strategy whereby Japan pursued its own interest, defined in terms of its own economic </a:t>
            </a:r>
            <a:r>
              <a:rPr lang="en-US" dirty="0" smtClean="0"/>
              <a:t>benefit</a:t>
            </a:r>
            <a:endParaRPr lang="en-US" dirty="0" smtClean="0"/>
          </a:p>
          <a:p>
            <a:r>
              <a:rPr lang="en-US" dirty="0" smtClean="0"/>
              <a:t>With few military obligations Japan has been free to focus almost all its energies on economic </a:t>
            </a:r>
            <a:r>
              <a:rPr lang="en-US" dirty="0" smtClean="0"/>
              <a:t>growth</a:t>
            </a:r>
            <a:endParaRPr lang="en-US" dirty="0" smtClean="0"/>
          </a:p>
          <a:p>
            <a:r>
              <a:rPr lang="en-US" dirty="0" smtClean="0"/>
              <a:t>1990’s – Recent economic problems have shown the vulnerabilities inherent in the </a:t>
            </a:r>
            <a:r>
              <a:rPr lang="en-US" dirty="0"/>
              <a:t>Y</a:t>
            </a:r>
            <a:r>
              <a:rPr lang="en-US" dirty="0" smtClean="0"/>
              <a:t>oshida </a:t>
            </a:r>
            <a:r>
              <a:rPr lang="en-US" dirty="0" smtClean="0"/>
              <a:t>Doctrine</a:t>
            </a:r>
            <a:endParaRPr lang="en-US" dirty="0"/>
          </a:p>
        </p:txBody>
      </p:sp>
    </p:spTree>
    <p:extLst>
      <p:ext uri="{BB962C8B-B14F-4D97-AF65-F5344CB8AC3E}">
        <p14:creationId xmlns:p14="http://schemas.microsoft.com/office/powerpoint/2010/main" val="1860629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End of Cold War – Split between the Rightists and Leftists within Japan began to criticize the Yoshida Policy </a:t>
            </a:r>
          </a:p>
          <a:p>
            <a:r>
              <a:rPr lang="en-US" dirty="0" smtClean="0"/>
              <a:t>Rightists – decried the dependence on US power and the subsequent loss of the Japanese sense of independence</a:t>
            </a:r>
          </a:p>
          <a:p>
            <a:r>
              <a:rPr lang="en-US" dirty="0" smtClean="0"/>
              <a:t>Leftists – focused their attention on the costs of the alliance with the US and the burdens placed upon the populace that were created due to US forces on </a:t>
            </a:r>
            <a:r>
              <a:rPr lang="en-US" dirty="0" smtClean="0"/>
              <a:t>Japan </a:t>
            </a:r>
            <a:endParaRPr lang="en-US" dirty="0"/>
          </a:p>
        </p:txBody>
      </p:sp>
    </p:spTree>
    <p:extLst>
      <p:ext uri="{BB962C8B-B14F-4D97-AF65-F5344CB8AC3E}">
        <p14:creationId xmlns:p14="http://schemas.microsoft.com/office/powerpoint/2010/main" val="1929724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TotalTime>
  <Words>1349</Words>
  <Application>Microsoft Office PowerPoint</Application>
  <PresentationFormat>On-screen Show (4:3)</PresentationFormat>
  <Paragraphs>61</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Diplomatic Strategy of a Defeated Nation: Yoshida Shigeru and His Successors</vt:lpstr>
      <vt:lpstr>PowerPoint Presentation</vt:lpstr>
      <vt:lpstr>PowerPoint Presentation</vt:lpstr>
      <vt:lpstr>PowerPoint Presentation</vt:lpstr>
      <vt:lpstr>PowerPoint Presentation</vt:lpstr>
      <vt:lpstr>PowerPoint Presentation</vt:lpstr>
      <vt:lpstr>The Yoshida Doctrine</vt:lpstr>
      <vt:lpstr>PowerPoint Presentation</vt:lpstr>
      <vt:lpstr>PowerPoint Presentation</vt:lpstr>
      <vt:lpstr>Yoshida’s Agenda</vt:lpstr>
      <vt:lpstr>PowerPoint Presentation</vt:lpstr>
      <vt:lpstr>PowerPoint Presentation</vt:lpstr>
      <vt:lpstr>Post Yoshida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Diplomatic Strategy of a Defeated Nation: Yoshida Shigeru and His Successors</dc:title>
  <dc:creator>bobby</dc:creator>
  <cp:lastModifiedBy>bobby</cp:lastModifiedBy>
  <cp:revision>41</cp:revision>
  <dcterms:created xsi:type="dcterms:W3CDTF">2013-02-28T13:33:19Z</dcterms:created>
  <dcterms:modified xsi:type="dcterms:W3CDTF">2013-03-10T15:38:23Z</dcterms:modified>
</cp:coreProperties>
</file>