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4" r:id="rId3"/>
    <p:sldId id="258" r:id="rId4"/>
    <p:sldId id="266" r:id="rId5"/>
    <p:sldId id="281" r:id="rId6"/>
    <p:sldId id="265" r:id="rId7"/>
    <p:sldId id="268" r:id="rId8"/>
    <p:sldId id="278" r:id="rId9"/>
    <p:sldId id="279" r:id="rId10"/>
    <p:sldId id="269" r:id="rId11"/>
    <p:sldId id="271" r:id="rId12"/>
    <p:sldId id="273" r:id="rId13"/>
    <p:sldId id="274" r:id="rId14"/>
    <p:sldId id="275" r:id="rId15"/>
    <p:sldId id="272" r:id="rId16"/>
    <p:sldId id="270" r:id="rId17"/>
    <p:sldId id="276" r:id="rId18"/>
    <p:sldId id="277" r:id="rId19"/>
    <p:sldId id="280"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8" autoAdjust="0"/>
    <p:restoredTop sz="94660"/>
  </p:normalViewPr>
  <p:slideViewPr>
    <p:cSldViewPr snapToGrid="0" snapToObjects="1">
      <p:cViewPr>
        <p:scale>
          <a:sx n="60" d="100"/>
          <a:sy n="60" d="100"/>
        </p:scale>
        <p:origin x="-984"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88607A-A05C-4BF8-B209-E15A33C85EA2}" type="datetimeFigureOut">
              <a:rPr lang="zh-TW" altLang="en-US" smtClean="0"/>
              <a:pPr/>
              <a:t>2013/4/14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9D8C2F-403C-4A7E-B07C-411B88D6B70D}"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B69D8C2F-403C-4A7E-B07C-411B88D6B70D}" type="slidenum">
              <a:rPr lang="zh-TW" altLang="en-US" smtClean="0"/>
              <a:pPr/>
              <a:t>6</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B69D8C2F-403C-4A7E-B07C-411B88D6B70D}" type="slidenum">
              <a:rPr lang="zh-TW" altLang="en-US" smtClean="0"/>
              <a:pPr/>
              <a:t>19</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zh-TW" altLang="en-US" smtClean="0"/>
              <a:t>按一下以編輯母片標題樣式</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TW" smtClean="0"/>
              <a:t> </a:t>
            </a:r>
            <a:r>
              <a:rPr lang="zh-TW" altLang="en-US" smtClean="0"/>
              <a:t>按一下以編輯母片子標題樣式</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2DF66AD8-BC4A-4004-9882-414398D930CA}" type="datetimeFigureOut">
              <a:rPr lang="en-US" smtClean="0"/>
              <a:pPr/>
              <a:t>4/14/2013</a:t>
            </a:fld>
            <a:endParaRPr lang="en-US"/>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B9D2C864-9362-43C7-A136-D9C41D93A96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Date Placeholder 2"/>
          <p:cNvSpPr>
            <a:spLocks noGrp="1"/>
          </p:cNvSpPr>
          <p:nvPr>
            <p:ph type="dt" sz="half" idx="10"/>
          </p:nvPr>
        </p:nvSpPr>
        <p:spPr/>
        <p:txBody>
          <a:bodyPr/>
          <a:lstStyle/>
          <a:p>
            <a:fld id="{2DF66AD8-BC4A-4004-9882-414398D930CA}" type="datetimeFigureOut">
              <a:rPr lang="en-US" smtClean="0"/>
              <a:pPr/>
              <a:t>4/14/2013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66AD8-BC4A-4004-9882-414398D930CA}" type="datetimeFigureOut">
              <a:rPr lang="en-US" smtClean="0"/>
              <a:pPr/>
              <a:t>4/14/2013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zh-TW" altLang="en-US" smtClean="0"/>
              <a:t>按一下以編輯母片標題樣式</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zh-TW" altLang="en-US" smtClean="0"/>
              <a:t>按一下以編輯母片標題樣式</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zh-TW" altLang="en-US" smtClean="0"/>
              <a:t>將圖片拖曳至版面配置區或按一下圖示以新增</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張含標題圖片">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zh-TW" altLang="en-US" smtClean="0"/>
              <a:t>將圖片拖曳至版面配置區或按一下圖示以新增</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zh-TW" altLang="en-US" smtClean="0"/>
              <a:t>將圖片拖曳至版面配置區或按一下圖示以新增</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zh-TW" altLang="en-US" smtClean="0"/>
              <a:t>按一下以編輯母片標題樣式</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標題上的圖片">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zh-TW" altLang="en-US" smtClean="0"/>
              <a:t>按一下以編輯母片標題樣式</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zh-TW" altLang="en-US" smtClean="0"/>
              <a:t>將圖片拖曳至版面配置區或按一下圖示以新增</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標題上 2 張圖片">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zh-TW" altLang="en-US" smtClean="0"/>
              <a:t>按一下以編輯母片標題樣式</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zh-TW" altLang="en-US" smtClean="0"/>
              <a:t>將圖片拖曳至版面配置區或按一下圖示以新增</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zh-TW" altLang="en-US" smtClean="0"/>
              <a:t>將圖片拖曳至版面配置區或按一下圖示以新增</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Vertical Text Placeholder 2"/>
          <p:cNvSpPr>
            <a:spLocks noGrp="1"/>
          </p:cNvSpPr>
          <p:nvPr>
            <p:ph type="body" orient="vert" idx="1"/>
          </p:nvPr>
        </p:nvSpPr>
        <p:spPr/>
        <p:txBody>
          <a:bodyPr vert="eaVert"/>
          <a:lstStyle>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pPr/>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Content Placeholder 2"/>
          <p:cNvSpPr>
            <a:spLocks noGrp="1"/>
          </p:cNvSpPr>
          <p:nvPr>
            <p:ph idx="1"/>
          </p:nvPr>
        </p:nvSpPr>
        <p:spPr/>
        <p:txBody>
          <a:bodyPr/>
          <a:lstStyle>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pPr/>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zh-TW" altLang="en-US" smtClean="0"/>
              <a:t>按一下以編輯母片標題樣式</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pPr/>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標題投影片含浮水印">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zh-TW" altLang="en-US" smtClean="0"/>
              <a:t>按一下以編輯母片文字樣式</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zh-TW" altLang="en-US" smtClean="0"/>
              <a:t>按一下以編輯母片標題樣式</a:t>
            </a:r>
            <a:endParaRPr dirty="0"/>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TW" smtClean="0"/>
              <a:t> </a:t>
            </a:r>
            <a:r>
              <a:rPr lang="zh-TW" altLang="en-US" smtClean="0"/>
              <a:t>按一下以編輯母片子標題樣式</a:t>
            </a:r>
            <a:endParaRPr dirty="0"/>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2DF66AD8-BC4A-4004-9882-414398D930CA}" type="datetimeFigureOut">
              <a:rPr lang="en-US" smtClean="0"/>
              <a:pPr/>
              <a:t>4/14/2013</a:t>
            </a:fld>
            <a:endParaRPr lang="en-US"/>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B9D2C864-9362-43C7-A136-D9C41D93A96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區段標頭">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zh-TW" altLang="en-US" smtClean="0"/>
              <a:t>按一下以編輯母片標題樣式</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zh-TW" altLang="en-US" smtClean="0"/>
              <a:t>按一下以編輯母片文字樣式</a:t>
            </a:r>
          </a:p>
        </p:txBody>
      </p:sp>
      <p:sp>
        <p:nvSpPr>
          <p:cNvPr id="4" name="Date Placeholder 3"/>
          <p:cNvSpPr>
            <a:spLocks noGrp="1"/>
          </p:cNvSpPr>
          <p:nvPr>
            <p:ph type="dt" sz="half" idx="10"/>
          </p:nvPr>
        </p:nvSpPr>
        <p:spPr/>
        <p:txBody>
          <a:bodyPr/>
          <a:lstStyle/>
          <a:p>
            <a:fld id="{2DF66AD8-BC4A-4004-9882-414398D930CA}" type="datetimeFigureOut">
              <a:rPr lang="en-US" smtClean="0"/>
              <a:pPr/>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含浮水印的區段">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zh-TW" altLang="en-US" smtClean="0"/>
              <a:t>按一下以編輯母片文字樣式</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zh-TW" altLang="en-US" smtClean="0"/>
              <a:t>按一下以編輯母片標題樣式</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2DF66AD8-BC4A-4004-9882-414398D930CA}" type="datetimeFigureOut">
              <a:rPr lang="en-US" smtClean="0"/>
              <a:pPr/>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含圖片的區段">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zh-TW" altLang="en-US" smtClean="0"/>
              <a:t>按一下以編輯母片標題樣式</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zh-TW" altLang="en-US" smtClean="0"/>
              <a:t>將圖片拖曳至版面配置區或按一下圖示以新增</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7" name="Date Placeholder 6"/>
          <p:cNvSpPr>
            <a:spLocks noGrp="1"/>
          </p:cNvSpPr>
          <p:nvPr>
            <p:ph type="dt" sz="half" idx="10"/>
          </p:nvPr>
        </p:nvSpPr>
        <p:spPr/>
        <p:txBody>
          <a:bodyPr/>
          <a:lstStyle/>
          <a:p>
            <a:fld id="{2DF66AD8-BC4A-4004-9882-414398D930CA}" type="datetimeFigureOut">
              <a:rPr lang="en-US" smtClean="0"/>
              <a:pPr/>
              <a:t>4/14/2013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D2C864-9362-43C7-A136-D9C41D93A96D}" type="slidenum">
              <a:rPr lang="en-US" smtClean="0"/>
              <a:pPr/>
              <a:t>‹#›</a:t>
            </a:fld>
            <a:endParaRPr lang="en-US"/>
          </a:p>
        </p:txBody>
      </p:sp>
      <p:pic>
        <p:nvPicPr>
          <p:cNvPr id="11" name="Picture 10" descr="Comparison-Underline.png"/>
          <p:cNvPicPr>
            <a:picLocks noChangeAspect="1"/>
          </p:cNvPicPr>
          <p:nvPr/>
        </p:nvPicPr>
        <p:blipFill>
          <a:blip r:embed="rId2" cstate="print"/>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cstate="print"/>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cstate="print"/>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cstate="print"/>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兩項物件，上及下">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pPr/>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pPr/>
              <a:t>‹#›</a:t>
            </a:fld>
            <a:endParaRPr lang="en-US"/>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zh-TW" altLang="en-US" smtClean="0"/>
              <a:t>按一下以編輯母片標題樣式</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dirty="0"/>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2DF66AD8-BC4A-4004-9882-414398D930CA}" type="datetimeFigureOut">
              <a:rPr lang="en-US" smtClean="0"/>
              <a:pPr/>
              <a:t>4/14/2013</a:t>
            </a:fld>
            <a:endParaRPr lang="en-US"/>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B9D2C864-9362-43C7-A136-D9C41D93A96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lum/>
          </a:blip>
          <a:srcRect l="35953" t="29238" r="27975" b="26739"/>
          <a:stretch>
            <a:fillRect/>
          </a:stretch>
        </p:blipFill>
        <p:spPr bwMode="auto">
          <a:xfrm>
            <a:off x="5878751" y="4572000"/>
            <a:ext cx="2622027" cy="1799055"/>
          </a:xfrm>
          <a:prstGeom prst="rect">
            <a:avLst/>
          </a:prstGeom>
          <a:ln>
            <a:noFill/>
          </a:ln>
          <a:effectLst>
            <a:softEdge rad="112500"/>
          </a:effectLst>
        </p:spPr>
      </p:pic>
      <p:sp>
        <p:nvSpPr>
          <p:cNvPr id="2" name="標題 1"/>
          <p:cNvSpPr>
            <a:spLocks noGrp="1"/>
          </p:cNvSpPr>
          <p:nvPr>
            <p:ph type="ctrTitle"/>
          </p:nvPr>
        </p:nvSpPr>
        <p:spPr>
          <a:xfrm>
            <a:off x="1046286" y="1130376"/>
            <a:ext cx="6477000" cy="1914144"/>
          </a:xfrm>
        </p:spPr>
        <p:txBody>
          <a:bodyPr/>
          <a:lstStyle/>
          <a:p>
            <a:r>
              <a:rPr kumimoji="1" lang="en-US" altLang="zh-TW" b="1" dirty="0" smtClean="0"/>
              <a:t>The Rationales for the U.S. and Japan</a:t>
            </a:r>
            <a:endParaRPr kumimoji="1" lang="zh-TW" altLang="en-US" b="1" dirty="0"/>
          </a:p>
        </p:txBody>
      </p:sp>
      <p:sp>
        <p:nvSpPr>
          <p:cNvPr id="3" name="子標題 2"/>
          <p:cNvSpPr>
            <a:spLocks noGrp="1"/>
          </p:cNvSpPr>
          <p:nvPr>
            <p:ph type="subTitle" idx="1"/>
          </p:nvPr>
        </p:nvSpPr>
        <p:spPr>
          <a:xfrm>
            <a:off x="1578634" y="3806952"/>
            <a:ext cx="6477000" cy="1174088"/>
          </a:xfrm>
        </p:spPr>
        <p:txBody>
          <a:bodyPr>
            <a:normAutofit/>
          </a:bodyPr>
          <a:lstStyle/>
          <a:p>
            <a:endParaRPr kumimoji="1" lang="en-US" altLang="zh-TW" dirty="0" smtClean="0"/>
          </a:p>
          <a:p>
            <a:r>
              <a:rPr kumimoji="1" lang="en-US" altLang="zh-TW" dirty="0" smtClean="0"/>
              <a:t>Professor </a:t>
            </a:r>
            <a:r>
              <a:rPr kumimoji="1" lang="zh-TW" altLang="en-US" dirty="0" smtClean="0"/>
              <a:t> </a:t>
            </a:r>
            <a:r>
              <a:rPr kumimoji="1" lang="en-US" altLang="zh-TW" dirty="0" err="1" smtClean="0"/>
              <a:t>Yujen</a:t>
            </a:r>
            <a:r>
              <a:rPr kumimoji="1" lang="zh-TW" altLang="en-US" dirty="0" smtClean="0"/>
              <a:t> </a:t>
            </a:r>
            <a:r>
              <a:rPr kumimoji="1" lang="en-US" altLang="zh-TW" dirty="0" err="1" smtClean="0"/>
              <a:t>Kuo</a:t>
            </a:r>
            <a:endParaRPr kumimoji="1" lang="en-US" altLang="zh-TW" dirty="0" smtClean="0"/>
          </a:p>
          <a:p>
            <a:r>
              <a:rPr kumimoji="1" lang="en-US" altLang="zh-TW" dirty="0" smtClean="0"/>
              <a:t>Student</a:t>
            </a:r>
            <a:r>
              <a:rPr kumimoji="1" lang="zh-TW" altLang="en-US" dirty="0" smtClean="0"/>
              <a:t>  </a:t>
            </a:r>
            <a:r>
              <a:rPr kumimoji="1" lang="en-US" altLang="zh-TW" dirty="0" smtClean="0"/>
              <a:t>Yang-Ho</a:t>
            </a:r>
            <a:r>
              <a:rPr kumimoji="1" lang="zh-TW" altLang="en-US" dirty="0" smtClean="0"/>
              <a:t> </a:t>
            </a:r>
            <a:r>
              <a:rPr kumimoji="1" lang="en-US" altLang="zh-TW" dirty="0" smtClean="0"/>
              <a:t>Chang</a:t>
            </a:r>
            <a:r>
              <a:rPr kumimoji="1" lang="zh-TW" altLang="en-US" dirty="0" smtClean="0"/>
              <a:t> </a:t>
            </a:r>
            <a:endParaRPr kumimoji="1" lang="zh-TW" altLang="en-US" dirty="0"/>
          </a:p>
        </p:txBody>
      </p:sp>
    </p:spTree>
    <p:extLst>
      <p:ext uri="{BB962C8B-B14F-4D97-AF65-F5344CB8AC3E}">
        <p14:creationId xmlns="" xmlns:p14="http://schemas.microsoft.com/office/powerpoint/2010/main" val="39315573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4800" dirty="0" smtClean="0"/>
              <a:t>Japan’s Dilemma</a:t>
            </a:r>
            <a:endParaRPr lang="zh-TW" altLang="en-US" dirty="0"/>
          </a:p>
        </p:txBody>
      </p:sp>
      <p:pic>
        <p:nvPicPr>
          <p:cNvPr id="4" name="圖片 3" descr="D1409FN1.jpg"/>
          <p:cNvPicPr>
            <a:picLocks noChangeAspect="1"/>
          </p:cNvPicPr>
          <p:nvPr/>
        </p:nvPicPr>
        <p:blipFill>
          <a:blip r:embed="rId2" cstate="print"/>
          <a:stretch>
            <a:fillRect/>
          </a:stretch>
        </p:blipFill>
        <p:spPr>
          <a:xfrm>
            <a:off x="6637282" y="4686533"/>
            <a:ext cx="2220967" cy="1905096"/>
          </a:xfrm>
          <a:prstGeom prst="rect">
            <a:avLst/>
          </a:prstGeom>
          <a:ln>
            <a:noFill/>
          </a:ln>
          <a:effectLst>
            <a:outerShdw blurRad="190500" algn="tl" rotWithShape="0">
              <a:srgbClr val="000000">
                <a:alpha val="70000"/>
              </a:srgbClr>
            </a:outerShdw>
          </a:effectLst>
        </p:spPr>
      </p:pic>
      <p:sp>
        <p:nvSpPr>
          <p:cNvPr id="6" name="內容版面配置區 5"/>
          <p:cNvSpPr>
            <a:spLocks noGrp="1"/>
          </p:cNvSpPr>
          <p:nvPr>
            <p:ph idx="1"/>
          </p:nvPr>
        </p:nvSpPr>
        <p:spPr/>
        <p:txBody>
          <a:bodyPr/>
          <a:lstStyle/>
          <a:p>
            <a:r>
              <a:rPr lang="en-US" altLang="zh-TW" dirty="0" smtClean="0"/>
              <a:t>Abandonment: Too much desire for autonomy might result in abandonment by the leading power </a:t>
            </a:r>
            <a:endParaRPr lang="en-US" altLang="zh-TW" dirty="0" smtClean="0"/>
          </a:p>
          <a:p>
            <a:r>
              <a:rPr lang="en-US" altLang="zh-TW" dirty="0" smtClean="0"/>
              <a:t>Entrapment: Losing control of its own interests and military assets by relying too much on the leading power</a:t>
            </a:r>
            <a:endParaRPr lang="zh-TW"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100" dirty="0" smtClean="0"/>
              <a:t>Alliance Theory:</a:t>
            </a:r>
            <a:r>
              <a:rPr lang="zh-TW" altLang="en-US" sz="2100" dirty="0" smtClean="0"/>
              <a:t> </a:t>
            </a:r>
            <a:r>
              <a:rPr lang="en-US" altLang="zh-TW" dirty="0" smtClean="0"/>
              <a:t>Abandonment</a:t>
            </a:r>
            <a:endParaRPr lang="zh-TW" altLang="en-US" dirty="0"/>
          </a:p>
        </p:txBody>
      </p:sp>
      <p:sp>
        <p:nvSpPr>
          <p:cNvPr id="4" name="橢圓 3"/>
          <p:cNvSpPr/>
          <p:nvPr/>
        </p:nvSpPr>
        <p:spPr>
          <a:xfrm>
            <a:off x="2900855"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A</a:t>
            </a:r>
            <a:endParaRPr lang="zh-TW" altLang="en-US" dirty="0"/>
          </a:p>
        </p:txBody>
      </p:sp>
      <p:sp>
        <p:nvSpPr>
          <p:cNvPr id="5" name="橢圓 4"/>
          <p:cNvSpPr/>
          <p:nvPr/>
        </p:nvSpPr>
        <p:spPr>
          <a:xfrm>
            <a:off x="5418083"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J</a:t>
            </a:r>
            <a:endParaRPr lang="zh-TW" altLang="en-US" dirty="0"/>
          </a:p>
        </p:txBody>
      </p:sp>
      <p:sp>
        <p:nvSpPr>
          <p:cNvPr id="7" name="橢圓 6"/>
          <p:cNvSpPr/>
          <p:nvPr/>
        </p:nvSpPr>
        <p:spPr>
          <a:xfrm>
            <a:off x="1844566" y="3752222"/>
            <a:ext cx="5580993" cy="233329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8" name="橢圓 7"/>
          <p:cNvSpPr/>
          <p:nvPr/>
        </p:nvSpPr>
        <p:spPr>
          <a:xfrm>
            <a:off x="2900855" y="2039031"/>
            <a:ext cx="1008993" cy="898634"/>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smtClean="0"/>
              <a:t>C</a:t>
            </a:r>
            <a:endParaRPr lang="zh-TW" altLang="en-US" dirty="0"/>
          </a:p>
        </p:txBody>
      </p:sp>
      <p:sp>
        <p:nvSpPr>
          <p:cNvPr id="9" name="文字方塊 8"/>
          <p:cNvSpPr txBox="1"/>
          <p:nvPr/>
        </p:nvSpPr>
        <p:spPr>
          <a:xfrm>
            <a:off x="3578772" y="3975115"/>
            <a:ext cx="2238704" cy="369332"/>
          </a:xfrm>
          <a:prstGeom prst="rect">
            <a:avLst/>
          </a:prstGeom>
          <a:noFill/>
        </p:spPr>
        <p:txBody>
          <a:bodyPr wrap="square" rtlCol="0">
            <a:spAutoFit/>
          </a:bodyPr>
          <a:lstStyle/>
          <a:p>
            <a:pPr algn="ctr"/>
            <a:r>
              <a:rPr lang="en-US" altLang="zh-TW" b="1" dirty="0" smtClean="0">
                <a:solidFill>
                  <a:schemeClr val="accent2">
                    <a:lumMod val="90000"/>
                    <a:lumOff val="10000"/>
                  </a:schemeClr>
                </a:solidFill>
              </a:rPr>
              <a:t>US-Japan alliance</a:t>
            </a:r>
            <a:endParaRPr lang="zh-TW" altLang="en-US" b="1" dirty="0">
              <a:solidFill>
                <a:schemeClr val="accent2">
                  <a:lumMod val="90000"/>
                  <a:lumOff val="10000"/>
                </a:schemeClr>
              </a:solidFill>
            </a:endParaRPr>
          </a:p>
        </p:txBody>
      </p:sp>
      <p:cxnSp>
        <p:nvCxnSpPr>
          <p:cNvPr id="10" name="直線單箭頭接點 9"/>
          <p:cNvCxnSpPr/>
          <p:nvPr/>
        </p:nvCxnSpPr>
        <p:spPr>
          <a:xfrm>
            <a:off x="3405352" y="3090037"/>
            <a:ext cx="0" cy="1192953"/>
          </a:xfrm>
          <a:prstGeom prst="straightConnector1">
            <a:avLst/>
          </a:prstGeom>
          <a:ln w="38100">
            <a:prstDash val="sysDash"/>
            <a:headEnd type="arrow"/>
            <a:tailEnd type="arrow"/>
          </a:ln>
        </p:spPr>
        <p:style>
          <a:lnRef idx="2">
            <a:schemeClr val="dk1"/>
          </a:lnRef>
          <a:fillRef idx="0">
            <a:schemeClr val="dk1"/>
          </a:fillRef>
          <a:effectRef idx="1">
            <a:schemeClr val="dk1"/>
          </a:effectRef>
          <a:fontRef idx="minor">
            <a:schemeClr val="tx1"/>
          </a:fontRef>
        </p:style>
      </p:cxnSp>
      <p:sp>
        <p:nvSpPr>
          <p:cNvPr id="11" name="文字方塊 10"/>
          <p:cNvSpPr txBox="1"/>
          <p:nvPr/>
        </p:nvSpPr>
        <p:spPr>
          <a:xfrm>
            <a:off x="2241328" y="3409896"/>
            <a:ext cx="2517228" cy="369332"/>
          </a:xfrm>
          <a:prstGeom prst="rect">
            <a:avLst/>
          </a:prstGeom>
          <a:noFill/>
        </p:spPr>
        <p:txBody>
          <a:bodyPr wrap="square" rtlCol="0">
            <a:spAutoFit/>
          </a:bodyPr>
          <a:lstStyle/>
          <a:p>
            <a:pPr algn="ctr"/>
            <a:r>
              <a:rPr lang="en-US" altLang="zh-TW" b="1" dirty="0" smtClean="0"/>
              <a:t>New relationship</a:t>
            </a:r>
            <a:endParaRPr lang="zh-TW" altLang="en-US" b="1" dirty="0"/>
          </a:p>
        </p:txBody>
      </p:sp>
      <p:sp>
        <p:nvSpPr>
          <p:cNvPr id="13" name="文字方塊 12"/>
          <p:cNvSpPr txBox="1"/>
          <p:nvPr/>
        </p:nvSpPr>
        <p:spPr>
          <a:xfrm>
            <a:off x="444058" y="1371600"/>
            <a:ext cx="1608083" cy="369332"/>
          </a:xfrm>
          <a:prstGeom prst="rect">
            <a:avLst/>
          </a:prstGeom>
          <a:noFill/>
        </p:spPr>
        <p:txBody>
          <a:bodyPr wrap="square" rtlCol="0">
            <a:spAutoFit/>
          </a:bodyPr>
          <a:lstStyle/>
          <a:p>
            <a:r>
              <a:rPr lang="en-US" altLang="zh-TW" dirty="0" smtClean="0"/>
              <a:t>Example 1-1</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100" dirty="0" smtClean="0"/>
              <a:t>Alliance Theory:</a:t>
            </a:r>
            <a:r>
              <a:rPr lang="zh-TW" altLang="en-US" sz="2100" dirty="0" smtClean="0"/>
              <a:t> </a:t>
            </a:r>
            <a:r>
              <a:rPr lang="en-US" altLang="zh-TW" dirty="0" smtClean="0"/>
              <a:t>Abandonment</a:t>
            </a:r>
            <a:endParaRPr lang="zh-TW" altLang="en-US" dirty="0"/>
          </a:p>
        </p:txBody>
      </p:sp>
      <p:sp>
        <p:nvSpPr>
          <p:cNvPr id="4" name="橢圓 3"/>
          <p:cNvSpPr/>
          <p:nvPr/>
        </p:nvSpPr>
        <p:spPr>
          <a:xfrm>
            <a:off x="2900855"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A</a:t>
            </a:r>
            <a:endParaRPr lang="zh-TW" altLang="en-US" dirty="0"/>
          </a:p>
        </p:txBody>
      </p:sp>
      <p:sp>
        <p:nvSpPr>
          <p:cNvPr id="5" name="橢圓 4"/>
          <p:cNvSpPr/>
          <p:nvPr/>
        </p:nvSpPr>
        <p:spPr>
          <a:xfrm>
            <a:off x="5418083"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J</a:t>
            </a:r>
            <a:endParaRPr lang="zh-TW" altLang="en-US" dirty="0"/>
          </a:p>
        </p:txBody>
      </p:sp>
      <p:sp>
        <p:nvSpPr>
          <p:cNvPr id="7" name="橢圓 6"/>
          <p:cNvSpPr/>
          <p:nvPr/>
        </p:nvSpPr>
        <p:spPr>
          <a:xfrm rot="5400000">
            <a:off x="1016840" y="2609200"/>
            <a:ext cx="4840014" cy="2333296"/>
          </a:xfrm>
          <a:prstGeom prst="ellipse">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zh-TW" altLang="en-US"/>
          </a:p>
        </p:txBody>
      </p:sp>
      <p:sp>
        <p:nvSpPr>
          <p:cNvPr id="8" name="橢圓 7"/>
          <p:cNvSpPr/>
          <p:nvPr/>
        </p:nvSpPr>
        <p:spPr>
          <a:xfrm>
            <a:off x="2900855" y="2039031"/>
            <a:ext cx="1008993" cy="898634"/>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smtClean="0"/>
              <a:t>C</a:t>
            </a:r>
            <a:endParaRPr lang="zh-TW" altLang="en-US" dirty="0"/>
          </a:p>
        </p:txBody>
      </p:sp>
      <p:cxnSp>
        <p:nvCxnSpPr>
          <p:cNvPr id="11" name="直線單箭頭接點 10"/>
          <p:cNvCxnSpPr/>
          <p:nvPr/>
        </p:nvCxnSpPr>
        <p:spPr>
          <a:xfrm>
            <a:off x="3405352" y="3090037"/>
            <a:ext cx="0" cy="1192953"/>
          </a:xfrm>
          <a:prstGeom prst="straightConnector1">
            <a:avLst/>
          </a:prstGeom>
          <a:ln w="38100">
            <a:prstDash val="sysDash"/>
            <a:headEnd type="arrow"/>
            <a:tailEnd type="arrow"/>
          </a:ln>
        </p:spPr>
        <p:style>
          <a:lnRef idx="2">
            <a:schemeClr val="dk1"/>
          </a:lnRef>
          <a:fillRef idx="0">
            <a:schemeClr val="dk1"/>
          </a:fillRef>
          <a:effectRef idx="1">
            <a:schemeClr val="dk1"/>
          </a:effectRef>
          <a:fontRef idx="minor">
            <a:schemeClr val="tx1"/>
          </a:fontRef>
        </p:style>
      </p:cxnSp>
      <p:sp>
        <p:nvSpPr>
          <p:cNvPr id="13" name="文字方塊 12"/>
          <p:cNvSpPr txBox="1"/>
          <p:nvPr/>
        </p:nvSpPr>
        <p:spPr>
          <a:xfrm>
            <a:off x="2364791" y="3432357"/>
            <a:ext cx="2238704" cy="369332"/>
          </a:xfrm>
          <a:prstGeom prst="rect">
            <a:avLst/>
          </a:prstGeom>
          <a:noFill/>
        </p:spPr>
        <p:txBody>
          <a:bodyPr wrap="square" rtlCol="0">
            <a:spAutoFit/>
          </a:bodyPr>
          <a:lstStyle/>
          <a:p>
            <a:pPr algn="ctr"/>
            <a:r>
              <a:rPr lang="en-US" altLang="zh-TW" b="1" dirty="0" smtClean="0">
                <a:solidFill>
                  <a:schemeClr val="accent4"/>
                </a:solidFill>
              </a:rPr>
              <a:t>US-China alliance</a:t>
            </a:r>
            <a:endParaRPr lang="zh-TW" altLang="en-US" b="1" dirty="0">
              <a:solidFill>
                <a:schemeClr val="accent4"/>
              </a:solidFill>
            </a:endParaRPr>
          </a:p>
        </p:txBody>
      </p:sp>
      <p:sp>
        <p:nvSpPr>
          <p:cNvPr id="14" name="文字方塊 13"/>
          <p:cNvSpPr txBox="1"/>
          <p:nvPr/>
        </p:nvSpPr>
        <p:spPr>
          <a:xfrm>
            <a:off x="444058" y="1371600"/>
            <a:ext cx="1608083" cy="369332"/>
          </a:xfrm>
          <a:prstGeom prst="rect">
            <a:avLst/>
          </a:prstGeom>
          <a:noFill/>
        </p:spPr>
        <p:txBody>
          <a:bodyPr wrap="square" rtlCol="0">
            <a:spAutoFit/>
          </a:bodyPr>
          <a:lstStyle/>
          <a:p>
            <a:r>
              <a:rPr lang="en-US" altLang="zh-TW" dirty="0" smtClean="0"/>
              <a:t>Example 1-2</a:t>
            </a:r>
            <a:endParaRPr lang="zh-TW"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100" dirty="0" smtClean="0"/>
              <a:t>Alliance Theory:</a:t>
            </a:r>
            <a:r>
              <a:rPr lang="zh-TW" altLang="en-US" sz="2100" dirty="0" smtClean="0"/>
              <a:t> </a:t>
            </a:r>
            <a:r>
              <a:rPr lang="en-US" altLang="zh-TW" dirty="0" smtClean="0"/>
              <a:t>Abandonment</a:t>
            </a:r>
            <a:endParaRPr lang="zh-TW" altLang="en-US" dirty="0"/>
          </a:p>
        </p:txBody>
      </p:sp>
      <p:sp>
        <p:nvSpPr>
          <p:cNvPr id="4" name="橢圓 3"/>
          <p:cNvSpPr/>
          <p:nvPr/>
        </p:nvSpPr>
        <p:spPr>
          <a:xfrm>
            <a:off x="2900855"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A</a:t>
            </a:r>
            <a:endParaRPr lang="zh-TW" altLang="en-US" dirty="0"/>
          </a:p>
        </p:txBody>
      </p:sp>
      <p:sp>
        <p:nvSpPr>
          <p:cNvPr id="5" name="橢圓 4"/>
          <p:cNvSpPr/>
          <p:nvPr/>
        </p:nvSpPr>
        <p:spPr>
          <a:xfrm>
            <a:off x="5418083"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J</a:t>
            </a:r>
            <a:endParaRPr lang="zh-TW" altLang="en-US" dirty="0"/>
          </a:p>
        </p:txBody>
      </p:sp>
      <p:sp>
        <p:nvSpPr>
          <p:cNvPr id="7" name="橢圓 6"/>
          <p:cNvSpPr/>
          <p:nvPr/>
        </p:nvSpPr>
        <p:spPr>
          <a:xfrm>
            <a:off x="1844566" y="3752222"/>
            <a:ext cx="5580993" cy="233329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8" name="橢圓 7"/>
          <p:cNvSpPr/>
          <p:nvPr/>
        </p:nvSpPr>
        <p:spPr>
          <a:xfrm>
            <a:off x="2900855" y="2039031"/>
            <a:ext cx="1008993" cy="898634"/>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smtClean="0"/>
              <a:t>C</a:t>
            </a:r>
            <a:endParaRPr lang="zh-TW" altLang="en-US" dirty="0"/>
          </a:p>
        </p:txBody>
      </p:sp>
      <p:sp>
        <p:nvSpPr>
          <p:cNvPr id="9" name="文字方塊 8"/>
          <p:cNvSpPr txBox="1"/>
          <p:nvPr/>
        </p:nvSpPr>
        <p:spPr>
          <a:xfrm>
            <a:off x="3578772" y="3975115"/>
            <a:ext cx="2238704" cy="369332"/>
          </a:xfrm>
          <a:prstGeom prst="rect">
            <a:avLst/>
          </a:prstGeom>
          <a:noFill/>
        </p:spPr>
        <p:txBody>
          <a:bodyPr wrap="square" rtlCol="0">
            <a:spAutoFit/>
          </a:bodyPr>
          <a:lstStyle/>
          <a:p>
            <a:pPr algn="ctr"/>
            <a:r>
              <a:rPr lang="en-US" altLang="zh-TW" b="1" dirty="0" smtClean="0">
                <a:solidFill>
                  <a:schemeClr val="accent2">
                    <a:lumMod val="90000"/>
                    <a:lumOff val="10000"/>
                  </a:schemeClr>
                </a:solidFill>
              </a:rPr>
              <a:t>US-Japan alliance</a:t>
            </a:r>
            <a:endParaRPr lang="zh-TW" altLang="en-US" b="1" dirty="0">
              <a:solidFill>
                <a:schemeClr val="accent2">
                  <a:lumMod val="90000"/>
                  <a:lumOff val="10000"/>
                </a:schemeClr>
              </a:solidFill>
            </a:endParaRPr>
          </a:p>
        </p:txBody>
      </p:sp>
      <p:cxnSp>
        <p:nvCxnSpPr>
          <p:cNvPr id="10" name="直線單箭頭接點 9"/>
          <p:cNvCxnSpPr/>
          <p:nvPr/>
        </p:nvCxnSpPr>
        <p:spPr>
          <a:xfrm>
            <a:off x="3405352" y="3090037"/>
            <a:ext cx="0" cy="1192953"/>
          </a:xfrm>
          <a:prstGeom prst="straightConnector1">
            <a:avLst/>
          </a:prstGeom>
          <a:ln w="38100">
            <a:prstDash val="sysDash"/>
            <a:headEnd type="arrow"/>
            <a:tailEnd type="arrow"/>
          </a:ln>
        </p:spPr>
        <p:style>
          <a:lnRef idx="2">
            <a:schemeClr val="dk1"/>
          </a:lnRef>
          <a:fillRef idx="0">
            <a:schemeClr val="dk1"/>
          </a:fillRef>
          <a:effectRef idx="1">
            <a:schemeClr val="dk1"/>
          </a:effectRef>
          <a:fontRef idx="minor">
            <a:schemeClr val="tx1"/>
          </a:fontRef>
        </p:style>
      </p:cxnSp>
      <p:sp>
        <p:nvSpPr>
          <p:cNvPr id="11" name="文字方塊 10"/>
          <p:cNvSpPr txBox="1"/>
          <p:nvPr/>
        </p:nvSpPr>
        <p:spPr>
          <a:xfrm>
            <a:off x="2241328" y="3409896"/>
            <a:ext cx="2517228" cy="369332"/>
          </a:xfrm>
          <a:prstGeom prst="rect">
            <a:avLst/>
          </a:prstGeom>
          <a:noFill/>
        </p:spPr>
        <p:txBody>
          <a:bodyPr wrap="square" rtlCol="0">
            <a:spAutoFit/>
          </a:bodyPr>
          <a:lstStyle/>
          <a:p>
            <a:pPr algn="ctr"/>
            <a:r>
              <a:rPr lang="en-US" altLang="zh-TW" b="1" dirty="0" smtClean="0"/>
              <a:t>New relationship</a:t>
            </a:r>
            <a:endParaRPr lang="zh-TW" altLang="en-US" b="1" dirty="0"/>
          </a:p>
        </p:txBody>
      </p:sp>
      <p:cxnSp>
        <p:nvCxnSpPr>
          <p:cNvPr id="12" name="直線單箭頭接點 11"/>
          <p:cNvCxnSpPr/>
          <p:nvPr/>
        </p:nvCxnSpPr>
        <p:spPr>
          <a:xfrm rot="16200000">
            <a:off x="4706005" y="4385428"/>
            <a:ext cx="0" cy="1192953"/>
          </a:xfrm>
          <a:prstGeom prst="straightConnector1">
            <a:avLst/>
          </a:prstGeom>
          <a:ln w="38100">
            <a:prstDash val="sysDash"/>
            <a:headEnd type="arrow"/>
            <a:tailEnd type="arrow"/>
          </a:ln>
        </p:spPr>
        <p:style>
          <a:lnRef idx="2">
            <a:schemeClr val="dk1"/>
          </a:lnRef>
          <a:fillRef idx="0">
            <a:schemeClr val="dk1"/>
          </a:fillRef>
          <a:effectRef idx="1">
            <a:schemeClr val="dk1"/>
          </a:effectRef>
          <a:fontRef idx="minor">
            <a:schemeClr val="tx1"/>
          </a:fontRef>
        </p:style>
      </p:cxnSp>
      <p:sp>
        <p:nvSpPr>
          <p:cNvPr id="13" name="文字方塊 12"/>
          <p:cNvSpPr txBox="1"/>
          <p:nvPr/>
        </p:nvSpPr>
        <p:spPr>
          <a:xfrm>
            <a:off x="3452644" y="5138852"/>
            <a:ext cx="2517228" cy="369332"/>
          </a:xfrm>
          <a:prstGeom prst="rect">
            <a:avLst/>
          </a:prstGeom>
          <a:noFill/>
        </p:spPr>
        <p:txBody>
          <a:bodyPr wrap="square" rtlCol="0">
            <a:spAutoFit/>
          </a:bodyPr>
          <a:lstStyle/>
          <a:p>
            <a:pPr algn="ctr"/>
            <a:r>
              <a:rPr lang="en-US" altLang="zh-TW" b="1" dirty="0" smtClean="0"/>
              <a:t>Old relationship</a:t>
            </a:r>
            <a:endParaRPr lang="zh-TW" altLang="en-US" b="1" dirty="0"/>
          </a:p>
        </p:txBody>
      </p:sp>
      <p:sp>
        <p:nvSpPr>
          <p:cNvPr id="14" name="文字方塊 13"/>
          <p:cNvSpPr txBox="1"/>
          <p:nvPr/>
        </p:nvSpPr>
        <p:spPr>
          <a:xfrm>
            <a:off x="444058" y="1371600"/>
            <a:ext cx="1608083" cy="369332"/>
          </a:xfrm>
          <a:prstGeom prst="rect">
            <a:avLst/>
          </a:prstGeom>
          <a:noFill/>
        </p:spPr>
        <p:txBody>
          <a:bodyPr wrap="square" rtlCol="0">
            <a:spAutoFit/>
          </a:bodyPr>
          <a:lstStyle/>
          <a:p>
            <a:r>
              <a:rPr lang="en-US" altLang="zh-TW" dirty="0" smtClean="0"/>
              <a:t>Example 2-1</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100" dirty="0" smtClean="0"/>
              <a:t>Alliance Theory:</a:t>
            </a:r>
            <a:r>
              <a:rPr lang="zh-TW" altLang="en-US" sz="2100" dirty="0" smtClean="0"/>
              <a:t> </a:t>
            </a:r>
            <a:r>
              <a:rPr lang="en-US" altLang="zh-TW" dirty="0" smtClean="0"/>
              <a:t>Abandonment</a:t>
            </a:r>
            <a:endParaRPr lang="zh-TW" altLang="en-US" dirty="0"/>
          </a:p>
        </p:txBody>
      </p:sp>
      <p:sp>
        <p:nvSpPr>
          <p:cNvPr id="4" name="橢圓 3"/>
          <p:cNvSpPr/>
          <p:nvPr/>
        </p:nvSpPr>
        <p:spPr>
          <a:xfrm>
            <a:off x="2900855"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A</a:t>
            </a:r>
            <a:endParaRPr lang="zh-TW" altLang="en-US" dirty="0"/>
          </a:p>
        </p:txBody>
      </p:sp>
      <p:sp>
        <p:nvSpPr>
          <p:cNvPr id="5" name="橢圓 4"/>
          <p:cNvSpPr/>
          <p:nvPr/>
        </p:nvSpPr>
        <p:spPr>
          <a:xfrm>
            <a:off x="5418083"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J</a:t>
            </a:r>
            <a:endParaRPr lang="zh-TW" altLang="en-US" dirty="0"/>
          </a:p>
        </p:txBody>
      </p:sp>
      <p:sp>
        <p:nvSpPr>
          <p:cNvPr id="7" name="橢圓 6"/>
          <p:cNvSpPr/>
          <p:nvPr/>
        </p:nvSpPr>
        <p:spPr>
          <a:xfrm>
            <a:off x="2270249" y="4029126"/>
            <a:ext cx="2264962" cy="1741071"/>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8" name="橢圓 7"/>
          <p:cNvSpPr/>
          <p:nvPr/>
        </p:nvSpPr>
        <p:spPr>
          <a:xfrm>
            <a:off x="2900855" y="2039031"/>
            <a:ext cx="1008993" cy="898634"/>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smtClean="0"/>
              <a:t>C</a:t>
            </a:r>
            <a:endParaRPr lang="zh-TW" altLang="en-US" dirty="0"/>
          </a:p>
        </p:txBody>
      </p:sp>
      <p:sp>
        <p:nvSpPr>
          <p:cNvPr id="9" name="文字方塊 8"/>
          <p:cNvSpPr txBox="1"/>
          <p:nvPr/>
        </p:nvSpPr>
        <p:spPr>
          <a:xfrm>
            <a:off x="557048" y="5323518"/>
            <a:ext cx="2848304" cy="646331"/>
          </a:xfrm>
          <a:prstGeom prst="rect">
            <a:avLst/>
          </a:prstGeom>
          <a:noFill/>
        </p:spPr>
        <p:txBody>
          <a:bodyPr wrap="square" rtlCol="0">
            <a:spAutoFit/>
          </a:bodyPr>
          <a:lstStyle/>
          <a:p>
            <a:r>
              <a:rPr lang="en-US" altLang="zh-TW" b="1" dirty="0" smtClean="0">
                <a:solidFill>
                  <a:schemeClr val="accent2">
                    <a:lumMod val="90000"/>
                    <a:lumOff val="10000"/>
                  </a:schemeClr>
                </a:solidFill>
              </a:rPr>
              <a:t>De-aligning into a neutral position</a:t>
            </a:r>
            <a:endParaRPr lang="zh-TW" altLang="en-US" b="1" dirty="0">
              <a:solidFill>
                <a:schemeClr val="accent2">
                  <a:lumMod val="90000"/>
                  <a:lumOff val="10000"/>
                </a:schemeClr>
              </a:solidFill>
            </a:endParaRPr>
          </a:p>
        </p:txBody>
      </p:sp>
      <p:cxnSp>
        <p:nvCxnSpPr>
          <p:cNvPr id="10" name="直線單箭頭接點 9"/>
          <p:cNvCxnSpPr/>
          <p:nvPr/>
        </p:nvCxnSpPr>
        <p:spPr>
          <a:xfrm>
            <a:off x="3405352" y="3090037"/>
            <a:ext cx="0" cy="1192953"/>
          </a:xfrm>
          <a:prstGeom prst="straightConnector1">
            <a:avLst/>
          </a:prstGeom>
          <a:ln w="38100">
            <a:prstDash val="sysDash"/>
            <a:headEnd type="arrow"/>
            <a:tailEnd type="arrow"/>
          </a:ln>
        </p:spPr>
        <p:style>
          <a:lnRef idx="2">
            <a:schemeClr val="dk1"/>
          </a:lnRef>
          <a:fillRef idx="0">
            <a:schemeClr val="dk1"/>
          </a:fillRef>
          <a:effectRef idx="1">
            <a:schemeClr val="dk1"/>
          </a:effectRef>
          <a:fontRef idx="minor">
            <a:schemeClr val="tx1"/>
          </a:fontRef>
        </p:style>
      </p:cxnSp>
      <p:sp>
        <p:nvSpPr>
          <p:cNvPr id="11" name="文字方塊 10"/>
          <p:cNvSpPr txBox="1"/>
          <p:nvPr/>
        </p:nvSpPr>
        <p:spPr>
          <a:xfrm>
            <a:off x="2241328" y="3409896"/>
            <a:ext cx="2517228" cy="369332"/>
          </a:xfrm>
          <a:prstGeom prst="rect">
            <a:avLst/>
          </a:prstGeom>
          <a:noFill/>
        </p:spPr>
        <p:txBody>
          <a:bodyPr wrap="square" rtlCol="0">
            <a:spAutoFit/>
          </a:bodyPr>
          <a:lstStyle/>
          <a:p>
            <a:pPr algn="ctr"/>
            <a:r>
              <a:rPr lang="en-US" altLang="zh-TW" b="1" dirty="0" smtClean="0"/>
              <a:t>New relationship</a:t>
            </a:r>
            <a:endParaRPr lang="zh-TW" altLang="en-US" b="1" dirty="0"/>
          </a:p>
        </p:txBody>
      </p:sp>
      <p:cxnSp>
        <p:nvCxnSpPr>
          <p:cNvPr id="12" name="直線單箭頭接點 11"/>
          <p:cNvCxnSpPr/>
          <p:nvPr/>
        </p:nvCxnSpPr>
        <p:spPr>
          <a:xfrm rot="16200000">
            <a:off x="4706005" y="4385428"/>
            <a:ext cx="0" cy="1192953"/>
          </a:xfrm>
          <a:prstGeom prst="straightConnector1">
            <a:avLst/>
          </a:prstGeom>
          <a:ln w="38100">
            <a:prstDash val="sysDash"/>
            <a:headEnd type="arrow"/>
            <a:tailEnd type="arrow"/>
          </a:ln>
        </p:spPr>
        <p:style>
          <a:lnRef idx="2">
            <a:schemeClr val="dk1"/>
          </a:lnRef>
          <a:fillRef idx="0">
            <a:schemeClr val="dk1"/>
          </a:fillRef>
          <a:effectRef idx="1">
            <a:schemeClr val="dk1"/>
          </a:effectRef>
          <a:fontRef idx="minor">
            <a:schemeClr val="tx1"/>
          </a:fontRef>
        </p:style>
      </p:cxnSp>
      <p:sp>
        <p:nvSpPr>
          <p:cNvPr id="13" name="文字方塊 12"/>
          <p:cNvSpPr txBox="1"/>
          <p:nvPr/>
        </p:nvSpPr>
        <p:spPr>
          <a:xfrm>
            <a:off x="3452644" y="5138852"/>
            <a:ext cx="2517228" cy="369332"/>
          </a:xfrm>
          <a:prstGeom prst="rect">
            <a:avLst/>
          </a:prstGeom>
          <a:noFill/>
        </p:spPr>
        <p:txBody>
          <a:bodyPr wrap="square" rtlCol="0">
            <a:spAutoFit/>
          </a:bodyPr>
          <a:lstStyle/>
          <a:p>
            <a:pPr algn="ctr"/>
            <a:r>
              <a:rPr lang="en-US" altLang="zh-TW" b="1" dirty="0" smtClean="0"/>
              <a:t>Old relationship</a:t>
            </a:r>
            <a:endParaRPr lang="zh-TW" altLang="en-US" b="1" dirty="0"/>
          </a:p>
        </p:txBody>
      </p:sp>
      <p:sp>
        <p:nvSpPr>
          <p:cNvPr id="14" name="文字方塊 13"/>
          <p:cNvSpPr txBox="1"/>
          <p:nvPr/>
        </p:nvSpPr>
        <p:spPr>
          <a:xfrm>
            <a:off x="444058" y="1371600"/>
            <a:ext cx="1608083" cy="369332"/>
          </a:xfrm>
          <a:prstGeom prst="rect">
            <a:avLst/>
          </a:prstGeom>
          <a:noFill/>
        </p:spPr>
        <p:txBody>
          <a:bodyPr wrap="square" rtlCol="0">
            <a:spAutoFit/>
          </a:bodyPr>
          <a:lstStyle/>
          <a:p>
            <a:r>
              <a:rPr lang="en-US" altLang="zh-TW" dirty="0" smtClean="0"/>
              <a:t>Example 2-2</a:t>
            </a:r>
            <a:endParaRPr lang="zh-TW" alt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100" dirty="0" smtClean="0"/>
              <a:t>Alliance Theory:</a:t>
            </a:r>
            <a:r>
              <a:rPr lang="zh-TW" altLang="en-US" sz="2100" dirty="0" smtClean="0"/>
              <a:t> </a:t>
            </a:r>
            <a:r>
              <a:rPr lang="en-US" altLang="zh-TW" dirty="0" smtClean="0"/>
              <a:t>Entrapment</a:t>
            </a:r>
            <a:endParaRPr lang="zh-TW" altLang="en-US" dirty="0"/>
          </a:p>
        </p:txBody>
      </p:sp>
      <p:sp>
        <p:nvSpPr>
          <p:cNvPr id="4" name="橢圓 3"/>
          <p:cNvSpPr/>
          <p:nvPr/>
        </p:nvSpPr>
        <p:spPr>
          <a:xfrm>
            <a:off x="2900855"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A</a:t>
            </a:r>
            <a:endParaRPr lang="zh-TW" altLang="en-US" dirty="0"/>
          </a:p>
        </p:txBody>
      </p:sp>
      <p:sp>
        <p:nvSpPr>
          <p:cNvPr id="5" name="橢圓 4"/>
          <p:cNvSpPr/>
          <p:nvPr/>
        </p:nvSpPr>
        <p:spPr>
          <a:xfrm>
            <a:off x="5418083" y="4424884"/>
            <a:ext cx="1008993" cy="89863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dirty="0" smtClean="0"/>
              <a:t>J</a:t>
            </a:r>
            <a:endParaRPr lang="zh-TW" altLang="en-US" dirty="0"/>
          </a:p>
        </p:txBody>
      </p:sp>
      <p:sp>
        <p:nvSpPr>
          <p:cNvPr id="6" name="橢圓 5"/>
          <p:cNvSpPr/>
          <p:nvPr/>
        </p:nvSpPr>
        <p:spPr>
          <a:xfrm>
            <a:off x="1844566" y="3752222"/>
            <a:ext cx="5580993" cy="233329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7" name="橢圓 6"/>
          <p:cNvSpPr/>
          <p:nvPr/>
        </p:nvSpPr>
        <p:spPr>
          <a:xfrm>
            <a:off x="2900855" y="2039031"/>
            <a:ext cx="1008993" cy="898634"/>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TW" dirty="0" smtClean="0"/>
              <a:t>I</a:t>
            </a:r>
            <a:endParaRPr lang="zh-TW" altLang="en-US" dirty="0"/>
          </a:p>
        </p:txBody>
      </p:sp>
      <p:sp>
        <p:nvSpPr>
          <p:cNvPr id="8" name="文字方塊 7"/>
          <p:cNvSpPr txBox="1"/>
          <p:nvPr/>
        </p:nvSpPr>
        <p:spPr>
          <a:xfrm>
            <a:off x="3578772" y="3975115"/>
            <a:ext cx="2238704" cy="369332"/>
          </a:xfrm>
          <a:prstGeom prst="rect">
            <a:avLst/>
          </a:prstGeom>
          <a:noFill/>
        </p:spPr>
        <p:txBody>
          <a:bodyPr wrap="square" rtlCol="0">
            <a:spAutoFit/>
          </a:bodyPr>
          <a:lstStyle/>
          <a:p>
            <a:pPr algn="ctr"/>
            <a:r>
              <a:rPr lang="en-US" altLang="zh-TW" b="1" dirty="0" smtClean="0">
                <a:solidFill>
                  <a:schemeClr val="accent2">
                    <a:lumMod val="90000"/>
                    <a:lumOff val="10000"/>
                  </a:schemeClr>
                </a:solidFill>
              </a:rPr>
              <a:t>US-Japan alliance</a:t>
            </a:r>
            <a:endParaRPr lang="zh-TW" altLang="en-US" b="1" dirty="0">
              <a:solidFill>
                <a:schemeClr val="accent2">
                  <a:lumMod val="90000"/>
                  <a:lumOff val="10000"/>
                </a:schemeClr>
              </a:solidFill>
            </a:endParaRPr>
          </a:p>
        </p:txBody>
      </p:sp>
      <p:sp>
        <p:nvSpPr>
          <p:cNvPr id="13" name="文字方塊 12"/>
          <p:cNvSpPr txBox="1"/>
          <p:nvPr/>
        </p:nvSpPr>
        <p:spPr>
          <a:xfrm>
            <a:off x="444058" y="1371600"/>
            <a:ext cx="1608083" cy="369332"/>
          </a:xfrm>
          <a:prstGeom prst="rect">
            <a:avLst/>
          </a:prstGeom>
          <a:noFill/>
        </p:spPr>
        <p:txBody>
          <a:bodyPr wrap="square" rtlCol="0">
            <a:spAutoFit/>
          </a:bodyPr>
          <a:lstStyle/>
          <a:p>
            <a:r>
              <a:rPr lang="en-US" altLang="zh-TW" dirty="0" smtClean="0"/>
              <a:t>Example 3-1</a:t>
            </a:r>
            <a:endParaRPr lang="zh-TW" altLang="en-US" dirty="0"/>
          </a:p>
        </p:txBody>
      </p:sp>
      <p:cxnSp>
        <p:nvCxnSpPr>
          <p:cNvPr id="15" name="直線單箭頭接點 14"/>
          <p:cNvCxnSpPr/>
          <p:nvPr/>
        </p:nvCxnSpPr>
        <p:spPr>
          <a:xfrm flipV="1">
            <a:off x="3153090" y="3153102"/>
            <a:ext cx="0" cy="1144047"/>
          </a:xfrm>
          <a:prstGeom prst="straightConnector1">
            <a:avLst/>
          </a:prstGeom>
          <a:ln w="38100">
            <a:prstDash val="sysDash"/>
            <a:tailEnd type="arrow"/>
          </a:ln>
        </p:spPr>
        <p:style>
          <a:lnRef idx="2">
            <a:schemeClr val="dk1"/>
          </a:lnRef>
          <a:fillRef idx="0">
            <a:schemeClr val="dk1"/>
          </a:fillRef>
          <a:effectRef idx="1">
            <a:schemeClr val="dk1"/>
          </a:effectRef>
          <a:fontRef idx="minor">
            <a:schemeClr val="tx1"/>
          </a:fontRef>
        </p:style>
      </p:cxnSp>
      <p:cxnSp>
        <p:nvCxnSpPr>
          <p:cNvPr id="16" name="直線單箭頭接點 15"/>
          <p:cNvCxnSpPr/>
          <p:nvPr/>
        </p:nvCxnSpPr>
        <p:spPr>
          <a:xfrm>
            <a:off x="3605044" y="3195140"/>
            <a:ext cx="0" cy="1144047"/>
          </a:xfrm>
          <a:prstGeom prst="straightConnector1">
            <a:avLst/>
          </a:prstGeom>
          <a:ln w="38100">
            <a:solidFill>
              <a:schemeClr val="accent4"/>
            </a:solidFill>
            <a:prstDash val="sysDash"/>
            <a:tailEnd type="arrow"/>
          </a:ln>
        </p:spPr>
        <p:style>
          <a:lnRef idx="2">
            <a:schemeClr val="dk1"/>
          </a:lnRef>
          <a:fillRef idx="0">
            <a:schemeClr val="dk1"/>
          </a:fillRef>
          <a:effectRef idx="1">
            <a:schemeClr val="dk1"/>
          </a:effectRef>
          <a:fontRef idx="minor">
            <a:schemeClr val="tx1"/>
          </a:fontRef>
        </p:style>
      </p:cxnSp>
      <p:sp>
        <p:nvSpPr>
          <p:cNvPr id="17" name="文字方塊 16"/>
          <p:cNvSpPr txBox="1"/>
          <p:nvPr/>
        </p:nvSpPr>
        <p:spPr>
          <a:xfrm>
            <a:off x="1061544" y="3409896"/>
            <a:ext cx="2517228" cy="369332"/>
          </a:xfrm>
          <a:prstGeom prst="rect">
            <a:avLst/>
          </a:prstGeom>
          <a:noFill/>
        </p:spPr>
        <p:txBody>
          <a:bodyPr wrap="square" rtlCol="0">
            <a:spAutoFit/>
          </a:bodyPr>
          <a:lstStyle/>
          <a:p>
            <a:pPr algn="ctr"/>
            <a:r>
              <a:rPr lang="en-US" altLang="zh-TW" b="1" dirty="0" smtClean="0"/>
              <a:t>Fight with I</a:t>
            </a:r>
            <a:endParaRPr lang="zh-TW" altLang="en-US" b="1" dirty="0"/>
          </a:p>
        </p:txBody>
      </p:sp>
      <p:cxnSp>
        <p:nvCxnSpPr>
          <p:cNvPr id="18" name="直線單箭頭接點 17"/>
          <p:cNvCxnSpPr/>
          <p:nvPr/>
        </p:nvCxnSpPr>
        <p:spPr>
          <a:xfrm>
            <a:off x="4162097" y="2937665"/>
            <a:ext cx="1844565" cy="1359484"/>
          </a:xfrm>
          <a:prstGeom prst="straightConnector1">
            <a:avLst/>
          </a:prstGeom>
          <a:ln w="38100">
            <a:solidFill>
              <a:schemeClr val="accent4"/>
            </a:solidFill>
            <a:prstDash val="sysDash"/>
            <a:tailEnd type="arrow"/>
          </a:ln>
        </p:spPr>
        <p:style>
          <a:lnRef idx="2">
            <a:schemeClr val="dk1"/>
          </a:lnRef>
          <a:fillRef idx="0">
            <a:schemeClr val="dk1"/>
          </a:fillRef>
          <a:effectRef idx="1">
            <a:schemeClr val="dk1"/>
          </a:effectRef>
          <a:fontRef idx="minor">
            <a:schemeClr val="tx1"/>
          </a:fontRef>
        </p:style>
      </p:cxnSp>
      <p:sp>
        <p:nvSpPr>
          <p:cNvPr id="20" name="文字方塊 19"/>
          <p:cNvSpPr txBox="1"/>
          <p:nvPr/>
        </p:nvSpPr>
        <p:spPr>
          <a:xfrm>
            <a:off x="3909848" y="3225230"/>
            <a:ext cx="3179380" cy="369332"/>
          </a:xfrm>
          <a:prstGeom prst="rect">
            <a:avLst/>
          </a:prstGeom>
          <a:noFill/>
        </p:spPr>
        <p:txBody>
          <a:bodyPr wrap="square" rtlCol="0">
            <a:spAutoFit/>
          </a:bodyPr>
          <a:lstStyle/>
          <a:p>
            <a:pPr algn="ctr"/>
            <a:r>
              <a:rPr lang="en-US" altLang="zh-TW" b="1" dirty="0" smtClean="0">
                <a:solidFill>
                  <a:schemeClr val="accent4"/>
                </a:solidFill>
              </a:rPr>
              <a:t>Fight with J</a:t>
            </a:r>
            <a:endParaRPr lang="zh-TW" altLang="en-US" b="1" dirty="0">
              <a:solidFill>
                <a:schemeClr val="accent4"/>
              </a:solidFill>
            </a:endParaRPr>
          </a:p>
        </p:txBody>
      </p:sp>
      <p:sp>
        <p:nvSpPr>
          <p:cNvPr id="21" name="文字方塊 20"/>
          <p:cNvSpPr txBox="1"/>
          <p:nvPr/>
        </p:nvSpPr>
        <p:spPr>
          <a:xfrm>
            <a:off x="2638096" y="3382890"/>
            <a:ext cx="3179380" cy="369332"/>
          </a:xfrm>
          <a:prstGeom prst="rect">
            <a:avLst/>
          </a:prstGeom>
          <a:noFill/>
        </p:spPr>
        <p:txBody>
          <a:bodyPr wrap="square" rtlCol="0">
            <a:spAutoFit/>
          </a:bodyPr>
          <a:lstStyle/>
          <a:p>
            <a:pPr algn="ctr"/>
            <a:r>
              <a:rPr lang="en-US" altLang="zh-TW" b="1" dirty="0" smtClean="0">
                <a:solidFill>
                  <a:schemeClr val="accent4"/>
                </a:solidFill>
              </a:rPr>
              <a:t>Fight back</a:t>
            </a:r>
            <a:endParaRPr lang="zh-TW" altLang="en-US" b="1" dirty="0">
              <a:solidFill>
                <a:schemeClr val="accent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0"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14400" y="314046"/>
            <a:ext cx="7313613" cy="868362"/>
          </a:xfrm>
        </p:spPr>
        <p:txBody>
          <a:bodyPr/>
          <a:lstStyle/>
          <a:p>
            <a:r>
              <a:rPr lang="en-US" altLang="zh-TW" dirty="0" smtClean="0"/>
              <a:t>Japanese Perspective</a:t>
            </a:r>
            <a:endParaRPr lang="zh-TW" altLang="en-US" dirty="0"/>
          </a:p>
        </p:txBody>
      </p:sp>
      <p:sp>
        <p:nvSpPr>
          <p:cNvPr id="5" name="內容版面配置區 2"/>
          <p:cNvSpPr>
            <a:spLocks noGrp="1"/>
          </p:cNvSpPr>
          <p:nvPr>
            <p:ph idx="1"/>
          </p:nvPr>
        </p:nvSpPr>
        <p:spPr>
          <a:xfrm>
            <a:off x="914400" y="1735138"/>
            <a:ext cx="7313613" cy="4634131"/>
          </a:xfrm>
        </p:spPr>
        <p:txBody>
          <a:bodyPr>
            <a:normAutofit/>
          </a:bodyPr>
          <a:lstStyle/>
          <a:p>
            <a:r>
              <a:rPr lang="en-US" altLang="zh-TW" sz="2000" dirty="0" smtClean="0"/>
              <a:t>A more robust SDF would decrease the possibility of abandonment by raising the utility of the alliance to the United States. At the same time, enhanced indigenous capabilities would reduce the likelihood of entrapment by providing Japan with a more credible exit option.</a:t>
            </a:r>
          </a:p>
          <a:p>
            <a:r>
              <a:rPr lang="en-US" altLang="zh-TW" sz="2000" dirty="0" smtClean="0"/>
              <a:t>Tokyo’s fears of abandonment overshadowed those of entrapment in the aftermath of September 11. Although not grounds for alliance termination, Japanese inaction might have increased the possibility of limited forms of abandonment. </a:t>
            </a:r>
          </a:p>
          <a:p>
            <a:pPr>
              <a:buNone/>
            </a:pPr>
            <a:endParaRPr lang="en-US" altLang="zh-TW" dirty="0" smtClean="0"/>
          </a:p>
          <a:p>
            <a:endParaRPr kumimoji="1" lang="en-US" altLang="zh-TW"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a:xfrm>
            <a:off x="914400" y="314046"/>
            <a:ext cx="7313613" cy="86836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TW" sz="4600" b="0" i="0" u="none" strike="noStrike" kern="1200" cap="none" spc="0" normalizeH="0" baseline="0" noProof="0" dirty="0" smtClean="0">
                <a:ln>
                  <a:noFill/>
                </a:ln>
                <a:solidFill>
                  <a:schemeClr val="tx1"/>
                </a:solidFill>
                <a:effectLst/>
                <a:uLnTx/>
                <a:uFillTx/>
                <a:latin typeface="+mj-lt"/>
                <a:ea typeface="+mj-ea"/>
                <a:cs typeface="+mj-cs"/>
              </a:rPr>
              <a:t>Japanese Perspective</a:t>
            </a:r>
            <a:endParaRPr kumimoji="0" lang="zh-TW" alt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內容版面配置區 2"/>
          <p:cNvSpPr>
            <a:spLocks noGrp="1"/>
          </p:cNvSpPr>
          <p:nvPr>
            <p:ph idx="1"/>
          </p:nvPr>
        </p:nvSpPr>
        <p:spPr>
          <a:xfrm>
            <a:off x="677910" y="1608090"/>
            <a:ext cx="4698124" cy="4997669"/>
          </a:xfrm>
        </p:spPr>
        <p:txBody>
          <a:bodyPr>
            <a:normAutofit/>
          </a:bodyPr>
          <a:lstStyle/>
          <a:p>
            <a:r>
              <a:rPr lang="en-US" altLang="zh-TW" sz="2100" dirty="0" smtClean="0"/>
              <a:t>Unlike September 11, the Iraq War can be classified as a case of entrapment.</a:t>
            </a:r>
          </a:p>
          <a:p>
            <a:r>
              <a:rPr lang="en-US" altLang="zh-TW" sz="2100" dirty="0" smtClean="0"/>
              <a:t>Alliance theory would suggest that to avoid entrapment, Tokyo should have distanced itself from Washington’s position on Iraq. </a:t>
            </a:r>
          </a:p>
          <a:p>
            <a:r>
              <a:rPr lang="en-US" altLang="zh-TW" sz="2100" dirty="0" smtClean="0"/>
              <a:t>Deploying the SDF to postwar Iraq represented a literal form of entrapment. Yet Tokyo contributed troops, even though the abandonment costs of doing otherwise would have been relative low.</a:t>
            </a:r>
          </a:p>
          <a:p>
            <a:endParaRPr lang="en-US" altLang="zh-TW" dirty="0" smtClean="0"/>
          </a:p>
          <a:p>
            <a:pPr>
              <a:buNone/>
            </a:pPr>
            <a:endParaRPr lang="en-US" altLang="zh-TW" dirty="0" smtClean="0"/>
          </a:p>
          <a:p>
            <a:endParaRPr kumimoji="1" lang="en-US" altLang="zh-TW" dirty="0" smtClean="0"/>
          </a:p>
        </p:txBody>
      </p:sp>
      <p:pic>
        <p:nvPicPr>
          <p:cNvPr id="5" name="Picture 4" descr="bush_koizumi"/>
          <p:cNvPicPr>
            <a:picLocks noChangeAspect="1" noChangeArrowheads="1"/>
          </p:cNvPicPr>
          <p:nvPr/>
        </p:nvPicPr>
        <p:blipFill>
          <a:blip r:embed="rId2" cstate="print"/>
          <a:srcRect/>
          <a:stretch>
            <a:fillRect/>
          </a:stretch>
        </p:blipFill>
        <p:spPr bwMode="auto">
          <a:xfrm>
            <a:off x="5863730" y="3454581"/>
            <a:ext cx="2555056" cy="31938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圖片 5" descr="koizumi_bush.jpg"/>
          <p:cNvPicPr>
            <a:picLocks noChangeAspect="1"/>
          </p:cNvPicPr>
          <p:nvPr/>
        </p:nvPicPr>
        <p:blipFill>
          <a:blip r:embed="rId3" cstate="print"/>
          <a:stretch>
            <a:fillRect/>
          </a:stretch>
        </p:blipFill>
        <p:spPr>
          <a:xfrm>
            <a:off x="5871014" y="1371600"/>
            <a:ext cx="2555199" cy="1987379"/>
          </a:xfrm>
          <a:prstGeom prst="rect">
            <a:avLst/>
          </a:prstGeom>
          <a:ln w="38100">
            <a:solidFill>
              <a:schemeClr val="tx1"/>
            </a:solid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25387_e929133501320962b01d0eb5196e8.jpg"/>
          <p:cNvPicPr>
            <a:picLocks noChangeAspect="1"/>
          </p:cNvPicPr>
          <p:nvPr/>
        </p:nvPicPr>
        <p:blipFill>
          <a:blip r:embed="rId2" cstate="print"/>
          <a:stretch>
            <a:fillRect/>
          </a:stretch>
        </p:blipFill>
        <p:spPr>
          <a:xfrm>
            <a:off x="4685988" y="3720662"/>
            <a:ext cx="3917009" cy="2719189"/>
          </a:xfrm>
          <a:prstGeom prst="rect">
            <a:avLst/>
          </a:prstGeom>
          <a:ln>
            <a:noFill/>
          </a:ln>
          <a:effectLst>
            <a:outerShdw blurRad="190500" algn="tl" rotWithShape="0">
              <a:srgbClr val="000000">
                <a:alpha val="70000"/>
              </a:srgbClr>
            </a:outerShdw>
          </a:effectLst>
        </p:spPr>
      </p:pic>
      <p:sp>
        <p:nvSpPr>
          <p:cNvPr id="2" name="標題 1"/>
          <p:cNvSpPr>
            <a:spLocks noGrp="1"/>
          </p:cNvSpPr>
          <p:nvPr>
            <p:ph type="title"/>
          </p:nvPr>
        </p:nvSpPr>
        <p:spPr/>
        <p:txBody>
          <a:bodyPr/>
          <a:lstStyle/>
          <a:p>
            <a:r>
              <a:rPr lang="en-US" altLang="zh-TW" dirty="0" smtClean="0"/>
              <a:t>Q&amp;A</a:t>
            </a:r>
            <a:endParaRPr lang="zh-TW" altLang="en-US" dirty="0"/>
          </a:p>
        </p:txBody>
      </p:sp>
      <p:sp>
        <p:nvSpPr>
          <p:cNvPr id="5" name="矩形 4"/>
          <p:cNvSpPr/>
          <p:nvPr/>
        </p:nvSpPr>
        <p:spPr>
          <a:xfrm>
            <a:off x="914399" y="1749972"/>
            <a:ext cx="7313613" cy="1477328"/>
          </a:xfrm>
          <a:prstGeom prst="rect">
            <a:avLst/>
          </a:prstGeom>
        </p:spPr>
        <p:txBody>
          <a:bodyPr wrap="square">
            <a:spAutoFit/>
          </a:bodyPr>
          <a:lstStyle/>
          <a:p>
            <a:r>
              <a:rPr lang="en-US" altLang="zh-TW" sz="3000" b="1" dirty="0" smtClean="0"/>
              <a:t>Q: </a:t>
            </a:r>
            <a:r>
              <a:rPr lang="en-US" altLang="zh-TW" sz="2000" dirty="0" smtClean="0"/>
              <a:t>In the case of North Korea, entrapment concerns ─ a U.S. preemptive attack ─ should outweigh fear of abandonment. Is Tokyo’s decision to deploy ballistic missile defense a means of avoiding entrapment</a:t>
            </a:r>
            <a:r>
              <a:rPr lang="zh-TW" altLang="en-US" sz="2000" dirty="0" smtClean="0"/>
              <a:t>？</a:t>
            </a:r>
            <a:endParaRPr lang="zh-TW" altLang="en-US" sz="2000" dirty="0"/>
          </a:p>
        </p:txBody>
      </p:sp>
      <p:sp>
        <p:nvSpPr>
          <p:cNvPr id="7" name="矩形 6"/>
          <p:cNvSpPr/>
          <p:nvPr/>
        </p:nvSpPr>
        <p:spPr>
          <a:xfrm>
            <a:off x="914400" y="3720662"/>
            <a:ext cx="7772400" cy="2092881"/>
          </a:xfrm>
          <a:prstGeom prst="rect">
            <a:avLst/>
          </a:prstGeom>
        </p:spPr>
        <p:txBody>
          <a:bodyPr wrap="square">
            <a:spAutoFit/>
          </a:bodyPr>
          <a:lstStyle/>
          <a:p>
            <a:r>
              <a:rPr lang="en-US" altLang="zh-TW" sz="3000" b="1" dirty="0" smtClean="0"/>
              <a:t>A: </a:t>
            </a:r>
            <a:r>
              <a:rPr lang="en-US" altLang="zh-TW" sz="2000" dirty="0" smtClean="0"/>
              <a:t>Not necessarily. Missile defense minimizes the damage associated with entrapment ─ North Korean retaliation ─ rather than lowering the risk of a U.S. preemptive strike altogether. Once deployed, ballistic missile defense might even encourage the United States to use force because Japan Would (arguably) be invulnerable from North Korean retribution. Again, alliance theory fails to explain Japan’s recent security behavior.</a:t>
            </a:r>
            <a:endParaRPr lang="en-US" altLang="zh-TW"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 presetClass="exit" presetSubtype="0" fill="hold" nodeType="withEffect">
                                  <p:stCondLst>
                                    <p:cond delay="0"/>
                                  </p:stCondLst>
                                  <p:childTnLst>
                                    <p:set>
                                      <p:cBhvr>
                                        <p:cTn id="9"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Q&amp;A</a:t>
            </a:r>
            <a:endParaRPr lang="zh-TW" altLang="en-US" dirty="0"/>
          </a:p>
        </p:txBody>
      </p:sp>
      <p:sp>
        <p:nvSpPr>
          <p:cNvPr id="5" name="矩形 4"/>
          <p:cNvSpPr/>
          <p:nvPr/>
        </p:nvSpPr>
        <p:spPr>
          <a:xfrm>
            <a:off x="662152" y="1749972"/>
            <a:ext cx="7940845" cy="1477328"/>
          </a:xfrm>
          <a:prstGeom prst="rect">
            <a:avLst/>
          </a:prstGeom>
        </p:spPr>
        <p:txBody>
          <a:bodyPr wrap="square">
            <a:spAutoFit/>
          </a:bodyPr>
          <a:lstStyle/>
          <a:p>
            <a:r>
              <a:rPr lang="en-US" altLang="zh-TW" sz="3000" b="1" dirty="0" smtClean="0"/>
              <a:t>Q: </a:t>
            </a:r>
            <a:r>
              <a:rPr lang="en-US" altLang="zh-TW" sz="2000" dirty="0" smtClean="0"/>
              <a:t>Yukio </a:t>
            </a:r>
            <a:r>
              <a:rPr lang="en-US" altLang="zh-TW" sz="2000" dirty="0" err="1" smtClean="0"/>
              <a:t>Hatoyama</a:t>
            </a:r>
            <a:r>
              <a:rPr lang="en-US" altLang="zh-TW" sz="2000" dirty="0" smtClean="0"/>
              <a:t> stated that the U.S.-led era of globalism was coming to an end and asked how Japan could protect its national interest when caught between a United States struggling to maintain its dominance and a China seeking to attain dominance</a:t>
            </a:r>
            <a:r>
              <a:rPr lang="zh-TW" altLang="en-US" sz="2000" dirty="0" smtClean="0"/>
              <a:t>？</a:t>
            </a:r>
            <a:endParaRPr lang="zh-TW" altLang="en-US" sz="2000" dirty="0"/>
          </a:p>
        </p:txBody>
      </p:sp>
      <p:pic>
        <p:nvPicPr>
          <p:cNvPr id="6" name="圖片 5" descr="K01C250I.jpg"/>
          <p:cNvPicPr>
            <a:picLocks noChangeAspect="1"/>
          </p:cNvPicPr>
          <p:nvPr/>
        </p:nvPicPr>
        <p:blipFill>
          <a:blip r:embed="rId3" cstate="print"/>
          <a:stretch>
            <a:fillRect/>
          </a:stretch>
        </p:blipFill>
        <p:spPr>
          <a:xfrm>
            <a:off x="6221747" y="3227300"/>
            <a:ext cx="2381250" cy="3438525"/>
          </a:xfrm>
          <a:prstGeom prst="rect">
            <a:avLst/>
          </a:prstGeom>
          <a:ln>
            <a:noFill/>
          </a:ln>
          <a:effectLst>
            <a:outerShdw blurRad="190500" algn="tl" rotWithShape="0">
              <a:srgbClr val="000000">
                <a:alpha val="70000"/>
              </a:srgbClr>
            </a:outerShdw>
          </a:effectLst>
        </p:spPr>
      </p:pic>
      <p:sp>
        <p:nvSpPr>
          <p:cNvPr id="7" name="矩形 6"/>
          <p:cNvSpPr/>
          <p:nvPr/>
        </p:nvSpPr>
        <p:spPr>
          <a:xfrm>
            <a:off x="662152" y="3720662"/>
            <a:ext cx="8024648" cy="1815882"/>
          </a:xfrm>
          <a:prstGeom prst="rect">
            <a:avLst/>
          </a:prstGeom>
        </p:spPr>
        <p:txBody>
          <a:bodyPr wrap="square">
            <a:spAutoFit/>
          </a:bodyPr>
          <a:lstStyle/>
          <a:p>
            <a:r>
              <a:rPr lang="en-US" altLang="zh-TW" sz="3000" b="1" dirty="0" smtClean="0"/>
              <a:t>A: </a:t>
            </a:r>
            <a:r>
              <a:rPr lang="en-US" altLang="zh-TW" sz="2000" dirty="0" smtClean="0"/>
              <a:t>His answer was that Japan needed to help forge an East Asian political and economic community. East Asia “must be recognized as Japan’s basic sphere of being,” and “we must not forget our identity as a nation located in Asia.”  </a:t>
            </a:r>
          </a:p>
          <a:p>
            <a:r>
              <a:rPr lang="en-US" altLang="zh-TW" sz="2000" dirty="0" smtClean="0"/>
              <a:t> </a:t>
            </a:r>
            <a:r>
              <a:rPr lang="en-US" altLang="zh-TW" sz="2000" dirty="0" smtClean="0"/>
              <a:t>           </a:t>
            </a:r>
            <a:r>
              <a:rPr lang="en-US" altLang="zh-TW" sz="2000" dirty="0" smtClean="0"/>
              <a:t>           </a:t>
            </a:r>
            <a:r>
              <a:rPr lang="en-US" altLang="zh-TW" sz="2200" b="1" dirty="0" smtClean="0"/>
              <a:t>How about </a:t>
            </a:r>
            <a:r>
              <a:rPr lang="en-US" altLang="zh-TW" sz="2200" b="1" dirty="0" smtClean="0"/>
              <a:t>y</a:t>
            </a:r>
            <a:r>
              <a:rPr lang="en-US" altLang="zh-TW" sz="2200" b="1" dirty="0" smtClean="0"/>
              <a:t>ou, do you agree with that </a:t>
            </a:r>
            <a:r>
              <a:rPr lang="zh-TW" altLang="en-US" sz="2200" b="1" dirty="0" smtClean="0"/>
              <a:t>？</a:t>
            </a:r>
            <a:endParaRPr lang="en-US" altLang="zh-TW" sz="2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7"/>
          <p:cNvSpPr txBox="1">
            <a:spLocks noChangeArrowheads="1"/>
          </p:cNvSpPr>
          <p:nvPr/>
        </p:nvSpPr>
        <p:spPr bwMode="auto">
          <a:xfrm>
            <a:off x="173304" y="174564"/>
            <a:ext cx="1595052" cy="553998"/>
          </a:xfrm>
          <a:prstGeom prst="rect">
            <a:avLst/>
          </a:prstGeom>
          <a:noFill/>
          <a:ln w="9525">
            <a:noFill/>
            <a:miter lim="800000"/>
            <a:headEnd/>
            <a:tailEnd/>
          </a:ln>
          <a:effectLst/>
        </p:spPr>
        <p:txBody>
          <a:bodyPr wrap="none">
            <a:spAutoFit/>
          </a:bodyPr>
          <a:lstStyle/>
          <a:p>
            <a:r>
              <a:rPr lang="en-US" altLang="zh-TW" sz="3000" b="1" dirty="0">
                <a:ea typeface="新細明體" pitchFamily="18" charset="-120"/>
              </a:rPr>
              <a:t>Contents</a:t>
            </a:r>
          </a:p>
        </p:txBody>
      </p:sp>
      <p:grpSp>
        <p:nvGrpSpPr>
          <p:cNvPr id="87" name="组合 25"/>
          <p:cNvGrpSpPr>
            <a:grpSpLocks/>
          </p:cNvGrpSpPr>
          <p:nvPr/>
        </p:nvGrpSpPr>
        <p:grpSpPr bwMode="auto">
          <a:xfrm>
            <a:off x="0" y="61913"/>
            <a:ext cx="9144000" cy="419100"/>
            <a:chOff x="0" y="133158"/>
            <a:chExt cx="9144000" cy="420086"/>
          </a:xfrm>
        </p:grpSpPr>
        <p:cxnSp>
          <p:nvCxnSpPr>
            <p:cNvPr id="88" name="直接连接符 26"/>
            <p:cNvCxnSpPr/>
            <p:nvPr/>
          </p:nvCxnSpPr>
          <p:spPr>
            <a:xfrm>
              <a:off x="4859338" y="343201"/>
              <a:ext cx="4284662" cy="0"/>
            </a:xfrm>
            <a:prstGeom prst="line">
              <a:avLst/>
            </a:prstGeom>
            <a:ln>
              <a:solidFill>
                <a:srgbClr val="A71F13"/>
              </a:solidFill>
            </a:ln>
          </p:spPr>
          <p:style>
            <a:lnRef idx="1">
              <a:schemeClr val="accent1"/>
            </a:lnRef>
            <a:fillRef idx="0">
              <a:schemeClr val="accent1"/>
            </a:fillRef>
            <a:effectRef idx="0">
              <a:schemeClr val="accent1"/>
            </a:effectRef>
            <a:fontRef idx="minor">
              <a:schemeClr val="tx1"/>
            </a:fontRef>
          </p:style>
        </p:cxnSp>
        <p:pic>
          <p:nvPicPr>
            <p:cNvPr id="89" name="Picture 5" descr="G:\360data\重要数据\桌面\东京国际朝日学院\素材\kiri-kiku0156498982.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61957" y="133158"/>
              <a:ext cx="420086" cy="4200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90" name="直接连接符 28"/>
            <p:cNvCxnSpPr/>
            <p:nvPr/>
          </p:nvCxnSpPr>
          <p:spPr>
            <a:xfrm>
              <a:off x="0" y="343201"/>
              <a:ext cx="4284663" cy="0"/>
            </a:xfrm>
            <a:prstGeom prst="line">
              <a:avLst/>
            </a:prstGeom>
            <a:ln>
              <a:solidFill>
                <a:srgbClr val="A71F13"/>
              </a:solidFill>
            </a:ln>
          </p:spPr>
          <p:style>
            <a:lnRef idx="1">
              <a:schemeClr val="accent1"/>
            </a:lnRef>
            <a:fillRef idx="0">
              <a:schemeClr val="accent1"/>
            </a:fillRef>
            <a:effectRef idx="0">
              <a:schemeClr val="accent1"/>
            </a:effectRef>
            <a:fontRef idx="minor">
              <a:schemeClr val="tx1"/>
            </a:fontRef>
          </p:style>
        </p:cxnSp>
      </p:grpSp>
      <p:grpSp>
        <p:nvGrpSpPr>
          <p:cNvPr id="18" name="群組 17"/>
          <p:cNvGrpSpPr/>
          <p:nvPr/>
        </p:nvGrpSpPr>
        <p:grpSpPr>
          <a:xfrm>
            <a:off x="798172" y="397957"/>
            <a:ext cx="2765411" cy="1865126"/>
            <a:chOff x="798172" y="397957"/>
            <a:chExt cx="2765411" cy="1865126"/>
          </a:xfrm>
        </p:grpSpPr>
        <p:pic>
          <p:nvPicPr>
            <p:cNvPr id="140" name="圖片 139" descr="xinsrc_462100624084848416191.jpg"/>
            <p:cNvPicPr>
              <a:picLocks noChangeAspect="1"/>
            </p:cNvPicPr>
            <p:nvPr/>
          </p:nvPicPr>
          <p:blipFill>
            <a:blip r:embed="rId3" cstate="print"/>
            <a:srcRect b="9771"/>
            <a:stretch>
              <a:fillRect/>
            </a:stretch>
          </p:blipFill>
          <p:spPr>
            <a:xfrm>
              <a:off x="798172" y="839405"/>
              <a:ext cx="2765411" cy="1025025"/>
            </a:xfrm>
            <a:prstGeom prst="rect">
              <a:avLst/>
            </a:prstGeom>
          </p:spPr>
        </p:pic>
        <p:sp>
          <p:nvSpPr>
            <p:cNvPr id="13" name="TextBox 7"/>
            <p:cNvSpPr txBox="1"/>
            <p:nvPr/>
          </p:nvSpPr>
          <p:spPr bwMode="auto">
            <a:xfrm>
              <a:off x="801189" y="397957"/>
              <a:ext cx="791644" cy="1865126"/>
            </a:xfrm>
            <a:prstGeom prst="rect">
              <a:avLst/>
            </a:prstGeom>
            <a:noFill/>
            <a:ln w="9525">
              <a:noFill/>
              <a:miter lim="800000"/>
              <a:headEnd/>
              <a:tailEnd/>
            </a:ln>
            <a:effectLst/>
          </p:spPr>
          <p:txBody>
            <a:bodyPr wrap="square">
              <a:spAutoFit/>
            </a:bodyPr>
            <a:lstStyle/>
            <a:p>
              <a:pPr algn="ctr" defTabSz="877888" fontAlgn="auto">
                <a:lnSpc>
                  <a:spcPct val="120000"/>
                </a:lnSpc>
                <a:spcBef>
                  <a:spcPts val="0"/>
                </a:spcBef>
                <a:spcAft>
                  <a:spcPts val="0"/>
                </a:spcAft>
                <a:defRPr/>
              </a:pPr>
              <a:r>
                <a:rPr lang="en-US" altLang="zh-CN"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1</a:t>
              </a:r>
              <a:endParaRPr lang="zh-CN" altLang="en-US"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grpSp>
      <p:grpSp>
        <p:nvGrpSpPr>
          <p:cNvPr id="19" name="群組 18"/>
          <p:cNvGrpSpPr/>
          <p:nvPr/>
        </p:nvGrpSpPr>
        <p:grpSpPr>
          <a:xfrm>
            <a:off x="798172" y="1610274"/>
            <a:ext cx="2771170" cy="1865126"/>
            <a:chOff x="798172" y="1610274"/>
            <a:chExt cx="2771170" cy="1865126"/>
          </a:xfrm>
        </p:grpSpPr>
        <p:pic>
          <p:nvPicPr>
            <p:cNvPr id="139" name="圖片 138" descr="daiitiseimei.jpg"/>
            <p:cNvPicPr>
              <a:picLocks noChangeAspect="1"/>
            </p:cNvPicPr>
            <p:nvPr/>
          </p:nvPicPr>
          <p:blipFill>
            <a:blip r:embed="rId4" cstate="print"/>
            <a:srcRect b="8222"/>
            <a:stretch>
              <a:fillRect/>
            </a:stretch>
          </p:blipFill>
          <p:spPr>
            <a:xfrm>
              <a:off x="798172" y="2053622"/>
              <a:ext cx="2771170" cy="1027401"/>
            </a:xfrm>
            <a:prstGeom prst="rect">
              <a:avLst/>
            </a:prstGeom>
          </p:spPr>
        </p:pic>
        <p:sp>
          <p:nvSpPr>
            <p:cNvPr id="14" name="TextBox 11"/>
            <p:cNvSpPr txBox="1"/>
            <p:nvPr/>
          </p:nvSpPr>
          <p:spPr bwMode="auto">
            <a:xfrm>
              <a:off x="814828" y="1610274"/>
              <a:ext cx="791644" cy="1865126"/>
            </a:xfrm>
            <a:prstGeom prst="rect">
              <a:avLst/>
            </a:prstGeom>
            <a:noFill/>
            <a:ln w="9525">
              <a:noFill/>
              <a:miter lim="800000"/>
              <a:headEnd/>
              <a:tailEnd/>
            </a:ln>
            <a:effectLst/>
          </p:spPr>
          <p:txBody>
            <a:bodyPr wrap="square">
              <a:spAutoFit/>
            </a:bodyPr>
            <a:lstStyle/>
            <a:p>
              <a:pPr algn="ctr" defTabSz="877888" fontAlgn="auto">
                <a:lnSpc>
                  <a:spcPct val="120000"/>
                </a:lnSpc>
                <a:spcBef>
                  <a:spcPts val="0"/>
                </a:spcBef>
                <a:spcAft>
                  <a:spcPts val="0"/>
                </a:spcAft>
                <a:defRPr/>
              </a:pPr>
              <a:r>
                <a:rPr lang="en-US" altLang="zh-CN"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2</a:t>
              </a:r>
              <a:endParaRPr lang="zh-CN" altLang="en-US"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grpSp>
      <p:grpSp>
        <p:nvGrpSpPr>
          <p:cNvPr id="20" name="群組 19"/>
          <p:cNvGrpSpPr/>
          <p:nvPr/>
        </p:nvGrpSpPr>
        <p:grpSpPr>
          <a:xfrm>
            <a:off x="809336" y="2834306"/>
            <a:ext cx="2760006" cy="1865126"/>
            <a:chOff x="809336" y="2834306"/>
            <a:chExt cx="2760006" cy="1865126"/>
          </a:xfrm>
        </p:grpSpPr>
        <p:pic>
          <p:nvPicPr>
            <p:cNvPr id="137" name="圖片 136" descr="winterkinkaku.jpg"/>
            <p:cNvPicPr>
              <a:picLocks noChangeAspect="1"/>
            </p:cNvPicPr>
            <p:nvPr/>
          </p:nvPicPr>
          <p:blipFill>
            <a:blip r:embed="rId5" cstate="print"/>
            <a:srcRect b="48122"/>
            <a:stretch>
              <a:fillRect/>
            </a:stretch>
          </p:blipFill>
          <p:spPr>
            <a:xfrm>
              <a:off x="809336" y="3238683"/>
              <a:ext cx="2760006" cy="1100985"/>
            </a:xfrm>
            <a:prstGeom prst="rect">
              <a:avLst/>
            </a:prstGeom>
          </p:spPr>
        </p:pic>
        <p:sp>
          <p:nvSpPr>
            <p:cNvPr id="15" name="TextBox 31"/>
            <p:cNvSpPr txBox="1"/>
            <p:nvPr/>
          </p:nvSpPr>
          <p:spPr bwMode="auto">
            <a:xfrm>
              <a:off x="820607" y="2834306"/>
              <a:ext cx="791644" cy="1865126"/>
            </a:xfrm>
            <a:prstGeom prst="rect">
              <a:avLst/>
            </a:prstGeom>
            <a:noFill/>
            <a:ln w="9525">
              <a:noFill/>
              <a:miter lim="800000"/>
              <a:headEnd/>
              <a:tailEnd/>
            </a:ln>
            <a:effectLst/>
          </p:spPr>
          <p:txBody>
            <a:bodyPr wrap="square">
              <a:spAutoFit/>
            </a:bodyPr>
            <a:lstStyle/>
            <a:p>
              <a:pPr algn="ctr" defTabSz="877888" fontAlgn="auto">
                <a:lnSpc>
                  <a:spcPct val="120000"/>
                </a:lnSpc>
                <a:spcBef>
                  <a:spcPts val="0"/>
                </a:spcBef>
                <a:spcAft>
                  <a:spcPts val="0"/>
                </a:spcAft>
                <a:defRPr/>
              </a:pPr>
              <a:r>
                <a:rPr lang="en-US" altLang="zh-CN"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3</a:t>
              </a:r>
              <a:endParaRPr lang="zh-CN" altLang="en-US"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grpSp>
      <p:grpSp>
        <p:nvGrpSpPr>
          <p:cNvPr id="21" name="群組 20"/>
          <p:cNvGrpSpPr/>
          <p:nvPr/>
        </p:nvGrpSpPr>
        <p:grpSpPr>
          <a:xfrm>
            <a:off x="790345" y="4048207"/>
            <a:ext cx="2778997" cy="1865126"/>
            <a:chOff x="790345" y="4048207"/>
            <a:chExt cx="2778997" cy="1865126"/>
          </a:xfrm>
        </p:grpSpPr>
        <p:pic>
          <p:nvPicPr>
            <p:cNvPr id="138" name="圖片 137" descr="2010714174315359.jpg"/>
            <p:cNvPicPr>
              <a:picLocks noChangeAspect="1"/>
            </p:cNvPicPr>
            <p:nvPr/>
          </p:nvPicPr>
          <p:blipFill>
            <a:blip r:embed="rId6" cstate="print"/>
            <a:srcRect t="23609" b="7111"/>
            <a:stretch>
              <a:fillRect/>
            </a:stretch>
          </p:blipFill>
          <p:spPr>
            <a:xfrm>
              <a:off x="792745" y="4481562"/>
              <a:ext cx="2776597" cy="1025026"/>
            </a:xfrm>
            <a:prstGeom prst="rect">
              <a:avLst/>
            </a:prstGeom>
          </p:spPr>
        </p:pic>
        <p:sp>
          <p:nvSpPr>
            <p:cNvPr id="16" name="TextBox 16"/>
            <p:cNvSpPr txBox="1"/>
            <p:nvPr/>
          </p:nvSpPr>
          <p:spPr bwMode="auto">
            <a:xfrm>
              <a:off x="790345" y="4048207"/>
              <a:ext cx="791644" cy="1865126"/>
            </a:xfrm>
            <a:prstGeom prst="rect">
              <a:avLst/>
            </a:prstGeom>
            <a:noFill/>
            <a:ln w="9525">
              <a:noFill/>
              <a:miter lim="800000"/>
              <a:headEnd/>
              <a:tailEnd/>
            </a:ln>
            <a:effectLst/>
          </p:spPr>
          <p:txBody>
            <a:bodyPr wrap="square">
              <a:spAutoFit/>
            </a:bodyPr>
            <a:lstStyle/>
            <a:p>
              <a:pPr algn="ctr" defTabSz="877888" fontAlgn="auto">
                <a:lnSpc>
                  <a:spcPct val="120000"/>
                </a:lnSpc>
                <a:spcBef>
                  <a:spcPts val="0"/>
                </a:spcBef>
                <a:spcAft>
                  <a:spcPts val="0"/>
                </a:spcAft>
                <a:defRPr/>
              </a:pPr>
              <a:r>
                <a:rPr lang="en-US" altLang="zh-CN"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4</a:t>
              </a:r>
              <a:endParaRPr lang="zh-CN" altLang="en-US"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grpSp>
      <p:grpSp>
        <p:nvGrpSpPr>
          <p:cNvPr id="22" name="群組 21"/>
          <p:cNvGrpSpPr/>
          <p:nvPr/>
        </p:nvGrpSpPr>
        <p:grpSpPr>
          <a:xfrm>
            <a:off x="790345" y="5270098"/>
            <a:ext cx="2778997" cy="1865126"/>
            <a:chOff x="790345" y="5270098"/>
            <a:chExt cx="2778997" cy="1865126"/>
          </a:xfrm>
        </p:grpSpPr>
        <p:pic>
          <p:nvPicPr>
            <p:cNvPr id="135" name="圖片 134" descr="W020111029342875375361.jpg"/>
            <p:cNvPicPr>
              <a:picLocks noChangeAspect="1"/>
            </p:cNvPicPr>
            <p:nvPr/>
          </p:nvPicPr>
          <p:blipFill>
            <a:blip r:embed="rId7" cstate="print"/>
            <a:srcRect t="6815" b="24595"/>
            <a:stretch>
              <a:fillRect/>
            </a:stretch>
          </p:blipFill>
          <p:spPr>
            <a:xfrm>
              <a:off x="792745" y="5680014"/>
              <a:ext cx="2776597" cy="1025025"/>
            </a:xfrm>
            <a:prstGeom prst="rect">
              <a:avLst/>
            </a:prstGeom>
          </p:spPr>
        </p:pic>
        <p:sp>
          <p:nvSpPr>
            <p:cNvPr id="17" name="TextBox 21"/>
            <p:cNvSpPr txBox="1"/>
            <p:nvPr/>
          </p:nvSpPr>
          <p:spPr bwMode="auto">
            <a:xfrm>
              <a:off x="790345" y="5270098"/>
              <a:ext cx="791644" cy="1865126"/>
            </a:xfrm>
            <a:prstGeom prst="rect">
              <a:avLst/>
            </a:prstGeom>
            <a:noFill/>
            <a:ln w="9525">
              <a:noFill/>
              <a:miter lim="800000"/>
              <a:headEnd/>
              <a:tailEnd/>
            </a:ln>
            <a:effectLst/>
          </p:spPr>
          <p:txBody>
            <a:bodyPr wrap="square">
              <a:spAutoFit/>
            </a:bodyPr>
            <a:lstStyle/>
            <a:p>
              <a:pPr algn="ctr" defTabSz="877888" fontAlgn="auto">
                <a:lnSpc>
                  <a:spcPct val="120000"/>
                </a:lnSpc>
                <a:spcBef>
                  <a:spcPts val="0"/>
                </a:spcBef>
                <a:spcAft>
                  <a:spcPts val="0"/>
                </a:spcAft>
                <a:defRPr/>
              </a:pPr>
              <a:r>
                <a:rPr lang="en-US" altLang="zh-CN"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rPr>
                <a:t>5</a:t>
              </a:r>
              <a:endParaRPr lang="zh-CN" altLang="en-US" sz="9600" dirty="0">
                <a:ln>
                  <a:solidFill>
                    <a:srgbClr val="1F497D"/>
                  </a:solidFill>
                </a:ln>
                <a:solidFill>
                  <a:prstClr val="white"/>
                </a:solidFill>
                <a:effectLst>
                  <a:outerShdw blurRad="38100" dist="38100" dir="2700000" algn="tl">
                    <a:srgbClr val="000000">
                      <a:alpha val="43137"/>
                    </a:srgbClr>
                  </a:outerShdw>
                </a:effectLst>
                <a:latin typeface="Arial" pitchFamily="34" charset="0"/>
                <a:ea typeface="微软雅黑" pitchFamily="34" charset="-122"/>
                <a:cs typeface="Arial" pitchFamily="34" charset="0"/>
              </a:endParaRPr>
            </a:p>
          </p:txBody>
        </p:sp>
      </p:grpSp>
      <p:sp>
        <p:nvSpPr>
          <p:cNvPr id="23" name="標題 1"/>
          <p:cNvSpPr txBox="1">
            <a:spLocks/>
          </p:cNvSpPr>
          <p:nvPr/>
        </p:nvSpPr>
        <p:spPr>
          <a:xfrm>
            <a:off x="3805832" y="2069153"/>
            <a:ext cx="3840451" cy="770869"/>
          </a:xfrm>
          <a:prstGeom prst="rect">
            <a:avLst/>
          </a:prstGeom>
        </p:spPr>
        <p:txBody>
          <a:bodyPr vert="horz" lIns="91440" tIns="45720" rIns="91440" bIns="45720" rtlCol="0" anchor="ctr">
            <a:noAutofit/>
          </a:bodyPr>
          <a:lstStyle/>
          <a:p>
            <a:pPr lvl="0">
              <a:spcBef>
                <a:spcPct val="0"/>
              </a:spcBef>
              <a:defRPr/>
            </a:pPr>
            <a:r>
              <a:rPr kumimoji="1" lang="en-US" altLang="zh-TW" sz="2200" b="1" dirty="0" smtClean="0">
                <a:latin typeface="+mj-lt"/>
                <a:ea typeface="+mj-ea"/>
                <a:cs typeface="+mj-cs"/>
              </a:rPr>
              <a:t>Comparison analysis </a:t>
            </a:r>
            <a:endParaRPr kumimoji="1" lang="en-US" altLang="zh-TW" sz="22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24" name="標題 1"/>
          <p:cNvSpPr txBox="1">
            <a:spLocks/>
          </p:cNvSpPr>
          <p:nvPr/>
        </p:nvSpPr>
        <p:spPr>
          <a:xfrm>
            <a:off x="3815839" y="3230121"/>
            <a:ext cx="5328161" cy="770869"/>
          </a:xfrm>
          <a:prstGeom prst="rect">
            <a:avLst/>
          </a:prstGeom>
        </p:spPr>
        <p:txBody>
          <a:bodyPr vert="horz" lIns="91440" tIns="45720" rIns="91440" bIns="45720" rtlCol="0" anchor="ctr">
            <a:noAutofit/>
          </a:bodyPr>
          <a:lstStyle/>
          <a:p>
            <a:pPr lvl="0">
              <a:spcBef>
                <a:spcPct val="0"/>
              </a:spcBef>
              <a:defRPr/>
            </a:pPr>
            <a:r>
              <a:rPr kumimoji="1" lang="en-US" altLang="zh-TW" sz="2200" b="1" dirty="0" smtClean="0"/>
              <a:t>Fundamental knowledge of alliance </a:t>
            </a:r>
            <a:r>
              <a:rPr kumimoji="1" lang="en-US" altLang="zh-TW" sz="2200" b="1" dirty="0" smtClean="0"/>
              <a:t>theory</a:t>
            </a:r>
            <a:endParaRPr kumimoji="1" lang="zh-TW" altLang="en-US" sz="2200" b="1" dirty="0"/>
          </a:p>
        </p:txBody>
      </p:sp>
      <p:sp>
        <p:nvSpPr>
          <p:cNvPr id="25" name="矩形 24"/>
          <p:cNvSpPr/>
          <p:nvPr/>
        </p:nvSpPr>
        <p:spPr bwMode="auto">
          <a:xfrm rot="16200000">
            <a:off x="3203418" y="1252007"/>
            <a:ext cx="1035084" cy="18976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26" name="矩形 25"/>
          <p:cNvSpPr/>
          <p:nvPr/>
        </p:nvSpPr>
        <p:spPr bwMode="auto">
          <a:xfrm rot="16200000">
            <a:off x="3203418" y="2468601"/>
            <a:ext cx="1035084" cy="18976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27" name="矩形 26"/>
          <p:cNvSpPr/>
          <p:nvPr/>
        </p:nvSpPr>
        <p:spPr bwMode="auto">
          <a:xfrm rot="16200000">
            <a:off x="3203417" y="3661345"/>
            <a:ext cx="1035084" cy="18976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28" name="矩形 27"/>
          <p:cNvSpPr/>
          <p:nvPr/>
        </p:nvSpPr>
        <p:spPr bwMode="auto">
          <a:xfrm rot="16200000">
            <a:off x="3203418" y="4904224"/>
            <a:ext cx="1035084" cy="18976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29" name="矩形 28"/>
          <p:cNvSpPr/>
          <p:nvPr/>
        </p:nvSpPr>
        <p:spPr bwMode="auto">
          <a:xfrm rot="16200000">
            <a:off x="3203418" y="6102676"/>
            <a:ext cx="1035084" cy="18976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30" name="標題 1"/>
          <p:cNvSpPr txBox="1">
            <a:spLocks/>
          </p:cNvSpPr>
          <p:nvPr/>
        </p:nvSpPr>
        <p:spPr>
          <a:xfrm>
            <a:off x="3816338" y="834145"/>
            <a:ext cx="3840451" cy="770869"/>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en-US" altLang="zh-TW" sz="2200" b="1" i="0" u="none" strike="noStrike" kern="1200" cap="none" spc="0" normalizeH="0" baseline="0" noProof="0" dirty="0" smtClean="0">
                <a:ln>
                  <a:noFill/>
                </a:ln>
                <a:effectLst/>
                <a:uLnTx/>
                <a:uFillTx/>
                <a:latin typeface="+mj-lt"/>
                <a:ea typeface="+mj-ea"/>
                <a:cs typeface="+mj-cs"/>
              </a:rPr>
              <a:t>Summary</a:t>
            </a:r>
            <a:endParaRPr kumimoji="1" lang="zh-TW" altLang="en-US" sz="2200" b="1" i="0" u="none" strike="noStrike" kern="1200" cap="none" spc="0" normalizeH="0" baseline="0" noProof="0" dirty="0">
              <a:ln>
                <a:noFill/>
              </a:ln>
              <a:effectLst/>
              <a:uLnTx/>
              <a:uFillTx/>
              <a:latin typeface="+mj-lt"/>
              <a:ea typeface="+mj-ea"/>
              <a:cs typeface="+mj-cs"/>
            </a:endParaRPr>
          </a:p>
        </p:txBody>
      </p:sp>
      <p:sp>
        <p:nvSpPr>
          <p:cNvPr id="31" name="標題 1"/>
          <p:cNvSpPr txBox="1">
            <a:spLocks/>
          </p:cNvSpPr>
          <p:nvPr/>
        </p:nvSpPr>
        <p:spPr>
          <a:xfrm>
            <a:off x="3810579" y="4486141"/>
            <a:ext cx="5333421" cy="770869"/>
          </a:xfrm>
          <a:prstGeom prst="rect">
            <a:avLst/>
          </a:prstGeom>
        </p:spPr>
        <p:txBody>
          <a:bodyPr vert="horz" lIns="91440" tIns="45720" rIns="91440" bIns="45720" rtlCol="0" anchor="ctr">
            <a:noAutofit/>
          </a:bodyPr>
          <a:lstStyle/>
          <a:p>
            <a:pPr lvl="0">
              <a:spcBef>
                <a:spcPct val="0"/>
              </a:spcBef>
              <a:defRPr/>
            </a:pPr>
            <a:r>
              <a:rPr kumimoji="1" lang="en-US" altLang="zh-TW" sz="2200" b="1" dirty="0" smtClean="0">
                <a:latin typeface="+mj-lt"/>
                <a:ea typeface="+mj-ea"/>
                <a:cs typeface="+mj-cs"/>
              </a:rPr>
              <a:t>Case Studies and Perspectives in Japan</a:t>
            </a:r>
            <a:endParaRPr kumimoji="1" lang="zh-TW" altLang="en-US" sz="2200" b="1" i="0" u="none" strike="noStrike" kern="1200" cap="none" spc="0" normalizeH="0" baseline="0" noProof="0" dirty="0">
              <a:ln>
                <a:noFill/>
              </a:ln>
              <a:solidFill>
                <a:schemeClr val="tx1"/>
              </a:solidFill>
              <a:effectLst/>
              <a:uLnTx/>
              <a:uFillTx/>
              <a:latin typeface="+mj-lt"/>
              <a:ea typeface="+mj-ea"/>
              <a:cs typeface="+mj-cs"/>
            </a:endParaRPr>
          </a:p>
        </p:txBody>
      </p:sp>
      <p:sp>
        <p:nvSpPr>
          <p:cNvPr id="32" name="標題 1"/>
          <p:cNvSpPr txBox="1">
            <a:spLocks/>
          </p:cNvSpPr>
          <p:nvPr/>
        </p:nvSpPr>
        <p:spPr>
          <a:xfrm>
            <a:off x="3821085" y="5679097"/>
            <a:ext cx="3840451" cy="770869"/>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1" lang="en-US" altLang="zh-TW" sz="2200" b="1" dirty="0" smtClean="0">
                <a:latin typeface="+mj-lt"/>
                <a:ea typeface="+mj-ea"/>
                <a:cs typeface="+mj-cs"/>
              </a:rPr>
              <a:t>Q&amp;A</a:t>
            </a:r>
            <a:endParaRPr kumimoji="1" lang="zh-TW" altLang="en-US" sz="22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0">
              <a:defRPr/>
            </a:pPr>
            <a:r>
              <a:rPr kumimoji="1" lang="en-US" altLang="zh-TW" sz="4800" dirty="0" smtClean="0"/>
              <a:t>Summary</a:t>
            </a:r>
            <a:endParaRPr kumimoji="1" lang="zh-TW" altLang="en-US" sz="4800" dirty="0"/>
          </a:p>
        </p:txBody>
      </p:sp>
      <p:sp>
        <p:nvSpPr>
          <p:cNvPr id="3" name="內容版面配置區 2"/>
          <p:cNvSpPr>
            <a:spLocks noGrp="1"/>
          </p:cNvSpPr>
          <p:nvPr>
            <p:ph idx="1"/>
          </p:nvPr>
        </p:nvSpPr>
        <p:spPr>
          <a:xfrm>
            <a:off x="914400" y="1514414"/>
            <a:ext cx="7313613" cy="1228779"/>
          </a:xfrm>
        </p:spPr>
        <p:txBody>
          <a:bodyPr/>
          <a:lstStyle/>
          <a:p>
            <a:r>
              <a:rPr kumimoji="1" lang="en-US" altLang="zh-TW" dirty="0" smtClean="0"/>
              <a:t>One word to conclude these two chapters:</a:t>
            </a:r>
          </a:p>
          <a:p>
            <a:pPr lvl="1"/>
            <a:r>
              <a:rPr lang="en-US" altLang="zh-TW" b="1" dirty="0" smtClean="0"/>
              <a:t>Swap</a:t>
            </a:r>
            <a:endParaRPr kumimoji="1" lang="en-US" altLang="zh-TW" b="1" dirty="0" smtClean="0"/>
          </a:p>
          <a:p>
            <a:pPr lvl="1"/>
            <a:endParaRPr kumimoji="1" lang="en-US" altLang="zh-TW" dirty="0" smtClean="0"/>
          </a:p>
        </p:txBody>
      </p:sp>
      <p:pic>
        <p:nvPicPr>
          <p:cNvPr id="6" name="圖片 5" descr="ethnic,0.jpg"/>
          <p:cNvPicPr>
            <a:picLocks noChangeAspect="1"/>
          </p:cNvPicPr>
          <p:nvPr/>
        </p:nvPicPr>
        <p:blipFill>
          <a:blip r:embed="rId2" cstate="print"/>
          <a:stretch>
            <a:fillRect/>
          </a:stretch>
        </p:blipFill>
        <p:spPr>
          <a:xfrm>
            <a:off x="2380811" y="3704919"/>
            <a:ext cx="4508500" cy="2933700"/>
          </a:xfrm>
          <a:prstGeom prst="rect">
            <a:avLst/>
          </a:prstGeom>
        </p:spPr>
      </p:pic>
      <p:sp>
        <p:nvSpPr>
          <p:cNvPr id="7" name="橢圓 6"/>
          <p:cNvSpPr/>
          <p:nvPr/>
        </p:nvSpPr>
        <p:spPr>
          <a:xfrm>
            <a:off x="3295010" y="4824253"/>
            <a:ext cx="394138" cy="28377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8" name="橢圓 7"/>
          <p:cNvSpPr/>
          <p:nvPr/>
        </p:nvSpPr>
        <p:spPr>
          <a:xfrm>
            <a:off x="2428109" y="4398584"/>
            <a:ext cx="693463" cy="42566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9" name="橢圓 8"/>
          <p:cNvSpPr/>
          <p:nvPr/>
        </p:nvSpPr>
        <p:spPr>
          <a:xfrm>
            <a:off x="5307722" y="4934615"/>
            <a:ext cx="394138" cy="28377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0" name="橢圓 9"/>
          <p:cNvSpPr/>
          <p:nvPr/>
        </p:nvSpPr>
        <p:spPr>
          <a:xfrm>
            <a:off x="5849116" y="4564119"/>
            <a:ext cx="693463" cy="42566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1" name="橢圓 10"/>
          <p:cNvSpPr/>
          <p:nvPr/>
        </p:nvSpPr>
        <p:spPr>
          <a:xfrm>
            <a:off x="189511" y="2774720"/>
            <a:ext cx="3531476" cy="15765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200" i="1" dirty="0" smtClean="0"/>
              <a:t>Japan does not do enough.</a:t>
            </a:r>
            <a:endParaRPr lang="zh-TW" altLang="en-US" sz="2200" i="1" dirty="0"/>
          </a:p>
        </p:txBody>
      </p:sp>
      <p:sp>
        <p:nvSpPr>
          <p:cNvPr id="12" name="橢圓 11"/>
          <p:cNvSpPr/>
          <p:nvPr/>
        </p:nvSpPr>
        <p:spPr>
          <a:xfrm>
            <a:off x="5454864" y="2869338"/>
            <a:ext cx="3531476" cy="15765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200" i="1" dirty="0" smtClean="0"/>
              <a:t>United States always seems to want too much, too soon.</a:t>
            </a:r>
            <a:endParaRPr lang="zh-TW" altLang="en-US" sz="2200" i="1" dirty="0"/>
          </a:p>
        </p:txBody>
      </p:sp>
    </p:spTree>
    <p:extLst>
      <p:ext uri="{BB962C8B-B14F-4D97-AF65-F5344CB8AC3E}">
        <p14:creationId xmlns="" xmlns:p14="http://schemas.microsoft.com/office/powerpoint/2010/main" val="342336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0">
              <a:defRPr/>
            </a:pPr>
            <a:r>
              <a:rPr kumimoji="1" lang="en-US" altLang="zh-TW" sz="4800" dirty="0" smtClean="0"/>
              <a:t>Summary</a:t>
            </a:r>
            <a:endParaRPr kumimoji="1" lang="zh-TW" altLang="en-US" sz="4800" dirty="0"/>
          </a:p>
        </p:txBody>
      </p:sp>
      <p:sp>
        <p:nvSpPr>
          <p:cNvPr id="3" name="內容版面配置區 2"/>
          <p:cNvSpPr>
            <a:spLocks noGrp="1"/>
          </p:cNvSpPr>
          <p:nvPr>
            <p:ph idx="1"/>
          </p:nvPr>
        </p:nvSpPr>
        <p:spPr>
          <a:xfrm>
            <a:off x="914400" y="1735138"/>
            <a:ext cx="7313613" cy="2505786"/>
          </a:xfrm>
        </p:spPr>
        <p:txBody>
          <a:bodyPr>
            <a:normAutofit/>
          </a:bodyPr>
          <a:lstStyle/>
          <a:p>
            <a:r>
              <a:rPr kumimoji="1" lang="en-US" altLang="zh-TW" dirty="0" smtClean="0"/>
              <a:t>One sentence to conclude these two chapters:</a:t>
            </a:r>
          </a:p>
          <a:p>
            <a:pPr lvl="1"/>
            <a:r>
              <a:rPr lang="en-US" altLang="zh-TW" b="1" dirty="0" smtClean="0"/>
              <a:t>A changing nature of the alliance. </a:t>
            </a:r>
            <a:endParaRPr kumimoji="1" lang="en-US" altLang="zh-TW" dirty="0" smtClean="0"/>
          </a:p>
        </p:txBody>
      </p:sp>
      <p:pic>
        <p:nvPicPr>
          <p:cNvPr id="6" name="圖片 5" descr="stop-cheating-love-spells1.jpg"/>
          <p:cNvPicPr>
            <a:picLocks noChangeAspect="1"/>
          </p:cNvPicPr>
          <p:nvPr/>
        </p:nvPicPr>
        <p:blipFill>
          <a:blip r:embed="rId2" cstate="print"/>
          <a:stretch>
            <a:fillRect/>
          </a:stretch>
        </p:blipFill>
        <p:spPr>
          <a:xfrm>
            <a:off x="2461388" y="2853550"/>
            <a:ext cx="4280257" cy="3655203"/>
          </a:xfrm>
          <a:prstGeom prst="rect">
            <a:avLst/>
          </a:prstGeom>
          <a:ln>
            <a:noFill/>
          </a:ln>
          <a:effectLst>
            <a:outerShdw blurRad="190500" algn="tl" rotWithShape="0">
              <a:srgbClr val="000000">
                <a:alpha val="70000"/>
              </a:srgbClr>
            </a:outerShdw>
          </a:effectLst>
        </p:spPr>
      </p:pic>
    </p:spTree>
    <p:extLst>
      <p:ext uri="{BB962C8B-B14F-4D97-AF65-F5344CB8AC3E}">
        <p14:creationId xmlns="" xmlns:p14="http://schemas.microsoft.com/office/powerpoint/2010/main" val="3423362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Overall Picture</a:t>
            </a:r>
            <a:endParaRPr lang="zh-TW" altLang="en-US" dirty="0"/>
          </a:p>
        </p:txBody>
      </p:sp>
      <p:sp>
        <p:nvSpPr>
          <p:cNvPr id="6" name="內容版面配置區 2"/>
          <p:cNvSpPr>
            <a:spLocks noGrp="1"/>
          </p:cNvSpPr>
          <p:nvPr>
            <p:ph idx="1"/>
          </p:nvPr>
        </p:nvSpPr>
        <p:spPr>
          <a:xfrm>
            <a:off x="141894" y="1482882"/>
            <a:ext cx="8828690" cy="2505786"/>
          </a:xfrm>
        </p:spPr>
        <p:txBody>
          <a:bodyPr>
            <a:normAutofit/>
          </a:bodyPr>
          <a:lstStyle/>
          <a:p>
            <a:r>
              <a:rPr lang="en-US" altLang="zh-TW" dirty="0" smtClean="0"/>
              <a:t>Japan:</a:t>
            </a:r>
            <a:endParaRPr kumimoji="1" lang="en-US" altLang="zh-TW" dirty="0" smtClean="0"/>
          </a:p>
          <a:p>
            <a:pPr lvl="1"/>
            <a:r>
              <a:rPr kumimoji="1" lang="en-US" altLang="zh-TW" sz="2000" dirty="0" smtClean="0"/>
              <a:t>A primary component in the US’s global military positioning</a:t>
            </a:r>
            <a:endParaRPr kumimoji="1" lang="en-US" altLang="zh-TW" sz="2000" dirty="0" smtClean="0"/>
          </a:p>
          <a:p>
            <a:pPr lvl="1"/>
            <a:r>
              <a:rPr kumimoji="1" lang="en-US" altLang="zh-TW" sz="2000" dirty="0" smtClean="0"/>
              <a:t>Japan maintains to be the lynchpin for US military operations in the Asia-Pacific as well as West and Central </a:t>
            </a:r>
            <a:r>
              <a:rPr kumimoji="1" lang="en-US" altLang="zh-TW" sz="2000" dirty="0" smtClean="0"/>
              <a:t>Asia</a:t>
            </a:r>
          </a:p>
          <a:p>
            <a:pPr lvl="1"/>
            <a:r>
              <a:rPr kumimoji="1" lang="en-US" altLang="zh-TW" sz="2000" dirty="0" smtClean="0"/>
              <a:t>Politically and economically, however, Japan’s standing  vis-à-vis the US is on the decline although it is still a major partner</a:t>
            </a:r>
            <a:endParaRPr kumimoji="1" lang="en-US" altLang="zh-TW" sz="2000" dirty="0" smtClean="0"/>
          </a:p>
        </p:txBody>
      </p:sp>
      <p:sp>
        <p:nvSpPr>
          <p:cNvPr id="7" name="內容版面配置區 2"/>
          <p:cNvSpPr txBox="1">
            <a:spLocks/>
          </p:cNvSpPr>
          <p:nvPr/>
        </p:nvSpPr>
        <p:spPr>
          <a:xfrm>
            <a:off x="152400" y="4047480"/>
            <a:ext cx="8818184" cy="2505786"/>
          </a:xfrm>
          <a:prstGeom prst="rect">
            <a:avLst/>
          </a:prstGeom>
        </p:spPr>
        <p:txBody>
          <a:bodyPr vert="horz" lIns="91440" tIns="45720" rIns="91440" bIns="45720" rtlCol="0">
            <a:normAutofit lnSpcReduction="10000"/>
          </a:bodyPr>
          <a:lstStyle/>
          <a:p>
            <a:pPr marL="463550" lvl="0" indent="-463550">
              <a:spcBef>
                <a:spcPts val="2000"/>
              </a:spcBef>
              <a:buSzPct val="90000"/>
              <a:buBlip>
                <a:blip r:embed="rId2"/>
              </a:buBlip>
            </a:pPr>
            <a:r>
              <a:rPr lang="en-US" altLang="zh-TW" sz="2400" dirty="0" smtClean="0"/>
              <a:t>United </a:t>
            </a:r>
            <a:r>
              <a:rPr lang="en-US" altLang="zh-TW" sz="2400" dirty="0" smtClean="0"/>
              <a:t>States:</a:t>
            </a:r>
            <a:endParaRPr kumimoji="1" lang="en-US" altLang="zh-TW" sz="2400" b="0" i="0" u="none" strike="noStrike" kern="1200" cap="none" spc="0" normalizeH="0" baseline="0" noProof="0" dirty="0" smtClean="0">
              <a:ln>
                <a:noFill/>
              </a:ln>
              <a:solidFill>
                <a:schemeClr val="tx1"/>
              </a:solidFill>
              <a:effectLst/>
              <a:uLnTx/>
              <a:uFillTx/>
              <a:latin typeface="+mn-lt"/>
              <a:ea typeface="+mn-ea"/>
              <a:cs typeface="+mn-cs"/>
            </a:endParaRPr>
          </a:p>
          <a:p>
            <a:pPr marL="914400" lvl="1" indent="-457200">
              <a:spcBef>
                <a:spcPts val="600"/>
              </a:spcBef>
              <a:buSzPct val="90000"/>
              <a:buBlip>
                <a:blip r:embed="rId3"/>
              </a:buBlip>
            </a:pPr>
            <a:r>
              <a:rPr kumimoji="1" lang="en-US" altLang="zh-TW" sz="2000" dirty="0" smtClean="0"/>
              <a:t>US military presence is perceived as the centerpiece of Japan’s regional </a:t>
            </a:r>
            <a:r>
              <a:rPr kumimoji="1" lang="en-US" altLang="zh-TW" sz="2000" dirty="0" smtClean="0"/>
              <a:t>security</a:t>
            </a:r>
          </a:p>
          <a:p>
            <a:pPr marL="914400" lvl="1" indent="-457200">
              <a:spcBef>
                <a:spcPts val="600"/>
              </a:spcBef>
              <a:buSzPct val="90000"/>
              <a:buBlip>
                <a:blip r:embed="rId3"/>
              </a:buBlip>
            </a:pPr>
            <a:r>
              <a:rPr kumimoji="1" lang="en-US" altLang="zh-TW" sz="2000" dirty="0" smtClean="0"/>
              <a:t>Leading economic and political partner for </a:t>
            </a:r>
            <a:r>
              <a:rPr kumimoji="1" lang="en-US" altLang="zh-TW" sz="2000" dirty="0" smtClean="0"/>
              <a:t>Japan</a:t>
            </a:r>
          </a:p>
          <a:p>
            <a:pPr marL="914400" lvl="1" indent="-457200">
              <a:spcBef>
                <a:spcPts val="600"/>
              </a:spcBef>
              <a:buSzPct val="90000"/>
              <a:buBlip>
                <a:blip r:embed="rId3"/>
              </a:buBlip>
            </a:pPr>
            <a:r>
              <a:rPr kumimoji="1" lang="en-US" altLang="zh-TW" sz="2000" dirty="0" smtClean="0"/>
              <a:t>Every president since the end of World War II has recognized that maintaining a strong security alliance with Japan is in the vital interest of the United States</a:t>
            </a:r>
            <a:endParaRPr kumimoji="1" lang="en-US" altLang="zh-TW" sz="20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77464" y="266748"/>
            <a:ext cx="7313613" cy="868362"/>
          </a:xfrm>
        </p:spPr>
        <p:txBody>
          <a:bodyPr/>
          <a:lstStyle/>
          <a:p>
            <a:r>
              <a:rPr lang="en-US" altLang="zh-TW" dirty="0" smtClean="0"/>
              <a:t>Comparison</a:t>
            </a:r>
            <a:endParaRPr lang="zh-TW" altLang="en-US" dirty="0"/>
          </a:p>
        </p:txBody>
      </p:sp>
      <p:graphicFrame>
        <p:nvGraphicFramePr>
          <p:cNvPr id="4" name="表格 3"/>
          <p:cNvGraphicFramePr>
            <a:graphicFrameLocks noGrp="1"/>
          </p:cNvGraphicFramePr>
          <p:nvPr/>
        </p:nvGraphicFramePr>
        <p:xfrm>
          <a:off x="898634" y="1135110"/>
          <a:ext cx="7472847" cy="5502166"/>
        </p:xfrm>
        <a:graphic>
          <a:graphicData uri="http://schemas.openxmlformats.org/drawingml/2006/table">
            <a:tbl>
              <a:tblPr firstRow="1" bandRow="1">
                <a:effectLst/>
                <a:tableStyleId>{5C22544A-7EE6-4342-B048-85BDC9FD1C3A}</a:tableStyleId>
              </a:tblPr>
              <a:tblGrid>
                <a:gridCol w="2490949"/>
                <a:gridCol w="2490949"/>
                <a:gridCol w="2490949"/>
              </a:tblGrid>
              <a:tr h="1102061">
                <a:tc>
                  <a:txBody>
                    <a:bodyPr/>
                    <a:lstStyle/>
                    <a:p>
                      <a:endParaRPr lang="zh-TW"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w="12700" cmpd="sng">
                      <a:noFill/>
                      <a:prstDash val="solid"/>
                    </a:lnBlToTr>
                  </a:tcPr>
                </a:tc>
                <a:tc>
                  <a:txBody>
                    <a:bodyPr/>
                    <a:lstStyle/>
                    <a:p>
                      <a:pPr algn="ctr"/>
                      <a:r>
                        <a:rPr lang="en-US" altLang="zh-TW" dirty="0" err="1" smtClean="0"/>
                        <a:t>Tomohito</a:t>
                      </a:r>
                      <a:r>
                        <a:rPr lang="en-US" altLang="zh-TW" dirty="0" smtClean="0"/>
                        <a:t> </a:t>
                      </a:r>
                      <a:r>
                        <a:rPr lang="en-US" altLang="zh-TW" dirty="0" err="1" smtClean="0"/>
                        <a:t>Shinoda</a:t>
                      </a:r>
                      <a:endParaRPr lang="en-US" altLang="zh-TW" dirty="0" smtClean="0"/>
                    </a:p>
                    <a:p>
                      <a:pPr algn="ctr"/>
                      <a:r>
                        <a:rPr lang="en-US" altLang="zh-TW" sz="1200" dirty="0" smtClean="0"/>
                        <a:t>(Costs and Benefits of the U.S.-Japan Alliance from</a:t>
                      </a:r>
                      <a:r>
                        <a:rPr lang="en-US" altLang="zh-TW" sz="1200" baseline="0" dirty="0" smtClean="0"/>
                        <a:t> the Japanese Perspective)</a:t>
                      </a:r>
                      <a:endParaRPr lang="zh-TW" altLang="en-US" sz="12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dirty="0" smtClean="0"/>
                        <a:t>Michael</a:t>
                      </a:r>
                      <a:r>
                        <a:rPr lang="en-US" altLang="zh-TW" baseline="0" dirty="0" smtClean="0"/>
                        <a:t> </a:t>
                      </a:r>
                      <a:r>
                        <a:rPr lang="en-US" altLang="zh-TW" baseline="0" dirty="0" err="1" smtClean="0"/>
                        <a:t>Mastanduno</a:t>
                      </a:r>
                      <a:endParaRPr lang="en-US" altLang="zh-TW" baseline="0" dirty="0" smtClean="0"/>
                    </a:p>
                    <a:p>
                      <a:pPr algn="ctr"/>
                      <a:r>
                        <a:rPr lang="en-US" altLang="zh-TW" sz="1200" baseline="0" dirty="0" smtClean="0"/>
                        <a:t>(Global Costs and Benefits of the U.S.-Japan Alliance: An American View)</a:t>
                      </a:r>
                      <a:endParaRPr lang="zh-TW" altLang="en-US" sz="12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1102061">
                <a:tc>
                  <a:txBody>
                    <a:bodyPr/>
                    <a:lstStyle/>
                    <a:p>
                      <a:r>
                        <a:rPr lang="en-US" altLang="zh-TW" dirty="0" smtClean="0"/>
                        <a:t>The U.S.-Japan alliance</a:t>
                      </a:r>
                      <a:r>
                        <a:rPr lang="en-US" altLang="zh-TW" baseline="0" dirty="0" smtClean="0"/>
                        <a:t> remains the best option for both countries</a:t>
                      </a:r>
                      <a:endParaRPr lang="zh-TW"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altLang="zh-TW" dirty="0" smtClean="0"/>
                        <a:t>Limited assurance</a:t>
                      </a:r>
                      <a:endParaRPr lang="zh-TW"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altLang="zh-TW" dirty="0" smtClean="0"/>
                        <a:t>Positive</a:t>
                      </a:r>
                      <a:r>
                        <a:rPr lang="en-US" altLang="zh-TW" baseline="0" dirty="0" smtClean="0"/>
                        <a:t> assurance</a:t>
                      </a:r>
                      <a:endParaRPr lang="zh-TW"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1099348">
                <a:tc>
                  <a:txBody>
                    <a:bodyPr/>
                    <a:lstStyle/>
                    <a:p>
                      <a:r>
                        <a:rPr lang="en-US" altLang="zh-TW" dirty="0" smtClean="0"/>
                        <a:t>Sources of the polls which are supporting these articles:</a:t>
                      </a:r>
                      <a:endParaRPr lang="zh-TW"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dirty="0" smtClean="0"/>
                        <a:t>Cabinet</a:t>
                      </a:r>
                      <a:r>
                        <a:rPr lang="en-US" altLang="zh-TW" baseline="0" dirty="0" smtClean="0"/>
                        <a:t> Office poll (2009)</a:t>
                      </a:r>
                      <a:endParaRPr lang="zh-TW"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dirty="0" smtClean="0"/>
                        <a:t>Joint Yomiuri-Gallup poll (2009)</a:t>
                      </a:r>
                      <a:endParaRPr lang="zh-TW"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1099348">
                <a:tc>
                  <a:txBody>
                    <a:bodyPr/>
                    <a:lstStyle/>
                    <a:p>
                      <a:r>
                        <a:rPr lang="en-US" altLang="zh-TW" dirty="0" smtClean="0"/>
                        <a:t>Most of the forms of the costs and benefits:</a:t>
                      </a:r>
                      <a:endParaRPr lang="zh-TW"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dirty="0" smtClean="0"/>
                        <a:t>Tangible (70%)</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Intangible</a:t>
                      </a:r>
                      <a:r>
                        <a:rPr lang="zh-TW" altLang="en-US" baseline="0" dirty="0" smtClean="0"/>
                        <a:t> </a:t>
                      </a:r>
                      <a:r>
                        <a:rPr lang="en-US" altLang="zh-TW" baseline="0" dirty="0" smtClean="0"/>
                        <a:t>(30%)</a:t>
                      </a:r>
                      <a:endParaRPr lang="zh-TW" altLang="en-US" dirty="0" smtClean="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Tangible (10%)</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Intangible</a:t>
                      </a:r>
                      <a:r>
                        <a:rPr lang="zh-TW" altLang="en-US" baseline="0" dirty="0" smtClean="0"/>
                        <a:t> </a:t>
                      </a:r>
                      <a:r>
                        <a:rPr lang="en-US" altLang="zh-TW" baseline="0" dirty="0" smtClean="0"/>
                        <a:t>(90%)</a:t>
                      </a:r>
                      <a:endParaRPr lang="zh-TW" altLang="en-US" dirty="0" smtClean="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1099348">
                <a:tc>
                  <a:txBody>
                    <a:bodyPr/>
                    <a:lstStyle/>
                    <a:p>
                      <a:r>
                        <a:rPr lang="en-US" altLang="zh-TW" dirty="0" smtClean="0"/>
                        <a:t>Starting point for thinking:</a:t>
                      </a:r>
                      <a:endParaRPr lang="zh-TW" altLang="en-US"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baseline="0" dirty="0" smtClean="0"/>
                        <a:t>The “Japan as a starting point”  perspective</a:t>
                      </a:r>
                      <a:endParaRPr lang="zh-TW" altLang="en-US" dirty="0"/>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baseline="0" dirty="0" smtClean="0"/>
                        <a:t>The "multi-position as a starting point" perspective</a:t>
                      </a:r>
                      <a:endParaRPr lang="zh-TW" altLang="en-US" dirty="0"/>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文字方塊 5"/>
          <p:cNvSpPr txBox="1"/>
          <p:nvPr/>
        </p:nvSpPr>
        <p:spPr>
          <a:xfrm>
            <a:off x="898634" y="1891864"/>
            <a:ext cx="2680137" cy="323165"/>
          </a:xfrm>
          <a:prstGeom prst="rect">
            <a:avLst/>
          </a:prstGeom>
          <a:noFill/>
        </p:spPr>
        <p:txBody>
          <a:bodyPr wrap="square" rtlCol="0">
            <a:spAutoFit/>
          </a:bodyPr>
          <a:lstStyle/>
          <a:p>
            <a:r>
              <a:rPr lang="en-US" altLang="zh-TW" sz="1500" dirty="0" smtClean="0">
                <a:solidFill>
                  <a:schemeClr val="bg1"/>
                </a:solidFill>
              </a:rPr>
              <a:t>Distinguishing Factors</a:t>
            </a:r>
            <a:endParaRPr lang="zh-TW" altLang="en-US" sz="1500" dirty="0">
              <a:solidFill>
                <a:schemeClr val="bg1"/>
              </a:solidFill>
            </a:endParaRPr>
          </a:p>
        </p:txBody>
      </p:sp>
      <p:sp>
        <p:nvSpPr>
          <p:cNvPr id="7" name="文字方塊 6"/>
          <p:cNvSpPr txBox="1"/>
          <p:nvPr/>
        </p:nvSpPr>
        <p:spPr>
          <a:xfrm>
            <a:off x="2611868" y="1161368"/>
            <a:ext cx="2680137" cy="323165"/>
          </a:xfrm>
          <a:prstGeom prst="rect">
            <a:avLst/>
          </a:prstGeom>
          <a:noFill/>
        </p:spPr>
        <p:txBody>
          <a:bodyPr wrap="square" rtlCol="0">
            <a:spAutoFit/>
          </a:bodyPr>
          <a:lstStyle/>
          <a:p>
            <a:r>
              <a:rPr lang="en-US" altLang="zh-TW" sz="1500" dirty="0" smtClean="0">
                <a:solidFill>
                  <a:schemeClr val="bg1"/>
                </a:solidFill>
              </a:rPr>
              <a:t>Author</a:t>
            </a:r>
            <a:endParaRPr lang="zh-TW" altLang="en-US" sz="1500" dirty="0">
              <a:solidFill>
                <a:schemeClr val="bg1"/>
              </a:solidFill>
            </a:endParaRPr>
          </a:p>
        </p:txBody>
      </p:sp>
      <p:sp>
        <p:nvSpPr>
          <p:cNvPr id="8" name="矩形 7"/>
          <p:cNvSpPr/>
          <p:nvPr/>
        </p:nvSpPr>
        <p:spPr>
          <a:xfrm>
            <a:off x="3389587" y="2238665"/>
            <a:ext cx="2475186" cy="3263501"/>
          </a:xfrm>
          <a:prstGeom prst="rect">
            <a:avLst/>
          </a:prstGeom>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lstStyle/>
          <a:p>
            <a:r>
              <a:rPr lang="en-US" altLang="zh-TW" sz="1900" i="1" dirty="0" smtClean="0"/>
              <a:t>Aircraft such as the F-86, F-4 and F-15. Missiles such as the Sparrow, Hawk and Patriot. Long-term loans from the World Bank. Social infrastructures such as </a:t>
            </a:r>
            <a:r>
              <a:rPr lang="en-US" altLang="zh-TW" sz="1900" i="1" dirty="0" err="1" smtClean="0"/>
              <a:t>Shinkansen</a:t>
            </a:r>
            <a:r>
              <a:rPr lang="en-US" altLang="zh-TW" sz="1900" i="1" dirty="0" smtClean="0"/>
              <a:t>. Middle East oil. Export  industrial goods. Cost of US bases in Japan.</a:t>
            </a:r>
            <a:endParaRPr lang="zh-TW" altLang="en-US" sz="1900" i="1" dirty="0"/>
          </a:p>
        </p:txBody>
      </p:sp>
      <p:sp>
        <p:nvSpPr>
          <p:cNvPr id="9" name="矩形 8"/>
          <p:cNvSpPr/>
          <p:nvPr/>
        </p:nvSpPr>
        <p:spPr>
          <a:xfrm>
            <a:off x="5896295" y="2238665"/>
            <a:ext cx="2475186" cy="3263501"/>
          </a:xfrm>
          <a:prstGeom prst="rect">
            <a:avLst/>
          </a:prstGeom>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nchorCtr="0"/>
          <a:lstStyle/>
          <a:p>
            <a:r>
              <a:rPr lang="en-US" altLang="zh-TW" sz="2000" i="1" dirty="0" smtClean="0"/>
              <a:t>National sentiment. Autonomy. Rise of China. Shifts in Japanese domestic politics. War on terrorism. Role in regional security. US foreign policy. Nuclear umbrella. International concerns.</a:t>
            </a:r>
            <a:endParaRPr lang="zh-TW" altLang="en-US" sz="2000" i="1" dirty="0"/>
          </a:p>
        </p:txBody>
      </p:sp>
      <p:sp>
        <p:nvSpPr>
          <p:cNvPr id="10" name="向下箭號 9"/>
          <p:cNvSpPr/>
          <p:nvPr/>
        </p:nvSpPr>
        <p:spPr>
          <a:xfrm flipV="1">
            <a:off x="4445876" y="5328740"/>
            <a:ext cx="315310" cy="504496"/>
          </a:xfrm>
          <a:prstGeom prst="downArrow">
            <a:avLst/>
          </a:prstGeom>
          <a:solidFill>
            <a:schemeClr val="accent4">
              <a:lumMod val="60000"/>
              <a:lumOff val="40000"/>
            </a:schemeClr>
          </a:solidFill>
          <a:ln>
            <a:solidFill>
              <a:srgbClr val="FFFF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zh-TW" altLang="en-US"/>
          </a:p>
        </p:txBody>
      </p:sp>
      <p:sp>
        <p:nvSpPr>
          <p:cNvPr id="11" name="向下箭號 10"/>
          <p:cNvSpPr/>
          <p:nvPr/>
        </p:nvSpPr>
        <p:spPr>
          <a:xfrm flipV="1">
            <a:off x="6931644" y="5339246"/>
            <a:ext cx="315310" cy="504496"/>
          </a:xfrm>
          <a:prstGeom prst="downArrow">
            <a:avLst/>
          </a:prstGeom>
          <a:solidFill>
            <a:schemeClr val="accent4">
              <a:lumMod val="60000"/>
              <a:lumOff val="40000"/>
            </a:schemeClr>
          </a:solidFill>
          <a:ln>
            <a:solidFill>
              <a:srgbClr val="FFFF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7"/>
          <p:cNvGraphicFramePr>
            <a:graphicFrameLocks noGrp="1"/>
          </p:cNvGraphicFramePr>
          <p:nvPr>
            <p:ph idx="1"/>
            <p:extLst>
              <p:ext uri="{D42A27DB-BD31-4B8C-83A1-F6EECF244321}">
                <p14:modId xmlns="" xmlns:p14="http://schemas.microsoft.com/office/powerpoint/2010/main" val="511153204"/>
              </p:ext>
            </p:extLst>
          </p:nvPr>
        </p:nvGraphicFramePr>
        <p:xfrm>
          <a:off x="351177" y="389960"/>
          <a:ext cx="8493282" cy="6245258"/>
        </p:xfrm>
        <a:graphic>
          <a:graphicData uri="http://schemas.openxmlformats.org/drawingml/2006/table">
            <a:tbl>
              <a:tblPr firstRow="1" bandRow="1">
                <a:tableStyleId>{5C22544A-7EE6-4342-B048-85BDC9FD1C3A}</a:tableStyleId>
              </a:tblPr>
              <a:tblGrid>
                <a:gridCol w="1890766"/>
                <a:gridCol w="1650629"/>
                <a:gridCol w="1650629"/>
                <a:gridCol w="1650629"/>
                <a:gridCol w="1650629"/>
              </a:tblGrid>
              <a:tr h="842552">
                <a:tc>
                  <a:txBody>
                    <a:bodyPr/>
                    <a:lstStyle/>
                    <a:p>
                      <a:r>
                        <a:rPr lang="en-US" sz="1100" dirty="0" smtClean="0">
                          <a:effectLst/>
                        </a:rPr>
                        <a:t>US-Japan Security Framework in the Asia-Pacific: Theoretical Approaches from Japan’s perspective</a:t>
                      </a:r>
                      <a:endParaRPr lang="en-US" sz="1100" b="0" dirty="0">
                        <a:solidFill>
                          <a:srgbClr val="FF0000"/>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a:r>
                        <a:rPr lang="en-US" sz="1900" dirty="0" smtClean="0">
                          <a:effectLst/>
                        </a:rPr>
                        <a:t>US</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900" dirty="0" smtClean="0">
                          <a:effectLst/>
                        </a:rPr>
                        <a:t>Japan</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900" dirty="0" smtClean="0">
                          <a:effectLst/>
                        </a:rPr>
                        <a:t>China</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900" dirty="0" smtClean="0">
                          <a:effectLst/>
                        </a:rPr>
                        <a:t>Possible outcome</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609725">
                <a:tc>
                  <a:txBody>
                    <a:bodyPr/>
                    <a:lstStyle/>
                    <a:p>
                      <a:r>
                        <a:rPr lang="en-US" sz="1500" dirty="0" smtClean="0">
                          <a:solidFill>
                            <a:schemeClr val="bg1"/>
                          </a:solidFill>
                          <a:effectLst/>
                        </a:rPr>
                        <a:t>Realist Approach (Acting</a:t>
                      </a:r>
                      <a:r>
                        <a:rPr lang="en-US" sz="1500" baseline="0" dirty="0" smtClean="0">
                          <a:solidFill>
                            <a:schemeClr val="bg1"/>
                          </a:solidFill>
                          <a:effectLst/>
                        </a:rPr>
                        <a:t> on self interest according to global balance of power)</a:t>
                      </a:r>
                      <a:endParaRPr lang="en-US" sz="1500" b="0" dirty="0">
                        <a:solidFill>
                          <a:schemeClr val="bg1"/>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US" sz="1700" dirty="0" smtClean="0">
                          <a:effectLst/>
                        </a:rPr>
                        <a:t>Decline in economic &amp; </a:t>
                      </a:r>
                      <a:r>
                        <a:rPr lang="en-US" sz="1700" baseline="0" dirty="0" smtClean="0">
                          <a:effectLst/>
                        </a:rPr>
                        <a:t>political power</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l">
                        <a:buNone/>
                      </a:pPr>
                      <a:r>
                        <a:rPr lang="en-US" sz="1400" dirty="0" smtClean="0">
                          <a:effectLst/>
                        </a:rPr>
                        <a:t>Two options:</a:t>
                      </a:r>
                    </a:p>
                    <a:p>
                      <a:pPr marL="0" indent="0" algn="l">
                        <a:buNone/>
                      </a:pPr>
                      <a:r>
                        <a:rPr lang="en-US" sz="1400" dirty="0" smtClean="0">
                          <a:effectLst/>
                        </a:rPr>
                        <a:t>*Shifting away from the US and toward China</a:t>
                      </a:r>
                    </a:p>
                    <a:p>
                      <a:pPr marL="0" indent="0" algn="l">
                        <a:buNone/>
                      </a:pPr>
                      <a:r>
                        <a:rPr lang="en-US" sz="1400" dirty="0" smtClean="0">
                          <a:effectLst/>
                        </a:rPr>
                        <a:t>*Keeping alliance with the US (and</a:t>
                      </a:r>
                      <a:r>
                        <a:rPr lang="en-US" sz="1400" baseline="0" dirty="0" smtClean="0">
                          <a:effectLst/>
                        </a:rPr>
                        <a:t> others) to counter-balance China</a:t>
                      </a:r>
                      <a:endParaRPr lang="en-US" sz="14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700" dirty="0" smtClean="0">
                          <a:effectLst/>
                        </a:rPr>
                        <a:t>A</a:t>
                      </a:r>
                      <a:r>
                        <a:rPr lang="en-US" sz="1700" baseline="0" dirty="0" smtClean="0">
                          <a:effectLst/>
                        </a:rPr>
                        <a:t> center of gravity in the region for Japan to seek closer cooperation</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400" dirty="0" smtClean="0">
                          <a:effectLst/>
                        </a:rPr>
                        <a:t>*US-Japan</a:t>
                      </a:r>
                      <a:r>
                        <a:rPr lang="en-US" sz="1400" baseline="0" dirty="0" smtClean="0">
                          <a:effectLst/>
                        </a:rPr>
                        <a:t> security alliance becomes secondary to US-China and Japan-China relations</a:t>
                      </a:r>
                    </a:p>
                    <a:p>
                      <a:r>
                        <a:rPr lang="en-US" sz="1400" baseline="0" dirty="0" smtClean="0">
                          <a:effectLst/>
                        </a:rPr>
                        <a:t>*US-Japan alliance remains to be strong</a:t>
                      </a:r>
                    </a:p>
                    <a:p>
                      <a:endParaRPr lang="en-US" sz="14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800710">
                <a:tc>
                  <a:txBody>
                    <a:bodyPr/>
                    <a:lstStyle/>
                    <a:p>
                      <a:r>
                        <a:rPr lang="en-US" sz="1500" dirty="0" smtClean="0">
                          <a:solidFill>
                            <a:schemeClr val="bg1"/>
                          </a:solidFill>
                          <a:effectLst/>
                        </a:rPr>
                        <a:t>Liberalist</a:t>
                      </a:r>
                      <a:r>
                        <a:rPr lang="en-US" sz="1500" baseline="0" dirty="0" smtClean="0">
                          <a:solidFill>
                            <a:schemeClr val="bg1"/>
                          </a:solidFill>
                          <a:effectLst/>
                        </a:rPr>
                        <a:t> </a:t>
                      </a:r>
                      <a:r>
                        <a:rPr lang="en-US" sz="1500" dirty="0" smtClean="0">
                          <a:solidFill>
                            <a:schemeClr val="bg1"/>
                          </a:solidFill>
                          <a:effectLst/>
                        </a:rPr>
                        <a:t>Approach (Economic</a:t>
                      </a:r>
                      <a:r>
                        <a:rPr lang="en-US" sz="1500" baseline="0" dirty="0" smtClean="0">
                          <a:solidFill>
                            <a:schemeClr val="bg1"/>
                          </a:solidFill>
                          <a:effectLst/>
                        </a:rPr>
                        <a:t> </a:t>
                      </a:r>
                      <a:r>
                        <a:rPr lang="en-US" sz="1500" dirty="0" smtClean="0">
                          <a:solidFill>
                            <a:schemeClr val="bg1"/>
                          </a:solidFill>
                          <a:effectLst/>
                        </a:rPr>
                        <a:t>interdependence</a:t>
                      </a:r>
                      <a:r>
                        <a:rPr lang="en-US" sz="1500" baseline="0" dirty="0" smtClean="0">
                          <a:solidFill>
                            <a:schemeClr val="bg1"/>
                          </a:solidFill>
                          <a:effectLst/>
                        </a:rPr>
                        <a:t> &amp; Institutions – From competition to cooperation)</a:t>
                      </a:r>
                      <a:endParaRPr lang="en-US" sz="1500" b="0" dirty="0">
                        <a:solidFill>
                          <a:schemeClr val="bg1"/>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US" sz="1700" dirty="0" smtClean="0">
                          <a:effectLst/>
                        </a:rPr>
                        <a:t>Security centered approach</a:t>
                      </a:r>
                      <a:r>
                        <a:rPr lang="en-US" sz="1700" baseline="0" dirty="0" smtClean="0">
                          <a:effectLst/>
                        </a:rPr>
                        <a:t> towards East Asia becomes obsolete &amp; anachronistic</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dirty="0" smtClean="0">
                          <a:effectLst/>
                        </a:rPr>
                        <a:t>East</a:t>
                      </a:r>
                      <a:r>
                        <a:rPr lang="en-US" baseline="0" dirty="0" smtClean="0">
                          <a:effectLst/>
                        </a:rPr>
                        <a:t> Asian Community and liberalization – binding China into the system</a:t>
                      </a:r>
                      <a:endParaRPr lang="en-US"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700" dirty="0" smtClean="0">
                          <a:effectLst/>
                        </a:rPr>
                        <a:t>Integration into the global liberal system &amp; democratization</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400" dirty="0" smtClean="0">
                          <a:effectLst/>
                        </a:rPr>
                        <a:t>Possible tension in US-Japan relations</a:t>
                      </a:r>
                      <a:r>
                        <a:rPr lang="en-US" sz="1400" baseline="0" dirty="0" smtClean="0">
                          <a:effectLst/>
                        </a:rPr>
                        <a:t> as Japan seeks a balance between its security relationship with the US and community relationship with the region</a:t>
                      </a:r>
                      <a:endParaRPr lang="en-US" sz="14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505618">
                <a:tc>
                  <a:txBody>
                    <a:bodyPr/>
                    <a:lstStyle/>
                    <a:p>
                      <a:r>
                        <a:rPr lang="en-US" sz="1500" dirty="0" smtClean="0">
                          <a:solidFill>
                            <a:schemeClr val="bg1"/>
                          </a:solidFill>
                          <a:effectLst/>
                        </a:rPr>
                        <a:t>Constructivist</a:t>
                      </a:r>
                      <a:r>
                        <a:rPr lang="en-US" sz="1500" baseline="0" dirty="0" smtClean="0">
                          <a:solidFill>
                            <a:schemeClr val="bg1"/>
                          </a:solidFill>
                          <a:effectLst/>
                        </a:rPr>
                        <a:t> </a:t>
                      </a:r>
                      <a:r>
                        <a:rPr lang="en-US" sz="1500" dirty="0" smtClean="0">
                          <a:solidFill>
                            <a:schemeClr val="bg1"/>
                          </a:solidFill>
                          <a:effectLst/>
                        </a:rPr>
                        <a:t>Approach (Elite believes</a:t>
                      </a:r>
                      <a:r>
                        <a:rPr lang="en-US" sz="1500" baseline="0" dirty="0" smtClean="0">
                          <a:solidFill>
                            <a:schemeClr val="bg1"/>
                          </a:solidFill>
                          <a:effectLst/>
                        </a:rPr>
                        <a:t> &amp; interaction and public opinion matter in policy making)</a:t>
                      </a:r>
                      <a:endParaRPr lang="en-US" sz="1500" b="0" dirty="0">
                        <a:solidFill>
                          <a:schemeClr val="bg1"/>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US" sz="1500" dirty="0" smtClean="0">
                          <a:effectLst/>
                        </a:rPr>
                        <a:t>Public opinion: Sympathy</a:t>
                      </a:r>
                      <a:r>
                        <a:rPr lang="en-US" sz="1500" baseline="0" dirty="0" smtClean="0">
                          <a:effectLst/>
                        </a:rPr>
                        <a:t> towards Japan and suspicion of China</a:t>
                      </a:r>
                    </a:p>
                    <a:p>
                      <a:r>
                        <a:rPr lang="en-US" sz="1500" baseline="0" dirty="0" smtClean="0">
                          <a:effectLst/>
                        </a:rPr>
                        <a:t>Elites: Realist-liberal</a:t>
                      </a:r>
                      <a:endParaRPr lang="en-US" sz="15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600" dirty="0" smtClean="0">
                          <a:effectLst/>
                        </a:rPr>
                        <a:t>Public: Antipathy</a:t>
                      </a:r>
                      <a:r>
                        <a:rPr lang="en-US" sz="1600" baseline="0" dirty="0" smtClean="0">
                          <a:effectLst/>
                        </a:rPr>
                        <a:t> towards China</a:t>
                      </a:r>
                    </a:p>
                    <a:p>
                      <a:r>
                        <a:rPr lang="en-US" sz="1600" baseline="0" dirty="0" smtClean="0">
                          <a:effectLst/>
                        </a:rPr>
                        <a:t>Elites: Realist-Liberal</a:t>
                      </a:r>
                      <a:endParaRPr lang="en-US" sz="16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600" dirty="0" smtClean="0">
                          <a:effectLst/>
                        </a:rPr>
                        <a:t>Public:  Antipathy towards</a:t>
                      </a:r>
                      <a:r>
                        <a:rPr lang="en-US" sz="1600" baseline="0" dirty="0" smtClean="0">
                          <a:effectLst/>
                        </a:rPr>
                        <a:t> Japan</a:t>
                      </a:r>
                    </a:p>
                    <a:p>
                      <a:r>
                        <a:rPr lang="en-US" sz="1600" baseline="0" dirty="0" smtClean="0">
                          <a:effectLst/>
                        </a:rPr>
                        <a:t>Elites: Hyper-realist</a:t>
                      </a:r>
                      <a:endParaRPr lang="en-US" sz="16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600" dirty="0" smtClean="0">
                          <a:effectLst/>
                        </a:rPr>
                        <a:t>Preservation of the status quo</a:t>
                      </a:r>
                      <a:endParaRPr lang="en-US" sz="16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
        <p:nvSpPr>
          <p:cNvPr id="7" name="矩形 6"/>
          <p:cNvSpPr/>
          <p:nvPr/>
        </p:nvSpPr>
        <p:spPr>
          <a:xfrm>
            <a:off x="3909817" y="1340045"/>
            <a:ext cx="4934608" cy="5295163"/>
          </a:xfrm>
          <a:prstGeom prst="rect">
            <a:avLst/>
          </a:prstGeom>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lstStyle/>
          <a:p>
            <a:pPr marL="342900" indent="-342900">
              <a:buAutoNum type="arabicPeriod"/>
            </a:pPr>
            <a:r>
              <a:rPr lang="en-US" altLang="zh-TW" sz="2000" i="1" dirty="0" smtClean="0"/>
              <a:t>“…Yoshida was a pragmatic political leader, and well recognized that the only possible way for an early end of the occupation was to conclude a security treaty with the United States. …”</a:t>
            </a:r>
          </a:p>
          <a:p>
            <a:pPr marL="342900" indent="-342900">
              <a:buAutoNum type="arabicPeriod"/>
            </a:pPr>
            <a:endParaRPr lang="en-US" altLang="zh-TW" sz="2000" dirty="0" smtClean="0"/>
          </a:p>
          <a:p>
            <a:pPr marL="342900" indent="-342900"/>
            <a:r>
              <a:rPr lang="en-US" altLang="zh-TW" sz="2000" dirty="0" smtClean="0"/>
              <a:t>2.   </a:t>
            </a:r>
            <a:r>
              <a:rPr lang="en-US" altLang="zh-TW" sz="2000" i="1" dirty="0" smtClean="0"/>
              <a:t>“…The DPJ wanted to restrict the SDF dispatches overseas and do so only at the request of the UN Security Council. …”</a:t>
            </a:r>
          </a:p>
          <a:p>
            <a:pPr marL="342900" indent="-342900"/>
            <a:endParaRPr lang="en-US" altLang="zh-TW" sz="2000" dirty="0" smtClean="0"/>
          </a:p>
          <a:p>
            <a:pPr marL="342900" indent="-342900"/>
            <a:r>
              <a:rPr lang="en-US" altLang="zh-TW" sz="2000" dirty="0" smtClean="0"/>
              <a:t>3.   </a:t>
            </a:r>
            <a:r>
              <a:rPr lang="en-US" altLang="zh-TW" sz="2000" i="1" dirty="0" smtClean="0"/>
              <a:t>“…The DPJ demanded revision of the Status of Forces Agreement in regard to the treatment of U.S. servicemen who commit a crime in Japan. The party would like to equip Japan with the primary right of trial even for their on-duty acts, and pre-indictment custody of the accused service members. …”   </a:t>
            </a:r>
            <a:endParaRPr lang="zh-TW" altLang="en-US" sz="2000" i="1" dirty="0"/>
          </a:p>
        </p:txBody>
      </p:sp>
      <p:sp>
        <p:nvSpPr>
          <p:cNvPr id="16" name="向下箭號 15"/>
          <p:cNvSpPr/>
          <p:nvPr/>
        </p:nvSpPr>
        <p:spPr>
          <a:xfrm rot="5400000" flipV="1">
            <a:off x="2956031" y="1190278"/>
            <a:ext cx="315309" cy="2002234"/>
          </a:xfrm>
          <a:prstGeom prst="downArrow">
            <a:avLst/>
          </a:prstGeom>
          <a:solidFill>
            <a:schemeClr val="accent4">
              <a:lumMod val="60000"/>
              <a:lumOff val="40000"/>
            </a:schemeClr>
          </a:solidFill>
          <a:ln>
            <a:solidFill>
              <a:srgbClr val="FFFF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zh-TW" altLang="en-US"/>
          </a:p>
        </p:txBody>
      </p:sp>
      <p:sp>
        <p:nvSpPr>
          <p:cNvPr id="17" name="向下箭號 16"/>
          <p:cNvSpPr/>
          <p:nvPr/>
        </p:nvSpPr>
        <p:spPr>
          <a:xfrm>
            <a:off x="4587765" y="1056265"/>
            <a:ext cx="315310" cy="504496"/>
          </a:xfrm>
          <a:prstGeom prst="downArrow">
            <a:avLst/>
          </a:prstGeom>
          <a:solidFill>
            <a:schemeClr val="accent4">
              <a:lumMod val="60000"/>
              <a:lumOff val="40000"/>
            </a:schemeClr>
          </a:solidFill>
          <a:ln>
            <a:solidFill>
              <a:srgbClr val="FFFF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7"/>
          <p:cNvGraphicFramePr>
            <a:graphicFrameLocks noGrp="1"/>
          </p:cNvGraphicFramePr>
          <p:nvPr>
            <p:ph idx="1"/>
            <p:extLst>
              <p:ext uri="{D42A27DB-BD31-4B8C-83A1-F6EECF244321}">
                <p14:modId xmlns="" xmlns:p14="http://schemas.microsoft.com/office/powerpoint/2010/main" val="511153204"/>
              </p:ext>
            </p:extLst>
          </p:nvPr>
        </p:nvGraphicFramePr>
        <p:xfrm>
          <a:off x="351177" y="389960"/>
          <a:ext cx="8493282" cy="6245258"/>
        </p:xfrm>
        <a:graphic>
          <a:graphicData uri="http://schemas.openxmlformats.org/drawingml/2006/table">
            <a:tbl>
              <a:tblPr firstRow="1" bandRow="1">
                <a:tableStyleId>{5C22544A-7EE6-4342-B048-85BDC9FD1C3A}</a:tableStyleId>
              </a:tblPr>
              <a:tblGrid>
                <a:gridCol w="1890766"/>
                <a:gridCol w="1650629"/>
                <a:gridCol w="1650629"/>
                <a:gridCol w="1650629"/>
                <a:gridCol w="1650629"/>
              </a:tblGrid>
              <a:tr h="842552">
                <a:tc>
                  <a:txBody>
                    <a:bodyPr/>
                    <a:lstStyle/>
                    <a:p>
                      <a:r>
                        <a:rPr lang="en-US" sz="1100" dirty="0" smtClean="0">
                          <a:effectLst/>
                        </a:rPr>
                        <a:t>US-Japan Security Framework in the Asia-Pacific: Theoretical Approaches from Japan’s perspective</a:t>
                      </a:r>
                      <a:endParaRPr lang="en-US" sz="1100" b="0" dirty="0">
                        <a:solidFill>
                          <a:srgbClr val="FF0000"/>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a:r>
                        <a:rPr lang="en-US" sz="1900" dirty="0" smtClean="0">
                          <a:effectLst/>
                        </a:rPr>
                        <a:t>US</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900" dirty="0" smtClean="0">
                          <a:effectLst/>
                        </a:rPr>
                        <a:t>Japan</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900" dirty="0" smtClean="0">
                          <a:effectLst/>
                        </a:rPr>
                        <a:t>China</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900" dirty="0" smtClean="0">
                          <a:effectLst/>
                        </a:rPr>
                        <a:t>Possible outcome</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609725">
                <a:tc>
                  <a:txBody>
                    <a:bodyPr/>
                    <a:lstStyle/>
                    <a:p>
                      <a:r>
                        <a:rPr lang="en-US" sz="1500" dirty="0" smtClean="0">
                          <a:solidFill>
                            <a:schemeClr val="bg1"/>
                          </a:solidFill>
                          <a:effectLst/>
                        </a:rPr>
                        <a:t>Realist Approach (Acting</a:t>
                      </a:r>
                      <a:r>
                        <a:rPr lang="en-US" sz="1500" baseline="0" dirty="0" smtClean="0">
                          <a:solidFill>
                            <a:schemeClr val="bg1"/>
                          </a:solidFill>
                          <a:effectLst/>
                        </a:rPr>
                        <a:t> on self interest according to global balance of power)</a:t>
                      </a:r>
                      <a:endParaRPr lang="en-US" sz="1500" b="0" dirty="0">
                        <a:solidFill>
                          <a:schemeClr val="bg1"/>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US" sz="1700" dirty="0" smtClean="0">
                          <a:effectLst/>
                        </a:rPr>
                        <a:t>Decline in economic &amp; </a:t>
                      </a:r>
                      <a:r>
                        <a:rPr lang="en-US" sz="1700" baseline="0" dirty="0" smtClean="0">
                          <a:effectLst/>
                        </a:rPr>
                        <a:t>political power</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l">
                        <a:buNone/>
                      </a:pPr>
                      <a:r>
                        <a:rPr lang="en-US" sz="1400" dirty="0" smtClean="0">
                          <a:effectLst/>
                        </a:rPr>
                        <a:t>Two options:</a:t>
                      </a:r>
                    </a:p>
                    <a:p>
                      <a:pPr marL="0" indent="0" algn="l">
                        <a:buNone/>
                      </a:pPr>
                      <a:r>
                        <a:rPr lang="en-US" sz="1400" dirty="0" smtClean="0">
                          <a:effectLst/>
                        </a:rPr>
                        <a:t>*Shifting away from the US and toward China</a:t>
                      </a:r>
                    </a:p>
                    <a:p>
                      <a:pPr marL="0" indent="0" algn="l">
                        <a:buNone/>
                      </a:pPr>
                      <a:r>
                        <a:rPr lang="en-US" sz="1400" dirty="0" smtClean="0">
                          <a:effectLst/>
                        </a:rPr>
                        <a:t>*Keeping alliance with the US (and</a:t>
                      </a:r>
                      <a:r>
                        <a:rPr lang="en-US" sz="1400" baseline="0" dirty="0" smtClean="0">
                          <a:effectLst/>
                        </a:rPr>
                        <a:t> others) to counter-balance China</a:t>
                      </a:r>
                      <a:endParaRPr lang="en-US" sz="14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700" dirty="0" smtClean="0">
                          <a:effectLst/>
                        </a:rPr>
                        <a:t>A</a:t>
                      </a:r>
                      <a:r>
                        <a:rPr lang="en-US" sz="1700" baseline="0" dirty="0" smtClean="0">
                          <a:effectLst/>
                        </a:rPr>
                        <a:t> center of gravity in the region for Japan to seek closer cooperation</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400" dirty="0" smtClean="0">
                          <a:effectLst/>
                        </a:rPr>
                        <a:t>*US-Japan</a:t>
                      </a:r>
                      <a:r>
                        <a:rPr lang="en-US" sz="1400" baseline="0" dirty="0" smtClean="0">
                          <a:effectLst/>
                        </a:rPr>
                        <a:t> security alliance becomes secondary to US-China and Japan-China relations</a:t>
                      </a:r>
                    </a:p>
                    <a:p>
                      <a:r>
                        <a:rPr lang="en-US" sz="1400" baseline="0" dirty="0" smtClean="0">
                          <a:effectLst/>
                        </a:rPr>
                        <a:t>*US-Japan alliance remains to be strong</a:t>
                      </a:r>
                    </a:p>
                    <a:p>
                      <a:endParaRPr lang="en-US" sz="14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800710">
                <a:tc>
                  <a:txBody>
                    <a:bodyPr/>
                    <a:lstStyle/>
                    <a:p>
                      <a:r>
                        <a:rPr lang="en-US" sz="1500" dirty="0" smtClean="0">
                          <a:solidFill>
                            <a:schemeClr val="bg1"/>
                          </a:solidFill>
                          <a:effectLst/>
                        </a:rPr>
                        <a:t>Liberalist</a:t>
                      </a:r>
                      <a:r>
                        <a:rPr lang="en-US" sz="1500" baseline="0" dirty="0" smtClean="0">
                          <a:solidFill>
                            <a:schemeClr val="bg1"/>
                          </a:solidFill>
                          <a:effectLst/>
                        </a:rPr>
                        <a:t> </a:t>
                      </a:r>
                      <a:r>
                        <a:rPr lang="en-US" sz="1500" dirty="0" smtClean="0">
                          <a:solidFill>
                            <a:schemeClr val="bg1"/>
                          </a:solidFill>
                          <a:effectLst/>
                        </a:rPr>
                        <a:t>Approach (Economic</a:t>
                      </a:r>
                      <a:r>
                        <a:rPr lang="en-US" sz="1500" baseline="0" dirty="0" smtClean="0">
                          <a:solidFill>
                            <a:schemeClr val="bg1"/>
                          </a:solidFill>
                          <a:effectLst/>
                        </a:rPr>
                        <a:t> </a:t>
                      </a:r>
                      <a:r>
                        <a:rPr lang="en-US" sz="1500" dirty="0" smtClean="0">
                          <a:solidFill>
                            <a:schemeClr val="bg1"/>
                          </a:solidFill>
                          <a:effectLst/>
                        </a:rPr>
                        <a:t>interdependence</a:t>
                      </a:r>
                      <a:r>
                        <a:rPr lang="en-US" sz="1500" baseline="0" dirty="0" smtClean="0">
                          <a:solidFill>
                            <a:schemeClr val="bg1"/>
                          </a:solidFill>
                          <a:effectLst/>
                        </a:rPr>
                        <a:t> &amp; Institutions – From competition to cooperation)</a:t>
                      </a:r>
                      <a:endParaRPr lang="en-US" sz="1500" b="0" dirty="0">
                        <a:solidFill>
                          <a:schemeClr val="bg1"/>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US" sz="1700" dirty="0" smtClean="0">
                          <a:effectLst/>
                        </a:rPr>
                        <a:t>Security centered approach</a:t>
                      </a:r>
                      <a:r>
                        <a:rPr lang="en-US" sz="1700" baseline="0" dirty="0" smtClean="0">
                          <a:effectLst/>
                        </a:rPr>
                        <a:t> towards East Asia becomes obsolete &amp; anachronistic</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dirty="0" smtClean="0">
                          <a:effectLst/>
                        </a:rPr>
                        <a:t>East</a:t>
                      </a:r>
                      <a:r>
                        <a:rPr lang="en-US" baseline="0" dirty="0" smtClean="0">
                          <a:effectLst/>
                        </a:rPr>
                        <a:t> Asian Community and liberalization – binding China into the system</a:t>
                      </a:r>
                      <a:endParaRPr lang="en-US"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700" dirty="0" smtClean="0">
                          <a:effectLst/>
                        </a:rPr>
                        <a:t>Integration into the global liberal system &amp; democratization</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400" dirty="0" smtClean="0">
                          <a:effectLst/>
                        </a:rPr>
                        <a:t>Possible tension in US-Japan relations</a:t>
                      </a:r>
                      <a:r>
                        <a:rPr lang="en-US" sz="1400" baseline="0" dirty="0" smtClean="0">
                          <a:effectLst/>
                        </a:rPr>
                        <a:t> as Japan seeks a balance between its security relationship with the US and community relationship with the region</a:t>
                      </a:r>
                      <a:endParaRPr lang="en-US" sz="14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505618">
                <a:tc>
                  <a:txBody>
                    <a:bodyPr/>
                    <a:lstStyle/>
                    <a:p>
                      <a:r>
                        <a:rPr lang="en-US" sz="1500" dirty="0" smtClean="0">
                          <a:solidFill>
                            <a:schemeClr val="bg1"/>
                          </a:solidFill>
                          <a:effectLst/>
                        </a:rPr>
                        <a:t>Constructivist</a:t>
                      </a:r>
                      <a:r>
                        <a:rPr lang="en-US" sz="1500" baseline="0" dirty="0" smtClean="0">
                          <a:solidFill>
                            <a:schemeClr val="bg1"/>
                          </a:solidFill>
                          <a:effectLst/>
                        </a:rPr>
                        <a:t> </a:t>
                      </a:r>
                      <a:r>
                        <a:rPr lang="en-US" sz="1500" dirty="0" smtClean="0">
                          <a:solidFill>
                            <a:schemeClr val="bg1"/>
                          </a:solidFill>
                          <a:effectLst/>
                        </a:rPr>
                        <a:t>Approach (Elite believes</a:t>
                      </a:r>
                      <a:r>
                        <a:rPr lang="en-US" sz="1500" baseline="0" dirty="0" smtClean="0">
                          <a:solidFill>
                            <a:schemeClr val="bg1"/>
                          </a:solidFill>
                          <a:effectLst/>
                        </a:rPr>
                        <a:t> &amp; interaction and public opinion matter in policy making)</a:t>
                      </a:r>
                      <a:endParaRPr lang="en-US" sz="1500" b="0" dirty="0">
                        <a:solidFill>
                          <a:schemeClr val="bg1"/>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US" sz="1500" dirty="0" smtClean="0">
                          <a:effectLst/>
                        </a:rPr>
                        <a:t>Public opinion: Sympathy</a:t>
                      </a:r>
                      <a:r>
                        <a:rPr lang="en-US" sz="1500" baseline="0" dirty="0" smtClean="0">
                          <a:effectLst/>
                        </a:rPr>
                        <a:t> towards Japan and suspicion of China</a:t>
                      </a:r>
                    </a:p>
                    <a:p>
                      <a:r>
                        <a:rPr lang="en-US" sz="1500" baseline="0" dirty="0" smtClean="0">
                          <a:effectLst/>
                        </a:rPr>
                        <a:t>Elites: Realist-liberal</a:t>
                      </a:r>
                      <a:endParaRPr lang="en-US" sz="15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600" dirty="0" smtClean="0">
                          <a:effectLst/>
                        </a:rPr>
                        <a:t>Public: Antipathy</a:t>
                      </a:r>
                      <a:r>
                        <a:rPr lang="en-US" sz="1600" baseline="0" dirty="0" smtClean="0">
                          <a:effectLst/>
                        </a:rPr>
                        <a:t> towards China</a:t>
                      </a:r>
                    </a:p>
                    <a:p>
                      <a:r>
                        <a:rPr lang="en-US" sz="1600" baseline="0" dirty="0" smtClean="0">
                          <a:effectLst/>
                        </a:rPr>
                        <a:t>Elites: Realist-Liberal</a:t>
                      </a:r>
                      <a:endParaRPr lang="en-US" sz="16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600" dirty="0" smtClean="0">
                          <a:effectLst/>
                        </a:rPr>
                        <a:t>Public:  Antipathy towards</a:t>
                      </a:r>
                      <a:r>
                        <a:rPr lang="en-US" sz="1600" baseline="0" dirty="0" smtClean="0">
                          <a:effectLst/>
                        </a:rPr>
                        <a:t> Japan</a:t>
                      </a:r>
                    </a:p>
                    <a:p>
                      <a:r>
                        <a:rPr lang="en-US" sz="1600" baseline="0" dirty="0" smtClean="0">
                          <a:effectLst/>
                        </a:rPr>
                        <a:t>Elites: Hyper-realist</a:t>
                      </a:r>
                      <a:endParaRPr lang="en-US" sz="16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600" dirty="0" smtClean="0">
                          <a:effectLst/>
                        </a:rPr>
                        <a:t>Preservation of the status quo</a:t>
                      </a:r>
                      <a:endParaRPr lang="en-US" sz="16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
        <p:nvSpPr>
          <p:cNvPr id="7" name="矩形 6"/>
          <p:cNvSpPr/>
          <p:nvPr/>
        </p:nvSpPr>
        <p:spPr>
          <a:xfrm>
            <a:off x="351177" y="5171090"/>
            <a:ext cx="8493248" cy="1464118"/>
          </a:xfrm>
          <a:prstGeom prst="rect">
            <a:avLst/>
          </a:prstGeom>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lstStyle/>
          <a:p>
            <a:pPr marL="342900" indent="-342900">
              <a:buAutoNum type="arabicPeriod"/>
            </a:pPr>
            <a:r>
              <a:rPr lang="en-US" altLang="zh-TW" sz="2000" i="1" dirty="0" smtClean="0"/>
              <a:t>“… The logic of U.S. hedging strategy is to hold out the carrot of economic cooperation and integration as a reward for what the U.S. considers “responsible stakeholder” behavior, but also to make China aware that revisionist behavior could result in a costly security competition with the United States and its partners. …”</a:t>
            </a:r>
          </a:p>
        </p:txBody>
      </p:sp>
      <p:sp>
        <p:nvSpPr>
          <p:cNvPr id="6" name="矩形 5"/>
          <p:cNvSpPr/>
          <p:nvPr/>
        </p:nvSpPr>
        <p:spPr>
          <a:xfrm>
            <a:off x="2207164" y="2979686"/>
            <a:ext cx="5092273" cy="2254468"/>
          </a:xfrm>
          <a:prstGeom prst="rect">
            <a:avLst/>
          </a:prstGeom>
          <a:noFill/>
          <a:ln w="57150">
            <a:solidFill>
              <a:schemeClr val="accent4">
                <a:lumMod val="60000"/>
                <a:lumOff val="40000"/>
              </a:schemeClr>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7" name="向下箭號 16"/>
          <p:cNvSpPr/>
          <p:nvPr/>
        </p:nvSpPr>
        <p:spPr>
          <a:xfrm>
            <a:off x="4587765" y="4981906"/>
            <a:ext cx="315310" cy="504496"/>
          </a:xfrm>
          <a:prstGeom prst="downArrow">
            <a:avLst/>
          </a:prstGeom>
          <a:solidFill>
            <a:schemeClr val="accent4">
              <a:lumMod val="60000"/>
              <a:lumOff val="40000"/>
            </a:schemeClr>
          </a:solidFill>
          <a:ln>
            <a:solidFill>
              <a:srgbClr val="FFFF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zh-TW" altLang="en-US"/>
          </a:p>
        </p:txBody>
      </p:sp>
      <p:sp>
        <p:nvSpPr>
          <p:cNvPr id="8" name="向下箭號 7"/>
          <p:cNvSpPr/>
          <p:nvPr/>
        </p:nvSpPr>
        <p:spPr>
          <a:xfrm rot="16200000">
            <a:off x="2002216" y="3810001"/>
            <a:ext cx="315310" cy="504496"/>
          </a:xfrm>
          <a:prstGeom prst="downArrow">
            <a:avLst/>
          </a:prstGeom>
          <a:solidFill>
            <a:schemeClr val="accent4">
              <a:lumMod val="60000"/>
              <a:lumOff val="40000"/>
            </a:schemeClr>
          </a:solidFill>
          <a:ln>
            <a:solidFill>
              <a:srgbClr val="FFFF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1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7"/>
          <p:cNvGraphicFramePr>
            <a:graphicFrameLocks noGrp="1"/>
          </p:cNvGraphicFramePr>
          <p:nvPr>
            <p:ph idx="1"/>
            <p:extLst>
              <p:ext uri="{D42A27DB-BD31-4B8C-83A1-F6EECF244321}">
                <p14:modId xmlns="" xmlns:p14="http://schemas.microsoft.com/office/powerpoint/2010/main" val="511153204"/>
              </p:ext>
            </p:extLst>
          </p:nvPr>
        </p:nvGraphicFramePr>
        <p:xfrm>
          <a:off x="351177" y="389960"/>
          <a:ext cx="8493282" cy="6245258"/>
        </p:xfrm>
        <a:graphic>
          <a:graphicData uri="http://schemas.openxmlformats.org/drawingml/2006/table">
            <a:tbl>
              <a:tblPr firstRow="1" bandRow="1">
                <a:tableStyleId>{5C22544A-7EE6-4342-B048-85BDC9FD1C3A}</a:tableStyleId>
              </a:tblPr>
              <a:tblGrid>
                <a:gridCol w="1890766"/>
                <a:gridCol w="1650629"/>
                <a:gridCol w="1650629"/>
                <a:gridCol w="1650629"/>
                <a:gridCol w="1650629"/>
              </a:tblGrid>
              <a:tr h="842552">
                <a:tc>
                  <a:txBody>
                    <a:bodyPr/>
                    <a:lstStyle/>
                    <a:p>
                      <a:r>
                        <a:rPr lang="en-US" sz="1100" dirty="0" smtClean="0">
                          <a:effectLst/>
                        </a:rPr>
                        <a:t>US-Japan Security Framework in the Asia-Pacific: Theoretical Approaches from Japan’s perspective</a:t>
                      </a:r>
                      <a:endParaRPr lang="en-US" sz="1100" b="0" dirty="0">
                        <a:solidFill>
                          <a:srgbClr val="FF0000"/>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0000"/>
                    </a:solidFill>
                  </a:tcPr>
                </a:tc>
                <a:tc>
                  <a:txBody>
                    <a:bodyPr/>
                    <a:lstStyle/>
                    <a:p>
                      <a:pPr algn="ctr"/>
                      <a:r>
                        <a:rPr lang="en-US" sz="1900" dirty="0" smtClean="0">
                          <a:effectLst/>
                        </a:rPr>
                        <a:t>US</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900" dirty="0" smtClean="0">
                          <a:effectLst/>
                        </a:rPr>
                        <a:t>Japan</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900" dirty="0" smtClean="0">
                          <a:effectLst/>
                        </a:rPr>
                        <a:t>China</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900" dirty="0" smtClean="0">
                          <a:effectLst/>
                        </a:rPr>
                        <a:t>Possible outcome</a:t>
                      </a:r>
                      <a:endParaRPr lang="en-US" sz="1900" b="0" dirty="0">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609725">
                <a:tc>
                  <a:txBody>
                    <a:bodyPr/>
                    <a:lstStyle/>
                    <a:p>
                      <a:r>
                        <a:rPr lang="en-US" sz="1500" dirty="0" smtClean="0">
                          <a:solidFill>
                            <a:schemeClr val="bg1"/>
                          </a:solidFill>
                          <a:effectLst/>
                        </a:rPr>
                        <a:t>Realist Approach (Acting</a:t>
                      </a:r>
                      <a:r>
                        <a:rPr lang="en-US" sz="1500" baseline="0" dirty="0" smtClean="0">
                          <a:solidFill>
                            <a:schemeClr val="bg1"/>
                          </a:solidFill>
                          <a:effectLst/>
                        </a:rPr>
                        <a:t> on self interest according to global balance of power)</a:t>
                      </a:r>
                      <a:endParaRPr lang="en-US" sz="1500" b="0" dirty="0">
                        <a:solidFill>
                          <a:schemeClr val="bg1"/>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US" sz="1700" dirty="0" smtClean="0">
                          <a:effectLst/>
                        </a:rPr>
                        <a:t>Decline in economic &amp; </a:t>
                      </a:r>
                      <a:r>
                        <a:rPr lang="en-US" sz="1700" baseline="0" dirty="0" smtClean="0">
                          <a:effectLst/>
                        </a:rPr>
                        <a:t>political power</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l">
                        <a:buNone/>
                      </a:pPr>
                      <a:r>
                        <a:rPr lang="en-US" sz="1400" dirty="0" smtClean="0">
                          <a:effectLst/>
                        </a:rPr>
                        <a:t>Two options:</a:t>
                      </a:r>
                    </a:p>
                    <a:p>
                      <a:pPr marL="0" indent="0" algn="l">
                        <a:buNone/>
                      </a:pPr>
                      <a:r>
                        <a:rPr lang="en-US" sz="1400" dirty="0" smtClean="0">
                          <a:effectLst/>
                        </a:rPr>
                        <a:t>*Shifting away from the US and toward China</a:t>
                      </a:r>
                    </a:p>
                    <a:p>
                      <a:pPr marL="0" indent="0" algn="l">
                        <a:buNone/>
                      </a:pPr>
                      <a:r>
                        <a:rPr lang="en-US" sz="1400" dirty="0" smtClean="0">
                          <a:effectLst/>
                        </a:rPr>
                        <a:t>*Keeping alliance with the US (and</a:t>
                      </a:r>
                      <a:r>
                        <a:rPr lang="en-US" sz="1400" baseline="0" dirty="0" smtClean="0">
                          <a:effectLst/>
                        </a:rPr>
                        <a:t> others) to counter-balance China</a:t>
                      </a:r>
                      <a:endParaRPr lang="en-US" sz="14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700" dirty="0" smtClean="0">
                          <a:effectLst/>
                        </a:rPr>
                        <a:t>A</a:t>
                      </a:r>
                      <a:r>
                        <a:rPr lang="en-US" sz="1700" baseline="0" dirty="0" smtClean="0">
                          <a:effectLst/>
                        </a:rPr>
                        <a:t> center of gravity in the region for Japan to seek closer cooperation</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400" dirty="0" smtClean="0">
                          <a:effectLst/>
                        </a:rPr>
                        <a:t>*US-Japan</a:t>
                      </a:r>
                      <a:r>
                        <a:rPr lang="en-US" sz="1400" baseline="0" dirty="0" smtClean="0">
                          <a:effectLst/>
                        </a:rPr>
                        <a:t> security alliance becomes secondary to US-China and Japan-China relations</a:t>
                      </a:r>
                    </a:p>
                    <a:p>
                      <a:r>
                        <a:rPr lang="en-US" sz="1400" baseline="0" dirty="0" smtClean="0">
                          <a:effectLst/>
                        </a:rPr>
                        <a:t>*US-Japan alliance remains to be strong</a:t>
                      </a:r>
                    </a:p>
                    <a:p>
                      <a:endParaRPr lang="en-US" sz="14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800710">
                <a:tc>
                  <a:txBody>
                    <a:bodyPr/>
                    <a:lstStyle/>
                    <a:p>
                      <a:r>
                        <a:rPr lang="en-US" sz="1500" dirty="0" smtClean="0">
                          <a:solidFill>
                            <a:schemeClr val="bg1"/>
                          </a:solidFill>
                          <a:effectLst/>
                        </a:rPr>
                        <a:t>Liberalist</a:t>
                      </a:r>
                      <a:r>
                        <a:rPr lang="en-US" sz="1500" baseline="0" dirty="0" smtClean="0">
                          <a:solidFill>
                            <a:schemeClr val="bg1"/>
                          </a:solidFill>
                          <a:effectLst/>
                        </a:rPr>
                        <a:t> </a:t>
                      </a:r>
                      <a:r>
                        <a:rPr lang="en-US" sz="1500" dirty="0" smtClean="0">
                          <a:solidFill>
                            <a:schemeClr val="bg1"/>
                          </a:solidFill>
                          <a:effectLst/>
                        </a:rPr>
                        <a:t>Approach (Economic</a:t>
                      </a:r>
                      <a:r>
                        <a:rPr lang="en-US" sz="1500" baseline="0" dirty="0" smtClean="0">
                          <a:solidFill>
                            <a:schemeClr val="bg1"/>
                          </a:solidFill>
                          <a:effectLst/>
                        </a:rPr>
                        <a:t> </a:t>
                      </a:r>
                      <a:r>
                        <a:rPr lang="en-US" sz="1500" dirty="0" smtClean="0">
                          <a:solidFill>
                            <a:schemeClr val="bg1"/>
                          </a:solidFill>
                          <a:effectLst/>
                        </a:rPr>
                        <a:t>interdependence</a:t>
                      </a:r>
                      <a:r>
                        <a:rPr lang="en-US" sz="1500" baseline="0" dirty="0" smtClean="0">
                          <a:solidFill>
                            <a:schemeClr val="bg1"/>
                          </a:solidFill>
                          <a:effectLst/>
                        </a:rPr>
                        <a:t> &amp; Institutions – From competition to cooperation)</a:t>
                      </a:r>
                      <a:endParaRPr lang="en-US" sz="1500" b="0" dirty="0">
                        <a:solidFill>
                          <a:schemeClr val="bg1"/>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US" sz="1700" dirty="0" smtClean="0">
                          <a:effectLst/>
                        </a:rPr>
                        <a:t>Security centered approach</a:t>
                      </a:r>
                      <a:r>
                        <a:rPr lang="en-US" sz="1700" baseline="0" dirty="0" smtClean="0">
                          <a:effectLst/>
                        </a:rPr>
                        <a:t> towards East Asia becomes obsolete &amp; anachronistic</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dirty="0" smtClean="0">
                          <a:effectLst/>
                        </a:rPr>
                        <a:t>East</a:t>
                      </a:r>
                      <a:r>
                        <a:rPr lang="en-US" baseline="0" dirty="0" smtClean="0">
                          <a:effectLst/>
                        </a:rPr>
                        <a:t> Asian Community and liberalization – binding China into the system</a:t>
                      </a:r>
                      <a:endParaRPr lang="en-US"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700" dirty="0" smtClean="0">
                          <a:effectLst/>
                        </a:rPr>
                        <a:t>Integration into the global liberal system &amp; democratization</a:t>
                      </a:r>
                      <a:endParaRPr lang="en-US" sz="17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400" dirty="0" smtClean="0">
                          <a:effectLst/>
                        </a:rPr>
                        <a:t>Possible tension in US-Japan relations</a:t>
                      </a:r>
                      <a:r>
                        <a:rPr lang="en-US" sz="1400" baseline="0" dirty="0" smtClean="0">
                          <a:effectLst/>
                        </a:rPr>
                        <a:t> as Japan seeks a balance between its security relationship with the US and community relationship with the region</a:t>
                      </a:r>
                      <a:endParaRPr lang="en-US" sz="14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1505618">
                <a:tc>
                  <a:txBody>
                    <a:bodyPr/>
                    <a:lstStyle/>
                    <a:p>
                      <a:r>
                        <a:rPr lang="en-US" sz="1500" dirty="0" smtClean="0">
                          <a:solidFill>
                            <a:schemeClr val="bg1"/>
                          </a:solidFill>
                          <a:effectLst/>
                        </a:rPr>
                        <a:t>Constructivist</a:t>
                      </a:r>
                      <a:r>
                        <a:rPr lang="en-US" sz="1500" baseline="0" dirty="0" smtClean="0">
                          <a:solidFill>
                            <a:schemeClr val="bg1"/>
                          </a:solidFill>
                          <a:effectLst/>
                        </a:rPr>
                        <a:t> </a:t>
                      </a:r>
                      <a:r>
                        <a:rPr lang="en-US" sz="1500" dirty="0" smtClean="0">
                          <a:solidFill>
                            <a:schemeClr val="bg1"/>
                          </a:solidFill>
                          <a:effectLst/>
                        </a:rPr>
                        <a:t>Approach (Elite believes</a:t>
                      </a:r>
                      <a:r>
                        <a:rPr lang="en-US" sz="1500" baseline="0" dirty="0" smtClean="0">
                          <a:solidFill>
                            <a:schemeClr val="bg1"/>
                          </a:solidFill>
                          <a:effectLst/>
                        </a:rPr>
                        <a:t> &amp; interaction and public opinion matter in policy making)</a:t>
                      </a:r>
                      <a:endParaRPr lang="en-US" sz="1500" b="0" dirty="0">
                        <a:solidFill>
                          <a:schemeClr val="bg1"/>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r>
                        <a:rPr lang="en-US" sz="1500" dirty="0" smtClean="0">
                          <a:effectLst/>
                        </a:rPr>
                        <a:t>Public opinion: Sympathy</a:t>
                      </a:r>
                      <a:r>
                        <a:rPr lang="en-US" sz="1500" baseline="0" dirty="0" smtClean="0">
                          <a:effectLst/>
                        </a:rPr>
                        <a:t> towards Japan and suspicion of China</a:t>
                      </a:r>
                    </a:p>
                    <a:p>
                      <a:r>
                        <a:rPr lang="en-US" sz="1500" baseline="0" dirty="0" smtClean="0">
                          <a:effectLst/>
                        </a:rPr>
                        <a:t>Elites: Realist-liberal</a:t>
                      </a:r>
                      <a:endParaRPr lang="en-US" sz="15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600" dirty="0" smtClean="0">
                          <a:effectLst/>
                        </a:rPr>
                        <a:t>Public: Antipathy</a:t>
                      </a:r>
                      <a:r>
                        <a:rPr lang="en-US" sz="1600" baseline="0" dirty="0" smtClean="0">
                          <a:effectLst/>
                        </a:rPr>
                        <a:t> towards China</a:t>
                      </a:r>
                    </a:p>
                    <a:p>
                      <a:r>
                        <a:rPr lang="en-US" sz="1600" baseline="0" dirty="0" smtClean="0">
                          <a:effectLst/>
                        </a:rPr>
                        <a:t>Elites: Realist-Liberal</a:t>
                      </a:r>
                      <a:endParaRPr lang="en-US" sz="16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600" dirty="0" smtClean="0">
                          <a:effectLst/>
                        </a:rPr>
                        <a:t>Public:  Antipathy towards</a:t>
                      </a:r>
                      <a:r>
                        <a:rPr lang="en-US" sz="1600" baseline="0" dirty="0" smtClean="0">
                          <a:effectLst/>
                        </a:rPr>
                        <a:t> Japan</a:t>
                      </a:r>
                    </a:p>
                    <a:p>
                      <a:r>
                        <a:rPr lang="en-US" sz="1600" baseline="0" dirty="0" smtClean="0">
                          <a:effectLst/>
                        </a:rPr>
                        <a:t>Elites: Hyper-realist</a:t>
                      </a:r>
                      <a:endParaRPr lang="en-US" sz="16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1600" dirty="0" smtClean="0">
                          <a:effectLst/>
                        </a:rPr>
                        <a:t>Preservation of the status quo</a:t>
                      </a:r>
                      <a:endParaRPr lang="en-US" sz="1600" b="0" dirty="0">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墨水瓶">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墨水瓶.thmx</Template>
  <TotalTime>2067</TotalTime>
  <Words>1674</Words>
  <Application>Microsoft Office PowerPoint</Application>
  <PresentationFormat>如螢幕大小 (4:3)</PresentationFormat>
  <Paragraphs>197</Paragraphs>
  <Slides>19</Slides>
  <Notes>2</Notes>
  <HiddenSlides>0</HiddenSlides>
  <MMClips>0</MMClips>
  <ScaleCrop>false</ScaleCrop>
  <HeadingPairs>
    <vt:vector size="4" baseType="variant">
      <vt:variant>
        <vt:lpstr>佈景主題</vt:lpstr>
      </vt:variant>
      <vt:variant>
        <vt:i4>1</vt:i4>
      </vt:variant>
      <vt:variant>
        <vt:lpstr>投影片標題</vt:lpstr>
      </vt:variant>
      <vt:variant>
        <vt:i4>19</vt:i4>
      </vt:variant>
    </vt:vector>
  </HeadingPairs>
  <TitlesOfParts>
    <vt:vector size="20" baseType="lpstr">
      <vt:lpstr>墨水瓶</vt:lpstr>
      <vt:lpstr>The Rationales for the U.S. and Japan</vt:lpstr>
      <vt:lpstr>投影片 2</vt:lpstr>
      <vt:lpstr>Summary</vt:lpstr>
      <vt:lpstr>Summary</vt:lpstr>
      <vt:lpstr>The Overall Picture</vt:lpstr>
      <vt:lpstr>Comparison</vt:lpstr>
      <vt:lpstr>投影片 7</vt:lpstr>
      <vt:lpstr>投影片 8</vt:lpstr>
      <vt:lpstr>投影片 9</vt:lpstr>
      <vt:lpstr>Japan’s Dilemma</vt:lpstr>
      <vt:lpstr>Alliance Theory: Abandonment</vt:lpstr>
      <vt:lpstr>Alliance Theory: Abandonment</vt:lpstr>
      <vt:lpstr>Alliance Theory: Abandonment</vt:lpstr>
      <vt:lpstr>Alliance Theory: Abandonment</vt:lpstr>
      <vt:lpstr>Alliance Theory: Entrapment</vt:lpstr>
      <vt:lpstr>Japanese Perspective</vt:lpstr>
      <vt:lpstr>投影片 17</vt:lpstr>
      <vt:lpstr>Q&amp;A</vt:lpstr>
      <vt:lpstr>Q&amp;A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Evolution of Military Cooperation in the U.S. – Japan Alliance</dc:title>
  <dc:creator>George</dc:creator>
  <cp:lastModifiedBy>Chaster Chang</cp:lastModifiedBy>
  <cp:revision>129</cp:revision>
  <dcterms:created xsi:type="dcterms:W3CDTF">2013-04-07T18:43:41Z</dcterms:created>
  <dcterms:modified xsi:type="dcterms:W3CDTF">2013-04-14T17:18:32Z</dcterms:modified>
</cp:coreProperties>
</file>