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75" r:id="rId4"/>
    <p:sldId id="263" r:id="rId5"/>
    <p:sldId id="258" r:id="rId6"/>
    <p:sldId id="264" r:id="rId7"/>
    <p:sldId id="266" r:id="rId8"/>
    <p:sldId id="260" r:id="rId9"/>
    <p:sldId id="261" r:id="rId10"/>
    <p:sldId id="268" r:id="rId11"/>
    <p:sldId id="269" r:id="rId12"/>
    <p:sldId id="272" r:id="rId13"/>
    <p:sldId id="273" r:id="rId14"/>
    <p:sldId id="267" r:id="rId15"/>
    <p:sldId id="262" r:id="rId16"/>
    <p:sldId id="274" r:id="rId1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9" d="100"/>
          <a:sy n="69" d="100"/>
        </p:scale>
        <p:origin x="-1416" y="-96"/>
      </p:cViewPr>
      <p:guideLst>
        <p:guide orient="horz" pos="4020"/>
        <p:guide pos="3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65499D-E900-4DE0-96ED-EE038BEF39EC}"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de-DE"/>
        </a:p>
      </dgm:t>
    </dgm:pt>
    <dgm:pt modelId="{FD480F74-BC15-4494-887D-14DFDDF239BE}">
      <dgm:prSet phldrT="[Text]" custT="1"/>
      <dgm:spPr/>
      <dgm:t>
        <a:bodyPr/>
        <a:lstStyle/>
        <a:p>
          <a:r>
            <a:rPr lang="de-DE" sz="1800" b="1" dirty="0" smtClean="0">
              <a:solidFill>
                <a:schemeClr val="tx1">
                  <a:lumMod val="50000"/>
                  <a:lumOff val="50000"/>
                </a:schemeClr>
              </a:solidFill>
            </a:rPr>
            <a:t>Free-rider</a:t>
          </a:r>
          <a:r>
            <a:rPr lang="de-DE" sz="1800" dirty="0" smtClean="0">
              <a:solidFill>
                <a:schemeClr val="tx1">
                  <a:lumMod val="50000"/>
                  <a:lumOff val="50000"/>
                </a:schemeClr>
              </a:solidFill>
            </a:rPr>
            <a:t> </a:t>
          </a:r>
          <a:r>
            <a:rPr lang="de-DE" sz="1800" b="1" dirty="0" err="1" smtClean="0">
              <a:solidFill>
                <a:schemeClr val="tx1">
                  <a:lumMod val="50000"/>
                  <a:lumOff val="50000"/>
                </a:schemeClr>
              </a:solidFill>
            </a:rPr>
            <a:t>criticisms</a:t>
          </a:r>
          <a:r>
            <a:rPr lang="de-DE" sz="1800" dirty="0" smtClean="0">
              <a:solidFill>
                <a:schemeClr val="tx1">
                  <a:lumMod val="50000"/>
                  <a:lumOff val="50000"/>
                </a:schemeClr>
              </a:solidFill>
            </a:rPr>
            <a:t> </a:t>
          </a:r>
          <a:r>
            <a:rPr lang="de-DE" sz="1800" dirty="0" err="1" smtClean="0">
              <a:solidFill>
                <a:schemeClr val="tx1">
                  <a:lumMod val="50000"/>
                  <a:lumOff val="50000"/>
                </a:schemeClr>
              </a:solidFill>
            </a:rPr>
            <a:t>from</a:t>
          </a:r>
          <a:r>
            <a:rPr lang="de-DE" sz="1800" dirty="0" smtClean="0">
              <a:solidFill>
                <a:schemeClr val="tx1">
                  <a:lumMod val="50000"/>
                  <a:lumOff val="50000"/>
                </a:schemeClr>
              </a:solidFill>
            </a:rPr>
            <a:t> </a:t>
          </a:r>
          <a:r>
            <a:rPr lang="de-DE" sz="1800" dirty="0" err="1" smtClean="0">
              <a:solidFill>
                <a:schemeClr val="tx1">
                  <a:lumMod val="50000"/>
                  <a:lumOff val="50000"/>
                </a:schemeClr>
              </a:solidFill>
            </a:rPr>
            <a:t>overseas</a:t>
          </a:r>
          <a:endParaRPr lang="de-DE" sz="1800" dirty="0">
            <a:solidFill>
              <a:schemeClr val="tx1">
                <a:lumMod val="50000"/>
                <a:lumOff val="50000"/>
              </a:schemeClr>
            </a:solidFill>
          </a:endParaRPr>
        </a:p>
      </dgm:t>
    </dgm:pt>
    <dgm:pt modelId="{356D921E-D611-4068-B031-505F76143158}" type="parTrans" cxnId="{B7C96584-55A4-45BA-A989-6153F6F88D98}">
      <dgm:prSet/>
      <dgm:spPr/>
      <dgm:t>
        <a:bodyPr/>
        <a:lstStyle/>
        <a:p>
          <a:endParaRPr lang="de-DE"/>
        </a:p>
      </dgm:t>
    </dgm:pt>
    <dgm:pt modelId="{46DDE61A-D9E1-424F-89D9-F6A7B28279C4}" type="sibTrans" cxnId="{B7C96584-55A4-45BA-A989-6153F6F88D98}">
      <dgm:prSet/>
      <dgm:spPr/>
      <dgm:t>
        <a:bodyPr/>
        <a:lstStyle/>
        <a:p>
          <a:endParaRPr lang="de-DE"/>
        </a:p>
      </dgm:t>
    </dgm:pt>
    <dgm:pt modelId="{0D2780E3-6CB7-4063-9870-B46A76701886}">
      <dgm:prSet phldrT="[Text]" custT="1"/>
      <dgm:spPr/>
      <dgm:t>
        <a:bodyPr/>
        <a:lstStyle/>
        <a:p>
          <a:r>
            <a:rPr lang="de-DE" sz="1800" b="1" dirty="0" err="1" smtClean="0">
              <a:solidFill>
                <a:schemeClr val="tx1">
                  <a:lumMod val="50000"/>
                  <a:lumOff val="50000"/>
                </a:schemeClr>
              </a:solidFill>
            </a:rPr>
            <a:t>Desire</a:t>
          </a:r>
          <a:r>
            <a:rPr lang="de-DE" sz="1800" b="1" dirty="0" smtClean="0">
              <a:solidFill>
                <a:schemeClr val="tx1">
                  <a:lumMod val="50000"/>
                  <a:lumOff val="50000"/>
                </a:schemeClr>
              </a:solidFill>
            </a:rPr>
            <a:t> </a:t>
          </a:r>
          <a:r>
            <a:rPr lang="de-DE" sz="1800" b="1" dirty="0" err="1" smtClean="0">
              <a:solidFill>
                <a:schemeClr val="tx1">
                  <a:lumMod val="50000"/>
                  <a:lumOff val="50000"/>
                </a:schemeClr>
              </a:solidFill>
            </a:rPr>
            <a:t>to</a:t>
          </a:r>
          <a:r>
            <a:rPr lang="de-DE" sz="1800" b="1" dirty="0" smtClean="0">
              <a:solidFill>
                <a:schemeClr val="tx1">
                  <a:lumMod val="50000"/>
                  <a:lumOff val="50000"/>
                </a:schemeClr>
              </a:solidFill>
            </a:rPr>
            <a:t> </a:t>
          </a:r>
          <a:r>
            <a:rPr lang="de-DE" sz="1800" b="1" dirty="0" err="1" smtClean="0">
              <a:solidFill>
                <a:schemeClr val="tx1">
                  <a:lumMod val="50000"/>
                  <a:lumOff val="50000"/>
                </a:schemeClr>
              </a:solidFill>
            </a:rPr>
            <a:t>play</a:t>
          </a:r>
          <a:r>
            <a:rPr lang="de-DE" sz="1800" b="1" dirty="0" smtClean="0">
              <a:solidFill>
                <a:schemeClr val="tx1">
                  <a:lumMod val="50000"/>
                  <a:lumOff val="50000"/>
                </a:schemeClr>
              </a:solidFill>
            </a:rPr>
            <a:t> </a:t>
          </a:r>
          <a:r>
            <a:rPr lang="de-DE" sz="1800" b="1" dirty="0" err="1" smtClean="0">
              <a:solidFill>
                <a:schemeClr val="tx1">
                  <a:lumMod val="50000"/>
                  <a:lumOff val="50000"/>
                </a:schemeClr>
              </a:solidFill>
            </a:rPr>
            <a:t>significant</a:t>
          </a:r>
          <a:r>
            <a:rPr lang="de-DE" sz="1800" b="1" dirty="0" smtClean="0">
              <a:solidFill>
                <a:schemeClr val="tx1">
                  <a:lumMod val="50000"/>
                  <a:lumOff val="50000"/>
                </a:schemeClr>
              </a:solidFill>
            </a:rPr>
            <a:t> </a:t>
          </a:r>
          <a:r>
            <a:rPr lang="de-DE" sz="1800" b="1" dirty="0" err="1" smtClean="0">
              <a:solidFill>
                <a:schemeClr val="tx1">
                  <a:lumMod val="50000"/>
                  <a:lumOff val="50000"/>
                </a:schemeClr>
              </a:solidFill>
            </a:rPr>
            <a:t>role</a:t>
          </a:r>
          <a:r>
            <a:rPr lang="de-DE" sz="1800" b="1" dirty="0" smtClean="0">
              <a:solidFill>
                <a:schemeClr val="tx1">
                  <a:lumMod val="50000"/>
                  <a:lumOff val="50000"/>
                </a:schemeClr>
              </a:solidFill>
            </a:rPr>
            <a:t> </a:t>
          </a:r>
          <a:r>
            <a:rPr lang="de-DE" sz="1800" dirty="0" smtClean="0">
              <a:solidFill>
                <a:schemeClr val="tx1">
                  <a:lumMod val="50000"/>
                  <a:lumOff val="50000"/>
                </a:schemeClr>
              </a:solidFill>
            </a:rPr>
            <a:t>not </a:t>
          </a:r>
          <a:r>
            <a:rPr lang="de-DE" sz="1800" dirty="0" err="1" smtClean="0">
              <a:solidFill>
                <a:schemeClr val="tx1">
                  <a:lumMod val="50000"/>
                  <a:lumOff val="50000"/>
                </a:schemeClr>
              </a:solidFill>
            </a:rPr>
            <a:t>only</a:t>
          </a:r>
          <a:r>
            <a:rPr lang="de-DE" sz="1800" dirty="0" smtClean="0">
              <a:solidFill>
                <a:schemeClr val="tx1">
                  <a:lumMod val="50000"/>
                  <a:lumOff val="50000"/>
                </a:schemeClr>
              </a:solidFill>
            </a:rPr>
            <a:t> in global </a:t>
          </a:r>
          <a:r>
            <a:rPr lang="de-DE" sz="1800" dirty="0" err="1" smtClean="0">
              <a:solidFill>
                <a:schemeClr val="tx1">
                  <a:lumMod val="50000"/>
                  <a:lumOff val="50000"/>
                </a:schemeClr>
              </a:solidFill>
            </a:rPr>
            <a:t>economic</a:t>
          </a:r>
          <a:r>
            <a:rPr lang="de-DE" sz="1800" dirty="0" smtClean="0">
              <a:solidFill>
                <a:schemeClr val="tx1">
                  <a:lumMod val="50000"/>
                  <a:lumOff val="50000"/>
                </a:schemeClr>
              </a:solidFill>
            </a:rPr>
            <a:t> </a:t>
          </a:r>
          <a:r>
            <a:rPr lang="de-DE" sz="1800" dirty="0" err="1" smtClean="0">
              <a:solidFill>
                <a:schemeClr val="tx1">
                  <a:lumMod val="50000"/>
                  <a:lumOff val="50000"/>
                </a:schemeClr>
              </a:solidFill>
            </a:rPr>
            <a:t>affairs</a:t>
          </a:r>
          <a:r>
            <a:rPr lang="de-DE" sz="1800" dirty="0" smtClean="0">
              <a:solidFill>
                <a:schemeClr val="tx1">
                  <a:lumMod val="50000"/>
                  <a:lumOff val="50000"/>
                </a:schemeClr>
              </a:solidFill>
            </a:rPr>
            <a:t> but also in international </a:t>
          </a:r>
          <a:r>
            <a:rPr lang="de-DE" sz="1800" dirty="0" err="1" smtClean="0">
              <a:solidFill>
                <a:schemeClr val="tx1">
                  <a:lumMod val="50000"/>
                  <a:lumOff val="50000"/>
                </a:schemeClr>
              </a:solidFill>
            </a:rPr>
            <a:t>politics</a:t>
          </a:r>
          <a:endParaRPr lang="de-DE" sz="1800" dirty="0" smtClean="0">
            <a:solidFill>
              <a:schemeClr val="tx1">
                <a:lumMod val="50000"/>
                <a:lumOff val="50000"/>
              </a:schemeClr>
            </a:solidFill>
          </a:endParaRPr>
        </a:p>
      </dgm:t>
    </dgm:pt>
    <dgm:pt modelId="{A082DF16-2D78-4B19-BBDC-0A85CD1E19D7}" type="parTrans" cxnId="{0AD6283C-4A33-423B-9C45-8FAA46FAF8B9}">
      <dgm:prSet/>
      <dgm:spPr/>
      <dgm:t>
        <a:bodyPr/>
        <a:lstStyle/>
        <a:p>
          <a:endParaRPr lang="de-DE"/>
        </a:p>
      </dgm:t>
    </dgm:pt>
    <dgm:pt modelId="{C35B37E8-DB96-4C6C-9247-535DB2438DB9}" type="sibTrans" cxnId="{0AD6283C-4A33-423B-9C45-8FAA46FAF8B9}">
      <dgm:prSet/>
      <dgm:spPr/>
      <dgm:t>
        <a:bodyPr/>
        <a:lstStyle/>
        <a:p>
          <a:endParaRPr lang="de-DE"/>
        </a:p>
      </dgm:t>
    </dgm:pt>
    <dgm:pt modelId="{B0FBFADD-1187-4812-9554-5F8AF17DE184}" type="pres">
      <dgm:prSet presAssocID="{A065499D-E900-4DE0-96ED-EE038BEF39EC}" presName="Name0" presStyleCnt="0">
        <dgm:presLayoutVars>
          <dgm:chMax val="2"/>
          <dgm:chPref val="2"/>
          <dgm:animLvl val="lvl"/>
        </dgm:presLayoutVars>
      </dgm:prSet>
      <dgm:spPr/>
      <dgm:t>
        <a:bodyPr/>
        <a:lstStyle/>
        <a:p>
          <a:endParaRPr lang="de-DE"/>
        </a:p>
      </dgm:t>
    </dgm:pt>
    <dgm:pt modelId="{E93C4DD5-19EE-4C2C-AF75-AC2DF0099101}" type="pres">
      <dgm:prSet presAssocID="{A065499D-E900-4DE0-96ED-EE038BEF39EC}" presName="LeftText" presStyleLbl="revTx" presStyleIdx="0" presStyleCnt="0">
        <dgm:presLayoutVars>
          <dgm:bulletEnabled val="1"/>
        </dgm:presLayoutVars>
      </dgm:prSet>
      <dgm:spPr/>
      <dgm:t>
        <a:bodyPr/>
        <a:lstStyle/>
        <a:p>
          <a:endParaRPr lang="de-DE"/>
        </a:p>
      </dgm:t>
    </dgm:pt>
    <dgm:pt modelId="{6720474D-E487-410B-B9AE-3BD8EFCC907B}" type="pres">
      <dgm:prSet presAssocID="{A065499D-E900-4DE0-96ED-EE038BEF39EC}" presName="LeftNode" presStyleLbl="bgImgPlace1" presStyleIdx="0" presStyleCnt="2">
        <dgm:presLayoutVars>
          <dgm:chMax val="2"/>
          <dgm:chPref val="2"/>
        </dgm:presLayoutVars>
      </dgm:prSet>
      <dgm:spPr/>
      <dgm:t>
        <a:bodyPr/>
        <a:lstStyle/>
        <a:p>
          <a:endParaRPr lang="de-DE"/>
        </a:p>
      </dgm:t>
    </dgm:pt>
    <dgm:pt modelId="{2CF778F1-02C2-4C3D-8526-CB124DFB8936}" type="pres">
      <dgm:prSet presAssocID="{A065499D-E900-4DE0-96ED-EE038BEF39EC}" presName="RightText" presStyleLbl="revTx" presStyleIdx="0" presStyleCnt="0">
        <dgm:presLayoutVars>
          <dgm:bulletEnabled val="1"/>
        </dgm:presLayoutVars>
      </dgm:prSet>
      <dgm:spPr/>
      <dgm:t>
        <a:bodyPr/>
        <a:lstStyle/>
        <a:p>
          <a:endParaRPr lang="de-DE"/>
        </a:p>
      </dgm:t>
    </dgm:pt>
    <dgm:pt modelId="{A2D34A91-BD82-4288-9250-8CBCA35BADE3}" type="pres">
      <dgm:prSet presAssocID="{A065499D-E900-4DE0-96ED-EE038BEF39EC}" presName="RightNode" presStyleLbl="bgImgPlace1" presStyleIdx="1" presStyleCnt="2">
        <dgm:presLayoutVars>
          <dgm:chMax val="0"/>
          <dgm:chPref val="0"/>
        </dgm:presLayoutVars>
      </dgm:prSet>
      <dgm:spPr/>
      <dgm:t>
        <a:bodyPr/>
        <a:lstStyle/>
        <a:p>
          <a:endParaRPr lang="de-DE"/>
        </a:p>
      </dgm:t>
    </dgm:pt>
    <dgm:pt modelId="{BDDEBDCD-0D7F-4573-B870-6320DF5F38A3}" type="pres">
      <dgm:prSet presAssocID="{A065499D-E900-4DE0-96ED-EE038BEF39EC}" presName="TopArrow" presStyleLbl="node1" presStyleIdx="0" presStyleCnt="2"/>
      <dgm:spPr/>
    </dgm:pt>
    <dgm:pt modelId="{629628DA-DB36-479A-9D56-0F9650BF3C2E}" type="pres">
      <dgm:prSet presAssocID="{A065499D-E900-4DE0-96ED-EE038BEF39EC}" presName="BottomArrow" presStyleLbl="node1" presStyleIdx="1" presStyleCnt="2"/>
      <dgm:spPr/>
    </dgm:pt>
  </dgm:ptLst>
  <dgm:cxnLst>
    <dgm:cxn modelId="{27A0E208-F5E8-43C2-9685-F3651401DC37}" type="presOf" srcId="{0D2780E3-6CB7-4063-9870-B46A76701886}" destId="{2CF778F1-02C2-4C3D-8526-CB124DFB8936}" srcOrd="0" destOrd="0" presId="urn:microsoft.com/office/officeart/2009/layout/ReverseList"/>
    <dgm:cxn modelId="{7574DC0F-2E7E-4490-BF6A-33D0D140BDCF}" type="presOf" srcId="{FD480F74-BC15-4494-887D-14DFDDF239BE}" destId="{E93C4DD5-19EE-4C2C-AF75-AC2DF0099101}" srcOrd="0" destOrd="0" presId="urn:microsoft.com/office/officeart/2009/layout/ReverseList"/>
    <dgm:cxn modelId="{5E65998B-2FDE-45AF-B9BA-6B0441846F0B}" type="presOf" srcId="{FD480F74-BC15-4494-887D-14DFDDF239BE}" destId="{6720474D-E487-410B-B9AE-3BD8EFCC907B}" srcOrd="1" destOrd="0" presId="urn:microsoft.com/office/officeart/2009/layout/ReverseList"/>
    <dgm:cxn modelId="{FCF3C988-01C4-400F-AE57-A0E0835ED5DF}" type="presOf" srcId="{0D2780E3-6CB7-4063-9870-B46A76701886}" destId="{A2D34A91-BD82-4288-9250-8CBCA35BADE3}" srcOrd="1" destOrd="0" presId="urn:microsoft.com/office/officeart/2009/layout/ReverseList"/>
    <dgm:cxn modelId="{0AD6283C-4A33-423B-9C45-8FAA46FAF8B9}" srcId="{A065499D-E900-4DE0-96ED-EE038BEF39EC}" destId="{0D2780E3-6CB7-4063-9870-B46A76701886}" srcOrd="1" destOrd="0" parTransId="{A082DF16-2D78-4B19-BBDC-0A85CD1E19D7}" sibTransId="{C35B37E8-DB96-4C6C-9247-535DB2438DB9}"/>
    <dgm:cxn modelId="{B7C96584-55A4-45BA-A989-6153F6F88D98}" srcId="{A065499D-E900-4DE0-96ED-EE038BEF39EC}" destId="{FD480F74-BC15-4494-887D-14DFDDF239BE}" srcOrd="0" destOrd="0" parTransId="{356D921E-D611-4068-B031-505F76143158}" sibTransId="{46DDE61A-D9E1-424F-89D9-F6A7B28279C4}"/>
    <dgm:cxn modelId="{300358B8-AD03-48C7-9954-21D168E6CDF9}" type="presOf" srcId="{A065499D-E900-4DE0-96ED-EE038BEF39EC}" destId="{B0FBFADD-1187-4812-9554-5F8AF17DE184}" srcOrd="0" destOrd="0" presId="urn:microsoft.com/office/officeart/2009/layout/ReverseList"/>
    <dgm:cxn modelId="{AABE9A41-7784-44E3-AA00-BA33A87931FB}" type="presParOf" srcId="{B0FBFADD-1187-4812-9554-5F8AF17DE184}" destId="{E93C4DD5-19EE-4C2C-AF75-AC2DF0099101}" srcOrd="0" destOrd="0" presId="urn:microsoft.com/office/officeart/2009/layout/ReverseList"/>
    <dgm:cxn modelId="{B12634C9-2D12-43E8-B959-3302D823448E}" type="presParOf" srcId="{B0FBFADD-1187-4812-9554-5F8AF17DE184}" destId="{6720474D-E487-410B-B9AE-3BD8EFCC907B}" srcOrd="1" destOrd="0" presId="urn:microsoft.com/office/officeart/2009/layout/ReverseList"/>
    <dgm:cxn modelId="{433F7D39-6625-4AA7-969A-3C932EDC48A5}" type="presParOf" srcId="{B0FBFADD-1187-4812-9554-5F8AF17DE184}" destId="{2CF778F1-02C2-4C3D-8526-CB124DFB8936}" srcOrd="2" destOrd="0" presId="urn:microsoft.com/office/officeart/2009/layout/ReverseList"/>
    <dgm:cxn modelId="{C765D678-718A-48FC-838E-9DFBF9591BF2}" type="presParOf" srcId="{B0FBFADD-1187-4812-9554-5F8AF17DE184}" destId="{A2D34A91-BD82-4288-9250-8CBCA35BADE3}" srcOrd="3" destOrd="0" presId="urn:microsoft.com/office/officeart/2009/layout/ReverseList"/>
    <dgm:cxn modelId="{ED60F410-7F85-421C-9CB0-D05DABBFC98D}" type="presParOf" srcId="{B0FBFADD-1187-4812-9554-5F8AF17DE184}" destId="{BDDEBDCD-0D7F-4573-B870-6320DF5F38A3}" srcOrd="4" destOrd="0" presId="urn:microsoft.com/office/officeart/2009/layout/ReverseList"/>
    <dgm:cxn modelId="{A123DC8D-BFD3-48FF-8BEB-39EFCB65F91E}" type="presParOf" srcId="{B0FBFADD-1187-4812-9554-5F8AF17DE184}" destId="{629628DA-DB36-479A-9D56-0F9650BF3C2E}"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0474D-E487-410B-B9AE-3BD8EFCC907B}">
      <dsp:nvSpPr>
        <dsp:cNvPr id="0" name=""/>
        <dsp:cNvSpPr/>
      </dsp:nvSpPr>
      <dsp:spPr>
        <a:xfrm rot="16200000">
          <a:off x="1730477" y="1374127"/>
          <a:ext cx="2909741" cy="1778160"/>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114300" rIns="102870" bIns="114300" numCol="1" spcCol="1270" anchor="t" anchorCtr="0">
          <a:noAutofit/>
        </a:bodyPr>
        <a:lstStyle/>
        <a:p>
          <a:pPr lvl="0" algn="l" defTabSz="800100">
            <a:lnSpc>
              <a:spcPct val="90000"/>
            </a:lnSpc>
            <a:spcBef>
              <a:spcPct val="0"/>
            </a:spcBef>
            <a:spcAft>
              <a:spcPct val="35000"/>
            </a:spcAft>
          </a:pPr>
          <a:r>
            <a:rPr lang="de-DE" sz="1800" b="1" kern="1200" dirty="0" smtClean="0">
              <a:solidFill>
                <a:schemeClr val="tx1">
                  <a:lumMod val="50000"/>
                  <a:lumOff val="50000"/>
                </a:schemeClr>
              </a:solidFill>
            </a:rPr>
            <a:t>Free-rider</a:t>
          </a:r>
          <a:r>
            <a:rPr lang="de-DE" sz="1800" kern="1200" dirty="0" smtClean="0">
              <a:solidFill>
                <a:schemeClr val="tx1">
                  <a:lumMod val="50000"/>
                  <a:lumOff val="50000"/>
                </a:schemeClr>
              </a:solidFill>
            </a:rPr>
            <a:t> </a:t>
          </a:r>
          <a:r>
            <a:rPr lang="de-DE" sz="1800" b="1" kern="1200" dirty="0" err="1" smtClean="0">
              <a:solidFill>
                <a:schemeClr val="tx1">
                  <a:lumMod val="50000"/>
                  <a:lumOff val="50000"/>
                </a:schemeClr>
              </a:solidFill>
            </a:rPr>
            <a:t>criticisms</a:t>
          </a:r>
          <a:r>
            <a:rPr lang="de-DE" sz="1800" kern="1200" dirty="0" smtClean="0">
              <a:solidFill>
                <a:schemeClr val="tx1">
                  <a:lumMod val="50000"/>
                  <a:lumOff val="50000"/>
                </a:schemeClr>
              </a:solidFill>
            </a:rPr>
            <a:t> </a:t>
          </a:r>
          <a:r>
            <a:rPr lang="de-DE" sz="1800" kern="1200" dirty="0" err="1" smtClean="0">
              <a:solidFill>
                <a:schemeClr val="tx1">
                  <a:lumMod val="50000"/>
                  <a:lumOff val="50000"/>
                </a:schemeClr>
              </a:solidFill>
            </a:rPr>
            <a:t>from</a:t>
          </a:r>
          <a:r>
            <a:rPr lang="de-DE" sz="1800" kern="1200" dirty="0" smtClean="0">
              <a:solidFill>
                <a:schemeClr val="tx1">
                  <a:lumMod val="50000"/>
                  <a:lumOff val="50000"/>
                </a:schemeClr>
              </a:solidFill>
            </a:rPr>
            <a:t> </a:t>
          </a:r>
          <a:r>
            <a:rPr lang="de-DE" sz="1800" kern="1200" dirty="0" err="1" smtClean="0">
              <a:solidFill>
                <a:schemeClr val="tx1">
                  <a:lumMod val="50000"/>
                  <a:lumOff val="50000"/>
                </a:schemeClr>
              </a:solidFill>
            </a:rPr>
            <a:t>overseas</a:t>
          </a:r>
          <a:endParaRPr lang="de-DE" sz="1800" kern="1200" dirty="0">
            <a:solidFill>
              <a:schemeClr val="tx1">
                <a:lumMod val="50000"/>
                <a:lumOff val="50000"/>
              </a:schemeClr>
            </a:solidFill>
          </a:endParaRPr>
        </a:p>
      </dsp:txBody>
      <dsp:txXfrm rot="5400000">
        <a:off x="2383085" y="895155"/>
        <a:ext cx="1691342" cy="2736105"/>
      </dsp:txXfrm>
    </dsp:sp>
    <dsp:sp modelId="{A2D34A91-BD82-4288-9250-8CBCA35BADE3}">
      <dsp:nvSpPr>
        <dsp:cNvPr id="0" name=""/>
        <dsp:cNvSpPr/>
      </dsp:nvSpPr>
      <dsp:spPr>
        <a:xfrm rot="5400000">
          <a:off x="3589380" y="1374127"/>
          <a:ext cx="2909741" cy="1778160"/>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14300" rIns="68580" bIns="114300" numCol="1" spcCol="1270" anchor="t" anchorCtr="0">
          <a:noAutofit/>
        </a:bodyPr>
        <a:lstStyle/>
        <a:p>
          <a:pPr lvl="0" algn="l" defTabSz="800100">
            <a:lnSpc>
              <a:spcPct val="90000"/>
            </a:lnSpc>
            <a:spcBef>
              <a:spcPct val="0"/>
            </a:spcBef>
            <a:spcAft>
              <a:spcPct val="35000"/>
            </a:spcAft>
          </a:pPr>
          <a:r>
            <a:rPr lang="de-DE" sz="1800" b="1" kern="1200" dirty="0" err="1" smtClean="0">
              <a:solidFill>
                <a:schemeClr val="tx1">
                  <a:lumMod val="50000"/>
                  <a:lumOff val="50000"/>
                </a:schemeClr>
              </a:solidFill>
            </a:rPr>
            <a:t>Desire</a:t>
          </a:r>
          <a:r>
            <a:rPr lang="de-DE" sz="1800" b="1" kern="1200" dirty="0" smtClean="0">
              <a:solidFill>
                <a:schemeClr val="tx1">
                  <a:lumMod val="50000"/>
                  <a:lumOff val="50000"/>
                </a:schemeClr>
              </a:solidFill>
            </a:rPr>
            <a:t> </a:t>
          </a:r>
          <a:r>
            <a:rPr lang="de-DE" sz="1800" b="1" kern="1200" dirty="0" err="1" smtClean="0">
              <a:solidFill>
                <a:schemeClr val="tx1">
                  <a:lumMod val="50000"/>
                  <a:lumOff val="50000"/>
                </a:schemeClr>
              </a:solidFill>
            </a:rPr>
            <a:t>to</a:t>
          </a:r>
          <a:r>
            <a:rPr lang="de-DE" sz="1800" b="1" kern="1200" dirty="0" smtClean="0">
              <a:solidFill>
                <a:schemeClr val="tx1">
                  <a:lumMod val="50000"/>
                  <a:lumOff val="50000"/>
                </a:schemeClr>
              </a:solidFill>
            </a:rPr>
            <a:t> </a:t>
          </a:r>
          <a:r>
            <a:rPr lang="de-DE" sz="1800" b="1" kern="1200" dirty="0" err="1" smtClean="0">
              <a:solidFill>
                <a:schemeClr val="tx1">
                  <a:lumMod val="50000"/>
                  <a:lumOff val="50000"/>
                </a:schemeClr>
              </a:solidFill>
            </a:rPr>
            <a:t>play</a:t>
          </a:r>
          <a:r>
            <a:rPr lang="de-DE" sz="1800" b="1" kern="1200" dirty="0" smtClean="0">
              <a:solidFill>
                <a:schemeClr val="tx1">
                  <a:lumMod val="50000"/>
                  <a:lumOff val="50000"/>
                </a:schemeClr>
              </a:solidFill>
            </a:rPr>
            <a:t> </a:t>
          </a:r>
          <a:r>
            <a:rPr lang="de-DE" sz="1800" b="1" kern="1200" dirty="0" err="1" smtClean="0">
              <a:solidFill>
                <a:schemeClr val="tx1">
                  <a:lumMod val="50000"/>
                  <a:lumOff val="50000"/>
                </a:schemeClr>
              </a:solidFill>
            </a:rPr>
            <a:t>significant</a:t>
          </a:r>
          <a:r>
            <a:rPr lang="de-DE" sz="1800" b="1" kern="1200" dirty="0" smtClean="0">
              <a:solidFill>
                <a:schemeClr val="tx1">
                  <a:lumMod val="50000"/>
                  <a:lumOff val="50000"/>
                </a:schemeClr>
              </a:solidFill>
            </a:rPr>
            <a:t> </a:t>
          </a:r>
          <a:r>
            <a:rPr lang="de-DE" sz="1800" b="1" kern="1200" dirty="0" err="1" smtClean="0">
              <a:solidFill>
                <a:schemeClr val="tx1">
                  <a:lumMod val="50000"/>
                  <a:lumOff val="50000"/>
                </a:schemeClr>
              </a:solidFill>
            </a:rPr>
            <a:t>role</a:t>
          </a:r>
          <a:r>
            <a:rPr lang="de-DE" sz="1800" b="1" kern="1200" dirty="0" smtClean="0">
              <a:solidFill>
                <a:schemeClr val="tx1">
                  <a:lumMod val="50000"/>
                  <a:lumOff val="50000"/>
                </a:schemeClr>
              </a:solidFill>
            </a:rPr>
            <a:t> </a:t>
          </a:r>
          <a:r>
            <a:rPr lang="de-DE" sz="1800" kern="1200" dirty="0" smtClean="0">
              <a:solidFill>
                <a:schemeClr val="tx1">
                  <a:lumMod val="50000"/>
                  <a:lumOff val="50000"/>
                </a:schemeClr>
              </a:solidFill>
            </a:rPr>
            <a:t>not </a:t>
          </a:r>
          <a:r>
            <a:rPr lang="de-DE" sz="1800" kern="1200" dirty="0" err="1" smtClean="0">
              <a:solidFill>
                <a:schemeClr val="tx1">
                  <a:lumMod val="50000"/>
                  <a:lumOff val="50000"/>
                </a:schemeClr>
              </a:solidFill>
            </a:rPr>
            <a:t>only</a:t>
          </a:r>
          <a:r>
            <a:rPr lang="de-DE" sz="1800" kern="1200" dirty="0" smtClean="0">
              <a:solidFill>
                <a:schemeClr val="tx1">
                  <a:lumMod val="50000"/>
                  <a:lumOff val="50000"/>
                </a:schemeClr>
              </a:solidFill>
            </a:rPr>
            <a:t> in global </a:t>
          </a:r>
          <a:r>
            <a:rPr lang="de-DE" sz="1800" kern="1200" dirty="0" err="1" smtClean="0">
              <a:solidFill>
                <a:schemeClr val="tx1">
                  <a:lumMod val="50000"/>
                  <a:lumOff val="50000"/>
                </a:schemeClr>
              </a:solidFill>
            </a:rPr>
            <a:t>economic</a:t>
          </a:r>
          <a:r>
            <a:rPr lang="de-DE" sz="1800" kern="1200" dirty="0" smtClean="0">
              <a:solidFill>
                <a:schemeClr val="tx1">
                  <a:lumMod val="50000"/>
                  <a:lumOff val="50000"/>
                </a:schemeClr>
              </a:solidFill>
            </a:rPr>
            <a:t> </a:t>
          </a:r>
          <a:r>
            <a:rPr lang="de-DE" sz="1800" kern="1200" dirty="0" err="1" smtClean="0">
              <a:solidFill>
                <a:schemeClr val="tx1">
                  <a:lumMod val="50000"/>
                  <a:lumOff val="50000"/>
                </a:schemeClr>
              </a:solidFill>
            </a:rPr>
            <a:t>affairs</a:t>
          </a:r>
          <a:r>
            <a:rPr lang="de-DE" sz="1800" kern="1200" dirty="0" smtClean="0">
              <a:solidFill>
                <a:schemeClr val="tx1">
                  <a:lumMod val="50000"/>
                  <a:lumOff val="50000"/>
                </a:schemeClr>
              </a:solidFill>
            </a:rPr>
            <a:t> but also in international </a:t>
          </a:r>
          <a:r>
            <a:rPr lang="de-DE" sz="1800" kern="1200" dirty="0" err="1" smtClean="0">
              <a:solidFill>
                <a:schemeClr val="tx1">
                  <a:lumMod val="50000"/>
                  <a:lumOff val="50000"/>
                </a:schemeClr>
              </a:solidFill>
            </a:rPr>
            <a:t>politics</a:t>
          </a:r>
          <a:endParaRPr lang="de-DE" sz="1800" kern="1200" dirty="0" smtClean="0">
            <a:solidFill>
              <a:schemeClr val="tx1">
                <a:lumMod val="50000"/>
                <a:lumOff val="50000"/>
              </a:schemeClr>
            </a:solidFill>
          </a:endParaRPr>
        </a:p>
      </dsp:txBody>
      <dsp:txXfrm rot="-5400000">
        <a:off x="4155170" y="895155"/>
        <a:ext cx="1691342" cy="2736105"/>
      </dsp:txXfrm>
    </dsp:sp>
    <dsp:sp modelId="{BDDEBDCD-0D7F-4573-B870-6320DF5F38A3}">
      <dsp:nvSpPr>
        <dsp:cNvPr id="0" name=""/>
        <dsp:cNvSpPr/>
      </dsp:nvSpPr>
      <dsp:spPr>
        <a:xfrm>
          <a:off x="3185166" y="0"/>
          <a:ext cx="1858903" cy="1858813"/>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9628DA-DB36-479A-9D56-0F9650BF3C2E}">
      <dsp:nvSpPr>
        <dsp:cNvPr id="0" name=""/>
        <dsp:cNvSpPr/>
      </dsp:nvSpPr>
      <dsp:spPr>
        <a:xfrm rot="10800000">
          <a:off x="3185166" y="2667149"/>
          <a:ext cx="1858903" cy="1858813"/>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84E05B3-D901-4A5C-B022-E77ECB9ACA62}" type="datetimeFigureOut">
              <a:rPr lang="de-DE" smtClean="0"/>
              <a:t>13.05.2013</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247FF5-ECB0-4BE1-AFA0-B9A9590C952F}" type="slidenum">
              <a:rPr lang="de-DE" smtClean="0"/>
              <a:t>‹Nr.›</a:t>
            </a:fld>
            <a:endParaRPr lang="de-DE"/>
          </a:p>
        </p:txBody>
      </p:sp>
    </p:spTree>
    <p:extLst>
      <p:ext uri="{BB962C8B-B14F-4D97-AF65-F5344CB8AC3E}">
        <p14:creationId xmlns:p14="http://schemas.microsoft.com/office/powerpoint/2010/main" val="3537770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513E8B6-5045-4F6A-A10F-936D16C92CB4}" type="datetime1">
              <a:rPr lang="de-DE"/>
              <a:pPr/>
              <a:t>13.05.2013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32828763-2F7F-4509-BE5F-2218A5FB7A16}" type="slidenum">
              <a:rPr lang="de-DE"/>
              <a:pPr/>
              <a:t>‹Nr.›</a:t>
            </a:fld>
            <a:endParaRPr lang="de-DE"/>
          </a:p>
        </p:txBody>
      </p:sp>
    </p:spTree>
    <p:extLst>
      <p:ext uri="{BB962C8B-B14F-4D97-AF65-F5344CB8AC3E}">
        <p14:creationId xmlns:p14="http://schemas.microsoft.com/office/powerpoint/2010/main" val="3213508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fld id="{721300EC-F897-44B3-A37E-2B3DE95491F9}" type="datetime1">
              <a:rPr lang="de-DE"/>
              <a:pPr/>
              <a:t>13.05.2013</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E1B8A93B-4F22-4A33-98FB-E724799AF70C}" type="datetime1">
              <a:rPr lang="de-DE"/>
              <a:pPr/>
              <a:t>13.05.2013</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1A5D8BE2-461E-42A9-8580-F77C8AC66256}" type="datetime1">
              <a:rPr lang="de-DE"/>
              <a:pPr/>
              <a:t>13.05.2013</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fld id="{4EC758DD-0AC1-4E1C-8488-C62586B96F09}" type="datetime1">
              <a:rPr lang="de-DE"/>
              <a:pPr/>
              <a:t>13.05.2013</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lvl1pPr>
              <a:defRPr/>
            </a:lvl1pPr>
          </a:lstStyle>
          <a:p>
            <a:fld id="{9133CB61-B2CE-42C4-8961-D712D56965D2}" type="datetime1">
              <a:rPr lang="de-DE"/>
              <a:pPr/>
              <a:t>13.05.2013</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fld id="{D4F11709-5BA7-46A6-9312-7907CF84BA36}" type="datetime1">
              <a:rPr lang="de-DE"/>
              <a:pPr/>
              <a:t>13.05.2013</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457200" y="1600200"/>
            <a:ext cx="4038600" cy="4525963"/>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Datumsplatzhalter 3"/>
          <p:cNvSpPr>
            <a:spLocks noGrp="1"/>
          </p:cNvSpPr>
          <p:nvPr>
            <p:ph type="dt" sz="half" idx="10"/>
          </p:nvPr>
        </p:nvSpPr>
        <p:spPr/>
        <p:txBody>
          <a:bodyPr/>
          <a:lstStyle>
            <a:lvl1pPr>
              <a:defRPr/>
            </a:lvl1pPr>
          </a:lstStyle>
          <a:p>
            <a:fld id="{43B341CC-7D8D-4091-AF77-8F0AD142CB6E}" type="datetime1">
              <a:rPr lang="de-DE"/>
              <a:pPr/>
              <a:t>13.05.2013</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0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0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7" name="Datumsplatzhalter 3"/>
          <p:cNvSpPr>
            <a:spLocks noGrp="1"/>
          </p:cNvSpPr>
          <p:nvPr>
            <p:ph type="dt" sz="half" idx="10"/>
          </p:nvPr>
        </p:nvSpPr>
        <p:spPr/>
        <p:txBody>
          <a:bodyPr/>
          <a:lstStyle>
            <a:lvl1pPr>
              <a:defRPr/>
            </a:lvl1pPr>
          </a:lstStyle>
          <a:p>
            <a:fld id="{A28D96C4-F59F-4AE3-BAF2-52E274622193}" type="datetime1">
              <a:rPr lang="de-DE"/>
              <a:pPr/>
              <a:t>13.05.2013</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fld id="{1EA8B2E7-B875-4E73-8E46-4EDE8909F17C}" type="datetime1">
              <a:rPr lang="de-DE"/>
              <a:pPr/>
              <a:t>13.05.2013</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fld id="{8A8273D4-C6AE-4BBA-B36E-6810B073A1CF}" type="datetime1">
              <a:rPr lang="de-DE"/>
              <a:pPr/>
              <a:t>13.05.2013</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3"/>
          <p:cNvSpPr>
            <a:spLocks noGrp="1"/>
          </p:cNvSpPr>
          <p:nvPr>
            <p:ph type="dt" sz="half" idx="10"/>
          </p:nvPr>
        </p:nvSpPr>
        <p:spPr/>
        <p:txBody>
          <a:bodyPr/>
          <a:lstStyle>
            <a:lvl1pPr>
              <a:defRPr/>
            </a:lvl1pPr>
          </a:lstStyle>
          <a:p>
            <a:fld id="{AE8E14E6-5C50-4C42-8CE2-026BB7D93052}" type="datetime1">
              <a:rPr lang="de-DE"/>
              <a:pPr/>
              <a:t>13.05.2013</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fld id="{599CDD32-DC70-43F0-A2CB-307B5FCD2B86}" type="datetime1">
              <a:rPr lang="de-DE"/>
              <a:pPr/>
              <a:t>13.05.2013</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4"/>
          <p:cNvSpPr>
            <a:spLocks noChangeArrowheads="1"/>
          </p:cNvSpPr>
          <p:nvPr userDrawn="1"/>
        </p:nvSpPr>
        <p:spPr bwMode="auto">
          <a:xfrm>
            <a:off x="0" y="6491288"/>
            <a:ext cx="9144000" cy="288925"/>
          </a:xfrm>
          <a:prstGeom prst="rect">
            <a:avLst/>
          </a:prstGeom>
          <a:solidFill>
            <a:schemeClr val="tx2">
              <a:lumMod val="60000"/>
              <a:lumOff val="40000"/>
            </a:schemeClr>
          </a:solidFill>
          <a:ln w="9525">
            <a:noFill/>
            <a:miter lim="800000"/>
            <a:headEnd/>
            <a:tailEnd/>
          </a:ln>
          <a:effectLst/>
        </p:spPr>
        <p:txBody>
          <a:bodyPr wrap="none" anchor="ctr"/>
          <a:lstStyle/>
          <a:p>
            <a:endParaRPr lang="de-DE">
              <a:latin typeface="Calibri" charset="0"/>
            </a:endParaRPr>
          </a:p>
        </p:txBody>
      </p:sp>
      <p:sp>
        <p:nvSpPr>
          <p:cNvPr id="1027"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p>
        </p:txBody>
      </p:sp>
      <p:sp>
        <p:nvSpPr>
          <p:cNvPr id="1028"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 name="Datumsplatzhalter 3"/>
          <p:cNvSpPr>
            <a:spLocks noGrp="1"/>
          </p:cNvSpPr>
          <p:nvPr>
            <p:ph type="dt" sz="half" idx="2"/>
          </p:nvPr>
        </p:nvSpPr>
        <p:spPr>
          <a:xfrm>
            <a:off x="457200" y="6448425"/>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595959"/>
                </a:solidFill>
                <a:latin typeface="Calibri" charset="0"/>
              </a:defRPr>
            </a:lvl1pPr>
          </a:lstStyle>
          <a:p>
            <a:fld id="{AA6E5EC3-724A-49BD-BB4C-37BA27FF9B33}" type="datetime1">
              <a:rPr lang="de-DE"/>
              <a:pPr/>
              <a:t>13.05.2013</a:t>
            </a:fld>
            <a:endParaRPr lang="de-DE"/>
          </a:p>
        </p:txBody>
      </p:sp>
      <p:sp>
        <p:nvSpPr>
          <p:cNvPr id="7" name="Line 7"/>
          <p:cNvSpPr>
            <a:spLocks noChangeShapeType="1"/>
          </p:cNvSpPr>
          <p:nvPr userDrawn="1"/>
        </p:nvSpPr>
        <p:spPr bwMode="auto">
          <a:xfrm flipV="1">
            <a:off x="-12700" y="1196975"/>
            <a:ext cx="8616950" cy="4763"/>
          </a:xfrm>
          <a:prstGeom prst="line">
            <a:avLst/>
          </a:prstGeom>
          <a:noFill/>
          <a:ln w="31750">
            <a:solidFill>
              <a:schemeClr val="tx2">
                <a:lumMod val="60000"/>
                <a:lumOff val="40000"/>
              </a:schemeClr>
            </a:solidFill>
            <a:round/>
            <a:headEnd/>
            <a:tailEnd/>
          </a:ln>
          <a:effectLst/>
        </p:spPr>
        <p:txBody>
          <a:bodyPr lIns="90000" tIns="46800" rIns="90000" bIns="46800"/>
          <a:lstStyle/>
          <a:p>
            <a:pPr fontAlgn="auto">
              <a:spcBef>
                <a:spcPts val="0"/>
              </a:spcBef>
              <a:spcAft>
                <a:spcPts val="0"/>
              </a:spcAft>
              <a:defRPr/>
            </a:pPr>
            <a:endParaRPr lang="de-DE">
              <a:latin typeface="+mn-lt"/>
              <a:cs typeface="+mn-cs"/>
            </a:endParaRPr>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7" r:id="rId9"/>
    <p:sldLayoutId id="2147483848" r:id="rId10"/>
    <p:sldLayoutId id="2147483849" r:id="rId11"/>
    <p:sldLayoutId id="2147483846" r:id="rId12"/>
  </p:sldLayoutIdLst>
  <p:hf sldNum="0" hdr="0"/>
  <p:txStyles>
    <p:titleStyle>
      <a:lvl1pPr algn="l" rtl="0" eaLnBrk="0" fontAlgn="base" hangingPunct="0">
        <a:spcBef>
          <a:spcPct val="0"/>
        </a:spcBef>
        <a:spcAft>
          <a:spcPct val="0"/>
        </a:spcAft>
        <a:defRPr sz="3200" kern="1200">
          <a:solidFill>
            <a:srgbClr val="595959"/>
          </a:solidFill>
          <a:latin typeface="+mj-lt"/>
          <a:ea typeface="ＭＳ Ｐゴシック" charset="-128"/>
          <a:cs typeface="ＭＳ Ｐゴシック" charset="-128"/>
        </a:defRPr>
      </a:lvl1pPr>
      <a:lvl2pPr algn="l" rtl="0" eaLnBrk="0" fontAlgn="base" hangingPunct="0">
        <a:spcBef>
          <a:spcPct val="0"/>
        </a:spcBef>
        <a:spcAft>
          <a:spcPct val="0"/>
        </a:spcAft>
        <a:defRPr sz="4000">
          <a:solidFill>
            <a:srgbClr val="595959"/>
          </a:solidFill>
          <a:latin typeface="Calibri" pitchFamily="34" charset="0"/>
          <a:ea typeface="ＭＳ Ｐゴシック" charset="-128"/>
          <a:cs typeface="ＭＳ Ｐゴシック" charset="-128"/>
        </a:defRPr>
      </a:lvl2pPr>
      <a:lvl3pPr algn="l" rtl="0" eaLnBrk="0" fontAlgn="base" hangingPunct="0">
        <a:spcBef>
          <a:spcPct val="0"/>
        </a:spcBef>
        <a:spcAft>
          <a:spcPct val="0"/>
        </a:spcAft>
        <a:defRPr sz="4000">
          <a:solidFill>
            <a:srgbClr val="595959"/>
          </a:solidFill>
          <a:latin typeface="Calibri" pitchFamily="34" charset="0"/>
          <a:ea typeface="ＭＳ Ｐゴシック" charset="-128"/>
          <a:cs typeface="ＭＳ Ｐゴシック" charset="-128"/>
        </a:defRPr>
      </a:lvl3pPr>
      <a:lvl4pPr algn="l" rtl="0" eaLnBrk="0" fontAlgn="base" hangingPunct="0">
        <a:spcBef>
          <a:spcPct val="0"/>
        </a:spcBef>
        <a:spcAft>
          <a:spcPct val="0"/>
        </a:spcAft>
        <a:defRPr sz="4000">
          <a:solidFill>
            <a:srgbClr val="595959"/>
          </a:solidFill>
          <a:latin typeface="Calibri" pitchFamily="34" charset="0"/>
          <a:ea typeface="ＭＳ Ｐゴシック" charset="-128"/>
          <a:cs typeface="ＭＳ Ｐゴシック" charset="-128"/>
        </a:defRPr>
      </a:lvl4pPr>
      <a:lvl5pPr algn="l" rtl="0" eaLnBrk="0" fontAlgn="base" hangingPunct="0">
        <a:spcBef>
          <a:spcPct val="0"/>
        </a:spcBef>
        <a:spcAft>
          <a:spcPct val="0"/>
        </a:spcAft>
        <a:defRPr sz="4000">
          <a:solidFill>
            <a:srgbClr val="595959"/>
          </a:solidFill>
          <a:latin typeface="Calibri" pitchFamily="34" charset="0"/>
          <a:ea typeface="ＭＳ Ｐゴシック" charset="-128"/>
          <a:cs typeface="ＭＳ Ｐゴシック" charset="-128"/>
        </a:defRPr>
      </a:lvl5pPr>
      <a:lvl6pPr marL="457200" algn="l" rtl="0" fontAlgn="base">
        <a:spcBef>
          <a:spcPct val="0"/>
        </a:spcBef>
        <a:spcAft>
          <a:spcPct val="0"/>
        </a:spcAft>
        <a:defRPr sz="4000">
          <a:solidFill>
            <a:srgbClr val="595959"/>
          </a:solidFill>
          <a:latin typeface="Calibri" pitchFamily="34" charset="0"/>
        </a:defRPr>
      </a:lvl6pPr>
      <a:lvl7pPr marL="914400" algn="l" rtl="0" fontAlgn="base">
        <a:spcBef>
          <a:spcPct val="0"/>
        </a:spcBef>
        <a:spcAft>
          <a:spcPct val="0"/>
        </a:spcAft>
        <a:defRPr sz="4000">
          <a:solidFill>
            <a:srgbClr val="595959"/>
          </a:solidFill>
          <a:latin typeface="Calibri" pitchFamily="34" charset="0"/>
        </a:defRPr>
      </a:lvl7pPr>
      <a:lvl8pPr marL="1371600" algn="l" rtl="0" fontAlgn="base">
        <a:spcBef>
          <a:spcPct val="0"/>
        </a:spcBef>
        <a:spcAft>
          <a:spcPct val="0"/>
        </a:spcAft>
        <a:defRPr sz="4000">
          <a:solidFill>
            <a:srgbClr val="595959"/>
          </a:solidFill>
          <a:latin typeface="Calibri" pitchFamily="34" charset="0"/>
        </a:defRPr>
      </a:lvl8pPr>
      <a:lvl9pPr marL="1828800" algn="l" rtl="0" fontAlgn="base">
        <a:spcBef>
          <a:spcPct val="0"/>
        </a:spcBef>
        <a:spcAft>
          <a:spcPct val="0"/>
        </a:spcAft>
        <a:defRPr sz="4000">
          <a:solidFill>
            <a:srgbClr val="595959"/>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000" kern="1200">
          <a:solidFill>
            <a:srgbClr val="595959"/>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000" kern="1200">
          <a:solidFill>
            <a:srgbClr val="595959"/>
          </a:solidFill>
          <a:latin typeface="+mn-lt"/>
          <a:ea typeface="ＭＳ Ｐゴシック" charset="-128"/>
          <a:cs typeface="+mn-cs"/>
        </a:defRPr>
      </a:lvl2pPr>
      <a:lvl3pPr marL="1143000" indent="-228600" algn="l" rtl="0" eaLnBrk="0" fontAlgn="base" hangingPunct="0">
        <a:spcBef>
          <a:spcPct val="20000"/>
        </a:spcBef>
        <a:spcAft>
          <a:spcPct val="0"/>
        </a:spcAft>
        <a:buFont typeface="Arial" charset="0"/>
        <a:buChar char="•"/>
        <a:defRPr sz="2000" kern="1200">
          <a:solidFill>
            <a:srgbClr val="595959"/>
          </a:solidFill>
          <a:latin typeface="+mn-lt"/>
          <a:ea typeface="ＭＳ Ｐゴシック" charset="-128"/>
          <a:cs typeface="+mn-cs"/>
        </a:defRPr>
      </a:lvl3pPr>
      <a:lvl4pPr marL="1600200" indent="-228600" algn="l" rtl="0" eaLnBrk="0" fontAlgn="base" hangingPunct="0">
        <a:spcBef>
          <a:spcPct val="20000"/>
        </a:spcBef>
        <a:spcAft>
          <a:spcPct val="0"/>
        </a:spcAft>
        <a:buFont typeface="Arial" charset="0"/>
        <a:buChar char="–"/>
        <a:defRPr sz="1800" kern="1200">
          <a:solidFill>
            <a:srgbClr val="595959"/>
          </a:solidFill>
          <a:latin typeface="+mn-lt"/>
          <a:ea typeface="ＭＳ Ｐゴシック" charset="-128"/>
          <a:cs typeface="+mn-cs"/>
        </a:defRPr>
      </a:lvl4pPr>
      <a:lvl5pPr marL="2057400" indent="-228600" algn="l" rtl="0" eaLnBrk="0" fontAlgn="base" hangingPunct="0">
        <a:spcBef>
          <a:spcPct val="20000"/>
        </a:spcBef>
        <a:spcAft>
          <a:spcPct val="0"/>
        </a:spcAft>
        <a:buFont typeface="Arial" charset="0"/>
        <a:buChar char="»"/>
        <a:defRPr sz="1800" kern="1200">
          <a:solidFill>
            <a:srgbClr val="595959"/>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jpeg"/><Relationship Id="rId5" Type="http://schemas.microsoft.com/office/2007/relationships/hdphoto" Target="../media/hdphoto2.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588224" y="5021817"/>
            <a:ext cx="2304256" cy="1647543"/>
          </a:xfrm>
          <a:prstGeom prst="rect">
            <a:avLst/>
          </a:prstGeom>
          <a:effectLst>
            <a:softEdge rad="63500"/>
          </a:effectLst>
        </p:spPr>
      </p:pic>
      <p:pic>
        <p:nvPicPr>
          <p:cNvPr id="5" name="Grafik 4"/>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672" y="112396"/>
            <a:ext cx="6285856" cy="6484956"/>
          </a:xfrm>
          <a:prstGeom prst="rect">
            <a:avLst/>
          </a:prstGeom>
          <a:effectLst>
            <a:softEdge rad="63500"/>
          </a:effectLst>
        </p:spPr>
      </p:pic>
      <p:pic>
        <p:nvPicPr>
          <p:cNvPr id="6" name="Grafik 5"/>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580999" y="-27384"/>
            <a:ext cx="3599513" cy="2398738"/>
          </a:xfrm>
          <a:prstGeom prst="rect">
            <a:avLst/>
          </a:prstGeom>
          <a:effectLst>
            <a:softEdge rad="63500"/>
          </a:effectLst>
        </p:spPr>
      </p:pic>
      <p:sp>
        <p:nvSpPr>
          <p:cNvPr id="2" name="Titel 1"/>
          <p:cNvSpPr>
            <a:spLocks noGrp="1"/>
          </p:cNvSpPr>
          <p:nvPr>
            <p:ph type="ctrTitle"/>
          </p:nvPr>
        </p:nvSpPr>
        <p:spPr/>
        <p:txBody>
          <a:bodyPr/>
          <a:lstStyle/>
          <a:p>
            <a:pPr algn="ctr"/>
            <a:r>
              <a:rPr lang="de-DE" dirty="0" smtClean="0"/>
              <a:t>U.S.-Japan Relations </a:t>
            </a:r>
            <a:r>
              <a:rPr lang="de-DE" dirty="0" err="1" smtClean="0"/>
              <a:t>and</a:t>
            </a:r>
            <a:r>
              <a:rPr lang="de-DE" dirty="0" smtClean="0"/>
              <a:t> Military Alliance</a:t>
            </a:r>
            <a:br>
              <a:rPr lang="de-DE" dirty="0" smtClean="0"/>
            </a:br>
            <a:r>
              <a:rPr lang="de-DE" dirty="0" smtClean="0"/>
              <a:t>- </a:t>
            </a:r>
            <a:r>
              <a:rPr lang="de-DE" dirty="0" err="1" smtClean="0"/>
              <a:t>Peacekeeping</a:t>
            </a:r>
            <a:r>
              <a:rPr lang="de-DE" dirty="0" smtClean="0"/>
              <a:t> </a:t>
            </a:r>
            <a:r>
              <a:rPr lang="de-DE" dirty="0" err="1" smtClean="0"/>
              <a:t>and</a:t>
            </a:r>
            <a:r>
              <a:rPr lang="de-DE" dirty="0" smtClean="0"/>
              <a:t> </a:t>
            </a:r>
            <a:r>
              <a:rPr lang="de-DE" dirty="0" err="1" smtClean="0"/>
              <a:t>the</a:t>
            </a:r>
            <a:r>
              <a:rPr lang="de-DE" dirty="0" smtClean="0"/>
              <a:t> U.S.-Japan Alliance -</a:t>
            </a:r>
            <a:endParaRPr lang="de-DE" dirty="0"/>
          </a:p>
        </p:txBody>
      </p:sp>
      <p:sp>
        <p:nvSpPr>
          <p:cNvPr id="3" name="Untertitel 2"/>
          <p:cNvSpPr>
            <a:spLocks noGrp="1"/>
          </p:cNvSpPr>
          <p:nvPr>
            <p:ph type="subTitle" idx="1"/>
          </p:nvPr>
        </p:nvSpPr>
        <p:spPr/>
        <p:txBody>
          <a:bodyPr/>
          <a:lstStyle/>
          <a:p>
            <a:pPr algn="just"/>
            <a:endParaRPr lang="de-DE" dirty="0"/>
          </a:p>
          <a:p>
            <a:pPr algn="just"/>
            <a:r>
              <a:rPr lang="de-DE" dirty="0" smtClean="0"/>
              <a:t>Takashi </a:t>
            </a:r>
            <a:r>
              <a:rPr lang="de-DE" dirty="0" err="1" smtClean="0"/>
              <a:t>Inoguchi</a:t>
            </a:r>
            <a:r>
              <a:rPr lang="de-DE" dirty="0" smtClean="0"/>
              <a:t> </a:t>
            </a:r>
            <a:r>
              <a:rPr lang="de-DE" dirty="0" err="1" smtClean="0"/>
              <a:t>and</a:t>
            </a:r>
            <a:r>
              <a:rPr lang="de-DE" dirty="0" smtClean="0"/>
              <a:t> </a:t>
            </a:r>
            <a:r>
              <a:rPr lang="de-DE" dirty="0" err="1" smtClean="0"/>
              <a:t>G.John</a:t>
            </a:r>
            <a:r>
              <a:rPr lang="de-DE" dirty="0" smtClean="0"/>
              <a:t> </a:t>
            </a:r>
            <a:r>
              <a:rPr lang="de-DE" dirty="0" err="1" smtClean="0"/>
              <a:t>Ikenberry</a:t>
            </a:r>
            <a:r>
              <a:rPr lang="de-DE" dirty="0" smtClean="0"/>
              <a:t>, </a:t>
            </a:r>
            <a:r>
              <a:rPr lang="de-DE" dirty="0" err="1" smtClean="0"/>
              <a:t>eds</a:t>
            </a:r>
            <a:r>
              <a:rPr lang="de-DE" dirty="0" smtClean="0"/>
              <a:t>. 2003. </a:t>
            </a:r>
            <a:r>
              <a:rPr lang="de-DE" i="1" dirty="0" err="1" smtClean="0"/>
              <a:t>Reinventing</a:t>
            </a:r>
            <a:r>
              <a:rPr lang="de-DE" i="1" dirty="0" smtClean="0"/>
              <a:t> </a:t>
            </a:r>
            <a:r>
              <a:rPr lang="de-DE" i="1" dirty="0" err="1" smtClean="0"/>
              <a:t>the</a:t>
            </a:r>
            <a:r>
              <a:rPr lang="de-DE" i="1" dirty="0" smtClean="0"/>
              <a:t> Alliance: U.S.-Japan Security </a:t>
            </a:r>
            <a:r>
              <a:rPr lang="de-DE" i="1" dirty="0" err="1" smtClean="0"/>
              <a:t>Partnership</a:t>
            </a:r>
            <a:r>
              <a:rPr lang="de-DE" i="1" dirty="0" smtClean="0"/>
              <a:t> in an </a:t>
            </a:r>
            <a:r>
              <a:rPr lang="de-DE" i="1" dirty="0" err="1" smtClean="0"/>
              <a:t>Era</a:t>
            </a:r>
            <a:r>
              <a:rPr lang="de-DE" i="1" dirty="0" smtClean="0"/>
              <a:t> </a:t>
            </a:r>
            <a:r>
              <a:rPr lang="de-DE" i="1" dirty="0" err="1" smtClean="0"/>
              <a:t>of</a:t>
            </a:r>
            <a:r>
              <a:rPr lang="de-DE" i="1" dirty="0" smtClean="0"/>
              <a:t> Change. </a:t>
            </a:r>
            <a:r>
              <a:rPr lang="de-DE" dirty="0" smtClean="0"/>
              <a:t>New York: </a:t>
            </a:r>
            <a:r>
              <a:rPr lang="de-DE" dirty="0" err="1" smtClean="0"/>
              <a:t>Palgrace</a:t>
            </a:r>
            <a:r>
              <a:rPr lang="de-DE" dirty="0" smtClean="0"/>
              <a:t> MacMillan</a:t>
            </a:r>
          </a:p>
          <a:p>
            <a:pPr algn="l"/>
            <a:endParaRPr lang="de-DE" dirty="0" smtClean="0"/>
          </a:p>
          <a:p>
            <a:pPr algn="l"/>
            <a:r>
              <a:rPr lang="de-DE" dirty="0" smtClean="0"/>
              <a:t>Sarah Windmüller</a:t>
            </a:r>
          </a:p>
          <a:p>
            <a:pPr algn="l"/>
            <a:r>
              <a:rPr lang="de-DE" dirty="0" smtClean="0"/>
              <a:t>M006070033</a:t>
            </a:r>
            <a:endParaRPr lang="de-DE" dirty="0"/>
          </a:p>
        </p:txBody>
      </p:sp>
      <p:sp>
        <p:nvSpPr>
          <p:cNvPr id="4" name="Datumsplatzhalter 3"/>
          <p:cNvSpPr>
            <a:spLocks noGrp="1"/>
          </p:cNvSpPr>
          <p:nvPr>
            <p:ph type="dt" sz="half" idx="10"/>
          </p:nvPr>
        </p:nvSpPr>
        <p:spPr/>
        <p:txBody>
          <a:bodyPr/>
          <a:lstStyle/>
          <a:p>
            <a:fld id="{721300EC-F897-44B3-A37E-2B3DE95491F9}" type="datetime1">
              <a:rPr lang="de-DE" smtClean="0"/>
              <a:pPr/>
              <a:t>13.05.2013</a:t>
            </a:fld>
            <a:endParaRPr lang="de-D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Japan‘s</a:t>
            </a:r>
            <a:r>
              <a:rPr lang="de-DE" dirty="0" smtClean="0"/>
              <a:t> </a:t>
            </a:r>
            <a:r>
              <a:rPr lang="de-DE" dirty="0" err="1" smtClean="0"/>
              <a:t>Constraints</a:t>
            </a:r>
            <a:r>
              <a:rPr lang="de-DE" dirty="0" smtClean="0"/>
              <a:t> </a:t>
            </a:r>
            <a:r>
              <a:rPr lang="de-DE" dirty="0" err="1" smtClean="0"/>
              <a:t>towards</a:t>
            </a:r>
            <a:r>
              <a:rPr lang="de-DE" dirty="0" smtClean="0"/>
              <a:t> PKO (2)</a:t>
            </a:r>
            <a:endParaRPr lang="de-DE" dirty="0"/>
          </a:p>
        </p:txBody>
      </p:sp>
      <p:sp>
        <p:nvSpPr>
          <p:cNvPr id="3" name="Inhaltsplatzhalter 2"/>
          <p:cNvSpPr>
            <a:spLocks noGrp="1"/>
          </p:cNvSpPr>
          <p:nvPr>
            <p:ph idx="1"/>
          </p:nvPr>
        </p:nvSpPr>
        <p:spPr/>
        <p:txBody>
          <a:bodyPr/>
          <a:lstStyle/>
          <a:p>
            <a:pPr marL="0" indent="0">
              <a:buNone/>
            </a:pPr>
            <a:r>
              <a:rPr lang="de-DE" u="sng" dirty="0" err="1" smtClean="0"/>
              <a:t>How</a:t>
            </a:r>
            <a:r>
              <a:rPr lang="de-DE" u="sng" dirty="0" smtClean="0"/>
              <a:t> </a:t>
            </a:r>
            <a:r>
              <a:rPr lang="de-DE" u="sng" dirty="0" err="1" smtClean="0"/>
              <a:t>did</a:t>
            </a:r>
            <a:r>
              <a:rPr lang="de-DE" u="sng" dirty="0" smtClean="0"/>
              <a:t> Japan </a:t>
            </a:r>
            <a:r>
              <a:rPr lang="de-DE" u="sng" dirty="0" err="1" smtClean="0"/>
              <a:t>try</a:t>
            </a:r>
            <a:r>
              <a:rPr lang="de-DE" u="sng" dirty="0" smtClean="0"/>
              <a:t> </a:t>
            </a:r>
            <a:r>
              <a:rPr lang="de-DE" u="sng" dirty="0" err="1" smtClean="0"/>
              <a:t>to</a:t>
            </a:r>
            <a:r>
              <a:rPr lang="de-DE" u="sng" dirty="0" smtClean="0"/>
              <a:t> </a:t>
            </a:r>
            <a:r>
              <a:rPr lang="de-DE" u="sng" dirty="0" err="1" smtClean="0"/>
              <a:t>solve</a:t>
            </a:r>
            <a:r>
              <a:rPr lang="de-DE" u="sng" dirty="0" smtClean="0"/>
              <a:t> </a:t>
            </a:r>
            <a:r>
              <a:rPr lang="de-DE" u="sng" dirty="0" err="1" smtClean="0"/>
              <a:t>this</a:t>
            </a:r>
            <a:r>
              <a:rPr lang="de-DE" u="sng" dirty="0" smtClean="0"/>
              <a:t> </a:t>
            </a:r>
            <a:r>
              <a:rPr lang="de-DE" u="sng" dirty="0" err="1" smtClean="0"/>
              <a:t>problem</a:t>
            </a:r>
            <a:r>
              <a:rPr lang="de-DE" u="sng" dirty="0" smtClean="0"/>
              <a:t>?</a:t>
            </a:r>
          </a:p>
          <a:p>
            <a:r>
              <a:rPr lang="de-DE" dirty="0" err="1" smtClean="0"/>
              <a:t>Application</a:t>
            </a:r>
            <a:r>
              <a:rPr lang="de-DE" dirty="0" smtClean="0"/>
              <a:t> </a:t>
            </a:r>
            <a:r>
              <a:rPr lang="de-DE" dirty="0" err="1" smtClean="0"/>
              <a:t>for</a:t>
            </a:r>
            <a:r>
              <a:rPr lang="de-DE" dirty="0" smtClean="0"/>
              <a:t> UN </a:t>
            </a:r>
            <a:r>
              <a:rPr lang="de-DE" dirty="0" err="1" smtClean="0"/>
              <a:t>membership</a:t>
            </a:r>
            <a:r>
              <a:rPr lang="de-DE" dirty="0" smtClean="0"/>
              <a:t>, 1952: due </a:t>
            </a:r>
            <a:r>
              <a:rPr lang="de-DE" dirty="0" err="1" smtClean="0"/>
              <a:t>to</a:t>
            </a:r>
            <a:r>
              <a:rPr lang="de-DE" dirty="0" smtClean="0"/>
              <a:t> </a:t>
            </a:r>
            <a:r>
              <a:rPr lang="de-DE" dirty="0" err="1" smtClean="0"/>
              <a:t>constraints</a:t>
            </a:r>
            <a:r>
              <a:rPr lang="de-DE" dirty="0" smtClean="0"/>
              <a:t> </a:t>
            </a:r>
            <a:r>
              <a:rPr lang="de-DE" dirty="0" err="1" smtClean="0"/>
              <a:t>of</a:t>
            </a:r>
            <a:r>
              <a:rPr lang="de-DE" dirty="0" smtClean="0"/>
              <a:t> </a:t>
            </a:r>
            <a:r>
              <a:rPr lang="de-DE" dirty="0" err="1" smtClean="0"/>
              <a:t>Article</a:t>
            </a:r>
            <a:r>
              <a:rPr lang="de-DE" dirty="0" smtClean="0"/>
              <a:t> 9 </a:t>
            </a:r>
            <a:r>
              <a:rPr lang="de-DE" dirty="0" err="1" smtClean="0"/>
              <a:t>of</a:t>
            </a:r>
            <a:r>
              <a:rPr lang="de-DE" dirty="0" smtClean="0"/>
              <a:t> </a:t>
            </a:r>
            <a:r>
              <a:rPr lang="de-DE" dirty="0" err="1" smtClean="0"/>
              <a:t>the</a:t>
            </a:r>
            <a:r>
              <a:rPr lang="de-DE" dirty="0" smtClean="0"/>
              <a:t> National </a:t>
            </a:r>
            <a:r>
              <a:rPr lang="de-DE" dirty="0" err="1" smtClean="0"/>
              <a:t>Constitution</a:t>
            </a:r>
            <a:r>
              <a:rPr lang="de-DE" dirty="0" smtClean="0"/>
              <a:t>, Japan </a:t>
            </a:r>
            <a:r>
              <a:rPr lang="de-DE" dirty="0" err="1" smtClean="0"/>
              <a:t>would</a:t>
            </a:r>
            <a:r>
              <a:rPr lang="de-DE" dirty="0" smtClean="0"/>
              <a:t> not </a:t>
            </a:r>
            <a:r>
              <a:rPr lang="de-DE" dirty="0" err="1" smtClean="0"/>
              <a:t>be</a:t>
            </a:r>
            <a:r>
              <a:rPr lang="de-DE" dirty="0" smtClean="0"/>
              <a:t> </a:t>
            </a:r>
            <a:r>
              <a:rPr lang="de-DE" dirty="0" err="1" smtClean="0"/>
              <a:t>able</a:t>
            </a:r>
            <a:r>
              <a:rPr lang="de-DE" dirty="0" smtClean="0"/>
              <a:t> </a:t>
            </a:r>
            <a:r>
              <a:rPr lang="de-DE" dirty="0" err="1" smtClean="0"/>
              <a:t>to</a:t>
            </a:r>
            <a:r>
              <a:rPr lang="de-DE" dirty="0" smtClean="0"/>
              <a:t> </a:t>
            </a:r>
            <a:r>
              <a:rPr lang="de-DE" dirty="0" err="1" smtClean="0"/>
              <a:t>participate</a:t>
            </a:r>
            <a:r>
              <a:rPr lang="de-DE" dirty="0" smtClean="0"/>
              <a:t> in </a:t>
            </a:r>
            <a:r>
              <a:rPr lang="de-DE" dirty="0" err="1" smtClean="0"/>
              <a:t>the</a:t>
            </a:r>
            <a:r>
              <a:rPr lang="de-DE" dirty="0" smtClean="0"/>
              <a:t> </a:t>
            </a:r>
            <a:r>
              <a:rPr lang="de-DE" dirty="0" err="1" smtClean="0"/>
              <a:t>collective</a:t>
            </a:r>
            <a:r>
              <a:rPr lang="de-DE" dirty="0" smtClean="0"/>
              <a:t> </a:t>
            </a:r>
            <a:r>
              <a:rPr lang="de-DE" dirty="0" err="1" smtClean="0"/>
              <a:t>security</a:t>
            </a:r>
            <a:r>
              <a:rPr lang="de-DE" dirty="0" smtClean="0"/>
              <a:t> </a:t>
            </a:r>
            <a:r>
              <a:rPr lang="de-DE" dirty="0" err="1" smtClean="0"/>
              <a:t>mechanisms</a:t>
            </a:r>
            <a:r>
              <a:rPr lang="de-DE" dirty="0" smtClean="0"/>
              <a:t> </a:t>
            </a:r>
            <a:r>
              <a:rPr lang="de-DE" dirty="0" err="1" smtClean="0"/>
              <a:t>provided</a:t>
            </a:r>
            <a:r>
              <a:rPr lang="de-DE" dirty="0" smtClean="0"/>
              <a:t> </a:t>
            </a:r>
            <a:r>
              <a:rPr lang="de-DE" dirty="0" err="1" smtClean="0"/>
              <a:t>for</a:t>
            </a:r>
            <a:r>
              <a:rPr lang="de-DE" dirty="0" smtClean="0"/>
              <a:t> in </a:t>
            </a:r>
            <a:r>
              <a:rPr lang="de-DE" dirty="0" err="1" smtClean="0"/>
              <a:t>the</a:t>
            </a:r>
            <a:r>
              <a:rPr lang="de-DE" dirty="0" smtClean="0"/>
              <a:t> UN Charter</a:t>
            </a:r>
          </a:p>
          <a:p>
            <a:r>
              <a:rPr lang="de-DE" dirty="0" smtClean="0"/>
              <a:t>Japan was not </a:t>
            </a:r>
            <a:r>
              <a:rPr lang="de-DE" dirty="0" err="1" smtClean="0"/>
              <a:t>obliged</a:t>
            </a:r>
            <a:r>
              <a:rPr lang="de-DE" dirty="0" smtClean="0"/>
              <a:t> </a:t>
            </a:r>
            <a:r>
              <a:rPr lang="de-DE" dirty="0" err="1" smtClean="0"/>
              <a:t>to</a:t>
            </a:r>
            <a:r>
              <a:rPr lang="de-DE" dirty="0" smtClean="0"/>
              <a:t> do </a:t>
            </a:r>
            <a:r>
              <a:rPr lang="de-DE" dirty="0" err="1" smtClean="0"/>
              <a:t>what</a:t>
            </a:r>
            <a:r>
              <a:rPr lang="de-DE" dirty="0" smtClean="0"/>
              <a:t> was </a:t>
            </a:r>
            <a:r>
              <a:rPr lang="de-DE" dirty="0" err="1" smtClean="0"/>
              <a:t>behind</a:t>
            </a:r>
            <a:r>
              <a:rPr lang="de-DE" dirty="0" smtClean="0"/>
              <a:t> </a:t>
            </a:r>
            <a:r>
              <a:rPr lang="de-DE" dirty="0" err="1" smtClean="0"/>
              <a:t>its</a:t>
            </a:r>
            <a:r>
              <a:rPr lang="de-DE" dirty="0" smtClean="0"/>
              <a:t> </a:t>
            </a:r>
            <a:r>
              <a:rPr lang="de-DE" dirty="0" err="1" smtClean="0"/>
              <a:t>means</a:t>
            </a:r>
            <a:endParaRPr lang="de-DE" dirty="0" smtClean="0"/>
          </a:p>
          <a:p>
            <a:pPr marL="0" indent="0">
              <a:buNone/>
            </a:pPr>
            <a:endParaRPr lang="de-DE" dirty="0" smtClean="0"/>
          </a:p>
          <a:p>
            <a:pPr marL="0" indent="0">
              <a:buNone/>
            </a:pPr>
            <a:r>
              <a:rPr lang="de-DE" u="sng" dirty="0" err="1" smtClean="0"/>
              <a:t>Participation</a:t>
            </a:r>
            <a:r>
              <a:rPr lang="de-DE" u="sng" dirty="0" smtClean="0"/>
              <a:t> in PKO </a:t>
            </a:r>
            <a:r>
              <a:rPr lang="de-DE" u="sng" dirty="0" err="1" smtClean="0"/>
              <a:t>has</a:t>
            </a:r>
            <a:r>
              <a:rPr lang="de-DE" u="sng" dirty="0" smtClean="0"/>
              <a:t> </a:t>
            </a:r>
            <a:r>
              <a:rPr lang="de-DE" u="sng" dirty="0" err="1" smtClean="0"/>
              <a:t>been</a:t>
            </a:r>
            <a:r>
              <a:rPr lang="de-DE" u="sng" dirty="0" smtClean="0"/>
              <a:t> limited, </a:t>
            </a:r>
            <a:r>
              <a:rPr lang="de-DE" u="sng" dirty="0" err="1" smtClean="0"/>
              <a:t>and</a:t>
            </a:r>
            <a:r>
              <a:rPr lang="de-DE" u="sng" dirty="0" smtClean="0"/>
              <a:t> </a:t>
            </a:r>
            <a:r>
              <a:rPr lang="de-DE" u="sng" dirty="0" err="1" smtClean="0"/>
              <a:t>mainly</a:t>
            </a:r>
            <a:r>
              <a:rPr lang="de-DE" u="sng" dirty="0" smtClean="0"/>
              <a:t> </a:t>
            </a:r>
            <a:r>
              <a:rPr lang="de-DE" u="sng" dirty="0" err="1" smtClean="0"/>
              <a:t>restricted</a:t>
            </a:r>
            <a:r>
              <a:rPr lang="de-DE" u="sng" dirty="0" smtClean="0"/>
              <a:t> </a:t>
            </a:r>
            <a:r>
              <a:rPr lang="de-DE" u="sng" dirty="0" err="1" smtClean="0"/>
              <a:t>to</a:t>
            </a:r>
            <a:r>
              <a:rPr lang="de-DE" dirty="0" smtClean="0"/>
              <a:t>:</a:t>
            </a:r>
          </a:p>
          <a:p>
            <a:r>
              <a:rPr lang="de-DE" dirty="0" smtClean="0"/>
              <a:t>Financial </a:t>
            </a:r>
            <a:r>
              <a:rPr lang="de-DE" dirty="0" err="1" smtClean="0"/>
              <a:t>and</a:t>
            </a:r>
            <a:r>
              <a:rPr lang="de-DE" dirty="0" smtClean="0"/>
              <a:t> </a:t>
            </a:r>
            <a:r>
              <a:rPr lang="de-DE" dirty="0" err="1" smtClean="0"/>
              <a:t>equipment</a:t>
            </a:r>
            <a:r>
              <a:rPr lang="de-DE" dirty="0" smtClean="0"/>
              <a:t> </a:t>
            </a:r>
            <a:r>
              <a:rPr lang="de-DE" dirty="0" err="1" smtClean="0"/>
              <a:t>support</a:t>
            </a:r>
            <a:endParaRPr lang="de-DE" dirty="0" smtClean="0"/>
          </a:p>
          <a:p>
            <a:r>
              <a:rPr lang="de-DE" dirty="0" err="1" smtClean="0"/>
              <a:t>Election</a:t>
            </a:r>
            <a:r>
              <a:rPr lang="de-DE" dirty="0" smtClean="0"/>
              <a:t> </a:t>
            </a:r>
            <a:r>
              <a:rPr lang="de-DE" dirty="0" err="1" smtClean="0"/>
              <a:t>monitoring</a:t>
            </a:r>
            <a:endParaRPr lang="de-DE" dirty="0" smtClean="0"/>
          </a:p>
          <a:p>
            <a:r>
              <a:rPr lang="de-DE" dirty="0" smtClean="0"/>
              <a:t>Medical </a:t>
            </a:r>
            <a:r>
              <a:rPr lang="de-DE" dirty="0" err="1" smtClean="0"/>
              <a:t>activities</a:t>
            </a:r>
            <a:endParaRPr lang="de-DE" dirty="0" smtClean="0"/>
          </a:p>
          <a:p>
            <a:r>
              <a:rPr lang="de-DE" dirty="0" smtClean="0"/>
              <a:t>Communication </a:t>
            </a:r>
            <a:r>
              <a:rPr lang="de-DE" dirty="0" err="1" smtClean="0"/>
              <a:t>and</a:t>
            </a:r>
            <a:r>
              <a:rPr lang="de-DE" dirty="0" smtClean="0"/>
              <a:t> </a:t>
            </a:r>
            <a:r>
              <a:rPr lang="de-DE" dirty="0" err="1" smtClean="0"/>
              <a:t>transportation</a:t>
            </a:r>
            <a:r>
              <a:rPr lang="de-DE" dirty="0" smtClean="0"/>
              <a:t> </a:t>
            </a:r>
            <a:r>
              <a:rPr lang="de-DE" dirty="0" err="1" smtClean="0"/>
              <a:t>activities</a:t>
            </a:r>
            <a:endParaRPr lang="de-DE" dirty="0" smtClean="0"/>
          </a:p>
          <a:p>
            <a:r>
              <a:rPr lang="de-DE" dirty="0" err="1" smtClean="0"/>
              <a:t>Civilian</a:t>
            </a:r>
            <a:r>
              <a:rPr lang="de-DE" dirty="0" smtClean="0"/>
              <a:t> </a:t>
            </a:r>
            <a:r>
              <a:rPr lang="de-DE" dirty="0" err="1" smtClean="0"/>
              <a:t>police</a:t>
            </a:r>
            <a:r>
              <a:rPr lang="de-DE" dirty="0" smtClean="0"/>
              <a:t> </a:t>
            </a:r>
            <a:r>
              <a:rPr lang="de-DE" dirty="0" err="1" smtClean="0"/>
              <a:t>and</a:t>
            </a:r>
            <a:r>
              <a:rPr lang="de-DE" dirty="0" smtClean="0"/>
              <a:t> </a:t>
            </a:r>
            <a:r>
              <a:rPr lang="de-DE" dirty="0" err="1" smtClean="0"/>
              <a:t>patrol</a:t>
            </a:r>
            <a:r>
              <a:rPr lang="de-DE" dirty="0" smtClean="0"/>
              <a:t> </a:t>
            </a:r>
            <a:r>
              <a:rPr lang="de-DE" dirty="0" err="1" smtClean="0"/>
              <a:t>activities</a:t>
            </a:r>
            <a:endParaRPr lang="de-DE" dirty="0" smtClean="0"/>
          </a:p>
          <a:p>
            <a:r>
              <a:rPr lang="de-DE" dirty="0" err="1" smtClean="0"/>
              <a:t>Logistical</a:t>
            </a:r>
            <a:r>
              <a:rPr lang="de-DE" dirty="0" smtClean="0"/>
              <a:t> </a:t>
            </a:r>
            <a:r>
              <a:rPr lang="de-DE" dirty="0" err="1" smtClean="0"/>
              <a:t>support</a:t>
            </a:r>
            <a:endParaRPr lang="de-DE" dirty="0" smtClean="0"/>
          </a:p>
          <a:p>
            <a:pPr lvl="1"/>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985604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Japan‘s</a:t>
            </a:r>
            <a:r>
              <a:rPr lang="de-DE" dirty="0" smtClean="0"/>
              <a:t> </a:t>
            </a:r>
            <a:r>
              <a:rPr lang="de-DE" dirty="0" err="1"/>
              <a:t>Constraints</a:t>
            </a:r>
            <a:r>
              <a:rPr lang="de-DE" dirty="0"/>
              <a:t> </a:t>
            </a:r>
            <a:r>
              <a:rPr lang="de-DE" dirty="0" err="1"/>
              <a:t>towards</a:t>
            </a:r>
            <a:r>
              <a:rPr lang="de-DE" dirty="0"/>
              <a:t> </a:t>
            </a:r>
            <a:r>
              <a:rPr lang="de-DE" dirty="0" smtClean="0"/>
              <a:t>PKO (3)</a:t>
            </a:r>
            <a:endParaRPr lang="de-DE"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7221557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35389097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Japan‘s</a:t>
            </a:r>
            <a:r>
              <a:rPr lang="de-DE" dirty="0"/>
              <a:t> </a:t>
            </a:r>
            <a:r>
              <a:rPr lang="de-DE" dirty="0" err="1"/>
              <a:t>Constraints</a:t>
            </a:r>
            <a:r>
              <a:rPr lang="de-DE" dirty="0"/>
              <a:t> </a:t>
            </a:r>
            <a:r>
              <a:rPr lang="de-DE" dirty="0" err="1"/>
              <a:t>towards</a:t>
            </a:r>
            <a:r>
              <a:rPr lang="de-DE" dirty="0"/>
              <a:t> PKO </a:t>
            </a:r>
            <a:r>
              <a:rPr lang="de-DE" dirty="0" smtClean="0"/>
              <a:t>(4)</a:t>
            </a:r>
            <a:endParaRPr lang="de-DE" dirty="0"/>
          </a:p>
        </p:txBody>
      </p:sp>
      <p:sp>
        <p:nvSpPr>
          <p:cNvPr id="3" name="Inhaltsplatzhalter 2"/>
          <p:cNvSpPr>
            <a:spLocks noGrp="1"/>
          </p:cNvSpPr>
          <p:nvPr>
            <p:ph idx="1"/>
          </p:nvPr>
        </p:nvSpPr>
        <p:spPr/>
        <p:txBody>
          <a:bodyPr/>
          <a:lstStyle/>
          <a:p>
            <a:pPr marL="0" indent="0">
              <a:buNone/>
            </a:pP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812678091"/>
              </p:ext>
            </p:extLst>
          </p:nvPr>
        </p:nvGraphicFramePr>
        <p:xfrm>
          <a:off x="323528" y="1556792"/>
          <a:ext cx="8424936" cy="4610224"/>
        </p:xfrm>
        <a:graphic>
          <a:graphicData uri="http://schemas.openxmlformats.org/drawingml/2006/table">
            <a:tbl>
              <a:tblPr firstRow="1" bandRow="1">
                <a:tableStyleId>{5C22544A-7EE6-4342-B048-85BDC9FD1C3A}</a:tableStyleId>
              </a:tblPr>
              <a:tblGrid>
                <a:gridCol w="4212468"/>
                <a:gridCol w="4212468"/>
              </a:tblGrid>
              <a:tr h="586864">
                <a:tc>
                  <a:txBody>
                    <a:bodyPr/>
                    <a:lstStyle/>
                    <a:p>
                      <a:r>
                        <a:rPr lang="de-DE" dirty="0" err="1" smtClean="0"/>
                        <a:t>UN‘s</a:t>
                      </a:r>
                      <a:r>
                        <a:rPr lang="de-DE" dirty="0" smtClean="0"/>
                        <a:t> PKO  </a:t>
                      </a:r>
                      <a:r>
                        <a:rPr lang="de-DE" dirty="0" err="1" smtClean="0"/>
                        <a:t>principles</a:t>
                      </a:r>
                      <a:endParaRPr lang="de-DE" dirty="0"/>
                    </a:p>
                  </a:txBody>
                  <a:tcPr/>
                </a:tc>
                <a:tc>
                  <a:txBody>
                    <a:bodyPr/>
                    <a:lstStyle/>
                    <a:p>
                      <a:r>
                        <a:rPr lang="de-DE" dirty="0" err="1" smtClean="0"/>
                        <a:t>Japan‘s</a:t>
                      </a:r>
                      <a:r>
                        <a:rPr lang="de-DE" dirty="0" smtClean="0"/>
                        <a:t> PKO </a:t>
                      </a:r>
                      <a:r>
                        <a:rPr lang="de-DE" dirty="0" err="1" smtClean="0"/>
                        <a:t>principles</a:t>
                      </a:r>
                      <a:endParaRPr lang="de-DE" dirty="0"/>
                    </a:p>
                  </a:txBody>
                  <a:tcPr/>
                </a:tc>
              </a:tr>
              <a:tr h="370840">
                <a:tc>
                  <a:txBody>
                    <a:bodyPr/>
                    <a:lstStyle/>
                    <a:p>
                      <a:r>
                        <a:rPr lang="de-DE" dirty="0" err="1" smtClean="0">
                          <a:solidFill>
                            <a:schemeClr val="tx1">
                              <a:lumMod val="50000"/>
                              <a:lumOff val="50000"/>
                            </a:schemeClr>
                          </a:solidFill>
                        </a:rPr>
                        <a:t>Existence</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cease-fire</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agreement</a:t>
                      </a:r>
                      <a:endParaRPr lang="de-DE" dirty="0">
                        <a:solidFill>
                          <a:schemeClr val="tx1">
                            <a:lumMod val="50000"/>
                            <a:lumOff val="50000"/>
                          </a:schemeClr>
                        </a:solidFill>
                      </a:endParaRPr>
                    </a:p>
                  </a:txBody>
                  <a:tcPr/>
                </a:tc>
                <a:tc>
                  <a:txBody>
                    <a:bodyPr/>
                    <a:lstStyle/>
                    <a:p>
                      <a:r>
                        <a:rPr lang="de-DE" dirty="0" err="1" smtClean="0">
                          <a:solidFill>
                            <a:schemeClr val="tx1">
                              <a:lumMod val="50000"/>
                              <a:lumOff val="50000"/>
                            </a:schemeClr>
                          </a:solidFill>
                        </a:rPr>
                        <a:t>Cease-fire</a:t>
                      </a:r>
                      <a:r>
                        <a:rPr lang="de-DE" dirty="0" smtClean="0">
                          <a:solidFill>
                            <a:schemeClr val="tx1">
                              <a:lumMod val="50000"/>
                              <a:lumOff val="50000"/>
                            </a:schemeClr>
                          </a:solidFill>
                        </a:rPr>
                        <a:t> must </a:t>
                      </a:r>
                      <a:r>
                        <a:rPr lang="de-DE" dirty="0" err="1" smtClean="0">
                          <a:solidFill>
                            <a:schemeClr val="tx1">
                              <a:lumMod val="50000"/>
                              <a:lumOff val="50000"/>
                            </a:schemeClr>
                          </a:solidFill>
                        </a:rPr>
                        <a:t>be</a:t>
                      </a:r>
                      <a:r>
                        <a:rPr lang="de-DE" dirty="0" smtClean="0">
                          <a:solidFill>
                            <a:schemeClr val="tx1">
                              <a:lumMod val="50000"/>
                              <a:lumOff val="50000"/>
                            </a:schemeClr>
                          </a:solidFill>
                        </a:rPr>
                        <a:t> in </a:t>
                      </a:r>
                      <a:r>
                        <a:rPr lang="de-DE" dirty="0" err="1" smtClean="0">
                          <a:solidFill>
                            <a:schemeClr val="tx1">
                              <a:lumMod val="50000"/>
                              <a:lumOff val="50000"/>
                            </a:schemeClr>
                          </a:solidFill>
                        </a:rPr>
                        <a:t>place</a:t>
                      </a:r>
                      <a:r>
                        <a:rPr lang="de-DE" dirty="0" smtClean="0">
                          <a:solidFill>
                            <a:schemeClr val="tx1">
                              <a:lumMod val="50000"/>
                              <a:lumOff val="50000"/>
                            </a:schemeClr>
                          </a:solidFill>
                        </a:rPr>
                        <a:t> </a:t>
                      </a:r>
                      <a:r>
                        <a:rPr lang="de-DE" dirty="0" err="1" smtClean="0">
                          <a:solidFill>
                            <a:schemeClr val="tx1">
                              <a:lumMod val="50000"/>
                              <a:lumOff val="50000"/>
                            </a:schemeClr>
                          </a:solidFill>
                        </a:rPr>
                        <a:t>between</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warring</a:t>
                      </a:r>
                      <a:r>
                        <a:rPr lang="de-DE" dirty="0" smtClean="0">
                          <a:solidFill>
                            <a:schemeClr val="tx1">
                              <a:lumMod val="50000"/>
                              <a:lumOff val="50000"/>
                            </a:schemeClr>
                          </a:solidFill>
                        </a:rPr>
                        <a:t> </a:t>
                      </a:r>
                      <a:r>
                        <a:rPr lang="de-DE" dirty="0" err="1" smtClean="0">
                          <a:solidFill>
                            <a:schemeClr val="tx1">
                              <a:lumMod val="50000"/>
                              <a:lumOff val="50000"/>
                            </a:schemeClr>
                          </a:solidFill>
                        </a:rPr>
                        <a:t>parties</a:t>
                      </a:r>
                      <a:endParaRPr lang="de-DE" dirty="0">
                        <a:solidFill>
                          <a:schemeClr val="tx1">
                            <a:lumMod val="50000"/>
                            <a:lumOff val="50000"/>
                          </a:schemeClr>
                        </a:solidFill>
                      </a:endParaRPr>
                    </a:p>
                  </a:txBody>
                  <a:tcPr/>
                </a:tc>
              </a:tr>
              <a:tr h="370840">
                <a:tc>
                  <a:txBody>
                    <a:bodyPr/>
                    <a:lstStyle/>
                    <a:p>
                      <a:r>
                        <a:rPr lang="de-DE" dirty="0" err="1" smtClean="0">
                          <a:solidFill>
                            <a:schemeClr val="tx1">
                              <a:lumMod val="50000"/>
                              <a:lumOff val="50000"/>
                            </a:schemeClr>
                          </a:solidFill>
                        </a:rPr>
                        <a:t>Impartiality</a:t>
                      </a:r>
                      <a:r>
                        <a:rPr lang="de-DE" dirty="0" smtClean="0">
                          <a:solidFill>
                            <a:schemeClr val="tx1">
                              <a:lumMod val="50000"/>
                              <a:lumOff val="50000"/>
                            </a:schemeClr>
                          </a:solidFill>
                        </a:rPr>
                        <a:t> </a:t>
                      </a:r>
                      <a:r>
                        <a:rPr lang="de-DE" dirty="0" err="1" smtClean="0">
                          <a:solidFill>
                            <a:schemeClr val="tx1">
                              <a:lumMod val="50000"/>
                              <a:lumOff val="50000"/>
                            </a:schemeClr>
                          </a:solidFill>
                        </a:rPr>
                        <a:t>and</a:t>
                      </a:r>
                      <a:r>
                        <a:rPr lang="de-DE" dirty="0" smtClean="0">
                          <a:solidFill>
                            <a:schemeClr val="tx1">
                              <a:lumMod val="50000"/>
                              <a:lumOff val="50000"/>
                            </a:schemeClr>
                          </a:solidFill>
                        </a:rPr>
                        <a:t> </a:t>
                      </a:r>
                      <a:r>
                        <a:rPr lang="de-DE" dirty="0" smtClean="0">
                          <a:solidFill>
                            <a:schemeClr val="tx1">
                              <a:lumMod val="50000"/>
                              <a:lumOff val="50000"/>
                            </a:schemeClr>
                          </a:solidFill>
                        </a:rPr>
                        <a:t>non-intervention</a:t>
                      </a:r>
                      <a:endParaRPr lang="de-DE" dirty="0">
                        <a:solidFill>
                          <a:schemeClr val="tx1">
                            <a:lumMod val="50000"/>
                            <a:lumOff val="50000"/>
                          </a:schemeClr>
                        </a:solidFill>
                      </a:endParaRPr>
                    </a:p>
                  </a:txBody>
                  <a:tcPr/>
                </a:tc>
                <a:tc>
                  <a:txBody>
                    <a:bodyPr/>
                    <a:lstStyle/>
                    <a:p>
                      <a:r>
                        <a:rPr lang="de-DE" dirty="0" err="1" smtClean="0">
                          <a:solidFill>
                            <a:schemeClr val="tx1">
                              <a:lumMod val="50000"/>
                              <a:lumOff val="50000"/>
                            </a:schemeClr>
                          </a:solidFill>
                        </a:rPr>
                        <a:t>Parties</a:t>
                      </a:r>
                      <a:r>
                        <a:rPr lang="de-DE" dirty="0" smtClean="0">
                          <a:solidFill>
                            <a:schemeClr val="tx1">
                              <a:lumMod val="50000"/>
                              <a:lumOff val="50000"/>
                            </a:schemeClr>
                          </a:solidFill>
                        </a:rPr>
                        <a:t> </a:t>
                      </a:r>
                      <a:r>
                        <a:rPr lang="de-DE" dirty="0" err="1" smtClean="0">
                          <a:solidFill>
                            <a:schemeClr val="tx1">
                              <a:lumMod val="50000"/>
                              <a:lumOff val="50000"/>
                            </a:schemeClr>
                          </a:solidFill>
                        </a:rPr>
                        <a:t>to</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conflict</a:t>
                      </a:r>
                      <a:r>
                        <a:rPr lang="de-DE" dirty="0" smtClean="0">
                          <a:solidFill>
                            <a:schemeClr val="tx1">
                              <a:lumMod val="50000"/>
                              <a:lumOff val="50000"/>
                            </a:schemeClr>
                          </a:solidFill>
                        </a:rPr>
                        <a:t> </a:t>
                      </a:r>
                      <a:r>
                        <a:rPr lang="de-DE" dirty="0" err="1" smtClean="0">
                          <a:solidFill>
                            <a:schemeClr val="tx1">
                              <a:lumMod val="50000"/>
                              <a:lumOff val="50000"/>
                            </a:schemeClr>
                          </a:solidFill>
                        </a:rPr>
                        <a:t>and</a:t>
                      </a:r>
                      <a:r>
                        <a:rPr lang="de-DE" dirty="0" smtClean="0">
                          <a:solidFill>
                            <a:schemeClr val="tx1">
                              <a:lumMod val="50000"/>
                              <a:lumOff val="50000"/>
                            </a:schemeClr>
                          </a:solidFill>
                        </a:rPr>
                        <a:t> </a:t>
                      </a:r>
                      <a:r>
                        <a:rPr lang="de-DE" dirty="0" err="1" smtClean="0">
                          <a:solidFill>
                            <a:schemeClr val="tx1">
                              <a:lumMod val="50000"/>
                              <a:lumOff val="50000"/>
                            </a:schemeClr>
                          </a:solidFill>
                        </a:rPr>
                        <a:t>host</a:t>
                      </a:r>
                      <a:r>
                        <a:rPr lang="de-DE" dirty="0" smtClean="0">
                          <a:solidFill>
                            <a:schemeClr val="tx1">
                              <a:lumMod val="50000"/>
                              <a:lumOff val="50000"/>
                            </a:schemeClr>
                          </a:solidFill>
                        </a:rPr>
                        <a:t> </a:t>
                      </a:r>
                      <a:r>
                        <a:rPr lang="de-DE" dirty="0" err="1" smtClean="0">
                          <a:solidFill>
                            <a:schemeClr val="tx1">
                              <a:lumMod val="50000"/>
                              <a:lumOff val="50000"/>
                            </a:schemeClr>
                          </a:solidFill>
                        </a:rPr>
                        <a:t>country</a:t>
                      </a:r>
                      <a:r>
                        <a:rPr lang="de-DE" dirty="0" smtClean="0">
                          <a:solidFill>
                            <a:schemeClr val="tx1">
                              <a:lumMod val="50000"/>
                              <a:lumOff val="50000"/>
                            </a:schemeClr>
                          </a:solidFill>
                        </a:rPr>
                        <a:t> must </a:t>
                      </a:r>
                      <a:r>
                        <a:rPr lang="de-DE" dirty="0" err="1" smtClean="0">
                          <a:solidFill>
                            <a:schemeClr val="tx1">
                              <a:lumMod val="50000"/>
                              <a:lumOff val="50000"/>
                            </a:schemeClr>
                          </a:solidFill>
                        </a:rPr>
                        <a:t>have</a:t>
                      </a:r>
                      <a:r>
                        <a:rPr lang="de-DE" dirty="0" smtClean="0">
                          <a:solidFill>
                            <a:schemeClr val="tx1">
                              <a:lumMod val="50000"/>
                              <a:lumOff val="50000"/>
                            </a:schemeClr>
                          </a:solidFill>
                        </a:rPr>
                        <a:t> </a:t>
                      </a:r>
                      <a:r>
                        <a:rPr lang="de-DE" dirty="0" err="1" smtClean="0">
                          <a:solidFill>
                            <a:schemeClr val="tx1">
                              <a:lumMod val="50000"/>
                              <a:lumOff val="50000"/>
                            </a:schemeClr>
                          </a:solidFill>
                        </a:rPr>
                        <a:t>given</a:t>
                      </a:r>
                      <a:r>
                        <a:rPr lang="de-DE" dirty="0" smtClean="0">
                          <a:solidFill>
                            <a:schemeClr val="tx1">
                              <a:lumMod val="50000"/>
                              <a:lumOff val="50000"/>
                            </a:schemeClr>
                          </a:solidFill>
                        </a:rPr>
                        <a:t> </a:t>
                      </a:r>
                      <a:r>
                        <a:rPr lang="de-DE" dirty="0" err="1" smtClean="0">
                          <a:solidFill>
                            <a:schemeClr val="tx1">
                              <a:lumMod val="50000"/>
                              <a:lumOff val="50000"/>
                            </a:schemeClr>
                          </a:solidFill>
                        </a:rPr>
                        <a:t>their</a:t>
                      </a:r>
                      <a:r>
                        <a:rPr lang="de-DE" dirty="0" smtClean="0">
                          <a:solidFill>
                            <a:schemeClr val="tx1">
                              <a:lumMod val="50000"/>
                              <a:lumOff val="50000"/>
                            </a:schemeClr>
                          </a:solidFill>
                        </a:rPr>
                        <a:t> </a:t>
                      </a:r>
                      <a:r>
                        <a:rPr lang="de-DE" dirty="0" err="1" smtClean="0">
                          <a:solidFill>
                            <a:schemeClr val="tx1">
                              <a:lumMod val="50000"/>
                              <a:lumOff val="50000"/>
                            </a:schemeClr>
                          </a:solidFill>
                        </a:rPr>
                        <a:t>consent</a:t>
                      </a:r>
                      <a:r>
                        <a:rPr lang="de-DE" dirty="0" smtClean="0">
                          <a:solidFill>
                            <a:schemeClr val="tx1">
                              <a:lumMod val="50000"/>
                              <a:lumOff val="50000"/>
                            </a:schemeClr>
                          </a:solidFill>
                        </a:rPr>
                        <a:t> </a:t>
                      </a:r>
                      <a:r>
                        <a:rPr lang="de-DE" dirty="0" err="1" smtClean="0">
                          <a:solidFill>
                            <a:schemeClr val="tx1">
                              <a:lumMod val="50000"/>
                              <a:lumOff val="50000"/>
                            </a:schemeClr>
                          </a:solidFill>
                        </a:rPr>
                        <a:t>to</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operation</a:t>
                      </a:r>
                      <a:r>
                        <a:rPr lang="de-DE" dirty="0" smtClean="0">
                          <a:solidFill>
                            <a:schemeClr val="tx1">
                              <a:lumMod val="50000"/>
                              <a:lumOff val="50000"/>
                            </a:schemeClr>
                          </a:solidFill>
                        </a:rPr>
                        <a:t>, </a:t>
                      </a:r>
                      <a:r>
                        <a:rPr lang="de-DE" dirty="0" err="1" smtClean="0">
                          <a:solidFill>
                            <a:schemeClr val="tx1">
                              <a:lumMod val="50000"/>
                              <a:lumOff val="50000"/>
                            </a:schemeClr>
                          </a:solidFill>
                        </a:rPr>
                        <a:t>and</a:t>
                      </a:r>
                      <a:r>
                        <a:rPr lang="de-DE" dirty="0" smtClean="0">
                          <a:solidFill>
                            <a:schemeClr val="tx1">
                              <a:lumMod val="50000"/>
                              <a:lumOff val="50000"/>
                            </a:schemeClr>
                          </a:solidFill>
                        </a:rPr>
                        <a:t> </a:t>
                      </a:r>
                      <a:r>
                        <a:rPr lang="de-DE" dirty="0" err="1" smtClean="0">
                          <a:solidFill>
                            <a:schemeClr val="tx1">
                              <a:lumMod val="50000"/>
                              <a:lumOff val="50000"/>
                            </a:schemeClr>
                          </a:solidFill>
                        </a:rPr>
                        <a:t>Japan‘s</a:t>
                      </a:r>
                      <a:r>
                        <a:rPr lang="de-DE" dirty="0" smtClean="0">
                          <a:solidFill>
                            <a:schemeClr val="tx1">
                              <a:lumMod val="50000"/>
                              <a:lumOff val="50000"/>
                            </a:schemeClr>
                          </a:solidFill>
                        </a:rPr>
                        <a:t> </a:t>
                      </a:r>
                      <a:r>
                        <a:rPr lang="de-DE" dirty="0" err="1" smtClean="0">
                          <a:solidFill>
                            <a:schemeClr val="tx1">
                              <a:lumMod val="50000"/>
                              <a:lumOff val="50000"/>
                            </a:schemeClr>
                          </a:solidFill>
                        </a:rPr>
                        <a:t>participation</a:t>
                      </a:r>
                      <a:r>
                        <a:rPr lang="de-DE" dirty="0" smtClean="0">
                          <a:solidFill>
                            <a:schemeClr val="tx1">
                              <a:lumMod val="50000"/>
                              <a:lumOff val="50000"/>
                            </a:schemeClr>
                          </a:solidFill>
                        </a:rPr>
                        <a:t> in </a:t>
                      </a:r>
                      <a:r>
                        <a:rPr lang="de-DE" dirty="0" err="1" smtClean="0">
                          <a:solidFill>
                            <a:schemeClr val="tx1">
                              <a:lumMod val="50000"/>
                              <a:lumOff val="50000"/>
                            </a:schemeClr>
                          </a:solidFill>
                        </a:rPr>
                        <a:t>it</a:t>
                      </a:r>
                      <a:endParaRPr lang="de-DE" dirty="0">
                        <a:solidFill>
                          <a:schemeClr val="tx1">
                            <a:lumMod val="50000"/>
                            <a:lumOff val="50000"/>
                          </a:schemeClr>
                        </a:solidFill>
                      </a:endParaRPr>
                    </a:p>
                  </a:txBody>
                  <a:tcPr/>
                </a:tc>
              </a:tr>
              <a:tr h="370840">
                <a:tc>
                  <a:txBody>
                    <a:bodyPr/>
                    <a:lstStyle/>
                    <a:p>
                      <a:r>
                        <a:rPr lang="de-DE" dirty="0" smtClean="0">
                          <a:solidFill>
                            <a:schemeClr val="tx1">
                              <a:lumMod val="50000"/>
                              <a:lumOff val="50000"/>
                            </a:schemeClr>
                          </a:solidFill>
                        </a:rPr>
                        <a:t>Non-</a:t>
                      </a:r>
                      <a:r>
                        <a:rPr lang="de-DE" dirty="0" err="1" smtClean="0">
                          <a:solidFill>
                            <a:schemeClr val="tx1">
                              <a:lumMod val="50000"/>
                              <a:lumOff val="50000"/>
                            </a:schemeClr>
                          </a:solidFill>
                        </a:rPr>
                        <a:t>coercion</a:t>
                      </a:r>
                      <a:endParaRPr lang="de-DE" dirty="0">
                        <a:solidFill>
                          <a:schemeClr val="tx1">
                            <a:lumMod val="50000"/>
                            <a:lumOff val="50000"/>
                          </a:schemeClr>
                        </a:solidFill>
                      </a:endParaRPr>
                    </a:p>
                  </a:txBody>
                  <a:tcPr/>
                </a:tc>
                <a:tc>
                  <a:txBody>
                    <a:bodyPr/>
                    <a:lstStyle/>
                    <a:p>
                      <a:r>
                        <a:rPr lang="de-DE" dirty="0" smtClean="0">
                          <a:solidFill>
                            <a:schemeClr val="tx1">
                              <a:lumMod val="50000"/>
                              <a:lumOff val="50000"/>
                            </a:schemeClr>
                          </a:solidFill>
                        </a:rPr>
                        <a:t>Operation must</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be</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conducted</a:t>
                      </a:r>
                      <a:r>
                        <a:rPr lang="de-DE" baseline="0" dirty="0" smtClean="0">
                          <a:solidFill>
                            <a:schemeClr val="tx1">
                              <a:lumMod val="50000"/>
                              <a:lumOff val="50000"/>
                            </a:schemeClr>
                          </a:solidFill>
                        </a:rPr>
                        <a:t> in a </a:t>
                      </a:r>
                      <a:r>
                        <a:rPr lang="de-DE" baseline="0" dirty="0" err="1" smtClean="0">
                          <a:solidFill>
                            <a:schemeClr val="tx1">
                              <a:lumMod val="50000"/>
                              <a:lumOff val="50000"/>
                            </a:schemeClr>
                          </a:solidFill>
                        </a:rPr>
                        <a:t>strictly</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impartial</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manner</a:t>
                      </a:r>
                      <a:endParaRPr lang="de-DE" dirty="0">
                        <a:solidFill>
                          <a:schemeClr val="tx1">
                            <a:lumMod val="50000"/>
                            <a:lumOff val="50000"/>
                          </a:schemeClr>
                        </a:solidFill>
                      </a:endParaRPr>
                    </a:p>
                  </a:txBody>
                  <a:tcPr/>
                </a:tc>
              </a:tr>
              <a:tr h="370840">
                <a:tc>
                  <a:txBody>
                    <a:bodyPr/>
                    <a:lstStyle/>
                    <a:p>
                      <a:r>
                        <a:rPr lang="de-DE" dirty="0" err="1" smtClean="0">
                          <a:solidFill>
                            <a:schemeClr val="tx1">
                              <a:lumMod val="50000"/>
                              <a:lumOff val="50000"/>
                            </a:schemeClr>
                          </a:solidFill>
                        </a:rPr>
                        <a:t>Use</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weapons</a:t>
                      </a:r>
                      <a:r>
                        <a:rPr lang="de-DE" dirty="0" smtClean="0">
                          <a:solidFill>
                            <a:schemeClr val="tx1">
                              <a:lumMod val="50000"/>
                              <a:lumOff val="50000"/>
                            </a:schemeClr>
                          </a:solidFill>
                        </a:rPr>
                        <a:t> </a:t>
                      </a:r>
                      <a:r>
                        <a:rPr lang="de-DE" dirty="0" err="1" smtClean="0">
                          <a:solidFill>
                            <a:schemeClr val="tx1">
                              <a:lumMod val="50000"/>
                              <a:lumOff val="50000"/>
                            </a:schemeClr>
                          </a:solidFill>
                        </a:rPr>
                        <a:t>only</a:t>
                      </a:r>
                      <a:r>
                        <a:rPr lang="de-DE" dirty="0" smtClean="0">
                          <a:solidFill>
                            <a:schemeClr val="tx1">
                              <a:lumMod val="50000"/>
                              <a:lumOff val="50000"/>
                            </a:schemeClr>
                          </a:solidFill>
                        </a:rPr>
                        <a:t> in </a:t>
                      </a:r>
                      <a:r>
                        <a:rPr lang="de-DE" dirty="0" err="1" smtClean="0">
                          <a:solidFill>
                            <a:schemeClr val="tx1">
                              <a:lumMod val="50000"/>
                              <a:lumOff val="50000"/>
                            </a:schemeClr>
                          </a:solidFill>
                        </a:rPr>
                        <a:t>cases</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self-defense</a:t>
                      </a:r>
                      <a:endParaRPr lang="de-DE" dirty="0">
                        <a:solidFill>
                          <a:schemeClr val="tx1">
                            <a:lumMod val="50000"/>
                            <a:lumOff val="50000"/>
                          </a:schemeClr>
                        </a:solidFill>
                      </a:endParaRPr>
                    </a:p>
                  </a:txBody>
                  <a:tcPr/>
                </a:tc>
                <a:tc>
                  <a:txBody>
                    <a:bodyPr/>
                    <a:lstStyle/>
                    <a:p>
                      <a:r>
                        <a:rPr lang="de-DE" dirty="0" err="1" smtClean="0">
                          <a:solidFill>
                            <a:schemeClr val="tx1">
                              <a:lumMod val="50000"/>
                              <a:lumOff val="50000"/>
                            </a:schemeClr>
                          </a:solidFill>
                        </a:rPr>
                        <a:t>Japan‘s</a:t>
                      </a:r>
                      <a:r>
                        <a:rPr lang="de-DE" dirty="0" smtClean="0">
                          <a:solidFill>
                            <a:schemeClr val="tx1">
                              <a:lumMod val="50000"/>
                              <a:lumOff val="50000"/>
                            </a:schemeClr>
                          </a:solidFill>
                        </a:rPr>
                        <a:t> </a:t>
                      </a:r>
                      <a:r>
                        <a:rPr lang="de-DE" dirty="0" err="1" smtClean="0">
                          <a:solidFill>
                            <a:schemeClr val="tx1">
                              <a:lumMod val="50000"/>
                              <a:lumOff val="50000"/>
                            </a:schemeClr>
                          </a:solidFill>
                        </a:rPr>
                        <a:t>participation</a:t>
                      </a:r>
                      <a:r>
                        <a:rPr lang="de-DE" dirty="0" smtClean="0">
                          <a:solidFill>
                            <a:schemeClr val="tx1">
                              <a:lumMod val="50000"/>
                              <a:lumOff val="50000"/>
                            </a:schemeClr>
                          </a:solidFill>
                        </a:rPr>
                        <a:t> </a:t>
                      </a:r>
                      <a:r>
                        <a:rPr lang="de-DE" dirty="0" err="1" smtClean="0">
                          <a:solidFill>
                            <a:schemeClr val="tx1">
                              <a:lumMod val="50000"/>
                              <a:lumOff val="50000"/>
                            </a:schemeClr>
                          </a:solidFill>
                        </a:rPr>
                        <a:t>may</a:t>
                      </a:r>
                      <a:r>
                        <a:rPr lang="de-DE" dirty="0" smtClean="0">
                          <a:solidFill>
                            <a:schemeClr val="tx1">
                              <a:lumMod val="50000"/>
                              <a:lumOff val="50000"/>
                            </a:schemeClr>
                          </a:solidFill>
                        </a:rPr>
                        <a:t> </a:t>
                      </a:r>
                      <a:r>
                        <a:rPr lang="de-DE" dirty="0" err="1" smtClean="0">
                          <a:solidFill>
                            <a:schemeClr val="tx1">
                              <a:lumMod val="50000"/>
                              <a:lumOff val="50000"/>
                            </a:schemeClr>
                          </a:solidFill>
                        </a:rPr>
                        <a:t>be</a:t>
                      </a:r>
                      <a:r>
                        <a:rPr lang="de-DE" dirty="0" smtClean="0">
                          <a:solidFill>
                            <a:schemeClr val="tx1">
                              <a:lumMod val="50000"/>
                              <a:lumOff val="50000"/>
                            </a:schemeClr>
                          </a:solidFill>
                        </a:rPr>
                        <a:t> </a:t>
                      </a:r>
                      <a:r>
                        <a:rPr lang="de-DE" dirty="0" err="1" smtClean="0">
                          <a:solidFill>
                            <a:schemeClr val="tx1">
                              <a:lumMod val="50000"/>
                              <a:lumOff val="50000"/>
                            </a:schemeClr>
                          </a:solidFill>
                        </a:rPr>
                        <a:t>suspended</a:t>
                      </a:r>
                      <a:r>
                        <a:rPr lang="de-DE" dirty="0" smtClean="0">
                          <a:solidFill>
                            <a:schemeClr val="tx1">
                              <a:lumMod val="50000"/>
                              <a:lumOff val="50000"/>
                            </a:schemeClr>
                          </a:solidFill>
                        </a:rPr>
                        <a:t> </a:t>
                      </a:r>
                      <a:r>
                        <a:rPr lang="de-DE" dirty="0" err="1" smtClean="0">
                          <a:solidFill>
                            <a:schemeClr val="tx1">
                              <a:lumMod val="50000"/>
                              <a:lumOff val="50000"/>
                            </a:schemeClr>
                          </a:solidFill>
                        </a:rPr>
                        <a:t>and</a:t>
                      </a:r>
                      <a:r>
                        <a:rPr lang="de-DE" dirty="0" smtClean="0">
                          <a:solidFill>
                            <a:schemeClr val="tx1">
                              <a:lumMod val="50000"/>
                              <a:lumOff val="50000"/>
                            </a:schemeClr>
                          </a:solidFill>
                        </a:rPr>
                        <a:t> </a:t>
                      </a:r>
                      <a:r>
                        <a:rPr lang="de-DE" dirty="0" err="1" smtClean="0">
                          <a:solidFill>
                            <a:schemeClr val="tx1">
                              <a:lumMod val="50000"/>
                              <a:lumOff val="50000"/>
                            </a:schemeClr>
                          </a:solidFill>
                        </a:rPr>
                        <a:t>personnel</a:t>
                      </a:r>
                      <a:r>
                        <a:rPr lang="de-DE" dirty="0" smtClean="0">
                          <a:solidFill>
                            <a:schemeClr val="tx1">
                              <a:lumMod val="50000"/>
                              <a:lumOff val="50000"/>
                            </a:schemeClr>
                          </a:solidFill>
                        </a:rPr>
                        <a:t>/</a:t>
                      </a:r>
                      <a:r>
                        <a:rPr lang="de-DE" dirty="0" err="1" smtClean="0">
                          <a:solidFill>
                            <a:schemeClr val="tx1">
                              <a:lumMod val="50000"/>
                              <a:lumOff val="50000"/>
                            </a:schemeClr>
                          </a:solidFill>
                        </a:rPr>
                        <a:t>troops</a:t>
                      </a:r>
                      <a:r>
                        <a:rPr lang="de-DE" dirty="0" smtClean="0">
                          <a:solidFill>
                            <a:schemeClr val="tx1">
                              <a:lumMod val="50000"/>
                              <a:lumOff val="50000"/>
                            </a:schemeClr>
                          </a:solidFill>
                        </a:rPr>
                        <a:t> </a:t>
                      </a:r>
                      <a:r>
                        <a:rPr lang="de-DE" dirty="0" err="1" smtClean="0">
                          <a:solidFill>
                            <a:schemeClr val="tx1">
                              <a:lumMod val="50000"/>
                              <a:lumOff val="50000"/>
                            </a:schemeClr>
                          </a:solidFill>
                        </a:rPr>
                        <a:t>withdrawn</a:t>
                      </a:r>
                      <a:r>
                        <a:rPr lang="de-DE" dirty="0" smtClean="0">
                          <a:solidFill>
                            <a:schemeClr val="tx1">
                              <a:lumMod val="50000"/>
                              <a:lumOff val="50000"/>
                            </a:schemeClr>
                          </a:solidFill>
                        </a:rPr>
                        <a:t>, </a:t>
                      </a:r>
                      <a:r>
                        <a:rPr lang="de-DE" dirty="0" err="1" smtClean="0">
                          <a:solidFill>
                            <a:schemeClr val="tx1">
                              <a:lumMod val="50000"/>
                              <a:lumOff val="50000"/>
                            </a:schemeClr>
                          </a:solidFill>
                        </a:rPr>
                        <a:t>if</a:t>
                      </a:r>
                      <a:r>
                        <a:rPr lang="de-DE" dirty="0" smtClean="0">
                          <a:solidFill>
                            <a:schemeClr val="tx1">
                              <a:lumMod val="50000"/>
                              <a:lumOff val="50000"/>
                            </a:schemeClr>
                          </a:solidFill>
                        </a:rPr>
                        <a:t> </a:t>
                      </a:r>
                      <a:r>
                        <a:rPr lang="de-DE" dirty="0" err="1" smtClean="0">
                          <a:solidFill>
                            <a:schemeClr val="tx1">
                              <a:lumMod val="50000"/>
                              <a:lumOff val="50000"/>
                            </a:schemeClr>
                          </a:solidFill>
                        </a:rPr>
                        <a:t>any</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mentioned</a:t>
                      </a:r>
                      <a:r>
                        <a:rPr lang="de-DE" dirty="0" smtClean="0">
                          <a:solidFill>
                            <a:schemeClr val="tx1">
                              <a:lumMod val="50000"/>
                              <a:lumOff val="50000"/>
                            </a:schemeClr>
                          </a:solidFill>
                        </a:rPr>
                        <a:t> </a:t>
                      </a:r>
                      <a:r>
                        <a:rPr lang="de-DE" dirty="0" err="1" smtClean="0">
                          <a:solidFill>
                            <a:schemeClr val="tx1">
                              <a:lumMod val="50000"/>
                              <a:lumOff val="50000"/>
                            </a:schemeClr>
                          </a:solidFill>
                        </a:rPr>
                        <a:t>conditions</a:t>
                      </a:r>
                      <a:r>
                        <a:rPr lang="de-DE" dirty="0" smtClean="0">
                          <a:solidFill>
                            <a:schemeClr val="tx1">
                              <a:lumMod val="50000"/>
                              <a:lumOff val="50000"/>
                            </a:schemeClr>
                          </a:solidFill>
                        </a:rPr>
                        <a:t> </a:t>
                      </a:r>
                      <a:r>
                        <a:rPr lang="de-DE" dirty="0" err="1" smtClean="0">
                          <a:solidFill>
                            <a:schemeClr val="tx1">
                              <a:lumMod val="50000"/>
                              <a:lumOff val="50000"/>
                            </a:schemeClr>
                          </a:solidFill>
                        </a:rPr>
                        <a:t>cease</a:t>
                      </a:r>
                      <a:r>
                        <a:rPr lang="de-DE" dirty="0" smtClean="0">
                          <a:solidFill>
                            <a:schemeClr val="tx1">
                              <a:lumMod val="50000"/>
                              <a:lumOff val="50000"/>
                            </a:schemeClr>
                          </a:solidFill>
                        </a:rPr>
                        <a:t> </a:t>
                      </a:r>
                      <a:r>
                        <a:rPr lang="de-DE" dirty="0" err="1" smtClean="0">
                          <a:solidFill>
                            <a:schemeClr val="tx1">
                              <a:lumMod val="50000"/>
                              <a:lumOff val="50000"/>
                            </a:schemeClr>
                          </a:solidFill>
                        </a:rPr>
                        <a:t>to</a:t>
                      </a:r>
                      <a:r>
                        <a:rPr lang="de-DE" dirty="0" smtClean="0">
                          <a:solidFill>
                            <a:schemeClr val="tx1">
                              <a:lumMod val="50000"/>
                              <a:lumOff val="50000"/>
                            </a:schemeClr>
                          </a:solidFill>
                        </a:rPr>
                        <a:t> </a:t>
                      </a:r>
                      <a:r>
                        <a:rPr lang="de-DE" dirty="0" err="1" smtClean="0">
                          <a:solidFill>
                            <a:schemeClr val="tx1">
                              <a:lumMod val="50000"/>
                              <a:lumOff val="50000"/>
                            </a:schemeClr>
                          </a:solidFill>
                        </a:rPr>
                        <a:t>be</a:t>
                      </a:r>
                      <a:r>
                        <a:rPr lang="de-DE" dirty="0" smtClean="0">
                          <a:solidFill>
                            <a:schemeClr val="tx1">
                              <a:lumMod val="50000"/>
                              <a:lumOff val="50000"/>
                            </a:schemeClr>
                          </a:solidFill>
                        </a:rPr>
                        <a:t> </a:t>
                      </a:r>
                      <a:r>
                        <a:rPr lang="de-DE" dirty="0" err="1" smtClean="0">
                          <a:solidFill>
                            <a:schemeClr val="tx1">
                              <a:lumMod val="50000"/>
                              <a:lumOff val="50000"/>
                            </a:schemeClr>
                          </a:solidFill>
                        </a:rPr>
                        <a:t>met</a:t>
                      </a:r>
                      <a:endParaRPr lang="de-DE" dirty="0">
                        <a:solidFill>
                          <a:schemeClr val="tx1">
                            <a:lumMod val="50000"/>
                            <a:lumOff val="50000"/>
                          </a:schemeClr>
                        </a:solidFill>
                      </a:endParaRPr>
                    </a:p>
                  </a:txBody>
                  <a:tcPr/>
                </a:tc>
              </a:tr>
              <a:tr h="370840">
                <a:tc>
                  <a:txBody>
                    <a:bodyPr/>
                    <a:lstStyle/>
                    <a:p>
                      <a:r>
                        <a:rPr lang="de-DE" dirty="0" smtClean="0">
                          <a:solidFill>
                            <a:schemeClr val="tx1">
                              <a:lumMod val="50000"/>
                              <a:lumOff val="50000"/>
                            </a:schemeClr>
                          </a:solidFill>
                        </a:rPr>
                        <a:t>Maintenance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international</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character</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of</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the</a:t>
                      </a:r>
                      <a:r>
                        <a:rPr lang="de-DE" baseline="0" dirty="0" smtClean="0">
                          <a:solidFill>
                            <a:schemeClr val="tx1">
                              <a:lumMod val="50000"/>
                              <a:lumOff val="50000"/>
                            </a:schemeClr>
                          </a:solidFill>
                        </a:rPr>
                        <a:t> </a:t>
                      </a:r>
                      <a:r>
                        <a:rPr lang="de-DE" baseline="0" dirty="0" err="1" smtClean="0">
                          <a:solidFill>
                            <a:schemeClr val="tx1">
                              <a:lumMod val="50000"/>
                              <a:lumOff val="50000"/>
                            </a:schemeClr>
                          </a:solidFill>
                        </a:rPr>
                        <a:t>operation</a:t>
                      </a:r>
                      <a:endParaRPr lang="de-DE" dirty="0">
                        <a:solidFill>
                          <a:schemeClr val="tx1">
                            <a:lumMod val="50000"/>
                            <a:lumOff val="50000"/>
                          </a:schemeClr>
                        </a:solidFill>
                      </a:endParaRPr>
                    </a:p>
                  </a:txBody>
                  <a:tcPr/>
                </a:tc>
                <a:tc>
                  <a:txBody>
                    <a:bodyPr/>
                    <a:lstStyle/>
                    <a:p>
                      <a:r>
                        <a:rPr lang="de-DE" dirty="0" err="1" smtClean="0">
                          <a:solidFill>
                            <a:schemeClr val="tx1">
                              <a:lumMod val="50000"/>
                              <a:lumOff val="50000"/>
                            </a:schemeClr>
                          </a:solidFill>
                        </a:rPr>
                        <a:t>Use</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weapons</a:t>
                      </a:r>
                      <a:r>
                        <a:rPr lang="de-DE" dirty="0" smtClean="0">
                          <a:solidFill>
                            <a:schemeClr val="tx1">
                              <a:lumMod val="50000"/>
                              <a:lumOff val="50000"/>
                            </a:schemeClr>
                          </a:solidFill>
                        </a:rPr>
                        <a:t> </a:t>
                      </a:r>
                      <a:r>
                        <a:rPr lang="de-DE" dirty="0" err="1" smtClean="0">
                          <a:solidFill>
                            <a:schemeClr val="tx1">
                              <a:lumMod val="50000"/>
                              <a:lumOff val="50000"/>
                            </a:schemeClr>
                          </a:solidFill>
                        </a:rPr>
                        <a:t>shall</a:t>
                      </a:r>
                      <a:r>
                        <a:rPr lang="de-DE" dirty="0" smtClean="0">
                          <a:solidFill>
                            <a:schemeClr val="tx1">
                              <a:lumMod val="50000"/>
                              <a:lumOff val="50000"/>
                            </a:schemeClr>
                          </a:solidFill>
                        </a:rPr>
                        <a:t> </a:t>
                      </a:r>
                      <a:r>
                        <a:rPr lang="de-DE" dirty="0" err="1" smtClean="0">
                          <a:solidFill>
                            <a:schemeClr val="tx1">
                              <a:lumMod val="50000"/>
                              <a:lumOff val="50000"/>
                            </a:schemeClr>
                          </a:solidFill>
                        </a:rPr>
                        <a:t>be</a:t>
                      </a:r>
                      <a:r>
                        <a:rPr lang="de-DE" dirty="0" smtClean="0">
                          <a:solidFill>
                            <a:schemeClr val="tx1">
                              <a:lumMod val="50000"/>
                              <a:lumOff val="50000"/>
                            </a:schemeClr>
                          </a:solidFill>
                        </a:rPr>
                        <a:t> limited </a:t>
                      </a:r>
                      <a:r>
                        <a:rPr lang="de-DE" dirty="0" err="1" smtClean="0">
                          <a:solidFill>
                            <a:schemeClr val="tx1">
                              <a:lumMod val="50000"/>
                              <a:lumOff val="50000"/>
                            </a:schemeClr>
                          </a:solidFill>
                        </a:rPr>
                        <a:t>to</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minimum</a:t>
                      </a:r>
                      <a:r>
                        <a:rPr lang="de-DE" dirty="0" smtClean="0">
                          <a:solidFill>
                            <a:schemeClr val="tx1">
                              <a:lumMod val="50000"/>
                              <a:lumOff val="50000"/>
                            </a:schemeClr>
                          </a:solidFill>
                        </a:rPr>
                        <a:t> </a:t>
                      </a:r>
                      <a:r>
                        <a:rPr lang="de-DE" dirty="0" err="1" smtClean="0">
                          <a:solidFill>
                            <a:schemeClr val="tx1">
                              <a:lumMod val="50000"/>
                              <a:lumOff val="50000"/>
                            </a:schemeClr>
                          </a:solidFill>
                        </a:rPr>
                        <a:t>necessary</a:t>
                      </a:r>
                      <a:r>
                        <a:rPr lang="de-DE" dirty="0" smtClean="0">
                          <a:solidFill>
                            <a:schemeClr val="tx1">
                              <a:lumMod val="50000"/>
                              <a:lumOff val="50000"/>
                            </a:schemeClr>
                          </a:solidFill>
                        </a:rPr>
                        <a:t> </a:t>
                      </a:r>
                      <a:r>
                        <a:rPr lang="de-DE" dirty="0" err="1" smtClean="0">
                          <a:solidFill>
                            <a:schemeClr val="tx1">
                              <a:lumMod val="50000"/>
                              <a:lumOff val="50000"/>
                            </a:schemeClr>
                          </a:solidFill>
                        </a:rPr>
                        <a:t>to</a:t>
                      </a:r>
                      <a:r>
                        <a:rPr lang="de-DE" dirty="0" smtClean="0">
                          <a:solidFill>
                            <a:schemeClr val="tx1">
                              <a:lumMod val="50000"/>
                              <a:lumOff val="50000"/>
                            </a:schemeClr>
                          </a:solidFill>
                        </a:rPr>
                        <a:t> </a:t>
                      </a:r>
                      <a:r>
                        <a:rPr lang="de-DE" dirty="0" err="1" smtClean="0">
                          <a:solidFill>
                            <a:schemeClr val="tx1">
                              <a:lumMod val="50000"/>
                              <a:lumOff val="50000"/>
                            </a:schemeClr>
                          </a:solidFill>
                        </a:rPr>
                        <a:t>protect</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lives</a:t>
                      </a:r>
                      <a:r>
                        <a:rPr lang="de-DE" dirty="0" smtClean="0">
                          <a:solidFill>
                            <a:schemeClr val="tx1">
                              <a:lumMod val="50000"/>
                              <a:lumOff val="50000"/>
                            </a:schemeClr>
                          </a:solidFill>
                        </a:rPr>
                        <a:t> </a:t>
                      </a:r>
                      <a:r>
                        <a:rPr lang="de-DE" dirty="0" err="1" smtClean="0">
                          <a:solidFill>
                            <a:schemeClr val="tx1">
                              <a:lumMod val="50000"/>
                              <a:lumOff val="50000"/>
                            </a:schemeClr>
                          </a:solidFill>
                        </a:rPr>
                        <a:t>of</a:t>
                      </a:r>
                      <a:r>
                        <a:rPr lang="de-DE" dirty="0" smtClean="0">
                          <a:solidFill>
                            <a:schemeClr val="tx1">
                              <a:lumMod val="50000"/>
                              <a:lumOff val="50000"/>
                            </a:schemeClr>
                          </a:solidFill>
                        </a:rPr>
                        <a:t> </a:t>
                      </a:r>
                      <a:r>
                        <a:rPr lang="de-DE" dirty="0" err="1" smtClean="0">
                          <a:solidFill>
                            <a:schemeClr val="tx1">
                              <a:lumMod val="50000"/>
                              <a:lumOff val="50000"/>
                            </a:schemeClr>
                          </a:solidFill>
                        </a:rPr>
                        <a:t>the</a:t>
                      </a:r>
                      <a:r>
                        <a:rPr lang="de-DE" dirty="0" smtClean="0">
                          <a:solidFill>
                            <a:schemeClr val="tx1">
                              <a:lumMod val="50000"/>
                              <a:lumOff val="50000"/>
                            </a:schemeClr>
                          </a:solidFill>
                        </a:rPr>
                        <a:t> </a:t>
                      </a:r>
                      <a:r>
                        <a:rPr lang="de-DE" dirty="0" err="1" smtClean="0">
                          <a:solidFill>
                            <a:schemeClr val="tx1">
                              <a:lumMod val="50000"/>
                              <a:lumOff val="50000"/>
                            </a:schemeClr>
                          </a:solidFill>
                        </a:rPr>
                        <a:t>personnel</a:t>
                      </a:r>
                      <a:endParaRPr lang="de-DE" dirty="0">
                        <a:solidFill>
                          <a:schemeClr val="tx1">
                            <a:lumMod val="50000"/>
                            <a:lumOff val="50000"/>
                          </a:schemeClr>
                        </a:solidFill>
                      </a:endParaRPr>
                    </a:p>
                  </a:txBody>
                  <a:tcPr/>
                </a:tc>
              </a:tr>
            </a:tbl>
          </a:graphicData>
        </a:graphic>
      </p:graphicFrame>
    </p:spTree>
    <p:extLst>
      <p:ext uri="{BB962C8B-B14F-4D97-AF65-F5344CB8AC3E}">
        <p14:creationId xmlns:p14="http://schemas.microsoft.com/office/powerpoint/2010/main" val="3248963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Japan‘s</a:t>
            </a:r>
            <a:r>
              <a:rPr lang="de-DE" dirty="0"/>
              <a:t> </a:t>
            </a:r>
            <a:r>
              <a:rPr lang="de-DE" dirty="0" err="1"/>
              <a:t>Constraints</a:t>
            </a:r>
            <a:r>
              <a:rPr lang="de-DE" dirty="0"/>
              <a:t> </a:t>
            </a:r>
            <a:r>
              <a:rPr lang="de-DE" dirty="0" err="1"/>
              <a:t>towards</a:t>
            </a:r>
            <a:r>
              <a:rPr lang="de-DE" dirty="0"/>
              <a:t> PKO </a:t>
            </a:r>
            <a:r>
              <a:rPr lang="de-DE" dirty="0" smtClean="0"/>
              <a:t>(5)</a:t>
            </a:r>
            <a:endParaRPr lang="de-DE" dirty="0"/>
          </a:p>
        </p:txBody>
      </p:sp>
      <p:sp>
        <p:nvSpPr>
          <p:cNvPr id="3" name="Inhaltsplatzhalter 2"/>
          <p:cNvSpPr>
            <a:spLocks noGrp="1"/>
          </p:cNvSpPr>
          <p:nvPr>
            <p:ph idx="1"/>
          </p:nvPr>
        </p:nvSpPr>
        <p:spPr/>
        <p:txBody>
          <a:bodyPr/>
          <a:lstStyle/>
          <a:p>
            <a:pPr marL="0" indent="0">
              <a:buNone/>
            </a:pPr>
            <a:r>
              <a:rPr lang="de-DE" u="sng" dirty="0"/>
              <a:t>International </a:t>
            </a:r>
            <a:r>
              <a:rPr lang="de-DE" u="sng" dirty="0" err="1"/>
              <a:t>Peace</a:t>
            </a:r>
            <a:r>
              <a:rPr lang="de-DE" u="sng" dirty="0"/>
              <a:t> </a:t>
            </a:r>
            <a:r>
              <a:rPr lang="de-DE" u="sng" dirty="0" err="1"/>
              <a:t>Cooperation</a:t>
            </a:r>
            <a:r>
              <a:rPr lang="de-DE" u="sng" dirty="0"/>
              <a:t> Law </a:t>
            </a:r>
            <a:r>
              <a:rPr lang="de-DE" dirty="0"/>
              <a:t>(1992)</a:t>
            </a:r>
          </a:p>
          <a:p>
            <a:r>
              <a:rPr lang="de-DE" dirty="0" err="1"/>
              <a:t>Provided</a:t>
            </a:r>
            <a:r>
              <a:rPr lang="de-DE" dirty="0"/>
              <a:t> legal </a:t>
            </a:r>
            <a:r>
              <a:rPr lang="de-DE" dirty="0" err="1"/>
              <a:t>framework</a:t>
            </a:r>
            <a:r>
              <a:rPr lang="de-DE" dirty="0"/>
              <a:t> </a:t>
            </a:r>
            <a:r>
              <a:rPr lang="de-DE" dirty="0" err="1"/>
              <a:t>that</a:t>
            </a:r>
            <a:r>
              <a:rPr lang="de-DE" dirty="0"/>
              <a:t> </a:t>
            </a:r>
            <a:r>
              <a:rPr lang="de-DE" dirty="0" err="1"/>
              <a:t>enabled</a:t>
            </a:r>
            <a:r>
              <a:rPr lang="de-DE" dirty="0"/>
              <a:t> </a:t>
            </a:r>
            <a:r>
              <a:rPr lang="de-DE" dirty="0" err="1"/>
              <a:t>Japanese</a:t>
            </a:r>
            <a:r>
              <a:rPr lang="de-DE" dirty="0"/>
              <a:t> </a:t>
            </a:r>
            <a:r>
              <a:rPr lang="de-DE" dirty="0" err="1"/>
              <a:t>personnel</a:t>
            </a:r>
            <a:r>
              <a:rPr lang="de-DE" dirty="0"/>
              <a:t>, </a:t>
            </a:r>
            <a:r>
              <a:rPr lang="de-DE" dirty="0" err="1"/>
              <a:t>including</a:t>
            </a:r>
            <a:r>
              <a:rPr lang="de-DE" dirty="0"/>
              <a:t> SDF </a:t>
            </a:r>
            <a:r>
              <a:rPr lang="de-DE" dirty="0" err="1"/>
              <a:t>units</a:t>
            </a:r>
            <a:r>
              <a:rPr lang="de-DE" dirty="0"/>
              <a:t>, </a:t>
            </a:r>
            <a:r>
              <a:rPr lang="de-DE" dirty="0" err="1"/>
              <a:t>to</a:t>
            </a:r>
            <a:r>
              <a:rPr lang="de-DE" dirty="0"/>
              <a:t> </a:t>
            </a:r>
            <a:r>
              <a:rPr lang="de-DE" dirty="0" err="1"/>
              <a:t>participate</a:t>
            </a:r>
            <a:r>
              <a:rPr lang="de-DE" dirty="0"/>
              <a:t> in PKO</a:t>
            </a:r>
          </a:p>
          <a:p>
            <a:r>
              <a:rPr lang="de-DE" dirty="0"/>
              <a:t>De-</a:t>
            </a:r>
            <a:r>
              <a:rPr lang="de-DE" dirty="0" err="1"/>
              <a:t>freezing</a:t>
            </a:r>
            <a:r>
              <a:rPr lang="de-DE" dirty="0"/>
              <a:t> </a:t>
            </a:r>
            <a:r>
              <a:rPr lang="de-DE" dirty="0" err="1"/>
              <a:t>of</a:t>
            </a:r>
            <a:r>
              <a:rPr lang="de-DE" dirty="0"/>
              <a:t> PKO </a:t>
            </a:r>
            <a:r>
              <a:rPr lang="de-DE" dirty="0" err="1"/>
              <a:t>core</a:t>
            </a:r>
            <a:r>
              <a:rPr lang="de-DE" dirty="0"/>
              <a:t> </a:t>
            </a:r>
            <a:r>
              <a:rPr lang="de-DE" dirty="0" err="1"/>
              <a:t>activities</a:t>
            </a:r>
            <a:r>
              <a:rPr lang="de-DE" dirty="0"/>
              <a:t> </a:t>
            </a:r>
            <a:r>
              <a:rPr lang="de-DE" dirty="0" err="1"/>
              <a:t>occured</a:t>
            </a:r>
            <a:r>
              <a:rPr lang="de-DE" dirty="0"/>
              <a:t> </a:t>
            </a:r>
            <a:r>
              <a:rPr lang="de-DE" dirty="0" err="1"/>
              <a:t>without</a:t>
            </a:r>
            <a:r>
              <a:rPr lang="de-DE" dirty="0"/>
              <a:t> </a:t>
            </a:r>
            <a:r>
              <a:rPr lang="de-DE" dirty="0" err="1"/>
              <a:t>constitutional</a:t>
            </a:r>
            <a:r>
              <a:rPr lang="de-DE" dirty="0"/>
              <a:t> </a:t>
            </a:r>
            <a:r>
              <a:rPr lang="de-DE" dirty="0" err="1"/>
              <a:t>revision</a:t>
            </a:r>
            <a:endParaRPr lang="de-DE" dirty="0"/>
          </a:p>
          <a:p>
            <a:pPr lvl="1"/>
            <a:r>
              <a:rPr lang="de-DE" dirty="0" err="1"/>
              <a:t>Deployment</a:t>
            </a:r>
            <a:r>
              <a:rPr lang="de-DE" dirty="0"/>
              <a:t> </a:t>
            </a:r>
            <a:r>
              <a:rPr lang="de-DE" dirty="0" err="1"/>
              <a:t>of</a:t>
            </a:r>
            <a:r>
              <a:rPr lang="de-DE" dirty="0"/>
              <a:t> SDF </a:t>
            </a:r>
            <a:r>
              <a:rPr lang="de-DE" dirty="0" err="1"/>
              <a:t>units</a:t>
            </a:r>
            <a:r>
              <a:rPr lang="de-DE" dirty="0"/>
              <a:t> </a:t>
            </a:r>
            <a:r>
              <a:rPr lang="de-DE" dirty="0" err="1" smtClean="0"/>
              <a:t>stayed</a:t>
            </a:r>
            <a:r>
              <a:rPr lang="de-DE" dirty="0" smtClean="0"/>
              <a:t> </a:t>
            </a:r>
            <a:r>
              <a:rPr lang="de-DE" dirty="0" err="1" smtClean="0"/>
              <a:t>restricted</a:t>
            </a:r>
            <a:r>
              <a:rPr lang="de-DE" dirty="0" smtClean="0"/>
              <a:t> </a:t>
            </a:r>
            <a:r>
              <a:rPr lang="de-DE" dirty="0" err="1"/>
              <a:t>to</a:t>
            </a:r>
            <a:r>
              <a:rPr lang="de-DE" dirty="0"/>
              <a:t> </a:t>
            </a:r>
            <a:r>
              <a:rPr lang="de-DE" dirty="0" err="1"/>
              <a:t>areas</a:t>
            </a:r>
            <a:r>
              <a:rPr lang="de-DE" dirty="0"/>
              <a:t> </a:t>
            </a:r>
            <a:r>
              <a:rPr lang="de-DE" dirty="0" err="1"/>
              <a:t>where</a:t>
            </a:r>
            <a:r>
              <a:rPr lang="de-DE" dirty="0"/>
              <a:t> </a:t>
            </a:r>
            <a:r>
              <a:rPr lang="de-DE" dirty="0" err="1"/>
              <a:t>the</a:t>
            </a:r>
            <a:r>
              <a:rPr lang="de-DE" dirty="0"/>
              <a:t> </a:t>
            </a:r>
            <a:r>
              <a:rPr lang="de-DE" dirty="0" err="1"/>
              <a:t>probability</a:t>
            </a:r>
            <a:r>
              <a:rPr lang="de-DE" dirty="0"/>
              <a:t> </a:t>
            </a:r>
            <a:r>
              <a:rPr lang="de-DE" dirty="0" err="1"/>
              <a:t>of</a:t>
            </a:r>
            <a:r>
              <a:rPr lang="de-DE" dirty="0"/>
              <a:t> </a:t>
            </a:r>
            <a:r>
              <a:rPr lang="de-DE" dirty="0" err="1"/>
              <a:t>hostility</a:t>
            </a:r>
            <a:r>
              <a:rPr lang="de-DE" dirty="0"/>
              <a:t> </a:t>
            </a:r>
            <a:r>
              <a:rPr lang="de-DE" dirty="0" smtClean="0"/>
              <a:t>was</a:t>
            </a:r>
            <a:r>
              <a:rPr lang="de-DE" dirty="0" smtClean="0"/>
              <a:t> </a:t>
            </a:r>
            <a:r>
              <a:rPr lang="de-DE" dirty="0" err="1" smtClean="0"/>
              <a:t>low</a:t>
            </a:r>
            <a:endParaRPr lang="de-DE" dirty="0" smtClean="0"/>
          </a:p>
          <a:p>
            <a:pPr lvl="1"/>
            <a:endParaRPr lang="de-DE" dirty="0"/>
          </a:p>
          <a:p>
            <a:r>
              <a:rPr lang="de-DE" dirty="0" smtClean="0"/>
              <a:t>5 </a:t>
            </a:r>
            <a:r>
              <a:rPr lang="de-DE" dirty="0" err="1" smtClean="0"/>
              <a:t>principles</a:t>
            </a:r>
            <a:r>
              <a:rPr lang="de-DE" dirty="0" smtClean="0"/>
              <a:t> </a:t>
            </a:r>
            <a:r>
              <a:rPr lang="de-DE" dirty="0" err="1" smtClean="0"/>
              <a:t>ensured</a:t>
            </a:r>
            <a:r>
              <a:rPr lang="de-DE" dirty="0" smtClean="0"/>
              <a:t> </a:t>
            </a:r>
            <a:r>
              <a:rPr lang="de-DE" dirty="0" err="1" smtClean="0"/>
              <a:t>that</a:t>
            </a:r>
            <a:r>
              <a:rPr lang="de-DE" dirty="0" smtClean="0"/>
              <a:t> </a:t>
            </a:r>
            <a:r>
              <a:rPr lang="de-DE" dirty="0" err="1" smtClean="0"/>
              <a:t>Japanese</a:t>
            </a:r>
            <a:r>
              <a:rPr lang="de-DE" dirty="0" smtClean="0"/>
              <a:t> </a:t>
            </a:r>
            <a:r>
              <a:rPr lang="de-DE" dirty="0" err="1" smtClean="0"/>
              <a:t>personnel</a:t>
            </a:r>
            <a:r>
              <a:rPr lang="de-DE" dirty="0" smtClean="0"/>
              <a:t> </a:t>
            </a:r>
            <a:r>
              <a:rPr lang="de-DE" dirty="0" err="1" smtClean="0"/>
              <a:t>would</a:t>
            </a:r>
            <a:r>
              <a:rPr lang="de-DE" dirty="0" smtClean="0"/>
              <a:t> not </a:t>
            </a:r>
            <a:r>
              <a:rPr lang="de-DE" dirty="0" err="1" smtClean="0"/>
              <a:t>be</a:t>
            </a:r>
            <a:r>
              <a:rPr lang="de-DE" dirty="0" smtClean="0"/>
              <a:t> </a:t>
            </a:r>
            <a:r>
              <a:rPr lang="de-DE" dirty="0" err="1" smtClean="0"/>
              <a:t>identified</a:t>
            </a:r>
            <a:r>
              <a:rPr lang="de-DE" dirty="0" smtClean="0"/>
              <a:t> </a:t>
            </a:r>
            <a:r>
              <a:rPr lang="de-DE" dirty="0" err="1" smtClean="0"/>
              <a:t>with</a:t>
            </a:r>
            <a:r>
              <a:rPr lang="de-DE" dirty="0" smtClean="0"/>
              <a:t> </a:t>
            </a:r>
            <a:r>
              <a:rPr lang="de-DE" dirty="0" err="1" smtClean="0"/>
              <a:t>the</a:t>
            </a:r>
            <a:r>
              <a:rPr lang="de-DE" dirty="0" smtClean="0"/>
              <a:t> </a:t>
            </a:r>
            <a:r>
              <a:rPr lang="de-DE" dirty="0" err="1" smtClean="0"/>
              <a:t>use</a:t>
            </a:r>
            <a:r>
              <a:rPr lang="de-DE" dirty="0" smtClean="0"/>
              <a:t> </a:t>
            </a:r>
            <a:r>
              <a:rPr lang="de-DE" dirty="0" err="1" smtClean="0"/>
              <a:t>of</a:t>
            </a:r>
            <a:r>
              <a:rPr lang="de-DE" dirty="0" smtClean="0"/>
              <a:t> </a:t>
            </a:r>
            <a:r>
              <a:rPr lang="de-DE" dirty="0" err="1" smtClean="0"/>
              <a:t>force</a:t>
            </a:r>
            <a:endParaRPr lang="de-DE" dirty="0" smtClean="0"/>
          </a:p>
          <a:p>
            <a:pPr lvl="1"/>
            <a:r>
              <a:rPr lang="de-DE" dirty="0" smtClean="0"/>
              <a:t>Need </a:t>
            </a:r>
            <a:r>
              <a:rPr lang="de-DE" dirty="0" err="1" smtClean="0"/>
              <a:t>to</a:t>
            </a:r>
            <a:r>
              <a:rPr lang="de-DE" dirty="0" smtClean="0"/>
              <a:t> </a:t>
            </a:r>
            <a:r>
              <a:rPr lang="de-DE" dirty="0" err="1" smtClean="0"/>
              <a:t>consider</a:t>
            </a:r>
            <a:r>
              <a:rPr lang="de-DE" dirty="0" smtClean="0"/>
              <a:t> </a:t>
            </a:r>
            <a:r>
              <a:rPr lang="de-DE" dirty="0" err="1" smtClean="0"/>
              <a:t>revising</a:t>
            </a:r>
            <a:r>
              <a:rPr lang="de-DE" dirty="0" smtClean="0"/>
              <a:t> </a:t>
            </a:r>
            <a:r>
              <a:rPr lang="de-DE" dirty="0" err="1" smtClean="0"/>
              <a:t>the</a:t>
            </a:r>
            <a:r>
              <a:rPr lang="de-DE" dirty="0" smtClean="0"/>
              <a:t> International </a:t>
            </a:r>
            <a:r>
              <a:rPr lang="de-DE" dirty="0" err="1" smtClean="0"/>
              <a:t>Peace</a:t>
            </a:r>
            <a:r>
              <a:rPr lang="de-DE" dirty="0" smtClean="0"/>
              <a:t> </a:t>
            </a:r>
            <a:r>
              <a:rPr lang="de-DE" dirty="0" err="1" smtClean="0"/>
              <a:t>Cooperation</a:t>
            </a:r>
            <a:r>
              <a:rPr lang="de-DE" dirty="0" smtClean="0"/>
              <a:t> Law so </a:t>
            </a:r>
            <a:r>
              <a:rPr lang="de-DE" dirty="0" err="1" smtClean="0"/>
              <a:t>that</a:t>
            </a:r>
            <a:r>
              <a:rPr lang="de-DE" dirty="0" smtClean="0"/>
              <a:t> </a:t>
            </a:r>
            <a:r>
              <a:rPr lang="de-DE" dirty="0" err="1" smtClean="0"/>
              <a:t>consent</a:t>
            </a:r>
            <a:r>
              <a:rPr lang="de-DE" dirty="0" smtClean="0"/>
              <a:t> </a:t>
            </a:r>
            <a:r>
              <a:rPr lang="de-DE" dirty="0" err="1" smtClean="0"/>
              <a:t>for</a:t>
            </a:r>
            <a:r>
              <a:rPr lang="de-DE" dirty="0" smtClean="0"/>
              <a:t> </a:t>
            </a:r>
            <a:r>
              <a:rPr lang="de-DE" dirty="0" err="1" smtClean="0"/>
              <a:t>Japan‘s</a:t>
            </a:r>
            <a:r>
              <a:rPr lang="de-DE" dirty="0" smtClean="0"/>
              <a:t> </a:t>
            </a:r>
            <a:r>
              <a:rPr lang="de-DE" dirty="0" err="1" smtClean="0"/>
              <a:t>participation</a:t>
            </a:r>
            <a:r>
              <a:rPr lang="de-DE" dirty="0" smtClean="0"/>
              <a:t> in a PKO will </a:t>
            </a:r>
            <a:r>
              <a:rPr lang="de-DE" dirty="0" err="1" smtClean="0"/>
              <a:t>be</a:t>
            </a:r>
            <a:r>
              <a:rPr lang="de-DE" dirty="0" smtClean="0"/>
              <a:t> </a:t>
            </a:r>
            <a:r>
              <a:rPr lang="de-DE" dirty="0" err="1" smtClean="0"/>
              <a:t>the</a:t>
            </a:r>
            <a:r>
              <a:rPr lang="de-DE" dirty="0" smtClean="0"/>
              <a:t> same </a:t>
            </a:r>
            <a:r>
              <a:rPr lang="de-DE" dirty="0" err="1" smtClean="0"/>
              <a:t>as</a:t>
            </a:r>
            <a:r>
              <a:rPr lang="de-DE" dirty="0" smtClean="0"/>
              <a:t> </a:t>
            </a:r>
            <a:r>
              <a:rPr lang="de-DE" dirty="0" err="1" smtClean="0"/>
              <a:t>the</a:t>
            </a:r>
            <a:r>
              <a:rPr lang="de-DE" dirty="0" smtClean="0"/>
              <a:t> </a:t>
            </a:r>
            <a:r>
              <a:rPr lang="de-DE" dirty="0" err="1" smtClean="0"/>
              <a:t>consent</a:t>
            </a:r>
            <a:r>
              <a:rPr lang="de-DE" dirty="0" smtClean="0"/>
              <a:t> </a:t>
            </a:r>
            <a:r>
              <a:rPr lang="de-DE" dirty="0" err="1" smtClean="0"/>
              <a:t>the</a:t>
            </a:r>
            <a:r>
              <a:rPr lang="de-DE" dirty="0" smtClean="0"/>
              <a:t> UN </a:t>
            </a:r>
            <a:r>
              <a:rPr lang="de-DE" dirty="0" err="1" smtClean="0"/>
              <a:t>obtains</a:t>
            </a:r>
            <a:r>
              <a:rPr lang="de-DE" dirty="0" smtClean="0"/>
              <a:t> </a:t>
            </a:r>
            <a:r>
              <a:rPr lang="de-DE" dirty="0" err="1" smtClean="0"/>
              <a:t>for</a:t>
            </a:r>
            <a:r>
              <a:rPr lang="de-DE" dirty="0" smtClean="0"/>
              <a:t> </a:t>
            </a:r>
            <a:r>
              <a:rPr lang="de-DE" dirty="0" err="1" smtClean="0"/>
              <a:t>conducting</a:t>
            </a:r>
            <a:r>
              <a:rPr lang="de-DE" dirty="0" smtClean="0"/>
              <a:t> </a:t>
            </a:r>
            <a:r>
              <a:rPr lang="de-DE" dirty="0" err="1" smtClean="0"/>
              <a:t>operations</a:t>
            </a:r>
            <a:endParaRPr lang="de-DE" dirty="0"/>
          </a:p>
          <a:p>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799360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Demand </a:t>
            </a:r>
            <a:r>
              <a:rPr lang="de-DE" dirty="0" err="1" smtClean="0"/>
              <a:t>for</a:t>
            </a:r>
            <a:r>
              <a:rPr lang="de-DE" dirty="0" smtClean="0"/>
              <a:t> </a:t>
            </a:r>
            <a:r>
              <a:rPr lang="de-DE" dirty="0" err="1" smtClean="0"/>
              <a:t>Peace</a:t>
            </a:r>
            <a:r>
              <a:rPr lang="de-DE" dirty="0" smtClean="0"/>
              <a:t> </a:t>
            </a:r>
            <a:r>
              <a:rPr lang="de-DE" dirty="0" err="1" smtClean="0"/>
              <a:t>Operations</a:t>
            </a:r>
            <a:r>
              <a:rPr lang="de-DE" dirty="0" smtClean="0"/>
              <a:t> in </a:t>
            </a:r>
            <a:r>
              <a:rPr lang="de-DE" dirty="0" err="1" smtClean="0"/>
              <a:t>Asia</a:t>
            </a:r>
            <a:endParaRPr lang="de-DE" dirty="0"/>
          </a:p>
        </p:txBody>
      </p:sp>
      <p:sp>
        <p:nvSpPr>
          <p:cNvPr id="3" name="Inhaltsplatzhalter 2"/>
          <p:cNvSpPr>
            <a:spLocks noGrp="1"/>
          </p:cNvSpPr>
          <p:nvPr>
            <p:ph idx="1"/>
          </p:nvPr>
        </p:nvSpPr>
        <p:spPr/>
        <p:txBody>
          <a:bodyPr/>
          <a:lstStyle/>
          <a:p>
            <a:pPr marL="0" indent="0">
              <a:buNone/>
            </a:pPr>
            <a:r>
              <a:rPr lang="de-DE" dirty="0" smtClean="0"/>
              <a:t>B</a:t>
            </a:r>
            <a:r>
              <a:rPr lang="de-DE" u="sng" dirty="0" smtClean="0"/>
              <a:t>ackground</a:t>
            </a:r>
          </a:p>
          <a:p>
            <a:r>
              <a:rPr lang="de-DE" dirty="0" err="1" smtClean="0"/>
              <a:t>Asia</a:t>
            </a:r>
            <a:r>
              <a:rPr lang="de-DE" dirty="0" smtClean="0"/>
              <a:t> </a:t>
            </a:r>
            <a:r>
              <a:rPr lang="de-DE" dirty="0" err="1" smtClean="0"/>
              <a:t>suffered</a:t>
            </a:r>
            <a:r>
              <a:rPr lang="de-DE" dirty="0" smtClean="0"/>
              <a:t> </a:t>
            </a:r>
            <a:r>
              <a:rPr lang="de-DE" dirty="0" err="1" smtClean="0"/>
              <a:t>from</a:t>
            </a:r>
            <a:r>
              <a:rPr lang="de-DE" dirty="0" smtClean="0"/>
              <a:t> </a:t>
            </a:r>
            <a:r>
              <a:rPr lang="de-DE" dirty="0" err="1" smtClean="0"/>
              <a:t>more</a:t>
            </a:r>
            <a:r>
              <a:rPr lang="de-DE" dirty="0" smtClean="0"/>
              <a:t> </a:t>
            </a:r>
            <a:r>
              <a:rPr lang="de-DE" dirty="0" err="1" smtClean="0"/>
              <a:t>violent</a:t>
            </a:r>
            <a:r>
              <a:rPr lang="de-DE" dirty="0" smtClean="0"/>
              <a:t> </a:t>
            </a:r>
            <a:r>
              <a:rPr lang="de-DE" dirty="0" err="1" smtClean="0"/>
              <a:t>conflicts</a:t>
            </a:r>
            <a:r>
              <a:rPr lang="de-DE" dirty="0" smtClean="0"/>
              <a:t> in </a:t>
            </a:r>
            <a:r>
              <a:rPr lang="de-DE" dirty="0" err="1" smtClean="0"/>
              <a:t>the</a:t>
            </a:r>
            <a:r>
              <a:rPr lang="de-DE" dirty="0" smtClean="0"/>
              <a:t> 1990s </a:t>
            </a:r>
            <a:r>
              <a:rPr lang="de-DE" dirty="0" err="1" smtClean="0"/>
              <a:t>than</a:t>
            </a:r>
            <a:r>
              <a:rPr lang="de-DE" dirty="0" smtClean="0"/>
              <a:t> </a:t>
            </a:r>
            <a:r>
              <a:rPr lang="de-DE" dirty="0" err="1" smtClean="0"/>
              <a:t>any</a:t>
            </a:r>
            <a:r>
              <a:rPr lang="de-DE" dirty="0" smtClean="0"/>
              <a:t> </a:t>
            </a:r>
            <a:r>
              <a:rPr lang="de-DE" dirty="0" err="1" smtClean="0"/>
              <a:t>other</a:t>
            </a:r>
            <a:r>
              <a:rPr lang="de-DE" dirty="0" smtClean="0"/>
              <a:t> </a:t>
            </a:r>
            <a:r>
              <a:rPr lang="de-DE" dirty="0" err="1" smtClean="0"/>
              <a:t>continent</a:t>
            </a:r>
            <a:endParaRPr lang="de-DE" dirty="0" smtClean="0"/>
          </a:p>
          <a:p>
            <a:pPr lvl="1"/>
            <a:r>
              <a:rPr lang="de-DE" dirty="0" smtClean="0"/>
              <a:t>Today </a:t>
            </a:r>
            <a:r>
              <a:rPr lang="de-DE" dirty="0" err="1" smtClean="0"/>
              <a:t>peacekeeping</a:t>
            </a:r>
            <a:r>
              <a:rPr lang="de-DE" dirty="0" smtClean="0"/>
              <a:t> </a:t>
            </a:r>
            <a:r>
              <a:rPr lang="de-DE" dirty="0" err="1" smtClean="0"/>
              <a:t>may</a:t>
            </a:r>
            <a:r>
              <a:rPr lang="de-DE" dirty="0" smtClean="0"/>
              <a:t> </a:t>
            </a:r>
            <a:r>
              <a:rPr lang="de-DE" dirty="0" err="1" smtClean="0"/>
              <a:t>become</a:t>
            </a:r>
            <a:r>
              <a:rPr lang="de-DE" dirty="0" smtClean="0"/>
              <a:t> </a:t>
            </a:r>
            <a:r>
              <a:rPr lang="de-DE" dirty="0" err="1" smtClean="0"/>
              <a:t>important</a:t>
            </a:r>
            <a:r>
              <a:rPr lang="de-DE" dirty="0" smtClean="0"/>
              <a:t> in </a:t>
            </a:r>
            <a:r>
              <a:rPr lang="de-DE" dirty="0" err="1" smtClean="0"/>
              <a:t>the</a:t>
            </a:r>
            <a:r>
              <a:rPr lang="de-DE" dirty="0" smtClean="0"/>
              <a:t> </a:t>
            </a:r>
            <a:r>
              <a:rPr lang="de-DE" dirty="0" err="1" smtClean="0"/>
              <a:t>area</a:t>
            </a:r>
            <a:r>
              <a:rPr lang="de-DE" dirty="0" smtClean="0"/>
              <a:t> </a:t>
            </a:r>
            <a:r>
              <a:rPr lang="de-DE" dirty="0" err="1" smtClean="0"/>
              <a:t>of</a:t>
            </a:r>
            <a:r>
              <a:rPr lang="de-DE" dirty="0" smtClean="0"/>
              <a:t> </a:t>
            </a:r>
            <a:r>
              <a:rPr lang="de-DE" dirty="0" err="1" smtClean="0"/>
              <a:t>antiterrorist</a:t>
            </a:r>
            <a:r>
              <a:rPr lang="de-DE" dirty="0" smtClean="0"/>
              <a:t> </a:t>
            </a:r>
            <a:r>
              <a:rPr lang="de-DE" dirty="0" err="1" smtClean="0"/>
              <a:t>missions</a:t>
            </a:r>
            <a:r>
              <a:rPr lang="de-DE" dirty="0" smtClean="0"/>
              <a:t>, </a:t>
            </a:r>
            <a:r>
              <a:rPr lang="de-DE" dirty="0" smtClean="0"/>
              <a:t>e.g. Philippines</a:t>
            </a:r>
          </a:p>
          <a:p>
            <a:r>
              <a:rPr lang="de-DE" dirty="0" err="1" smtClean="0"/>
              <a:t>Comparatively</a:t>
            </a:r>
            <a:r>
              <a:rPr lang="de-DE" dirty="0" smtClean="0"/>
              <a:t> </a:t>
            </a:r>
            <a:r>
              <a:rPr lang="de-DE" dirty="0" err="1" smtClean="0"/>
              <a:t>few</a:t>
            </a:r>
            <a:r>
              <a:rPr lang="de-DE" dirty="0" smtClean="0"/>
              <a:t> UN </a:t>
            </a:r>
            <a:r>
              <a:rPr lang="de-DE" dirty="0" err="1" smtClean="0"/>
              <a:t>interventions</a:t>
            </a:r>
            <a:r>
              <a:rPr lang="de-DE" dirty="0" smtClean="0"/>
              <a:t> in </a:t>
            </a:r>
            <a:r>
              <a:rPr lang="de-DE" dirty="0" err="1" smtClean="0"/>
              <a:t>the</a:t>
            </a:r>
            <a:r>
              <a:rPr lang="de-DE" dirty="0" smtClean="0"/>
              <a:t> </a:t>
            </a:r>
            <a:r>
              <a:rPr lang="de-DE" dirty="0" err="1" smtClean="0"/>
              <a:t>region</a:t>
            </a:r>
            <a:endParaRPr lang="de-DE" dirty="0" smtClean="0"/>
          </a:p>
          <a:p>
            <a:endParaRPr lang="de-DE" dirty="0"/>
          </a:p>
          <a:p>
            <a:pPr marL="0" indent="0">
              <a:buNone/>
            </a:pPr>
            <a:r>
              <a:rPr lang="de-DE" u="sng" dirty="0" err="1" smtClean="0"/>
              <a:t>Why</a:t>
            </a:r>
            <a:r>
              <a:rPr lang="de-DE" u="sng" dirty="0" smtClean="0"/>
              <a:t>?</a:t>
            </a:r>
          </a:p>
          <a:p>
            <a:r>
              <a:rPr lang="de-DE" i="1" dirty="0" err="1" smtClean="0"/>
              <a:t>Conceptions</a:t>
            </a:r>
            <a:r>
              <a:rPr lang="de-DE" i="1" dirty="0" smtClean="0"/>
              <a:t> </a:t>
            </a:r>
            <a:r>
              <a:rPr lang="de-DE" i="1" dirty="0" err="1" smtClean="0"/>
              <a:t>of</a:t>
            </a:r>
            <a:r>
              <a:rPr lang="de-DE" i="1" dirty="0" smtClean="0"/>
              <a:t> </a:t>
            </a:r>
            <a:r>
              <a:rPr lang="de-DE" i="1" dirty="0" err="1" smtClean="0"/>
              <a:t>sovereignty</a:t>
            </a:r>
            <a:r>
              <a:rPr lang="de-DE" i="1" dirty="0" smtClean="0"/>
              <a:t>:</a:t>
            </a:r>
            <a:r>
              <a:rPr lang="de-DE" dirty="0" smtClean="0"/>
              <a:t> belief </a:t>
            </a:r>
            <a:r>
              <a:rPr lang="de-DE" dirty="0" err="1" smtClean="0"/>
              <a:t>of</a:t>
            </a:r>
            <a:r>
              <a:rPr lang="de-DE" dirty="0" smtClean="0"/>
              <a:t> Asian </a:t>
            </a:r>
            <a:r>
              <a:rPr lang="de-DE" dirty="0" err="1" smtClean="0"/>
              <a:t>states</a:t>
            </a:r>
            <a:r>
              <a:rPr lang="de-DE" dirty="0" smtClean="0"/>
              <a:t> </a:t>
            </a:r>
            <a:r>
              <a:rPr lang="de-DE" dirty="0" err="1" smtClean="0"/>
              <a:t>that</a:t>
            </a:r>
            <a:r>
              <a:rPr lang="de-DE" dirty="0" smtClean="0"/>
              <a:t> UN </a:t>
            </a:r>
            <a:r>
              <a:rPr lang="de-DE" dirty="0" err="1" smtClean="0"/>
              <a:t>mediation</a:t>
            </a:r>
            <a:r>
              <a:rPr lang="de-DE" dirty="0" smtClean="0"/>
              <a:t> </a:t>
            </a:r>
            <a:r>
              <a:rPr lang="de-DE" dirty="0" err="1" smtClean="0"/>
              <a:t>or</a:t>
            </a:r>
            <a:r>
              <a:rPr lang="de-DE" dirty="0" smtClean="0"/>
              <a:t> </a:t>
            </a:r>
            <a:r>
              <a:rPr lang="de-DE" dirty="0" err="1" smtClean="0"/>
              <a:t>intervention</a:t>
            </a:r>
            <a:r>
              <a:rPr lang="de-DE" dirty="0" smtClean="0"/>
              <a:t> in </a:t>
            </a:r>
            <a:r>
              <a:rPr lang="de-DE" dirty="0" err="1" smtClean="0"/>
              <a:t>their</a:t>
            </a:r>
            <a:r>
              <a:rPr lang="de-DE" dirty="0" smtClean="0"/>
              <a:t> </a:t>
            </a:r>
            <a:r>
              <a:rPr lang="de-DE" dirty="0" err="1" smtClean="0"/>
              <a:t>country</a:t>
            </a:r>
            <a:r>
              <a:rPr lang="de-DE" dirty="0" smtClean="0"/>
              <a:t> </a:t>
            </a:r>
            <a:r>
              <a:rPr lang="de-DE" dirty="0" err="1" smtClean="0"/>
              <a:t>would</a:t>
            </a:r>
            <a:r>
              <a:rPr lang="de-DE" dirty="0" smtClean="0"/>
              <a:t> </a:t>
            </a:r>
            <a:r>
              <a:rPr lang="de-DE" dirty="0" err="1" smtClean="0"/>
              <a:t>undermine</a:t>
            </a:r>
            <a:r>
              <a:rPr lang="de-DE" dirty="0" smtClean="0"/>
              <a:t> </a:t>
            </a:r>
            <a:r>
              <a:rPr lang="de-DE" dirty="0" err="1" smtClean="0"/>
              <a:t>their</a:t>
            </a:r>
            <a:r>
              <a:rPr lang="de-DE" dirty="0" smtClean="0"/>
              <a:t> </a:t>
            </a:r>
            <a:r>
              <a:rPr lang="de-DE" dirty="0" err="1" smtClean="0"/>
              <a:t>sovereignty</a:t>
            </a:r>
            <a:endParaRPr lang="de-DE" dirty="0" smtClean="0"/>
          </a:p>
          <a:p>
            <a:pPr marL="0" indent="0">
              <a:buNone/>
            </a:pPr>
            <a:r>
              <a:rPr lang="de-DE" dirty="0" smtClean="0">
                <a:sym typeface="Wingdings" pitchFamily="2" charset="2"/>
              </a:rPr>
              <a:t> </a:t>
            </a:r>
            <a:r>
              <a:rPr lang="de-DE" dirty="0" smtClean="0"/>
              <a:t>Need </a:t>
            </a:r>
            <a:r>
              <a:rPr lang="de-DE" dirty="0" err="1" smtClean="0"/>
              <a:t>for</a:t>
            </a:r>
            <a:r>
              <a:rPr lang="de-DE" dirty="0" smtClean="0"/>
              <a:t> </a:t>
            </a:r>
            <a:r>
              <a:rPr lang="de-DE" dirty="0" err="1" smtClean="0"/>
              <a:t>fundametal</a:t>
            </a:r>
            <a:r>
              <a:rPr lang="de-DE" dirty="0" smtClean="0"/>
              <a:t> </a:t>
            </a:r>
            <a:r>
              <a:rPr lang="de-DE" dirty="0" err="1" smtClean="0"/>
              <a:t>rethinking</a:t>
            </a:r>
            <a:r>
              <a:rPr lang="de-DE" dirty="0" smtClean="0"/>
              <a:t> </a:t>
            </a:r>
            <a:r>
              <a:rPr lang="de-DE" dirty="0" err="1" smtClean="0"/>
              <a:t>of</a:t>
            </a:r>
            <a:r>
              <a:rPr lang="de-DE" dirty="0" smtClean="0"/>
              <a:t> </a:t>
            </a:r>
            <a:r>
              <a:rPr lang="de-DE" dirty="0" err="1" smtClean="0"/>
              <a:t>sovereignty</a:t>
            </a:r>
            <a:r>
              <a:rPr lang="de-DE" dirty="0" smtClean="0"/>
              <a:t>, </a:t>
            </a:r>
            <a:r>
              <a:rPr lang="de-DE" dirty="0" err="1" smtClean="0"/>
              <a:t>and</a:t>
            </a:r>
            <a:r>
              <a:rPr lang="de-DE" dirty="0" smtClean="0"/>
              <a:t> </a:t>
            </a:r>
            <a:r>
              <a:rPr lang="de-DE" dirty="0" err="1" smtClean="0"/>
              <a:t>embed</a:t>
            </a:r>
            <a:r>
              <a:rPr lang="de-DE" dirty="0" smtClean="0"/>
              <a:t> such </a:t>
            </a:r>
            <a:r>
              <a:rPr lang="de-DE" dirty="0" err="1" smtClean="0"/>
              <a:t>rethinking</a:t>
            </a:r>
            <a:r>
              <a:rPr lang="de-DE" dirty="0" smtClean="0"/>
              <a:t> in a regional multilateral </a:t>
            </a:r>
            <a:r>
              <a:rPr lang="de-DE" dirty="0" err="1" smtClean="0"/>
              <a:t>framework</a:t>
            </a: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29602421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err="1" smtClean="0"/>
              <a:t>Possible</a:t>
            </a:r>
            <a:r>
              <a:rPr lang="de-DE" sz="2800" dirty="0" smtClean="0"/>
              <a:t> U.S.-Japan </a:t>
            </a:r>
            <a:r>
              <a:rPr lang="de-DE" sz="2800" dirty="0" err="1" smtClean="0"/>
              <a:t>Cooperation</a:t>
            </a:r>
            <a:r>
              <a:rPr lang="de-DE" sz="2800" dirty="0" smtClean="0"/>
              <a:t> </a:t>
            </a:r>
            <a:r>
              <a:rPr lang="de-DE" sz="2800" dirty="0" err="1" smtClean="0"/>
              <a:t>within</a:t>
            </a:r>
            <a:r>
              <a:rPr lang="de-DE" sz="2800" dirty="0" smtClean="0"/>
              <a:t> </a:t>
            </a:r>
            <a:r>
              <a:rPr lang="de-DE" sz="2800" dirty="0" err="1" smtClean="0"/>
              <a:t>the</a:t>
            </a:r>
            <a:r>
              <a:rPr lang="de-DE" sz="2800" dirty="0" smtClean="0"/>
              <a:t> Alliance</a:t>
            </a:r>
            <a:endParaRPr lang="de-DE" sz="2800" dirty="0"/>
          </a:p>
        </p:txBody>
      </p:sp>
      <p:sp>
        <p:nvSpPr>
          <p:cNvPr id="3" name="Inhaltsplatzhalter 2"/>
          <p:cNvSpPr>
            <a:spLocks noGrp="1"/>
          </p:cNvSpPr>
          <p:nvPr>
            <p:ph idx="1"/>
          </p:nvPr>
        </p:nvSpPr>
        <p:spPr/>
        <p:txBody>
          <a:bodyPr/>
          <a:lstStyle/>
          <a:p>
            <a:pPr marL="0" indent="0">
              <a:buNone/>
            </a:pPr>
            <a:r>
              <a:rPr lang="de-DE" u="sng" dirty="0" err="1" smtClean="0"/>
              <a:t>Exploring</a:t>
            </a:r>
            <a:r>
              <a:rPr lang="de-DE" u="sng" dirty="0" smtClean="0"/>
              <a:t> </a:t>
            </a:r>
            <a:r>
              <a:rPr lang="de-DE" u="sng" dirty="0" err="1" smtClean="0"/>
              <a:t>new</a:t>
            </a:r>
            <a:r>
              <a:rPr lang="de-DE" u="sng" dirty="0" smtClean="0"/>
              <a:t> </a:t>
            </a:r>
            <a:r>
              <a:rPr lang="de-DE" u="sng" dirty="0" err="1" smtClean="0"/>
              <a:t>forms</a:t>
            </a:r>
            <a:r>
              <a:rPr lang="de-DE" u="sng" dirty="0" smtClean="0"/>
              <a:t> </a:t>
            </a:r>
            <a:r>
              <a:rPr lang="de-DE" u="sng" dirty="0" err="1" smtClean="0"/>
              <a:t>of</a:t>
            </a:r>
            <a:r>
              <a:rPr lang="de-DE" u="sng" dirty="0" smtClean="0"/>
              <a:t> </a:t>
            </a:r>
            <a:r>
              <a:rPr lang="de-DE" u="sng" dirty="0" err="1" smtClean="0"/>
              <a:t>cooperation</a:t>
            </a:r>
            <a:r>
              <a:rPr lang="de-DE" u="sng" dirty="0" smtClean="0"/>
              <a:t> in </a:t>
            </a:r>
            <a:r>
              <a:rPr lang="de-DE" u="sng" dirty="0" err="1" smtClean="0"/>
              <a:t>the</a:t>
            </a:r>
            <a:r>
              <a:rPr lang="de-DE" u="sng" dirty="0" smtClean="0"/>
              <a:t> 21st </a:t>
            </a:r>
            <a:r>
              <a:rPr lang="de-DE" u="sng" dirty="0" err="1" smtClean="0"/>
              <a:t>century</a:t>
            </a:r>
            <a:endParaRPr lang="de-DE" u="sng" dirty="0" smtClean="0"/>
          </a:p>
          <a:p>
            <a:r>
              <a:rPr lang="de-DE" dirty="0" smtClean="0"/>
              <a:t>Bilateral </a:t>
            </a:r>
            <a:r>
              <a:rPr lang="de-DE" dirty="0" err="1" smtClean="0"/>
              <a:t>joint</a:t>
            </a:r>
            <a:r>
              <a:rPr lang="de-DE" dirty="0" smtClean="0"/>
              <a:t> </a:t>
            </a:r>
            <a:r>
              <a:rPr lang="de-DE" dirty="0" err="1" smtClean="0"/>
              <a:t>activities</a:t>
            </a:r>
            <a:endParaRPr lang="de-DE" dirty="0" smtClean="0"/>
          </a:p>
          <a:p>
            <a:pPr lvl="1"/>
            <a:r>
              <a:rPr lang="de-DE" dirty="0" err="1" smtClean="0"/>
              <a:t>Peace</a:t>
            </a:r>
            <a:r>
              <a:rPr lang="de-DE" dirty="0" smtClean="0"/>
              <a:t> </a:t>
            </a:r>
            <a:r>
              <a:rPr lang="de-DE" dirty="0" err="1" smtClean="0"/>
              <a:t>building</a:t>
            </a:r>
            <a:r>
              <a:rPr lang="de-DE" dirty="0" smtClean="0"/>
              <a:t>, e.g. </a:t>
            </a:r>
            <a:r>
              <a:rPr lang="de-DE" dirty="0" err="1" smtClean="0"/>
              <a:t>joint</a:t>
            </a:r>
            <a:r>
              <a:rPr lang="de-DE" dirty="0" smtClean="0"/>
              <a:t> </a:t>
            </a:r>
            <a:r>
              <a:rPr lang="de-DE" dirty="0" err="1" smtClean="0"/>
              <a:t>training</a:t>
            </a:r>
            <a:r>
              <a:rPr lang="de-DE" dirty="0" smtClean="0"/>
              <a:t> </a:t>
            </a:r>
            <a:r>
              <a:rPr lang="de-DE" dirty="0" err="1" smtClean="0"/>
              <a:t>of</a:t>
            </a:r>
            <a:r>
              <a:rPr lang="de-DE" dirty="0" smtClean="0"/>
              <a:t> </a:t>
            </a:r>
            <a:r>
              <a:rPr lang="de-DE" dirty="0" err="1" smtClean="0"/>
              <a:t>peacekeepers</a:t>
            </a:r>
            <a:endParaRPr lang="de-DE" dirty="0" smtClean="0"/>
          </a:p>
          <a:p>
            <a:pPr lvl="1"/>
            <a:r>
              <a:rPr lang="de-DE" dirty="0" err="1" smtClean="0"/>
              <a:t>Conflict</a:t>
            </a:r>
            <a:r>
              <a:rPr lang="de-DE" dirty="0" smtClean="0"/>
              <a:t> </a:t>
            </a:r>
            <a:r>
              <a:rPr lang="de-DE" dirty="0" err="1" smtClean="0"/>
              <a:t>prevention</a:t>
            </a:r>
            <a:r>
              <a:rPr lang="de-DE" dirty="0" smtClean="0"/>
              <a:t>, e.g. </a:t>
            </a:r>
            <a:r>
              <a:rPr lang="de-DE" dirty="0" err="1" smtClean="0"/>
              <a:t>civilian</a:t>
            </a:r>
            <a:r>
              <a:rPr lang="de-DE" dirty="0" smtClean="0"/>
              <a:t> </a:t>
            </a:r>
            <a:r>
              <a:rPr lang="de-DE" dirty="0" err="1" smtClean="0"/>
              <a:t>police</a:t>
            </a:r>
            <a:r>
              <a:rPr lang="de-DE" dirty="0" smtClean="0"/>
              <a:t> </a:t>
            </a:r>
            <a:r>
              <a:rPr lang="de-DE" dirty="0" err="1" smtClean="0"/>
              <a:t>activities</a:t>
            </a:r>
            <a:r>
              <a:rPr lang="de-DE" dirty="0" smtClean="0"/>
              <a:t> in post-</a:t>
            </a:r>
            <a:r>
              <a:rPr lang="de-DE" dirty="0" err="1" smtClean="0"/>
              <a:t>conflict</a:t>
            </a:r>
            <a:r>
              <a:rPr lang="de-DE" dirty="0" smtClean="0"/>
              <a:t> </a:t>
            </a:r>
            <a:r>
              <a:rPr lang="de-DE" dirty="0" err="1" smtClean="0"/>
              <a:t>areas</a:t>
            </a:r>
            <a:r>
              <a:rPr lang="de-DE" dirty="0" smtClean="0"/>
              <a:t>, </a:t>
            </a:r>
            <a:r>
              <a:rPr lang="de-DE" dirty="0" err="1" smtClean="0"/>
              <a:t>to</a:t>
            </a:r>
            <a:r>
              <a:rPr lang="de-DE" dirty="0" smtClean="0"/>
              <a:t> </a:t>
            </a:r>
            <a:r>
              <a:rPr lang="de-DE" dirty="0" err="1" smtClean="0"/>
              <a:t>maintain</a:t>
            </a:r>
            <a:r>
              <a:rPr lang="de-DE" dirty="0" smtClean="0"/>
              <a:t> </a:t>
            </a:r>
            <a:r>
              <a:rPr lang="de-DE" dirty="0" err="1" smtClean="0"/>
              <a:t>community</a:t>
            </a:r>
            <a:r>
              <a:rPr lang="de-DE" dirty="0" smtClean="0"/>
              <a:t> </a:t>
            </a:r>
            <a:r>
              <a:rPr lang="de-DE" dirty="0" err="1" smtClean="0"/>
              <a:t>security</a:t>
            </a:r>
            <a:r>
              <a:rPr lang="de-DE" dirty="0" smtClean="0"/>
              <a:t> </a:t>
            </a:r>
            <a:r>
              <a:rPr lang="de-DE" dirty="0" err="1" smtClean="0"/>
              <a:t>and</a:t>
            </a:r>
            <a:r>
              <a:rPr lang="de-DE" dirty="0" smtClean="0"/>
              <a:t> </a:t>
            </a:r>
            <a:r>
              <a:rPr lang="de-DE" dirty="0" err="1" smtClean="0"/>
              <a:t>safety</a:t>
            </a:r>
            <a:endParaRPr lang="de-DE" dirty="0" smtClean="0"/>
          </a:p>
          <a:p>
            <a:pPr lvl="1"/>
            <a:endParaRPr lang="de-DE" dirty="0"/>
          </a:p>
          <a:p>
            <a:pPr>
              <a:buFont typeface="Wingdings"/>
              <a:buChar char="à"/>
            </a:pPr>
            <a:r>
              <a:rPr lang="de-DE" dirty="0" err="1" smtClean="0">
                <a:sym typeface="Wingdings" pitchFamily="2" charset="2"/>
              </a:rPr>
              <a:t>Gradually</a:t>
            </a:r>
            <a:r>
              <a:rPr lang="de-DE" dirty="0" smtClean="0">
                <a:sym typeface="Wingdings" pitchFamily="2" charset="2"/>
              </a:rPr>
              <a:t> </a:t>
            </a:r>
            <a:r>
              <a:rPr lang="de-DE" dirty="0" err="1" smtClean="0">
                <a:sym typeface="Wingdings" pitchFamily="2" charset="2"/>
              </a:rPr>
              <a:t>include</a:t>
            </a:r>
            <a:r>
              <a:rPr lang="de-DE" dirty="0" smtClean="0">
                <a:sym typeface="Wingdings" pitchFamily="2" charset="2"/>
              </a:rPr>
              <a:t> </a:t>
            </a:r>
            <a:r>
              <a:rPr lang="de-DE" dirty="0" err="1" smtClean="0">
                <a:sym typeface="Wingdings" pitchFamily="2" charset="2"/>
              </a:rPr>
              <a:t>other</a:t>
            </a:r>
            <a:r>
              <a:rPr lang="de-DE" dirty="0" smtClean="0">
                <a:sym typeface="Wingdings" pitchFamily="2" charset="2"/>
              </a:rPr>
              <a:t> countries </a:t>
            </a:r>
            <a:r>
              <a:rPr lang="de-DE" dirty="0" err="1" smtClean="0">
                <a:sym typeface="Wingdings" pitchFamily="2" charset="2"/>
              </a:rPr>
              <a:t>and</a:t>
            </a:r>
            <a:r>
              <a:rPr lang="de-DE" dirty="0" smtClean="0">
                <a:sym typeface="Wingdings" pitchFamily="2" charset="2"/>
              </a:rPr>
              <a:t> </a:t>
            </a:r>
            <a:r>
              <a:rPr lang="de-DE" dirty="0" err="1" smtClean="0">
                <a:sym typeface="Wingdings" pitchFamily="2" charset="2"/>
              </a:rPr>
              <a:t>develop</a:t>
            </a:r>
            <a:r>
              <a:rPr lang="de-DE" dirty="0" smtClean="0">
                <a:sym typeface="Wingdings" pitchFamily="2" charset="2"/>
              </a:rPr>
              <a:t> a </a:t>
            </a:r>
            <a:r>
              <a:rPr lang="de-DE" i="1" dirty="0" smtClean="0">
                <a:sym typeface="Wingdings" pitchFamily="2" charset="2"/>
              </a:rPr>
              <a:t>multilateral</a:t>
            </a:r>
            <a:r>
              <a:rPr lang="de-DE" dirty="0" smtClean="0">
                <a:sym typeface="Wingdings" pitchFamily="2" charset="2"/>
              </a:rPr>
              <a:t> </a:t>
            </a:r>
            <a:r>
              <a:rPr lang="de-DE" dirty="0" err="1" smtClean="0">
                <a:sym typeface="Wingdings" pitchFamily="2" charset="2"/>
              </a:rPr>
              <a:t>humanitarian</a:t>
            </a:r>
            <a:r>
              <a:rPr lang="de-DE" dirty="0" smtClean="0">
                <a:sym typeface="Wingdings" pitchFamily="2" charset="2"/>
              </a:rPr>
              <a:t> </a:t>
            </a:r>
            <a:r>
              <a:rPr lang="de-DE" dirty="0" err="1" smtClean="0">
                <a:sym typeface="Wingdings" pitchFamily="2" charset="2"/>
              </a:rPr>
              <a:t>assistance</a:t>
            </a:r>
            <a:r>
              <a:rPr lang="de-DE" dirty="0" smtClean="0">
                <a:sym typeface="Wingdings" pitchFamily="2" charset="2"/>
              </a:rPr>
              <a:t> </a:t>
            </a:r>
            <a:r>
              <a:rPr lang="de-DE" dirty="0" err="1" smtClean="0">
                <a:sym typeface="Wingdings" pitchFamily="2" charset="2"/>
              </a:rPr>
              <a:t>and</a:t>
            </a:r>
            <a:r>
              <a:rPr lang="de-DE" dirty="0" smtClean="0">
                <a:sym typeface="Wingdings" pitchFamily="2" charset="2"/>
              </a:rPr>
              <a:t> </a:t>
            </a:r>
            <a:r>
              <a:rPr lang="de-DE" dirty="0" err="1" smtClean="0">
                <a:sym typeface="Wingdings" pitchFamily="2" charset="2"/>
              </a:rPr>
              <a:t>peacekeeping</a:t>
            </a:r>
            <a:r>
              <a:rPr lang="de-DE" dirty="0" smtClean="0">
                <a:sym typeface="Wingdings" pitchFamily="2" charset="2"/>
              </a:rPr>
              <a:t> </a:t>
            </a:r>
            <a:r>
              <a:rPr lang="de-DE" dirty="0" err="1" smtClean="0">
                <a:sym typeface="Wingdings" pitchFamily="2" charset="2"/>
              </a:rPr>
              <a:t>mechanism</a:t>
            </a:r>
            <a:r>
              <a:rPr lang="de-DE" dirty="0" smtClean="0">
                <a:sym typeface="Wingdings" pitchFamily="2" charset="2"/>
              </a:rPr>
              <a:t> in </a:t>
            </a:r>
            <a:r>
              <a:rPr lang="de-DE" dirty="0" err="1" smtClean="0">
                <a:sym typeface="Wingdings" pitchFamily="2" charset="2"/>
              </a:rPr>
              <a:t>the</a:t>
            </a:r>
            <a:r>
              <a:rPr lang="de-DE" dirty="0" smtClean="0">
                <a:sym typeface="Wingdings" pitchFamily="2" charset="2"/>
              </a:rPr>
              <a:t> </a:t>
            </a:r>
            <a:r>
              <a:rPr lang="de-DE" dirty="0" err="1" smtClean="0">
                <a:sym typeface="Wingdings" pitchFamily="2" charset="2"/>
              </a:rPr>
              <a:t>Asia</a:t>
            </a:r>
            <a:r>
              <a:rPr lang="de-DE" dirty="0" smtClean="0">
                <a:sym typeface="Wingdings" pitchFamily="2" charset="2"/>
              </a:rPr>
              <a:t>-Pacific</a:t>
            </a:r>
          </a:p>
          <a:p>
            <a:pPr>
              <a:buFont typeface="Wingdings"/>
              <a:buChar char="à"/>
            </a:pPr>
            <a:r>
              <a:rPr lang="de-DE" i="1" dirty="0" smtClean="0">
                <a:sym typeface="Wingdings" pitchFamily="2" charset="2"/>
              </a:rPr>
              <a:t>Regional </a:t>
            </a:r>
            <a:r>
              <a:rPr lang="de-DE" i="1" dirty="0" err="1" smtClean="0">
                <a:sym typeface="Wingdings" pitchFamily="2" charset="2"/>
              </a:rPr>
              <a:t>mechanism</a:t>
            </a:r>
            <a:r>
              <a:rPr lang="de-DE" dirty="0" smtClean="0">
                <a:sym typeface="Wingdings" pitchFamily="2" charset="2"/>
              </a:rPr>
              <a:t> </a:t>
            </a:r>
            <a:r>
              <a:rPr lang="de-DE" dirty="0" err="1" smtClean="0">
                <a:sym typeface="Wingdings" pitchFamily="2" charset="2"/>
              </a:rPr>
              <a:t>for</a:t>
            </a:r>
            <a:r>
              <a:rPr lang="de-DE" dirty="0" smtClean="0">
                <a:sym typeface="Wingdings" pitchFamily="2" charset="2"/>
              </a:rPr>
              <a:t> </a:t>
            </a:r>
            <a:r>
              <a:rPr lang="de-DE" dirty="0" err="1" smtClean="0">
                <a:sym typeface="Wingdings" pitchFamily="2" charset="2"/>
              </a:rPr>
              <a:t>legitimizing</a:t>
            </a:r>
            <a:r>
              <a:rPr lang="de-DE" dirty="0" smtClean="0">
                <a:sym typeface="Wingdings" pitchFamily="2" charset="2"/>
              </a:rPr>
              <a:t> </a:t>
            </a:r>
            <a:r>
              <a:rPr lang="de-DE" dirty="0" err="1" smtClean="0">
                <a:sym typeface="Wingdings" pitchFamily="2" charset="2"/>
              </a:rPr>
              <a:t>intervention</a:t>
            </a:r>
            <a:r>
              <a:rPr lang="de-DE" dirty="0" smtClean="0">
                <a:sym typeface="Wingdings" pitchFamily="2" charset="2"/>
              </a:rPr>
              <a:t> in an intra-</a:t>
            </a:r>
            <a:r>
              <a:rPr lang="de-DE" dirty="0" err="1" smtClean="0">
                <a:sym typeface="Wingdings" pitchFamily="2" charset="2"/>
              </a:rPr>
              <a:t>state</a:t>
            </a:r>
            <a:r>
              <a:rPr lang="de-DE" dirty="0" smtClean="0">
                <a:sym typeface="Wingdings" pitchFamily="2" charset="2"/>
              </a:rPr>
              <a:t> </a:t>
            </a:r>
            <a:r>
              <a:rPr lang="de-DE" dirty="0" err="1" smtClean="0">
                <a:sym typeface="Wingdings" pitchFamily="2" charset="2"/>
              </a:rPr>
              <a:t>conflict</a:t>
            </a:r>
            <a:r>
              <a:rPr lang="de-DE" dirty="0" smtClean="0">
                <a:sym typeface="Wingdings" pitchFamily="2" charset="2"/>
              </a:rPr>
              <a:t> </a:t>
            </a:r>
            <a:r>
              <a:rPr lang="de-DE" dirty="0" err="1" smtClean="0">
                <a:sym typeface="Wingdings" pitchFamily="2" charset="2"/>
              </a:rPr>
              <a:t>when</a:t>
            </a:r>
            <a:r>
              <a:rPr lang="de-DE" dirty="0" smtClean="0">
                <a:sym typeface="Wingdings" pitchFamily="2" charset="2"/>
              </a:rPr>
              <a:t> </a:t>
            </a:r>
            <a:r>
              <a:rPr lang="de-DE" dirty="0" err="1" smtClean="0">
                <a:sym typeface="Wingdings" pitchFamily="2" charset="2"/>
              </a:rPr>
              <a:t>the</a:t>
            </a:r>
            <a:r>
              <a:rPr lang="de-DE" dirty="0" smtClean="0">
                <a:sym typeface="Wingdings" pitchFamily="2" charset="2"/>
              </a:rPr>
              <a:t> UN </a:t>
            </a:r>
            <a:r>
              <a:rPr lang="de-DE" dirty="0" err="1" smtClean="0">
                <a:sym typeface="Wingdings" pitchFamily="2" charset="2"/>
              </a:rPr>
              <a:t>cannot</a:t>
            </a:r>
            <a:r>
              <a:rPr lang="de-DE" dirty="0" smtClean="0">
                <a:sym typeface="Wingdings" pitchFamily="2" charset="2"/>
              </a:rPr>
              <a:t> </a:t>
            </a:r>
            <a:r>
              <a:rPr lang="de-DE" dirty="0" err="1" smtClean="0">
                <a:sym typeface="Wingdings" pitchFamily="2" charset="2"/>
              </a:rPr>
              <a:t>adopt</a:t>
            </a:r>
            <a:r>
              <a:rPr lang="de-DE" dirty="0" smtClean="0">
                <a:sym typeface="Wingdings" pitchFamily="2" charset="2"/>
              </a:rPr>
              <a:t> a </a:t>
            </a:r>
            <a:r>
              <a:rPr lang="de-DE" dirty="0" err="1" smtClean="0">
                <a:sym typeface="Wingdings" pitchFamily="2" charset="2"/>
              </a:rPr>
              <a:t>resolution</a:t>
            </a:r>
            <a:endParaRPr lang="de-DE" dirty="0" smtClean="0">
              <a:sym typeface="Wingdings" pitchFamily="2" charset="2"/>
            </a:endParaRPr>
          </a:p>
          <a:p>
            <a:pPr>
              <a:buFont typeface="Wingdings"/>
              <a:buChar char="à"/>
            </a:pPr>
            <a:endParaRPr lang="de-DE" dirty="0" smtClean="0"/>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537618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Q&amp;A</a:t>
            </a:r>
            <a:endParaRPr lang="de-DE" dirty="0"/>
          </a:p>
        </p:txBody>
      </p:sp>
      <p:sp>
        <p:nvSpPr>
          <p:cNvPr id="3" name="Inhaltsplatzhalter 2"/>
          <p:cNvSpPr>
            <a:spLocks noGrp="1"/>
          </p:cNvSpPr>
          <p:nvPr>
            <p:ph idx="1"/>
          </p:nvPr>
        </p:nvSpPr>
        <p:spPr/>
        <p:txBody>
          <a:bodyPr/>
          <a:lstStyle/>
          <a:p>
            <a:pPr marL="457200" indent="-457200">
              <a:buAutoNum type="arabicParenR"/>
            </a:pPr>
            <a:r>
              <a:rPr lang="de-DE" dirty="0" smtClean="0"/>
              <a:t>Can </a:t>
            </a:r>
            <a:r>
              <a:rPr lang="de-DE" dirty="0" err="1"/>
              <a:t>and</a:t>
            </a:r>
            <a:r>
              <a:rPr lang="de-DE" dirty="0"/>
              <a:t> </a:t>
            </a:r>
            <a:r>
              <a:rPr lang="de-DE" dirty="0" err="1"/>
              <a:t>should</a:t>
            </a:r>
            <a:r>
              <a:rPr lang="de-DE" dirty="0"/>
              <a:t> </a:t>
            </a:r>
            <a:r>
              <a:rPr lang="de-DE" dirty="0" err="1"/>
              <a:t>peace</a:t>
            </a:r>
            <a:r>
              <a:rPr lang="de-DE" dirty="0"/>
              <a:t> </a:t>
            </a:r>
            <a:r>
              <a:rPr lang="de-DE" dirty="0" err="1"/>
              <a:t>operations</a:t>
            </a:r>
            <a:r>
              <a:rPr lang="de-DE" dirty="0"/>
              <a:t> </a:t>
            </a:r>
            <a:r>
              <a:rPr lang="de-DE" dirty="0" err="1"/>
              <a:t>be</a:t>
            </a:r>
            <a:r>
              <a:rPr lang="de-DE" dirty="0"/>
              <a:t> an integral </a:t>
            </a:r>
            <a:r>
              <a:rPr lang="de-DE" dirty="0" err="1"/>
              <a:t>part</a:t>
            </a:r>
            <a:r>
              <a:rPr lang="de-DE" dirty="0"/>
              <a:t> </a:t>
            </a:r>
            <a:r>
              <a:rPr lang="de-DE" dirty="0" err="1"/>
              <a:t>of</a:t>
            </a:r>
            <a:r>
              <a:rPr lang="de-DE" dirty="0"/>
              <a:t> </a:t>
            </a:r>
            <a:r>
              <a:rPr lang="de-DE" dirty="0" err="1"/>
              <a:t>the</a:t>
            </a:r>
            <a:r>
              <a:rPr lang="de-DE" dirty="0"/>
              <a:t> U.S.-Japan </a:t>
            </a:r>
            <a:r>
              <a:rPr lang="de-DE" dirty="0" err="1"/>
              <a:t>alliance</a:t>
            </a:r>
            <a:r>
              <a:rPr lang="de-DE" dirty="0" smtClean="0"/>
              <a:t>? </a:t>
            </a:r>
            <a:r>
              <a:rPr lang="de-DE" dirty="0" err="1" smtClean="0"/>
              <a:t>If</a:t>
            </a:r>
            <a:r>
              <a:rPr lang="de-DE" dirty="0" smtClean="0"/>
              <a:t> </a:t>
            </a:r>
            <a:r>
              <a:rPr lang="de-DE" dirty="0" err="1" smtClean="0"/>
              <a:t>yes</a:t>
            </a:r>
            <a:r>
              <a:rPr lang="de-DE" dirty="0" smtClean="0"/>
              <a:t>, </a:t>
            </a:r>
            <a:r>
              <a:rPr lang="de-DE" dirty="0" err="1" smtClean="0"/>
              <a:t>how</a:t>
            </a:r>
            <a:r>
              <a:rPr lang="de-DE" dirty="0" smtClean="0"/>
              <a:t> </a:t>
            </a:r>
            <a:r>
              <a:rPr lang="de-DE" dirty="0" err="1" smtClean="0"/>
              <a:t>could</a:t>
            </a:r>
            <a:r>
              <a:rPr lang="de-DE" dirty="0" smtClean="0"/>
              <a:t> such </a:t>
            </a:r>
            <a:r>
              <a:rPr lang="de-DE" dirty="0" err="1" smtClean="0"/>
              <a:t>joint</a:t>
            </a:r>
            <a:r>
              <a:rPr lang="de-DE" dirty="0" smtClean="0"/>
              <a:t> </a:t>
            </a:r>
            <a:r>
              <a:rPr lang="de-DE" dirty="0" err="1" smtClean="0"/>
              <a:t>operations</a:t>
            </a:r>
            <a:r>
              <a:rPr lang="de-DE" dirty="0" smtClean="0"/>
              <a:t> </a:t>
            </a:r>
            <a:r>
              <a:rPr lang="de-DE" dirty="0" err="1" smtClean="0"/>
              <a:t>look</a:t>
            </a:r>
            <a:r>
              <a:rPr lang="de-DE" dirty="0" smtClean="0"/>
              <a:t> </a:t>
            </a:r>
            <a:r>
              <a:rPr lang="de-DE" dirty="0" err="1" smtClean="0"/>
              <a:t>like</a:t>
            </a:r>
            <a:r>
              <a:rPr lang="de-DE" dirty="0" smtClean="0"/>
              <a:t> (</a:t>
            </a:r>
            <a:r>
              <a:rPr lang="de-DE" dirty="0" err="1" smtClean="0"/>
              <a:t>considering</a:t>
            </a:r>
            <a:r>
              <a:rPr lang="de-DE" dirty="0" smtClean="0"/>
              <a:t> </a:t>
            </a:r>
            <a:r>
              <a:rPr lang="de-DE" dirty="0" err="1" smtClean="0"/>
              <a:t>Japan‘s</a:t>
            </a:r>
            <a:r>
              <a:rPr lang="de-DE" dirty="0" smtClean="0"/>
              <a:t> </a:t>
            </a:r>
            <a:r>
              <a:rPr lang="de-DE" dirty="0" err="1" smtClean="0"/>
              <a:t>constraints</a:t>
            </a:r>
            <a:r>
              <a:rPr lang="de-DE" dirty="0" smtClean="0"/>
              <a:t> </a:t>
            </a:r>
            <a:r>
              <a:rPr lang="de-DE" dirty="0" err="1" smtClean="0"/>
              <a:t>towards</a:t>
            </a:r>
            <a:r>
              <a:rPr lang="de-DE" dirty="0" smtClean="0"/>
              <a:t> PKO)?</a:t>
            </a:r>
          </a:p>
          <a:p>
            <a:pPr marL="457200" indent="-457200">
              <a:buAutoNum type="arabicParenR"/>
            </a:pPr>
            <a:endParaRPr lang="de-DE" dirty="0" smtClean="0"/>
          </a:p>
          <a:p>
            <a:pPr marL="457200" indent="-457200">
              <a:buAutoNum type="arabicParenR"/>
            </a:pPr>
            <a:endParaRPr lang="de-DE" dirty="0"/>
          </a:p>
          <a:p>
            <a:pPr marL="0" indent="0">
              <a:buNone/>
            </a:pP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3915965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320" y="1052736"/>
            <a:ext cx="1291164" cy="1291164"/>
          </a:xfrm>
          <a:prstGeom prst="rect">
            <a:avLst/>
          </a:prstGeom>
        </p:spPr>
      </p:pic>
      <p:sp>
        <p:nvSpPr>
          <p:cNvPr id="2" name="Titel 1"/>
          <p:cNvSpPr>
            <a:spLocks noGrp="1"/>
          </p:cNvSpPr>
          <p:nvPr>
            <p:ph type="title"/>
          </p:nvPr>
        </p:nvSpPr>
        <p:spPr/>
        <p:txBody>
          <a:bodyPr/>
          <a:lstStyle/>
          <a:p>
            <a:r>
              <a:rPr lang="de-DE" dirty="0" err="1" smtClean="0"/>
              <a:t>Authors</a:t>
            </a:r>
            <a:endParaRPr lang="de-DE" dirty="0"/>
          </a:p>
        </p:txBody>
      </p:sp>
      <p:sp>
        <p:nvSpPr>
          <p:cNvPr id="3" name="Inhaltsplatzhalter 2"/>
          <p:cNvSpPr>
            <a:spLocks noGrp="1"/>
          </p:cNvSpPr>
          <p:nvPr>
            <p:ph idx="1"/>
          </p:nvPr>
        </p:nvSpPr>
        <p:spPr/>
        <p:txBody>
          <a:bodyPr/>
          <a:lstStyle/>
          <a:p>
            <a:pPr marL="0" indent="0">
              <a:buNone/>
            </a:pPr>
            <a:r>
              <a:rPr lang="de-DE" u="sng" dirty="0" smtClean="0"/>
              <a:t>Stephen John </a:t>
            </a:r>
            <a:r>
              <a:rPr lang="de-DE" u="sng" dirty="0" err="1" smtClean="0"/>
              <a:t>Stedman</a:t>
            </a:r>
            <a:r>
              <a:rPr lang="de-DE" dirty="0" smtClean="0"/>
              <a:t>, „</a:t>
            </a:r>
            <a:r>
              <a:rPr lang="de-DE" dirty="0" err="1" smtClean="0"/>
              <a:t>Peacekeeping</a:t>
            </a:r>
            <a:r>
              <a:rPr lang="de-DE" dirty="0" smtClean="0"/>
              <a:t> </a:t>
            </a:r>
            <a:r>
              <a:rPr lang="de-DE" dirty="0" err="1" smtClean="0"/>
              <a:t>and</a:t>
            </a:r>
            <a:r>
              <a:rPr lang="de-DE" dirty="0" smtClean="0"/>
              <a:t> </a:t>
            </a:r>
            <a:r>
              <a:rPr lang="de-DE" dirty="0" err="1" smtClean="0"/>
              <a:t>the</a:t>
            </a:r>
            <a:r>
              <a:rPr lang="de-DE" dirty="0" smtClean="0"/>
              <a:t> U.S.-Japan Alliance“</a:t>
            </a:r>
            <a:endParaRPr lang="de-DE" u="sng" dirty="0" smtClean="0"/>
          </a:p>
          <a:p>
            <a:r>
              <a:rPr lang="de-DE" dirty="0" err="1" smtClean="0"/>
              <a:t>Leading</a:t>
            </a:r>
            <a:r>
              <a:rPr lang="de-DE" dirty="0" smtClean="0"/>
              <a:t> expert on </a:t>
            </a:r>
            <a:r>
              <a:rPr lang="de-DE" dirty="0" err="1" smtClean="0"/>
              <a:t>civil</a:t>
            </a:r>
            <a:r>
              <a:rPr lang="de-DE" dirty="0" smtClean="0"/>
              <a:t> </a:t>
            </a:r>
            <a:r>
              <a:rPr lang="de-DE" dirty="0" err="1" smtClean="0"/>
              <a:t>wars</a:t>
            </a:r>
            <a:r>
              <a:rPr lang="de-DE" dirty="0" smtClean="0"/>
              <a:t> </a:t>
            </a:r>
            <a:r>
              <a:rPr lang="de-DE" dirty="0" err="1" smtClean="0"/>
              <a:t>and</a:t>
            </a:r>
            <a:r>
              <a:rPr lang="de-DE" dirty="0" smtClean="0"/>
              <a:t> </a:t>
            </a:r>
            <a:r>
              <a:rPr lang="de-DE" dirty="0" err="1" smtClean="0"/>
              <a:t>conflict</a:t>
            </a:r>
            <a:r>
              <a:rPr lang="de-DE" dirty="0" smtClean="0"/>
              <a:t> </a:t>
            </a:r>
            <a:r>
              <a:rPr lang="de-DE" dirty="0" err="1" smtClean="0"/>
              <a:t>management</a:t>
            </a:r>
            <a:endParaRPr lang="de-DE" dirty="0" smtClean="0"/>
          </a:p>
          <a:p>
            <a:r>
              <a:rPr lang="de-DE" dirty="0" smtClean="0"/>
              <a:t>Former </a:t>
            </a:r>
            <a:r>
              <a:rPr lang="de-DE" dirty="0" err="1" smtClean="0"/>
              <a:t>research</a:t>
            </a:r>
            <a:r>
              <a:rPr lang="de-DE" dirty="0" smtClean="0"/>
              <a:t> </a:t>
            </a:r>
            <a:r>
              <a:rPr lang="de-DE" dirty="0" err="1" smtClean="0"/>
              <a:t>director</a:t>
            </a:r>
            <a:r>
              <a:rPr lang="de-DE" dirty="0" smtClean="0"/>
              <a:t> </a:t>
            </a:r>
            <a:r>
              <a:rPr lang="en-US" dirty="0"/>
              <a:t>of the United Nations High-level Panel on Threats, Challenges and Change (</a:t>
            </a:r>
            <a:r>
              <a:rPr lang="en-US" dirty="0" smtClean="0"/>
              <a:t>2003-2004), </a:t>
            </a:r>
            <a:r>
              <a:rPr lang="en-US" dirty="0"/>
              <a:t>and assistant secretary general and special advisor to the secretary general of the United </a:t>
            </a:r>
            <a:r>
              <a:rPr lang="en-US" dirty="0" smtClean="0"/>
              <a:t>Nations (2005)</a:t>
            </a:r>
            <a:endParaRPr lang="de-DE" dirty="0"/>
          </a:p>
          <a:p>
            <a:pPr marL="0" indent="0">
              <a:buNone/>
            </a:pPr>
            <a:endParaRPr lang="de-DE" dirty="0" smtClean="0"/>
          </a:p>
          <a:p>
            <a:pPr marL="0" indent="0">
              <a:buNone/>
            </a:pPr>
            <a:r>
              <a:rPr lang="de-DE" u="sng" dirty="0" smtClean="0"/>
              <a:t>Akiko Fukushima</a:t>
            </a:r>
            <a:r>
              <a:rPr lang="de-DE" dirty="0" smtClean="0"/>
              <a:t>, „UN </a:t>
            </a:r>
            <a:r>
              <a:rPr lang="de-DE" dirty="0" err="1" smtClean="0"/>
              <a:t>Peacekeeping</a:t>
            </a:r>
            <a:r>
              <a:rPr lang="de-DE" dirty="0" smtClean="0"/>
              <a:t> </a:t>
            </a:r>
            <a:r>
              <a:rPr lang="de-DE" dirty="0" err="1" smtClean="0"/>
              <a:t>Operations</a:t>
            </a:r>
            <a:r>
              <a:rPr lang="de-DE" dirty="0" smtClean="0"/>
              <a:t> </a:t>
            </a:r>
            <a:r>
              <a:rPr lang="de-DE" dirty="0" err="1" smtClean="0"/>
              <a:t>and</a:t>
            </a:r>
            <a:r>
              <a:rPr lang="de-DE" dirty="0" smtClean="0"/>
              <a:t> </a:t>
            </a:r>
            <a:r>
              <a:rPr lang="de-DE" dirty="0" err="1" smtClean="0"/>
              <a:t>Japan‘s</a:t>
            </a:r>
            <a:r>
              <a:rPr lang="de-DE" dirty="0" smtClean="0"/>
              <a:t> </a:t>
            </a:r>
            <a:r>
              <a:rPr lang="de-DE" dirty="0" err="1" smtClean="0"/>
              <a:t>Role</a:t>
            </a:r>
            <a:r>
              <a:rPr lang="de-DE" dirty="0" smtClean="0"/>
              <a:t> in </a:t>
            </a:r>
            <a:r>
              <a:rPr lang="de-DE" dirty="0" err="1" smtClean="0"/>
              <a:t>Retrospect</a:t>
            </a:r>
            <a:r>
              <a:rPr lang="de-DE" dirty="0" smtClean="0"/>
              <a:t> </a:t>
            </a:r>
            <a:r>
              <a:rPr lang="de-DE" dirty="0" err="1" smtClean="0"/>
              <a:t>and</a:t>
            </a:r>
            <a:r>
              <a:rPr lang="de-DE" dirty="0" smtClean="0"/>
              <a:t> </a:t>
            </a:r>
            <a:r>
              <a:rPr lang="de-DE" dirty="0" err="1" smtClean="0"/>
              <a:t>Prospect</a:t>
            </a:r>
            <a:r>
              <a:rPr lang="de-DE" dirty="0" smtClean="0"/>
              <a:t>: A </a:t>
            </a:r>
            <a:r>
              <a:rPr lang="de-DE" dirty="0" err="1" smtClean="0"/>
              <a:t>Possible</a:t>
            </a:r>
            <a:r>
              <a:rPr lang="de-DE" dirty="0" smtClean="0"/>
              <a:t> U.S.-Japan </a:t>
            </a:r>
            <a:r>
              <a:rPr lang="de-DE" dirty="0" err="1" smtClean="0"/>
              <a:t>Cooperation</a:t>
            </a:r>
            <a:r>
              <a:rPr lang="de-DE" dirty="0" smtClean="0"/>
              <a:t>“</a:t>
            </a:r>
            <a:endParaRPr lang="de-DE" u="sng" dirty="0" smtClean="0"/>
          </a:p>
          <a:p>
            <a:r>
              <a:rPr lang="en-US" dirty="0" smtClean="0"/>
              <a:t>Former Research </a:t>
            </a:r>
            <a:r>
              <a:rPr lang="en-US" dirty="0"/>
              <a:t>Fellow at Aoyama </a:t>
            </a:r>
            <a:r>
              <a:rPr lang="en-US" dirty="0" err="1"/>
              <a:t>Gakuin</a:t>
            </a:r>
            <a:r>
              <a:rPr lang="en-US" dirty="0"/>
              <a:t> University, </a:t>
            </a:r>
            <a:r>
              <a:rPr lang="en-US" dirty="0" smtClean="0"/>
              <a:t>Tokyo, Adjunct </a:t>
            </a:r>
            <a:r>
              <a:rPr lang="en-US" dirty="0"/>
              <a:t>Professor of the Law School at Keio University, and Visiting Professor at the University of British Columbia </a:t>
            </a:r>
            <a:r>
              <a:rPr lang="en-US" dirty="0" smtClean="0"/>
              <a:t>Canada</a:t>
            </a:r>
          </a:p>
          <a:p>
            <a:r>
              <a:rPr lang="en-US" dirty="0" smtClean="0"/>
              <a:t>Director </a:t>
            </a:r>
            <a:r>
              <a:rPr lang="en-US" dirty="0"/>
              <a:t>of Policy Studies at the National Institute for Research Advancement (NIRA), Senior Fellow at the Japan </a:t>
            </a:r>
            <a:r>
              <a:rPr lang="en-US" dirty="0" smtClean="0"/>
              <a:t>Foundation </a:t>
            </a:r>
            <a:endParaRPr lang="de-DE" u="sng"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405" y="5085184"/>
            <a:ext cx="1193911" cy="1224136"/>
          </a:xfrm>
          <a:prstGeom prst="rect">
            <a:avLst/>
          </a:prstGeom>
        </p:spPr>
      </p:pic>
    </p:spTree>
    <p:extLst>
      <p:ext uri="{BB962C8B-B14F-4D97-AF65-F5344CB8AC3E}">
        <p14:creationId xmlns:p14="http://schemas.microsoft.com/office/powerpoint/2010/main" val="3876127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Inhaltsplatzhalter 2"/>
          <p:cNvSpPr>
            <a:spLocks noGrp="1"/>
          </p:cNvSpPr>
          <p:nvPr>
            <p:ph idx="1"/>
          </p:nvPr>
        </p:nvSpPr>
        <p:spPr/>
        <p:txBody>
          <a:bodyPr/>
          <a:lstStyle/>
          <a:p>
            <a:pPr marL="457200" indent="-457200">
              <a:buFont typeface="+mj-lt"/>
              <a:buAutoNum type="arabicParenR"/>
            </a:pPr>
            <a:r>
              <a:rPr lang="de-DE" dirty="0" smtClean="0"/>
              <a:t>Evolution </a:t>
            </a:r>
            <a:r>
              <a:rPr lang="de-DE" dirty="0" err="1" smtClean="0"/>
              <a:t>of</a:t>
            </a:r>
            <a:r>
              <a:rPr lang="de-DE" dirty="0" smtClean="0"/>
              <a:t> UN </a:t>
            </a:r>
            <a:r>
              <a:rPr lang="de-DE" dirty="0" err="1" smtClean="0"/>
              <a:t>Peace</a:t>
            </a:r>
            <a:r>
              <a:rPr lang="de-DE" dirty="0" smtClean="0"/>
              <a:t> </a:t>
            </a:r>
            <a:r>
              <a:rPr lang="de-DE" dirty="0" err="1" smtClean="0"/>
              <a:t>Operations</a:t>
            </a:r>
            <a:endParaRPr lang="de-DE" dirty="0" smtClean="0"/>
          </a:p>
          <a:p>
            <a:pPr marL="457200" indent="-457200">
              <a:buFont typeface="+mj-lt"/>
              <a:buAutoNum type="arabicParenR"/>
            </a:pPr>
            <a:r>
              <a:rPr lang="de-DE" dirty="0" err="1" smtClean="0"/>
              <a:t>Aspects</a:t>
            </a:r>
            <a:r>
              <a:rPr lang="de-DE" dirty="0" smtClean="0"/>
              <a:t> </a:t>
            </a:r>
            <a:r>
              <a:rPr lang="de-DE" dirty="0" err="1" smtClean="0"/>
              <a:t>of</a:t>
            </a:r>
            <a:r>
              <a:rPr lang="de-DE" dirty="0" smtClean="0"/>
              <a:t> Post-1989 </a:t>
            </a:r>
            <a:r>
              <a:rPr lang="de-DE" dirty="0" err="1" smtClean="0"/>
              <a:t>Missions</a:t>
            </a:r>
            <a:endParaRPr lang="de-DE" dirty="0" smtClean="0"/>
          </a:p>
          <a:p>
            <a:pPr marL="457200" indent="-457200">
              <a:buFont typeface="+mj-lt"/>
              <a:buAutoNum type="arabicParenR"/>
            </a:pPr>
            <a:r>
              <a:rPr lang="de-DE" dirty="0" smtClean="0"/>
              <a:t>U.S. versus </a:t>
            </a:r>
            <a:r>
              <a:rPr lang="de-DE" dirty="0" err="1" smtClean="0"/>
              <a:t>Japanese</a:t>
            </a:r>
            <a:r>
              <a:rPr lang="de-DE" dirty="0" smtClean="0"/>
              <a:t> </a:t>
            </a:r>
            <a:r>
              <a:rPr lang="de-DE" dirty="0" err="1" smtClean="0"/>
              <a:t>Positions</a:t>
            </a:r>
            <a:r>
              <a:rPr lang="de-DE" dirty="0" smtClean="0"/>
              <a:t> </a:t>
            </a:r>
            <a:r>
              <a:rPr lang="de-DE" dirty="0" err="1" smtClean="0"/>
              <a:t>towards</a:t>
            </a:r>
            <a:r>
              <a:rPr lang="de-DE" dirty="0" smtClean="0"/>
              <a:t> PKO</a:t>
            </a:r>
          </a:p>
          <a:p>
            <a:pPr marL="457200" indent="-457200">
              <a:buFont typeface="+mj-lt"/>
              <a:buAutoNum type="arabicParenR"/>
            </a:pPr>
            <a:r>
              <a:rPr lang="de-DE" dirty="0" err="1" smtClean="0"/>
              <a:t>Japan‘s</a:t>
            </a:r>
            <a:r>
              <a:rPr lang="de-DE" dirty="0" smtClean="0"/>
              <a:t> </a:t>
            </a:r>
            <a:r>
              <a:rPr lang="de-DE" dirty="0" err="1" smtClean="0"/>
              <a:t>Constraints</a:t>
            </a:r>
            <a:r>
              <a:rPr lang="de-DE" dirty="0" smtClean="0"/>
              <a:t> </a:t>
            </a:r>
            <a:r>
              <a:rPr lang="de-DE" dirty="0" err="1" smtClean="0"/>
              <a:t>towards</a:t>
            </a:r>
            <a:r>
              <a:rPr lang="de-DE" dirty="0" smtClean="0"/>
              <a:t> PKO</a:t>
            </a:r>
          </a:p>
          <a:p>
            <a:pPr marL="457200" indent="-457200">
              <a:buFont typeface="+mj-lt"/>
              <a:buAutoNum type="arabicParenR"/>
            </a:pPr>
            <a:r>
              <a:rPr lang="de-DE" dirty="0" smtClean="0"/>
              <a:t>Demand </a:t>
            </a:r>
            <a:r>
              <a:rPr lang="de-DE" dirty="0" err="1" smtClean="0"/>
              <a:t>for</a:t>
            </a:r>
            <a:r>
              <a:rPr lang="de-DE" dirty="0" smtClean="0"/>
              <a:t> </a:t>
            </a:r>
            <a:r>
              <a:rPr lang="de-DE" dirty="0" err="1" smtClean="0"/>
              <a:t>Peace</a:t>
            </a:r>
            <a:r>
              <a:rPr lang="de-DE" dirty="0" smtClean="0"/>
              <a:t> </a:t>
            </a:r>
            <a:r>
              <a:rPr lang="de-DE" dirty="0" err="1" smtClean="0"/>
              <a:t>Operations</a:t>
            </a:r>
            <a:r>
              <a:rPr lang="de-DE" dirty="0" smtClean="0"/>
              <a:t> in </a:t>
            </a:r>
            <a:r>
              <a:rPr lang="de-DE" dirty="0" err="1" smtClean="0"/>
              <a:t>Asia</a:t>
            </a:r>
            <a:endParaRPr lang="de-DE" dirty="0" smtClean="0"/>
          </a:p>
          <a:p>
            <a:pPr marL="457200" indent="-457200">
              <a:buFont typeface="+mj-lt"/>
              <a:buAutoNum type="arabicParenR"/>
            </a:pPr>
            <a:r>
              <a:rPr lang="de-DE" dirty="0" err="1" smtClean="0"/>
              <a:t>Possible</a:t>
            </a:r>
            <a:r>
              <a:rPr lang="de-DE" dirty="0" smtClean="0"/>
              <a:t> U.S.-Japan </a:t>
            </a:r>
            <a:r>
              <a:rPr lang="de-DE" dirty="0" err="1" smtClean="0"/>
              <a:t>Cooperation</a:t>
            </a:r>
            <a:r>
              <a:rPr lang="de-DE" dirty="0" smtClean="0"/>
              <a:t> </a:t>
            </a:r>
            <a:r>
              <a:rPr lang="de-DE" dirty="0" err="1" smtClean="0"/>
              <a:t>within</a:t>
            </a:r>
            <a:r>
              <a:rPr lang="de-DE" dirty="0" smtClean="0"/>
              <a:t> </a:t>
            </a:r>
            <a:r>
              <a:rPr lang="de-DE" dirty="0" err="1" smtClean="0"/>
              <a:t>the</a:t>
            </a:r>
            <a:r>
              <a:rPr lang="de-DE" dirty="0" smtClean="0"/>
              <a:t> Alliance</a:t>
            </a: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39202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Summary</a:t>
            </a:r>
            <a:endParaRPr lang="de-DE" dirty="0"/>
          </a:p>
        </p:txBody>
      </p:sp>
      <p:sp>
        <p:nvSpPr>
          <p:cNvPr id="3" name="Inhaltsplatzhalter 2"/>
          <p:cNvSpPr>
            <a:spLocks noGrp="1"/>
          </p:cNvSpPr>
          <p:nvPr>
            <p:ph idx="1"/>
          </p:nvPr>
        </p:nvSpPr>
        <p:spPr/>
        <p:txBody>
          <a:bodyPr/>
          <a:lstStyle/>
          <a:p>
            <a:pPr marL="0" indent="0" algn="ctr">
              <a:buNone/>
            </a:pPr>
            <a:r>
              <a:rPr lang="de-DE" dirty="0" smtClean="0"/>
              <a:t>Japan </a:t>
            </a:r>
            <a:r>
              <a:rPr lang="de-DE" dirty="0" err="1" smtClean="0"/>
              <a:t>is</a:t>
            </a:r>
            <a:r>
              <a:rPr lang="de-DE" dirty="0" smtClean="0"/>
              <a:t> not </a:t>
            </a:r>
            <a:r>
              <a:rPr lang="de-DE" dirty="0" err="1" smtClean="0"/>
              <a:t>ready</a:t>
            </a:r>
            <a:r>
              <a:rPr lang="de-DE" dirty="0" smtClean="0"/>
              <a:t> </a:t>
            </a:r>
            <a:r>
              <a:rPr lang="de-DE" dirty="0" err="1" smtClean="0"/>
              <a:t>yet</a:t>
            </a:r>
            <a:r>
              <a:rPr lang="de-DE" dirty="0" smtClean="0"/>
              <a:t>!</a:t>
            </a: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3222174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Evolution </a:t>
            </a:r>
            <a:r>
              <a:rPr lang="de-DE" dirty="0" err="1" smtClean="0"/>
              <a:t>of</a:t>
            </a:r>
            <a:r>
              <a:rPr lang="de-DE" dirty="0" smtClean="0"/>
              <a:t> UN </a:t>
            </a:r>
            <a:r>
              <a:rPr lang="de-DE" dirty="0" err="1" smtClean="0"/>
              <a:t>Peace</a:t>
            </a:r>
            <a:r>
              <a:rPr lang="de-DE" dirty="0" smtClean="0"/>
              <a:t> </a:t>
            </a:r>
            <a:r>
              <a:rPr lang="de-DE" dirty="0" err="1" smtClean="0"/>
              <a:t>Operations</a:t>
            </a:r>
            <a:endParaRPr lang="de-DE" dirty="0"/>
          </a:p>
        </p:txBody>
      </p:sp>
      <p:sp>
        <p:nvSpPr>
          <p:cNvPr id="3" name="Inhaltsplatzhalter 2"/>
          <p:cNvSpPr>
            <a:spLocks noGrp="1"/>
          </p:cNvSpPr>
          <p:nvPr>
            <p:ph idx="1"/>
          </p:nvPr>
        </p:nvSpPr>
        <p:spPr>
          <a:xfrm>
            <a:off x="457200" y="1484784"/>
            <a:ext cx="8229600" cy="4525963"/>
          </a:xfrm>
        </p:spPr>
        <p:txBody>
          <a:bodyPr/>
          <a:lstStyle/>
          <a:p>
            <a:pPr marL="0" indent="0" algn="just">
              <a:buNone/>
            </a:pPr>
            <a:r>
              <a:rPr lang="de-DE" dirty="0" smtClean="0"/>
              <a:t>Born </a:t>
            </a:r>
            <a:r>
              <a:rPr lang="de-DE" dirty="0" err="1" smtClean="0"/>
              <a:t>put</a:t>
            </a:r>
            <a:r>
              <a:rPr lang="de-DE" dirty="0" smtClean="0"/>
              <a:t> </a:t>
            </a:r>
            <a:r>
              <a:rPr lang="de-DE" dirty="0" err="1" smtClean="0"/>
              <a:t>of</a:t>
            </a:r>
            <a:r>
              <a:rPr lang="de-DE" dirty="0" smtClean="0"/>
              <a:t> </a:t>
            </a:r>
            <a:r>
              <a:rPr lang="de-DE" dirty="0" err="1" smtClean="0"/>
              <a:t>necessity</a:t>
            </a:r>
            <a:r>
              <a:rPr lang="de-DE" dirty="0" smtClean="0"/>
              <a:t>, </a:t>
            </a:r>
            <a:r>
              <a:rPr lang="de-DE" dirty="0" err="1" smtClean="0"/>
              <a:t>it</a:t>
            </a:r>
            <a:r>
              <a:rPr lang="de-DE" dirty="0" smtClean="0"/>
              <a:t> was an ad hoc </a:t>
            </a:r>
            <a:r>
              <a:rPr lang="de-DE" dirty="0" err="1" smtClean="0"/>
              <a:t>response</a:t>
            </a:r>
            <a:r>
              <a:rPr lang="de-DE" dirty="0" smtClean="0"/>
              <a:t> </a:t>
            </a:r>
            <a:r>
              <a:rPr lang="de-DE" dirty="0" err="1" smtClean="0"/>
              <a:t>to</a:t>
            </a:r>
            <a:r>
              <a:rPr lang="de-DE" dirty="0" smtClean="0"/>
              <a:t> international </a:t>
            </a:r>
            <a:r>
              <a:rPr lang="de-DE" dirty="0" err="1" smtClean="0"/>
              <a:t>crises</a:t>
            </a:r>
            <a:r>
              <a:rPr lang="de-DE" dirty="0" smtClean="0"/>
              <a:t>, </a:t>
            </a:r>
            <a:r>
              <a:rPr lang="de-DE" dirty="0" err="1" smtClean="0"/>
              <a:t>where</a:t>
            </a:r>
            <a:r>
              <a:rPr lang="de-DE" dirty="0" smtClean="0"/>
              <a:t> </a:t>
            </a:r>
            <a:r>
              <a:rPr lang="de-DE" dirty="0" err="1" smtClean="0"/>
              <a:t>it</a:t>
            </a:r>
            <a:r>
              <a:rPr lang="de-DE" dirty="0" smtClean="0"/>
              <a:t> was </a:t>
            </a:r>
            <a:r>
              <a:rPr lang="de-DE" dirty="0" err="1" smtClean="0"/>
              <a:t>believed</a:t>
            </a:r>
            <a:r>
              <a:rPr lang="de-DE" dirty="0" smtClean="0"/>
              <a:t> </a:t>
            </a:r>
            <a:r>
              <a:rPr lang="de-DE" dirty="0" err="1" smtClean="0"/>
              <a:t>that</a:t>
            </a:r>
            <a:r>
              <a:rPr lang="de-DE" dirty="0" smtClean="0"/>
              <a:t> </a:t>
            </a:r>
            <a:r>
              <a:rPr lang="de-DE" dirty="0" err="1" smtClean="0"/>
              <a:t>the</a:t>
            </a:r>
            <a:r>
              <a:rPr lang="de-DE" dirty="0" smtClean="0"/>
              <a:t> </a:t>
            </a:r>
            <a:r>
              <a:rPr lang="de-DE" dirty="0" err="1" smtClean="0"/>
              <a:t>interposition</a:t>
            </a:r>
            <a:r>
              <a:rPr lang="de-DE" dirty="0" smtClean="0"/>
              <a:t> </a:t>
            </a:r>
            <a:r>
              <a:rPr lang="de-DE" dirty="0" err="1" smtClean="0"/>
              <a:t>of</a:t>
            </a:r>
            <a:r>
              <a:rPr lang="de-DE" dirty="0" smtClean="0"/>
              <a:t> a </a:t>
            </a:r>
            <a:r>
              <a:rPr lang="de-DE" dirty="0" err="1" smtClean="0"/>
              <a:t>military</a:t>
            </a:r>
            <a:r>
              <a:rPr lang="de-DE" dirty="0" smtClean="0"/>
              <a:t> </a:t>
            </a:r>
            <a:r>
              <a:rPr lang="de-DE" dirty="0" err="1" smtClean="0"/>
              <a:t>force</a:t>
            </a:r>
            <a:r>
              <a:rPr lang="de-DE" dirty="0" smtClean="0"/>
              <a:t> </a:t>
            </a:r>
            <a:r>
              <a:rPr lang="de-DE" dirty="0" err="1" smtClean="0"/>
              <a:t>could</a:t>
            </a:r>
            <a:r>
              <a:rPr lang="de-DE" dirty="0" smtClean="0"/>
              <a:t> </a:t>
            </a:r>
            <a:r>
              <a:rPr lang="de-DE" dirty="0" err="1" smtClean="0"/>
              <a:t>create</a:t>
            </a:r>
            <a:r>
              <a:rPr lang="de-DE" dirty="0" smtClean="0"/>
              <a:t> a </a:t>
            </a:r>
            <a:r>
              <a:rPr lang="de-DE" dirty="0" err="1" smtClean="0"/>
              <a:t>buffer</a:t>
            </a:r>
            <a:r>
              <a:rPr lang="de-DE" dirty="0" smtClean="0"/>
              <a:t> </a:t>
            </a:r>
            <a:r>
              <a:rPr lang="de-DE" dirty="0" err="1" smtClean="0"/>
              <a:t>between</a:t>
            </a:r>
            <a:r>
              <a:rPr lang="de-DE" dirty="0" smtClean="0"/>
              <a:t> </a:t>
            </a:r>
            <a:r>
              <a:rPr lang="de-DE" dirty="0" err="1" smtClean="0"/>
              <a:t>warring</a:t>
            </a:r>
            <a:r>
              <a:rPr lang="de-DE" dirty="0" smtClean="0"/>
              <a:t> </a:t>
            </a:r>
            <a:r>
              <a:rPr lang="de-DE" dirty="0" err="1" smtClean="0"/>
              <a:t>parties</a:t>
            </a:r>
            <a:r>
              <a:rPr lang="de-DE" dirty="0" smtClean="0"/>
              <a:t> </a:t>
            </a:r>
            <a:r>
              <a:rPr lang="de-DE" dirty="0" err="1" smtClean="0"/>
              <a:t>and</a:t>
            </a:r>
            <a:r>
              <a:rPr lang="de-DE" dirty="0" smtClean="0"/>
              <a:t> </a:t>
            </a:r>
            <a:r>
              <a:rPr lang="de-DE" dirty="0" err="1" smtClean="0"/>
              <a:t>lessen</a:t>
            </a:r>
            <a:r>
              <a:rPr lang="de-DE" dirty="0" smtClean="0"/>
              <a:t> </a:t>
            </a:r>
            <a:r>
              <a:rPr lang="de-DE" dirty="0" err="1" smtClean="0"/>
              <a:t>military</a:t>
            </a:r>
            <a:r>
              <a:rPr lang="de-DE" dirty="0" smtClean="0"/>
              <a:t> </a:t>
            </a:r>
            <a:r>
              <a:rPr lang="de-DE" dirty="0" err="1" smtClean="0"/>
              <a:t>insecurities</a:t>
            </a:r>
            <a:r>
              <a:rPr lang="de-DE" dirty="0" smtClean="0"/>
              <a:t> </a:t>
            </a:r>
            <a:r>
              <a:rPr lang="de-DE" dirty="0" err="1" smtClean="0"/>
              <a:t>of</a:t>
            </a:r>
            <a:r>
              <a:rPr lang="de-DE" dirty="0" smtClean="0"/>
              <a:t> </a:t>
            </a:r>
            <a:r>
              <a:rPr lang="de-DE" dirty="0" err="1" smtClean="0"/>
              <a:t>both</a:t>
            </a:r>
            <a:r>
              <a:rPr lang="de-DE" dirty="0" smtClean="0"/>
              <a:t> </a:t>
            </a:r>
            <a:r>
              <a:rPr lang="de-DE" dirty="0" err="1" smtClean="0"/>
              <a:t>sides</a:t>
            </a:r>
            <a:endParaRPr lang="de-DE" dirty="0" smtClean="0"/>
          </a:p>
          <a:p>
            <a:pPr marL="0" indent="0">
              <a:buNone/>
            </a:pPr>
            <a:endParaRPr lang="de-DE" dirty="0" smtClean="0"/>
          </a:p>
          <a:p>
            <a:pPr marL="0" indent="0">
              <a:buNone/>
            </a:pP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
        <p:nvSpPr>
          <p:cNvPr id="7" name="Abgerundetes Rechteck 6"/>
          <p:cNvSpPr/>
          <p:nvPr/>
        </p:nvSpPr>
        <p:spPr>
          <a:xfrm>
            <a:off x="323528" y="2622398"/>
            <a:ext cx="4248472" cy="3744416"/>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smtClean="0">
                <a:solidFill>
                  <a:schemeClr val="tx1">
                    <a:lumMod val="75000"/>
                    <a:lumOff val="25000"/>
                  </a:schemeClr>
                </a:solidFill>
              </a:rPr>
              <a:t>Before</a:t>
            </a:r>
            <a:r>
              <a:rPr lang="de-DE" b="1" dirty="0" smtClean="0">
                <a:solidFill>
                  <a:schemeClr val="tx1">
                    <a:lumMod val="75000"/>
                    <a:lumOff val="25000"/>
                  </a:schemeClr>
                </a:solidFill>
              </a:rPr>
              <a:t> 1989</a:t>
            </a:r>
          </a:p>
          <a:p>
            <a:pPr marL="285750" lvl="0" indent="-285750">
              <a:buFont typeface="Arial" pitchFamily="34" charset="0"/>
              <a:buChar char="•"/>
            </a:pPr>
            <a:r>
              <a:rPr lang="de-DE" dirty="0">
                <a:solidFill>
                  <a:schemeClr val="tx1">
                    <a:lumMod val="75000"/>
                    <a:lumOff val="25000"/>
                  </a:schemeClr>
                </a:solidFill>
              </a:rPr>
              <a:t>Gradual </a:t>
            </a:r>
            <a:r>
              <a:rPr lang="de-DE" dirty="0" err="1">
                <a:solidFill>
                  <a:schemeClr val="tx1">
                    <a:lumMod val="75000"/>
                    <a:lumOff val="25000"/>
                  </a:schemeClr>
                </a:solidFill>
              </a:rPr>
              <a:t>evolution</a:t>
            </a:r>
            <a:r>
              <a:rPr lang="de-DE" dirty="0">
                <a:solidFill>
                  <a:schemeClr val="tx1">
                    <a:lumMod val="75000"/>
                    <a:lumOff val="25000"/>
                  </a:schemeClr>
                </a:solidFill>
              </a:rPr>
              <a:t> </a:t>
            </a:r>
            <a:r>
              <a:rPr lang="de-DE" dirty="0" err="1">
                <a:solidFill>
                  <a:schemeClr val="tx1">
                    <a:lumMod val="75000"/>
                    <a:lumOff val="25000"/>
                  </a:schemeClr>
                </a:solidFill>
              </a:rPr>
              <a:t>of</a:t>
            </a:r>
            <a:r>
              <a:rPr lang="de-DE" dirty="0">
                <a:solidFill>
                  <a:schemeClr val="tx1">
                    <a:lumMod val="75000"/>
                    <a:lumOff val="25000"/>
                  </a:schemeClr>
                </a:solidFill>
              </a:rPr>
              <a:t> </a:t>
            </a:r>
            <a:r>
              <a:rPr lang="de-DE" dirty="0" err="1">
                <a:solidFill>
                  <a:schemeClr val="tx1">
                    <a:lumMod val="75000"/>
                    <a:lumOff val="25000"/>
                  </a:schemeClr>
                </a:solidFill>
              </a:rPr>
              <a:t>peacekeeping</a:t>
            </a:r>
            <a:r>
              <a:rPr lang="de-DE" dirty="0">
                <a:solidFill>
                  <a:schemeClr val="tx1">
                    <a:lumMod val="75000"/>
                    <a:lumOff val="25000"/>
                  </a:schemeClr>
                </a:solidFill>
              </a:rPr>
              <a:t> </a:t>
            </a:r>
            <a:r>
              <a:rPr lang="de-DE" dirty="0" err="1">
                <a:solidFill>
                  <a:schemeClr val="tx1">
                    <a:lumMod val="75000"/>
                    <a:lumOff val="25000"/>
                  </a:schemeClr>
                </a:solidFill>
              </a:rPr>
              <a:t>concepts</a:t>
            </a:r>
            <a:r>
              <a:rPr lang="de-DE" dirty="0">
                <a:solidFill>
                  <a:schemeClr val="tx1">
                    <a:lumMod val="75000"/>
                    <a:lumOff val="25000"/>
                  </a:schemeClr>
                </a:solidFill>
              </a:rPr>
              <a:t>, </a:t>
            </a:r>
            <a:r>
              <a:rPr lang="de-DE" dirty="0" err="1">
                <a:solidFill>
                  <a:schemeClr val="tx1">
                    <a:lumMod val="75000"/>
                    <a:lumOff val="25000"/>
                  </a:schemeClr>
                </a:solidFill>
              </a:rPr>
              <a:t>demands</a:t>
            </a:r>
            <a:r>
              <a:rPr lang="de-DE" dirty="0">
                <a:solidFill>
                  <a:schemeClr val="tx1">
                    <a:lumMod val="75000"/>
                    <a:lumOff val="25000"/>
                  </a:schemeClr>
                </a:solidFill>
              </a:rPr>
              <a:t>, </a:t>
            </a:r>
            <a:r>
              <a:rPr lang="de-DE" dirty="0" err="1">
                <a:solidFill>
                  <a:schemeClr val="tx1">
                    <a:lumMod val="75000"/>
                    <a:lumOff val="25000"/>
                  </a:schemeClr>
                </a:solidFill>
              </a:rPr>
              <a:t>techniques</a:t>
            </a:r>
            <a:endParaRPr lang="de-DE" dirty="0">
              <a:solidFill>
                <a:schemeClr val="tx1">
                  <a:lumMod val="75000"/>
                  <a:lumOff val="25000"/>
                </a:schemeClr>
              </a:solidFill>
            </a:endParaRPr>
          </a:p>
          <a:p>
            <a:pPr marL="285750" lvl="0" indent="-285750">
              <a:buFont typeface="Arial" pitchFamily="34" charset="0"/>
              <a:buChar char="•"/>
            </a:pPr>
            <a:r>
              <a:rPr lang="de-DE" dirty="0" err="1">
                <a:solidFill>
                  <a:schemeClr val="tx1">
                    <a:lumMod val="75000"/>
                    <a:lumOff val="25000"/>
                  </a:schemeClr>
                </a:solidFill>
              </a:rPr>
              <a:t>Continuity</a:t>
            </a:r>
            <a:r>
              <a:rPr lang="de-DE" dirty="0">
                <a:solidFill>
                  <a:schemeClr val="tx1">
                    <a:lumMod val="75000"/>
                    <a:lumOff val="25000"/>
                  </a:schemeClr>
                </a:solidFill>
              </a:rPr>
              <a:t> </a:t>
            </a:r>
            <a:r>
              <a:rPr lang="de-DE" dirty="0" err="1">
                <a:solidFill>
                  <a:schemeClr val="tx1">
                    <a:lumMod val="75000"/>
                    <a:lumOff val="25000"/>
                  </a:schemeClr>
                </a:solidFill>
              </a:rPr>
              <a:t>of</a:t>
            </a:r>
            <a:r>
              <a:rPr lang="de-DE" dirty="0">
                <a:solidFill>
                  <a:schemeClr val="tx1">
                    <a:lumMod val="75000"/>
                    <a:lumOff val="25000"/>
                  </a:schemeClr>
                </a:solidFill>
              </a:rPr>
              <a:t> </a:t>
            </a:r>
            <a:r>
              <a:rPr lang="de-DE" dirty="0" err="1">
                <a:solidFill>
                  <a:schemeClr val="tx1">
                    <a:lumMod val="75000"/>
                    <a:lumOff val="25000"/>
                  </a:schemeClr>
                </a:solidFill>
              </a:rPr>
              <a:t>participating</a:t>
            </a:r>
            <a:r>
              <a:rPr lang="de-DE" dirty="0">
                <a:solidFill>
                  <a:schemeClr val="tx1">
                    <a:lumMod val="75000"/>
                    <a:lumOff val="25000"/>
                  </a:schemeClr>
                </a:solidFill>
              </a:rPr>
              <a:t> countries </a:t>
            </a:r>
            <a:r>
              <a:rPr lang="de-DE" dirty="0" err="1">
                <a:solidFill>
                  <a:schemeClr val="tx1">
                    <a:lumMod val="75000"/>
                    <a:lumOff val="25000"/>
                  </a:schemeClr>
                </a:solidFill>
              </a:rPr>
              <a:t>that</a:t>
            </a:r>
            <a:r>
              <a:rPr lang="de-DE" dirty="0">
                <a:solidFill>
                  <a:schemeClr val="tx1">
                    <a:lumMod val="75000"/>
                    <a:lumOff val="25000"/>
                  </a:schemeClr>
                </a:solidFill>
              </a:rPr>
              <a:t> </a:t>
            </a:r>
            <a:r>
              <a:rPr lang="de-DE" dirty="0" err="1">
                <a:solidFill>
                  <a:schemeClr val="tx1">
                    <a:lumMod val="75000"/>
                    <a:lumOff val="25000"/>
                  </a:schemeClr>
                </a:solidFill>
              </a:rPr>
              <a:t>trained</a:t>
            </a:r>
            <a:r>
              <a:rPr lang="de-DE" dirty="0">
                <a:solidFill>
                  <a:schemeClr val="tx1">
                    <a:lumMod val="75000"/>
                    <a:lumOff val="25000"/>
                  </a:schemeClr>
                </a:solidFill>
              </a:rPr>
              <a:t> </a:t>
            </a:r>
            <a:r>
              <a:rPr lang="de-DE" dirty="0" err="1">
                <a:solidFill>
                  <a:schemeClr val="tx1">
                    <a:lumMod val="75000"/>
                    <a:lumOff val="25000"/>
                  </a:schemeClr>
                </a:solidFill>
              </a:rPr>
              <a:t>their</a:t>
            </a:r>
            <a:r>
              <a:rPr lang="de-DE" dirty="0">
                <a:solidFill>
                  <a:schemeClr val="tx1">
                    <a:lumMod val="75000"/>
                    <a:lumOff val="25000"/>
                  </a:schemeClr>
                </a:solidFill>
              </a:rPr>
              <a:t> </a:t>
            </a:r>
            <a:r>
              <a:rPr lang="de-DE" dirty="0" err="1">
                <a:solidFill>
                  <a:schemeClr val="tx1">
                    <a:lumMod val="75000"/>
                    <a:lumOff val="25000"/>
                  </a:schemeClr>
                </a:solidFill>
              </a:rPr>
              <a:t>troops</a:t>
            </a:r>
            <a:r>
              <a:rPr lang="de-DE" dirty="0">
                <a:solidFill>
                  <a:schemeClr val="tx1">
                    <a:lumMod val="75000"/>
                    <a:lumOff val="25000"/>
                  </a:schemeClr>
                </a:solidFill>
              </a:rPr>
              <a:t> in </a:t>
            </a:r>
            <a:r>
              <a:rPr lang="de-DE" dirty="0" err="1">
                <a:solidFill>
                  <a:schemeClr val="tx1">
                    <a:lumMod val="75000"/>
                    <a:lumOff val="25000"/>
                  </a:schemeClr>
                </a:solidFill>
              </a:rPr>
              <a:t>the</a:t>
            </a:r>
            <a:r>
              <a:rPr lang="de-DE" dirty="0">
                <a:solidFill>
                  <a:schemeClr val="tx1">
                    <a:lumMod val="75000"/>
                    <a:lumOff val="25000"/>
                  </a:schemeClr>
                </a:solidFill>
              </a:rPr>
              <a:t> </a:t>
            </a:r>
            <a:r>
              <a:rPr lang="de-DE" dirty="0" err="1">
                <a:solidFill>
                  <a:schemeClr val="tx1">
                    <a:lumMod val="75000"/>
                    <a:lumOff val="25000"/>
                  </a:schemeClr>
                </a:solidFill>
              </a:rPr>
              <a:t>tasks</a:t>
            </a:r>
            <a:r>
              <a:rPr lang="de-DE" dirty="0">
                <a:solidFill>
                  <a:schemeClr val="tx1">
                    <a:lumMod val="75000"/>
                    <a:lumOff val="25000"/>
                  </a:schemeClr>
                </a:solidFill>
              </a:rPr>
              <a:t> </a:t>
            </a:r>
            <a:r>
              <a:rPr lang="de-DE" dirty="0" err="1">
                <a:solidFill>
                  <a:schemeClr val="tx1">
                    <a:lumMod val="75000"/>
                    <a:lumOff val="25000"/>
                  </a:schemeClr>
                </a:solidFill>
              </a:rPr>
              <a:t>of</a:t>
            </a:r>
            <a:r>
              <a:rPr lang="de-DE" dirty="0">
                <a:solidFill>
                  <a:schemeClr val="tx1">
                    <a:lumMod val="75000"/>
                    <a:lumOff val="25000"/>
                  </a:schemeClr>
                </a:solidFill>
              </a:rPr>
              <a:t> </a:t>
            </a:r>
            <a:r>
              <a:rPr lang="de-DE" dirty="0" err="1" smtClean="0">
                <a:solidFill>
                  <a:schemeClr val="tx1">
                    <a:lumMod val="75000"/>
                    <a:lumOff val="25000"/>
                  </a:schemeClr>
                </a:solidFill>
              </a:rPr>
              <a:t>peacekeeping</a:t>
            </a:r>
            <a:endParaRPr lang="de-DE" dirty="0" smtClean="0">
              <a:solidFill>
                <a:schemeClr val="tx1">
                  <a:lumMod val="75000"/>
                  <a:lumOff val="25000"/>
                </a:schemeClr>
              </a:solidFill>
            </a:endParaRPr>
          </a:p>
          <a:p>
            <a:pPr algn="ctr"/>
            <a:endParaRPr lang="de-DE" dirty="0">
              <a:solidFill>
                <a:schemeClr val="tx1">
                  <a:lumMod val="75000"/>
                  <a:lumOff val="25000"/>
                </a:schemeClr>
              </a:solidFill>
            </a:endParaRPr>
          </a:p>
        </p:txBody>
      </p:sp>
      <p:sp>
        <p:nvSpPr>
          <p:cNvPr id="8" name="Abgerundetes Rechteck 7"/>
          <p:cNvSpPr/>
          <p:nvPr/>
        </p:nvSpPr>
        <p:spPr>
          <a:xfrm>
            <a:off x="4644008" y="2622398"/>
            <a:ext cx="4248472" cy="3744416"/>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lumMod val="75000"/>
                  <a:lumOff val="25000"/>
                </a:schemeClr>
              </a:solidFill>
            </a:endParaRPr>
          </a:p>
          <a:p>
            <a:pPr algn="ctr"/>
            <a:r>
              <a:rPr lang="de-DE" b="1" dirty="0" smtClean="0">
                <a:solidFill>
                  <a:schemeClr val="tx1">
                    <a:lumMod val="75000"/>
                    <a:lumOff val="25000"/>
                  </a:schemeClr>
                </a:solidFill>
              </a:rPr>
              <a:t>After 1989</a:t>
            </a:r>
          </a:p>
          <a:p>
            <a:pPr marL="285750" lvl="0" indent="-285750">
              <a:buFont typeface="Arial" pitchFamily="34" charset="0"/>
              <a:buChar char="•"/>
            </a:pPr>
            <a:r>
              <a:rPr lang="de-DE" dirty="0">
                <a:solidFill>
                  <a:schemeClr val="tx1">
                    <a:lumMod val="75000"/>
                    <a:lumOff val="25000"/>
                  </a:schemeClr>
                </a:solidFill>
              </a:rPr>
              <a:t>UNTAG (United </a:t>
            </a:r>
            <a:r>
              <a:rPr lang="de-DE" dirty="0" err="1">
                <a:solidFill>
                  <a:schemeClr val="tx1">
                    <a:lumMod val="75000"/>
                    <a:lumOff val="25000"/>
                  </a:schemeClr>
                </a:solidFill>
              </a:rPr>
              <a:t>Nations</a:t>
            </a:r>
            <a:r>
              <a:rPr lang="de-DE" dirty="0">
                <a:solidFill>
                  <a:schemeClr val="tx1">
                    <a:lumMod val="75000"/>
                    <a:lumOff val="25000"/>
                  </a:schemeClr>
                </a:solidFill>
              </a:rPr>
              <a:t> Transition Assistance Group): </a:t>
            </a:r>
            <a:r>
              <a:rPr lang="de-DE" dirty="0" err="1">
                <a:solidFill>
                  <a:schemeClr val="tx1">
                    <a:lumMod val="75000"/>
                    <a:lumOff val="25000"/>
                  </a:schemeClr>
                </a:solidFill>
              </a:rPr>
              <a:t>interject</a:t>
            </a:r>
            <a:r>
              <a:rPr lang="de-DE" dirty="0">
                <a:solidFill>
                  <a:schemeClr val="tx1">
                    <a:lumMod val="75000"/>
                    <a:lumOff val="25000"/>
                  </a:schemeClr>
                </a:solidFill>
              </a:rPr>
              <a:t> </a:t>
            </a:r>
            <a:r>
              <a:rPr lang="de-DE" dirty="0" err="1">
                <a:solidFill>
                  <a:schemeClr val="tx1">
                    <a:lumMod val="75000"/>
                    <a:lumOff val="25000"/>
                  </a:schemeClr>
                </a:solidFill>
              </a:rPr>
              <a:t>peacekeeping</a:t>
            </a:r>
            <a:r>
              <a:rPr lang="de-DE" dirty="0">
                <a:solidFill>
                  <a:schemeClr val="tx1">
                    <a:lumMod val="75000"/>
                    <a:lumOff val="25000"/>
                  </a:schemeClr>
                </a:solidFill>
              </a:rPr>
              <a:t> </a:t>
            </a:r>
            <a:r>
              <a:rPr lang="de-DE" dirty="0" err="1">
                <a:solidFill>
                  <a:schemeClr val="tx1">
                    <a:lumMod val="75000"/>
                    <a:lumOff val="25000"/>
                  </a:schemeClr>
                </a:solidFill>
              </a:rPr>
              <a:t>troops</a:t>
            </a:r>
            <a:r>
              <a:rPr lang="de-DE" dirty="0">
                <a:solidFill>
                  <a:schemeClr val="tx1">
                    <a:lumMod val="75000"/>
                    <a:lumOff val="25000"/>
                  </a:schemeClr>
                </a:solidFill>
              </a:rPr>
              <a:t> </a:t>
            </a:r>
            <a:r>
              <a:rPr lang="de-DE" dirty="0" err="1">
                <a:solidFill>
                  <a:schemeClr val="tx1">
                    <a:lumMod val="75000"/>
                    <a:lumOff val="25000"/>
                  </a:schemeClr>
                </a:solidFill>
              </a:rPr>
              <a:t>into</a:t>
            </a:r>
            <a:r>
              <a:rPr lang="de-DE" dirty="0">
                <a:solidFill>
                  <a:schemeClr val="tx1">
                    <a:lumMod val="75000"/>
                    <a:lumOff val="25000"/>
                  </a:schemeClr>
                </a:solidFill>
              </a:rPr>
              <a:t> </a:t>
            </a:r>
            <a:r>
              <a:rPr lang="de-DE" dirty="0" err="1">
                <a:solidFill>
                  <a:schemeClr val="tx1">
                    <a:lumMod val="75000"/>
                    <a:lumOff val="25000"/>
                  </a:schemeClr>
                </a:solidFill>
              </a:rPr>
              <a:t>civil</a:t>
            </a:r>
            <a:r>
              <a:rPr lang="de-DE" dirty="0">
                <a:solidFill>
                  <a:schemeClr val="tx1">
                    <a:lumMod val="75000"/>
                    <a:lumOff val="25000"/>
                  </a:schemeClr>
                </a:solidFill>
              </a:rPr>
              <a:t> </a:t>
            </a:r>
            <a:r>
              <a:rPr lang="de-DE" dirty="0" err="1">
                <a:solidFill>
                  <a:schemeClr val="tx1">
                    <a:lumMod val="75000"/>
                    <a:lumOff val="25000"/>
                  </a:schemeClr>
                </a:solidFill>
              </a:rPr>
              <a:t>conflicts</a:t>
            </a:r>
            <a:r>
              <a:rPr lang="de-DE" dirty="0">
                <a:solidFill>
                  <a:schemeClr val="tx1">
                    <a:lumMod val="75000"/>
                    <a:lumOff val="25000"/>
                  </a:schemeClr>
                </a:solidFill>
              </a:rPr>
              <a:t>, </a:t>
            </a:r>
            <a:r>
              <a:rPr lang="de-DE" dirty="0" err="1">
                <a:solidFill>
                  <a:schemeClr val="tx1">
                    <a:lumMod val="75000"/>
                    <a:lumOff val="25000"/>
                  </a:schemeClr>
                </a:solidFill>
              </a:rPr>
              <a:t>demobilization</a:t>
            </a:r>
            <a:r>
              <a:rPr lang="de-DE" dirty="0">
                <a:solidFill>
                  <a:schemeClr val="tx1">
                    <a:lumMod val="75000"/>
                    <a:lumOff val="25000"/>
                  </a:schemeClr>
                </a:solidFill>
              </a:rPr>
              <a:t> </a:t>
            </a:r>
            <a:r>
              <a:rPr lang="de-DE" dirty="0" err="1">
                <a:solidFill>
                  <a:schemeClr val="tx1">
                    <a:lumMod val="75000"/>
                    <a:lumOff val="25000"/>
                  </a:schemeClr>
                </a:solidFill>
              </a:rPr>
              <a:t>of</a:t>
            </a:r>
            <a:r>
              <a:rPr lang="de-DE" dirty="0">
                <a:solidFill>
                  <a:schemeClr val="tx1">
                    <a:lumMod val="75000"/>
                    <a:lumOff val="25000"/>
                  </a:schemeClr>
                </a:solidFill>
              </a:rPr>
              <a:t> </a:t>
            </a:r>
            <a:r>
              <a:rPr lang="de-DE" dirty="0" err="1">
                <a:solidFill>
                  <a:schemeClr val="tx1">
                    <a:lumMod val="75000"/>
                    <a:lumOff val="25000"/>
                  </a:schemeClr>
                </a:solidFill>
              </a:rPr>
              <a:t>soldiers</a:t>
            </a:r>
            <a:r>
              <a:rPr lang="de-DE" dirty="0">
                <a:solidFill>
                  <a:schemeClr val="tx1">
                    <a:lumMod val="75000"/>
                    <a:lumOff val="25000"/>
                  </a:schemeClr>
                </a:solidFill>
              </a:rPr>
              <a:t>, </a:t>
            </a:r>
            <a:r>
              <a:rPr lang="de-DE" dirty="0" err="1">
                <a:solidFill>
                  <a:schemeClr val="tx1">
                    <a:lumMod val="75000"/>
                    <a:lumOff val="25000"/>
                  </a:schemeClr>
                </a:solidFill>
              </a:rPr>
              <a:t>voter</a:t>
            </a:r>
            <a:r>
              <a:rPr lang="de-DE" dirty="0">
                <a:solidFill>
                  <a:schemeClr val="tx1">
                    <a:lumMod val="75000"/>
                    <a:lumOff val="25000"/>
                  </a:schemeClr>
                </a:solidFill>
              </a:rPr>
              <a:t> </a:t>
            </a:r>
            <a:r>
              <a:rPr lang="de-DE" dirty="0" err="1">
                <a:solidFill>
                  <a:schemeClr val="tx1">
                    <a:lumMod val="75000"/>
                    <a:lumOff val="25000"/>
                  </a:schemeClr>
                </a:solidFill>
              </a:rPr>
              <a:t>registration</a:t>
            </a:r>
            <a:r>
              <a:rPr lang="de-DE" dirty="0">
                <a:solidFill>
                  <a:schemeClr val="tx1">
                    <a:lumMod val="75000"/>
                    <a:lumOff val="25000"/>
                  </a:schemeClr>
                </a:solidFill>
              </a:rPr>
              <a:t> </a:t>
            </a:r>
            <a:r>
              <a:rPr lang="de-DE" dirty="0" err="1">
                <a:solidFill>
                  <a:schemeClr val="tx1">
                    <a:lumMod val="75000"/>
                    <a:lumOff val="25000"/>
                  </a:schemeClr>
                </a:solidFill>
              </a:rPr>
              <a:t>and</a:t>
            </a:r>
            <a:r>
              <a:rPr lang="de-DE" dirty="0">
                <a:solidFill>
                  <a:schemeClr val="tx1">
                    <a:lumMod val="75000"/>
                    <a:lumOff val="25000"/>
                  </a:schemeClr>
                </a:solidFill>
              </a:rPr>
              <a:t> </a:t>
            </a:r>
            <a:r>
              <a:rPr lang="de-DE" dirty="0" err="1">
                <a:solidFill>
                  <a:schemeClr val="tx1">
                    <a:lumMod val="75000"/>
                    <a:lumOff val="25000"/>
                  </a:schemeClr>
                </a:solidFill>
              </a:rPr>
              <a:t>education</a:t>
            </a:r>
            <a:r>
              <a:rPr lang="de-DE" dirty="0">
                <a:solidFill>
                  <a:schemeClr val="tx1">
                    <a:lumMod val="75000"/>
                    <a:lumOff val="25000"/>
                  </a:schemeClr>
                </a:solidFill>
              </a:rPr>
              <a:t>, </a:t>
            </a:r>
            <a:r>
              <a:rPr lang="de-DE" dirty="0" err="1">
                <a:solidFill>
                  <a:schemeClr val="tx1">
                    <a:lumMod val="75000"/>
                    <a:lumOff val="25000"/>
                  </a:schemeClr>
                </a:solidFill>
              </a:rPr>
              <a:t>election</a:t>
            </a:r>
            <a:r>
              <a:rPr lang="de-DE" dirty="0">
                <a:solidFill>
                  <a:schemeClr val="tx1">
                    <a:lumMod val="75000"/>
                    <a:lumOff val="25000"/>
                  </a:schemeClr>
                </a:solidFill>
              </a:rPr>
              <a:t> </a:t>
            </a:r>
            <a:r>
              <a:rPr lang="de-DE" dirty="0" err="1">
                <a:solidFill>
                  <a:schemeClr val="tx1">
                    <a:lumMod val="75000"/>
                    <a:lumOff val="25000"/>
                  </a:schemeClr>
                </a:solidFill>
              </a:rPr>
              <a:t>assistance</a:t>
            </a:r>
            <a:r>
              <a:rPr lang="de-DE" dirty="0">
                <a:solidFill>
                  <a:schemeClr val="tx1">
                    <a:lumMod val="75000"/>
                    <a:lumOff val="25000"/>
                  </a:schemeClr>
                </a:solidFill>
              </a:rPr>
              <a:t> </a:t>
            </a:r>
            <a:r>
              <a:rPr lang="de-DE" dirty="0" err="1">
                <a:solidFill>
                  <a:schemeClr val="tx1">
                    <a:lumMod val="75000"/>
                    <a:lumOff val="25000"/>
                  </a:schemeClr>
                </a:solidFill>
              </a:rPr>
              <a:t>and</a:t>
            </a:r>
            <a:r>
              <a:rPr lang="de-DE" dirty="0">
                <a:solidFill>
                  <a:schemeClr val="tx1">
                    <a:lumMod val="75000"/>
                    <a:lumOff val="25000"/>
                  </a:schemeClr>
                </a:solidFill>
              </a:rPr>
              <a:t> </a:t>
            </a:r>
            <a:r>
              <a:rPr lang="de-DE" dirty="0" err="1">
                <a:solidFill>
                  <a:schemeClr val="tx1">
                    <a:lumMod val="75000"/>
                    <a:lumOff val="25000"/>
                  </a:schemeClr>
                </a:solidFill>
              </a:rPr>
              <a:t>monitoring</a:t>
            </a:r>
            <a:endParaRPr lang="de-DE" dirty="0">
              <a:solidFill>
                <a:schemeClr val="tx1">
                  <a:lumMod val="75000"/>
                  <a:lumOff val="25000"/>
                </a:schemeClr>
              </a:solidFill>
            </a:endParaRPr>
          </a:p>
          <a:p>
            <a:pPr marL="285750" lvl="0" indent="-285750">
              <a:buFont typeface="Arial" pitchFamily="34" charset="0"/>
              <a:buChar char="•"/>
            </a:pPr>
            <a:r>
              <a:rPr lang="de-DE" dirty="0">
                <a:solidFill>
                  <a:schemeClr val="tx1">
                    <a:lumMod val="75000"/>
                    <a:lumOff val="25000"/>
                  </a:schemeClr>
                </a:solidFill>
              </a:rPr>
              <a:t>ONUCA (UN Observer Group in Central </a:t>
            </a:r>
            <a:r>
              <a:rPr lang="de-DE" dirty="0" err="1">
                <a:solidFill>
                  <a:schemeClr val="tx1">
                    <a:lumMod val="75000"/>
                    <a:lumOff val="25000"/>
                  </a:schemeClr>
                </a:solidFill>
              </a:rPr>
              <a:t>America</a:t>
            </a:r>
            <a:r>
              <a:rPr lang="de-DE" dirty="0">
                <a:solidFill>
                  <a:schemeClr val="tx1">
                    <a:lumMod val="75000"/>
                    <a:lumOff val="25000"/>
                  </a:schemeClr>
                </a:solidFill>
              </a:rPr>
              <a:t>): </a:t>
            </a:r>
            <a:r>
              <a:rPr lang="de-DE" dirty="0" err="1">
                <a:solidFill>
                  <a:schemeClr val="tx1">
                    <a:lumMod val="75000"/>
                    <a:lumOff val="25000"/>
                  </a:schemeClr>
                </a:solidFill>
              </a:rPr>
              <a:t>supervise</a:t>
            </a:r>
            <a:r>
              <a:rPr lang="de-DE" dirty="0">
                <a:solidFill>
                  <a:schemeClr val="tx1">
                    <a:lumMod val="75000"/>
                    <a:lumOff val="25000"/>
                  </a:schemeClr>
                </a:solidFill>
              </a:rPr>
              <a:t> </a:t>
            </a:r>
            <a:r>
              <a:rPr lang="de-DE" dirty="0" err="1">
                <a:solidFill>
                  <a:schemeClr val="tx1">
                    <a:lumMod val="75000"/>
                    <a:lumOff val="25000"/>
                  </a:schemeClr>
                </a:solidFill>
              </a:rPr>
              <a:t>external</a:t>
            </a:r>
            <a:r>
              <a:rPr lang="de-DE" dirty="0">
                <a:solidFill>
                  <a:schemeClr val="tx1">
                    <a:lumMod val="75000"/>
                    <a:lumOff val="25000"/>
                  </a:schemeClr>
                </a:solidFill>
              </a:rPr>
              <a:t> </a:t>
            </a:r>
            <a:r>
              <a:rPr lang="de-DE" dirty="0" err="1">
                <a:solidFill>
                  <a:schemeClr val="tx1">
                    <a:lumMod val="75000"/>
                    <a:lumOff val="25000"/>
                  </a:schemeClr>
                </a:solidFill>
              </a:rPr>
              <a:t>supply</a:t>
            </a:r>
            <a:r>
              <a:rPr lang="de-DE" dirty="0">
                <a:solidFill>
                  <a:schemeClr val="tx1">
                    <a:lumMod val="75000"/>
                    <a:lumOff val="25000"/>
                  </a:schemeClr>
                </a:solidFill>
              </a:rPr>
              <a:t> </a:t>
            </a:r>
            <a:r>
              <a:rPr lang="de-DE" dirty="0" err="1">
                <a:solidFill>
                  <a:schemeClr val="tx1">
                    <a:lumMod val="75000"/>
                    <a:lumOff val="25000"/>
                  </a:schemeClr>
                </a:solidFill>
              </a:rPr>
              <a:t>of</a:t>
            </a:r>
            <a:r>
              <a:rPr lang="de-DE" dirty="0">
                <a:solidFill>
                  <a:schemeClr val="tx1">
                    <a:lumMod val="75000"/>
                    <a:lumOff val="25000"/>
                  </a:schemeClr>
                </a:solidFill>
              </a:rPr>
              <a:t> </a:t>
            </a:r>
            <a:r>
              <a:rPr lang="de-DE" dirty="0" err="1">
                <a:solidFill>
                  <a:schemeClr val="tx1">
                    <a:lumMod val="75000"/>
                    <a:lumOff val="25000"/>
                  </a:schemeClr>
                </a:solidFill>
              </a:rPr>
              <a:t>weapons</a:t>
            </a:r>
            <a:r>
              <a:rPr lang="de-DE" dirty="0">
                <a:solidFill>
                  <a:schemeClr val="tx1">
                    <a:lumMod val="75000"/>
                    <a:lumOff val="25000"/>
                  </a:schemeClr>
                </a:solidFill>
              </a:rPr>
              <a:t> </a:t>
            </a:r>
            <a:r>
              <a:rPr lang="de-DE" dirty="0" err="1">
                <a:solidFill>
                  <a:schemeClr val="tx1">
                    <a:lumMod val="75000"/>
                    <a:lumOff val="25000"/>
                  </a:schemeClr>
                </a:solidFill>
              </a:rPr>
              <a:t>to</a:t>
            </a:r>
            <a:r>
              <a:rPr lang="de-DE" dirty="0">
                <a:solidFill>
                  <a:schemeClr val="tx1">
                    <a:lumMod val="75000"/>
                    <a:lumOff val="25000"/>
                  </a:schemeClr>
                </a:solidFill>
              </a:rPr>
              <a:t> </a:t>
            </a:r>
            <a:r>
              <a:rPr lang="de-DE" dirty="0" err="1">
                <a:solidFill>
                  <a:schemeClr val="tx1">
                    <a:lumMod val="75000"/>
                    <a:lumOff val="25000"/>
                  </a:schemeClr>
                </a:solidFill>
              </a:rPr>
              <a:t>internal</a:t>
            </a:r>
            <a:r>
              <a:rPr lang="de-DE" dirty="0">
                <a:solidFill>
                  <a:schemeClr val="tx1">
                    <a:lumMod val="75000"/>
                    <a:lumOff val="25000"/>
                  </a:schemeClr>
                </a:solidFill>
              </a:rPr>
              <a:t> </a:t>
            </a:r>
            <a:r>
              <a:rPr lang="de-DE" dirty="0" err="1">
                <a:solidFill>
                  <a:schemeClr val="tx1">
                    <a:lumMod val="75000"/>
                    <a:lumOff val="25000"/>
                  </a:schemeClr>
                </a:solidFill>
              </a:rPr>
              <a:t>factions</a:t>
            </a:r>
            <a:r>
              <a:rPr lang="de-DE" dirty="0">
                <a:solidFill>
                  <a:schemeClr val="tx1">
                    <a:lumMod val="75000"/>
                    <a:lumOff val="25000"/>
                  </a:schemeClr>
                </a:solidFill>
              </a:rPr>
              <a:t>, </a:t>
            </a:r>
            <a:r>
              <a:rPr lang="de-DE" dirty="0" err="1">
                <a:solidFill>
                  <a:schemeClr val="tx1">
                    <a:lumMod val="75000"/>
                    <a:lumOff val="25000"/>
                  </a:schemeClr>
                </a:solidFill>
              </a:rPr>
              <a:t>help</a:t>
            </a:r>
            <a:r>
              <a:rPr lang="de-DE" dirty="0">
                <a:solidFill>
                  <a:schemeClr val="tx1">
                    <a:lumMod val="75000"/>
                    <a:lumOff val="25000"/>
                  </a:schemeClr>
                </a:solidFill>
              </a:rPr>
              <a:t> </a:t>
            </a:r>
            <a:r>
              <a:rPr lang="de-DE" dirty="0" err="1">
                <a:solidFill>
                  <a:schemeClr val="tx1">
                    <a:lumMod val="75000"/>
                    <a:lumOff val="25000"/>
                  </a:schemeClr>
                </a:solidFill>
              </a:rPr>
              <a:t>disarm</a:t>
            </a:r>
            <a:r>
              <a:rPr lang="de-DE" dirty="0">
                <a:solidFill>
                  <a:schemeClr val="tx1">
                    <a:lumMod val="75000"/>
                    <a:lumOff val="25000"/>
                  </a:schemeClr>
                </a:solidFill>
              </a:rPr>
              <a:t> </a:t>
            </a:r>
            <a:r>
              <a:rPr lang="de-DE" dirty="0" err="1">
                <a:solidFill>
                  <a:schemeClr val="tx1">
                    <a:lumMod val="75000"/>
                    <a:lumOff val="25000"/>
                  </a:schemeClr>
                </a:solidFill>
              </a:rPr>
              <a:t>one</a:t>
            </a:r>
            <a:r>
              <a:rPr lang="de-DE" dirty="0">
                <a:solidFill>
                  <a:schemeClr val="tx1">
                    <a:lumMod val="75000"/>
                    <a:lumOff val="25000"/>
                  </a:schemeClr>
                </a:solidFill>
              </a:rPr>
              <a:t> </a:t>
            </a:r>
            <a:r>
              <a:rPr lang="de-DE" dirty="0" err="1">
                <a:solidFill>
                  <a:schemeClr val="tx1">
                    <a:lumMod val="75000"/>
                    <a:lumOff val="25000"/>
                  </a:schemeClr>
                </a:solidFill>
              </a:rPr>
              <a:t>faction</a:t>
            </a:r>
            <a:r>
              <a:rPr lang="de-DE" dirty="0">
                <a:solidFill>
                  <a:schemeClr val="tx1">
                    <a:lumMod val="75000"/>
                    <a:lumOff val="25000"/>
                  </a:schemeClr>
                </a:solidFill>
              </a:rPr>
              <a:t>, </a:t>
            </a:r>
            <a:r>
              <a:rPr lang="de-DE" dirty="0" err="1">
                <a:solidFill>
                  <a:schemeClr val="tx1">
                    <a:lumMod val="75000"/>
                    <a:lumOff val="25000"/>
                  </a:schemeClr>
                </a:solidFill>
              </a:rPr>
              <a:t>observe</a:t>
            </a:r>
            <a:r>
              <a:rPr lang="de-DE" dirty="0">
                <a:solidFill>
                  <a:schemeClr val="tx1">
                    <a:lumMod val="75000"/>
                    <a:lumOff val="25000"/>
                  </a:schemeClr>
                </a:solidFill>
              </a:rPr>
              <a:t> </a:t>
            </a:r>
            <a:r>
              <a:rPr lang="de-DE" dirty="0" err="1">
                <a:solidFill>
                  <a:schemeClr val="tx1">
                    <a:lumMod val="75000"/>
                    <a:lumOff val="25000"/>
                  </a:schemeClr>
                </a:solidFill>
              </a:rPr>
              <a:t>elections</a:t>
            </a:r>
            <a:endParaRPr lang="de-DE" dirty="0">
              <a:solidFill>
                <a:schemeClr val="tx1">
                  <a:lumMod val="75000"/>
                  <a:lumOff val="25000"/>
                </a:schemeClr>
              </a:solidFill>
            </a:endParaRPr>
          </a:p>
          <a:p>
            <a:pPr algn="ctr"/>
            <a:endParaRPr lang="de-DE" dirty="0" smtClean="0">
              <a:solidFill>
                <a:schemeClr val="tx1">
                  <a:lumMod val="75000"/>
                  <a:lumOff val="25000"/>
                </a:schemeClr>
              </a:solidFill>
            </a:endParaRPr>
          </a:p>
          <a:p>
            <a:pPr algn="ctr"/>
            <a:endParaRPr lang="de-DE" dirty="0">
              <a:solidFill>
                <a:schemeClr val="tx1">
                  <a:lumMod val="75000"/>
                  <a:lumOff val="25000"/>
                </a:schemeClr>
              </a:solidFill>
            </a:endParaRPr>
          </a:p>
        </p:txBody>
      </p:sp>
    </p:spTree>
    <p:extLst>
      <p:ext uri="{BB962C8B-B14F-4D97-AF65-F5344CB8AC3E}">
        <p14:creationId xmlns:p14="http://schemas.microsoft.com/office/powerpoint/2010/main" val="1467336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Aspects</a:t>
            </a:r>
            <a:r>
              <a:rPr lang="de-DE" dirty="0" smtClean="0"/>
              <a:t> </a:t>
            </a:r>
            <a:r>
              <a:rPr lang="de-DE" dirty="0" err="1" smtClean="0"/>
              <a:t>of</a:t>
            </a:r>
            <a:r>
              <a:rPr lang="de-DE" dirty="0" smtClean="0"/>
              <a:t> Post-1989 </a:t>
            </a:r>
            <a:r>
              <a:rPr lang="de-DE" dirty="0" err="1" smtClean="0"/>
              <a:t>Missions</a:t>
            </a:r>
            <a:endParaRPr lang="de-DE" dirty="0"/>
          </a:p>
        </p:txBody>
      </p:sp>
      <p:sp>
        <p:nvSpPr>
          <p:cNvPr id="3" name="Inhaltsplatzhalter 2"/>
          <p:cNvSpPr>
            <a:spLocks noGrp="1"/>
          </p:cNvSpPr>
          <p:nvPr>
            <p:ph idx="1"/>
          </p:nvPr>
        </p:nvSpPr>
        <p:spPr/>
        <p:txBody>
          <a:bodyPr/>
          <a:lstStyle/>
          <a:p>
            <a:pPr marL="0" indent="0">
              <a:buNone/>
            </a:pPr>
            <a:r>
              <a:rPr lang="de-DE" u="sng" dirty="0" err="1" smtClean="0"/>
              <a:t>Nonmilitary</a:t>
            </a:r>
            <a:r>
              <a:rPr lang="de-DE" dirty="0" smtClean="0"/>
              <a:t> = Implementation </a:t>
            </a:r>
            <a:r>
              <a:rPr lang="de-DE" dirty="0" err="1" smtClean="0"/>
              <a:t>of</a:t>
            </a:r>
            <a:r>
              <a:rPr lang="de-DE" dirty="0" smtClean="0"/>
              <a:t> </a:t>
            </a:r>
            <a:r>
              <a:rPr lang="de-DE" dirty="0" err="1" smtClean="0"/>
              <a:t>detailed</a:t>
            </a:r>
            <a:r>
              <a:rPr lang="de-DE" dirty="0" smtClean="0"/>
              <a:t> </a:t>
            </a:r>
            <a:r>
              <a:rPr lang="de-DE" dirty="0" err="1" smtClean="0"/>
              <a:t>peace</a:t>
            </a:r>
            <a:r>
              <a:rPr lang="de-DE" dirty="0" smtClean="0"/>
              <a:t> </a:t>
            </a:r>
            <a:r>
              <a:rPr lang="de-DE" dirty="0" err="1" smtClean="0"/>
              <a:t>agreements</a:t>
            </a:r>
            <a:r>
              <a:rPr lang="de-DE" dirty="0" smtClean="0"/>
              <a:t> </a:t>
            </a:r>
            <a:r>
              <a:rPr lang="de-DE" dirty="0" err="1" smtClean="0"/>
              <a:t>requires</a:t>
            </a:r>
            <a:r>
              <a:rPr lang="de-DE" smtClean="0"/>
              <a:t> nonmilitary</a:t>
            </a:r>
            <a:r>
              <a:rPr lang="de-DE" dirty="0" smtClean="0"/>
              <a:t> </a:t>
            </a:r>
            <a:r>
              <a:rPr lang="de-DE" dirty="0" err="1" smtClean="0"/>
              <a:t>functions</a:t>
            </a:r>
            <a:r>
              <a:rPr lang="de-DE" dirty="0" smtClean="0"/>
              <a:t>, such </a:t>
            </a:r>
            <a:r>
              <a:rPr lang="de-DE" dirty="0" err="1" smtClean="0"/>
              <a:t>as</a:t>
            </a:r>
            <a:r>
              <a:rPr lang="de-DE" dirty="0" smtClean="0"/>
              <a:t>:</a:t>
            </a:r>
          </a:p>
          <a:p>
            <a:r>
              <a:rPr lang="de-DE" dirty="0" err="1" smtClean="0"/>
              <a:t>Verification</a:t>
            </a:r>
            <a:r>
              <a:rPr lang="de-DE" dirty="0" smtClean="0"/>
              <a:t>, </a:t>
            </a:r>
            <a:r>
              <a:rPr lang="de-DE" dirty="0" err="1" smtClean="0"/>
              <a:t>supervision</a:t>
            </a:r>
            <a:r>
              <a:rPr lang="de-DE" dirty="0" smtClean="0"/>
              <a:t> </a:t>
            </a:r>
            <a:r>
              <a:rPr lang="de-DE" dirty="0" err="1" smtClean="0"/>
              <a:t>and</a:t>
            </a:r>
            <a:r>
              <a:rPr lang="de-DE" dirty="0" smtClean="0"/>
              <a:t> </a:t>
            </a:r>
            <a:r>
              <a:rPr lang="de-DE" dirty="0" err="1" smtClean="0"/>
              <a:t>conduct</a:t>
            </a:r>
            <a:r>
              <a:rPr lang="de-DE" dirty="0" smtClean="0"/>
              <a:t> </a:t>
            </a:r>
            <a:r>
              <a:rPr lang="de-DE" dirty="0" err="1" smtClean="0"/>
              <a:t>of</a:t>
            </a:r>
            <a:r>
              <a:rPr lang="de-DE" dirty="0" smtClean="0"/>
              <a:t> </a:t>
            </a:r>
            <a:r>
              <a:rPr lang="de-DE" dirty="0" err="1" smtClean="0"/>
              <a:t>elections</a:t>
            </a:r>
            <a:endParaRPr lang="de-DE" dirty="0" smtClean="0"/>
          </a:p>
          <a:p>
            <a:r>
              <a:rPr lang="de-DE" dirty="0" smtClean="0"/>
              <a:t>Supervision </a:t>
            </a:r>
            <a:r>
              <a:rPr lang="de-DE" dirty="0" err="1" smtClean="0"/>
              <a:t>of</a:t>
            </a:r>
            <a:r>
              <a:rPr lang="de-DE" dirty="0" smtClean="0"/>
              <a:t> </a:t>
            </a:r>
            <a:r>
              <a:rPr lang="de-DE" dirty="0" err="1" smtClean="0"/>
              <a:t>civil</a:t>
            </a:r>
            <a:r>
              <a:rPr lang="de-DE" dirty="0" smtClean="0"/>
              <a:t> </a:t>
            </a:r>
            <a:r>
              <a:rPr lang="de-DE" dirty="0" err="1" smtClean="0"/>
              <a:t>administration</a:t>
            </a:r>
            <a:endParaRPr lang="de-DE" dirty="0" smtClean="0"/>
          </a:p>
          <a:p>
            <a:r>
              <a:rPr lang="de-DE" dirty="0" smtClean="0"/>
              <a:t>Promotion </a:t>
            </a:r>
            <a:r>
              <a:rPr lang="de-DE" dirty="0" err="1" smtClean="0"/>
              <a:t>and</a:t>
            </a:r>
            <a:r>
              <a:rPr lang="de-DE" dirty="0" smtClean="0"/>
              <a:t> </a:t>
            </a:r>
            <a:r>
              <a:rPr lang="de-DE" dirty="0" err="1" smtClean="0"/>
              <a:t>protection</a:t>
            </a:r>
            <a:r>
              <a:rPr lang="de-DE" dirty="0" smtClean="0"/>
              <a:t> </a:t>
            </a:r>
            <a:r>
              <a:rPr lang="de-DE" dirty="0" err="1" smtClean="0"/>
              <a:t>of</a:t>
            </a:r>
            <a:r>
              <a:rPr lang="de-DE" dirty="0" smtClean="0"/>
              <a:t> human </a:t>
            </a:r>
            <a:r>
              <a:rPr lang="de-DE" dirty="0" err="1" smtClean="0"/>
              <a:t>rights</a:t>
            </a:r>
            <a:endParaRPr lang="de-DE" dirty="0" smtClean="0"/>
          </a:p>
          <a:p>
            <a:r>
              <a:rPr lang="de-DE" dirty="0" smtClean="0"/>
              <a:t>Supervision </a:t>
            </a:r>
            <a:r>
              <a:rPr lang="de-DE" dirty="0" err="1" smtClean="0"/>
              <a:t>of</a:t>
            </a:r>
            <a:r>
              <a:rPr lang="de-DE" dirty="0" smtClean="0"/>
              <a:t> </a:t>
            </a:r>
            <a:r>
              <a:rPr lang="de-DE" dirty="0" err="1" smtClean="0"/>
              <a:t>law</a:t>
            </a:r>
            <a:r>
              <a:rPr lang="de-DE" dirty="0" smtClean="0"/>
              <a:t> </a:t>
            </a:r>
            <a:r>
              <a:rPr lang="de-DE" dirty="0" err="1" smtClean="0"/>
              <a:t>and</a:t>
            </a:r>
            <a:r>
              <a:rPr lang="de-DE" dirty="0" smtClean="0"/>
              <a:t> </a:t>
            </a:r>
            <a:r>
              <a:rPr lang="de-DE" dirty="0" err="1" smtClean="0"/>
              <a:t>order</a:t>
            </a:r>
            <a:r>
              <a:rPr lang="de-DE" dirty="0" smtClean="0"/>
              <a:t>/</a:t>
            </a:r>
            <a:r>
              <a:rPr lang="de-DE" dirty="0" err="1" smtClean="0"/>
              <a:t>police</a:t>
            </a:r>
            <a:r>
              <a:rPr lang="de-DE" dirty="0" smtClean="0"/>
              <a:t> </a:t>
            </a:r>
            <a:r>
              <a:rPr lang="de-DE" dirty="0" err="1" smtClean="0"/>
              <a:t>activities</a:t>
            </a:r>
            <a:endParaRPr lang="de-DE" dirty="0" smtClean="0"/>
          </a:p>
          <a:p>
            <a:r>
              <a:rPr lang="de-DE" dirty="0" err="1" smtClean="0"/>
              <a:t>Economic</a:t>
            </a:r>
            <a:r>
              <a:rPr lang="de-DE" dirty="0" smtClean="0"/>
              <a:t> </a:t>
            </a:r>
            <a:r>
              <a:rPr lang="de-DE" dirty="0" err="1" smtClean="0"/>
              <a:t>rehabilitation</a:t>
            </a:r>
            <a:endParaRPr lang="de-DE" dirty="0" smtClean="0"/>
          </a:p>
          <a:p>
            <a:r>
              <a:rPr lang="de-DE" dirty="0" err="1" smtClean="0"/>
              <a:t>Repatriation</a:t>
            </a:r>
            <a:r>
              <a:rPr lang="de-DE" dirty="0" smtClean="0"/>
              <a:t> </a:t>
            </a:r>
            <a:r>
              <a:rPr lang="de-DE" dirty="0" err="1" smtClean="0"/>
              <a:t>of</a:t>
            </a:r>
            <a:r>
              <a:rPr lang="de-DE" dirty="0" smtClean="0"/>
              <a:t> </a:t>
            </a:r>
            <a:r>
              <a:rPr lang="de-DE" dirty="0" err="1" smtClean="0"/>
              <a:t>refugees</a:t>
            </a:r>
            <a:endParaRPr lang="de-DE" dirty="0" smtClean="0"/>
          </a:p>
          <a:p>
            <a:r>
              <a:rPr lang="de-DE" dirty="0" err="1" smtClean="0"/>
              <a:t>Humanitarian</a:t>
            </a:r>
            <a:r>
              <a:rPr lang="de-DE" dirty="0" smtClean="0"/>
              <a:t> </a:t>
            </a:r>
            <a:r>
              <a:rPr lang="de-DE" dirty="0" err="1" smtClean="0"/>
              <a:t>relief</a:t>
            </a:r>
            <a:endParaRPr lang="de-DE" dirty="0" smtClean="0"/>
          </a:p>
          <a:p>
            <a:r>
              <a:rPr lang="de-DE" dirty="0" smtClean="0"/>
              <a:t>De-mining </a:t>
            </a:r>
            <a:r>
              <a:rPr lang="de-DE" dirty="0" err="1" smtClean="0"/>
              <a:t>assistance</a:t>
            </a:r>
            <a:endParaRPr lang="de-DE" dirty="0" smtClean="0"/>
          </a:p>
          <a:p>
            <a:r>
              <a:rPr lang="de-DE" dirty="0" smtClean="0"/>
              <a:t>Public </a:t>
            </a:r>
            <a:r>
              <a:rPr lang="de-DE" dirty="0" err="1" smtClean="0"/>
              <a:t>information</a:t>
            </a:r>
            <a:r>
              <a:rPr lang="de-DE" dirty="0" smtClean="0"/>
              <a:t> </a:t>
            </a:r>
            <a:r>
              <a:rPr lang="de-DE" dirty="0" err="1" smtClean="0"/>
              <a:t>activities</a:t>
            </a:r>
            <a:endParaRPr lang="de-DE" dirty="0" smtClean="0"/>
          </a:p>
          <a:p>
            <a:r>
              <a:rPr lang="de-DE" dirty="0" smtClean="0"/>
              <a:t>Training </a:t>
            </a:r>
            <a:r>
              <a:rPr lang="de-DE" dirty="0" err="1" smtClean="0"/>
              <a:t>and</a:t>
            </a:r>
            <a:r>
              <a:rPr lang="de-DE" dirty="0" smtClean="0"/>
              <a:t> </a:t>
            </a:r>
            <a:r>
              <a:rPr lang="de-DE" dirty="0" err="1" smtClean="0"/>
              <a:t>advice</a:t>
            </a:r>
            <a:r>
              <a:rPr lang="de-DE" dirty="0" smtClean="0"/>
              <a:t> </a:t>
            </a:r>
            <a:r>
              <a:rPr lang="de-DE" dirty="0" err="1" smtClean="0"/>
              <a:t>to</a:t>
            </a:r>
            <a:r>
              <a:rPr lang="de-DE" dirty="0" smtClean="0"/>
              <a:t> </a:t>
            </a:r>
            <a:r>
              <a:rPr lang="de-DE" dirty="0" err="1" smtClean="0"/>
              <a:t>governmental</a:t>
            </a:r>
            <a:r>
              <a:rPr lang="de-DE" dirty="0" smtClean="0"/>
              <a:t> </a:t>
            </a:r>
            <a:r>
              <a:rPr lang="de-DE" dirty="0" err="1" smtClean="0"/>
              <a:t>officials</a:t>
            </a: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dirty="0"/>
          </a:p>
        </p:txBody>
      </p:sp>
    </p:spTree>
    <p:extLst>
      <p:ext uri="{BB962C8B-B14F-4D97-AF65-F5344CB8AC3E}">
        <p14:creationId xmlns:p14="http://schemas.microsoft.com/office/powerpoint/2010/main" val="3630085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Aspects</a:t>
            </a:r>
            <a:r>
              <a:rPr lang="de-DE" dirty="0" smtClean="0"/>
              <a:t> </a:t>
            </a:r>
            <a:r>
              <a:rPr lang="de-DE" dirty="0" err="1" smtClean="0"/>
              <a:t>of</a:t>
            </a:r>
            <a:r>
              <a:rPr lang="de-DE" dirty="0" smtClean="0"/>
              <a:t> Post-1989 </a:t>
            </a:r>
            <a:r>
              <a:rPr lang="de-DE" dirty="0" err="1" smtClean="0"/>
              <a:t>Missions</a:t>
            </a:r>
            <a:endParaRPr lang="de-DE" dirty="0"/>
          </a:p>
        </p:txBody>
      </p:sp>
      <p:sp>
        <p:nvSpPr>
          <p:cNvPr id="3" name="Inhaltsplatzhalter 2"/>
          <p:cNvSpPr>
            <a:spLocks noGrp="1"/>
          </p:cNvSpPr>
          <p:nvPr>
            <p:ph idx="1"/>
          </p:nvPr>
        </p:nvSpPr>
        <p:spPr/>
        <p:txBody>
          <a:bodyPr/>
          <a:lstStyle/>
          <a:p>
            <a:pPr marL="0" indent="0">
              <a:buNone/>
            </a:pPr>
            <a:r>
              <a:rPr lang="de-DE" u="sng" dirty="0" smtClean="0"/>
              <a:t>Military</a:t>
            </a:r>
          </a:p>
          <a:p>
            <a:r>
              <a:rPr lang="de-DE" dirty="0" smtClean="0"/>
              <a:t>Assist </a:t>
            </a:r>
            <a:r>
              <a:rPr lang="de-DE" dirty="0" err="1" smtClean="0"/>
              <a:t>parties</a:t>
            </a:r>
            <a:r>
              <a:rPr lang="de-DE" dirty="0" smtClean="0"/>
              <a:t> </a:t>
            </a:r>
            <a:r>
              <a:rPr lang="de-DE" dirty="0" err="1" smtClean="0"/>
              <a:t>to</a:t>
            </a:r>
            <a:r>
              <a:rPr lang="de-DE" dirty="0" smtClean="0"/>
              <a:t> </a:t>
            </a:r>
            <a:r>
              <a:rPr lang="de-DE" dirty="0" err="1" smtClean="0"/>
              <a:t>demobilize</a:t>
            </a:r>
            <a:r>
              <a:rPr lang="de-DE" dirty="0" smtClean="0"/>
              <a:t> </a:t>
            </a:r>
            <a:r>
              <a:rPr lang="de-DE" dirty="0" err="1" smtClean="0"/>
              <a:t>and</a:t>
            </a:r>
            <a:r>
              <a:rPr lang="de-DE" dirty="0" smtClean="0"/>
              <a:t> </a:t>
            </a:r>
            <a:r>
              <a:rPr lang="de-DE" dirty="0" err="1" smtClean="0"/>
              <a:t>disarm</a:t>
            </a:r>
            <a:endParaRPr lang="de-DE" dirty="0" smtClean="0"/>
          </a:p>
          <a:p>
            <a:r>
              <a:rPr lang="de-DE" dirty="0" err="1" smtClean="0"/>
              <a:t>Enforce</a:t>
            </a:r>
            <a:r>
              <a:rPr lang="de-DE" dirty="0" smtClean="0"/>
              <a:t> </a:t>
            </a:r>
            <a:r>
              <a:rPr lang="de-DE" dirty="0" err="1" smtClean="0"/>
              <a:t>sanctions</a:t>
            </a:r>
            <a:r>
              <a:rPr lang="de-DE" dirty="0" smtClean="0"/>
              <a:t> </a:t>
            </a:r>
            <a:r>
              <a:rPr lang="de-DE" dirty="0" err="1" smtClean="0"/>
              <a:t>and</a:t>
            </a:r>
            <a:r>
              <a:rPr lang="de-DE" dirty="0" smtClean="0"/>
              <a:t> </a:t>
            </a:r>
            <a:r>
              <a:rPr lang="de-DE" dirty="0" err="1" smtClean="0"/>
              <a:t>no-fly</a:t>
            </a:r>
            <a:r>
              <a:rPr lang="de-DE" dirty="0" smtClean="0"/>
              <a:t> </a:t>
            </a:r>
            <a:r>
              <a:rPr lang="de-DE" dirty="0" err="1" smtClean="0"/>
              <a:t>zones</a:t>
            </a:r>
            <a:endParaRPr lang="de-DE" dirty="0" smtClean="0"/>
          </a:p>
          <a:p>
            <a:r>
              <a:rPr lang="de-DE" dirty="0" err="1" smtClean="0"/>
              <a:t>Protect</a:t>
            </a:r>
            <a:r>
              <a:rPr lang="de-DE" dirty="0" smtClean="0"/>
              <a:t> </a:t>
            </a:r>
            <a:r>
              <a:rPr lang="de-DE" dirty="0" err="1" smtClean="0"/>
              <a:t>safe</a:t>
            </a:r>
            <a:r>
              <a:rPr lang="de-DE" dirty="0" smtClean="0"/>
              <a:t> </a:t>
            </a:r>
            <a:r>
              <a:rPr lang="de-DE" dirty="0" err="1" smtClean="0"/>
              <a:t>areas</a:t>
            </a:r>
            <a:endParaRPr lang="de-DE" dirty="0" smtClean="0"/>
          </a:p>
          <a:p>
            <a:r>
              <a:rPr lang="de-DE" dirty="0" err="1" smtClean="0"/>
              <a:t>Deliver</a:t>
            </a:r>
            <a:r>
              <a:rPr lang="de-DE" dirty="0" smtClean="0"/>
              <a:t> </a:t>
            </a:r>
            <a:r>
              <a:rPr lang="de-DE" dirty="0" err="1" smtClean="0"/>
              <a:t>humanitarian</a:t>
            </a:r>
            <a:r>
              <a:rPr lang="de-DE" dirty="0" smtClean="0"/>
              <a:t> </a:t>
            </a:r>
            <a:r>
              <a:rPr lang="de-DE" dirty="0" err="1" smtClean="0"/>
              <a:t>aid</a:t>
            </a:r>
            <a:endParaRPr lang="de-DE" dirty="0" smtClean="0"/>
          </a:p>
          <a:p>
            <a:pPr marL="0" indent="0">
              <a:buNone/>
            </a:pPr>
            <a:endParaRPr lang="de-DE" dirty="0"/>
          </a:p>
          <a:p>
            <a:pPr marL="0" indent="0">
              <a:buNone/>
            </a:pPr>
            <a:r>
              <a:rPr lang="de-DE" dirty="0" smtClean="0">
                <a:sym typeface="Wingdings" pitchFamily="2" charset="2"/>
              </a:rPr>
              <a:t> Call </a:t>
            </a:r>
            <a:r>
              <a:rPr lang="de-DE" dirty="0" err="1" smtClean="0">
                <a:sym typeface="Wingdings" pitchFamily="2" charset="2"/>
              </a:rPr>
              <a:t>for</a:t>
            </a:r>
            <a:r>
              <a:rPr lang="de-DE" dirty="0" smtClean="0">
                <a:sym typeface="Wingdings" pitchFamily="2" charset="2"/>
              </a:rPr>
              <a:t> different </a:t>
            </a:r>
            <a:r>
              <a:rPr lang="de-DE" dirty="0" err="1" smtClean="0">
                <a:sym typeface="Wingdings" pitchFamily="2" charset="2"/>
              </a:rPr>
              <a:t>expertise</a:t>
            </a:r>
            <a:r>
              <a:rPr lang="de-DE" dirty="0" smtClean="0">
                <a:sym typeface="Wingdings" pitchFamily="2" charset="2"/>
              </a:rPr>
              <a:t>, </a:t>
            </a:r>
            <a:r>
              <a:rPr lang="de-DE" dirty="0" err="1" smtClean="0">
                <a:sym typeface="Wingdings" pitchFamily="2" charset="2"/>
              </a:rPr>
              <a:t>therefore</a:t>
            </a:r>
            <a:r>
              <a:rPr lang="de-DE" dirty="0" smtClean="0">
                <a:sym typeface="Wingdings" pitchFamily="2" charset="2"/>
              </a:rPr>
              <a:t> </a:t>
            </a:r>
            <a:r>
              <a:rPr lang="de-DE" dirty="0" err="1" smtClean="0">
                <a:sym typeface="Wingdings" pitchFamily="2" charset="2"/>
              </a:rPr>
              <a:t>multiplying</a:t>
            </a:r>
            <a:r>
              <a:rPr lang="de-DE" dirty="0" smtClean="0">
                <a:sym typeface="Wingdings" pitchFamily="2" charset="2"/>
              </a:rPr>
              <a:t> </a:t>
            </a:r>
            <a:r>
              <a:rPr lang="de-DE" dirty="0" err="1" smtClean="0">
                <a:sym typeface="Wingdings" pitchFamily="2" charset="2"/>
              </a:rPr>
              <a:t>force</a:t>
            </a:r>
            <a:r>
              <a:rPr lang="de-DE" dirty="0" smtClean="0">
                <a:sym typeface="Wingdings" pitchFamily="2" charset="2"/>
              </a:rPr>
              <a:t> </a:t>
            </a:r>
            <a:r>
              <a:rPr lang="de-DE" dirty="0" err="1" smtClean="0">
                <a:sym typeface="Wingdings" pitchFamily="2" charset="2"/>
              </a:rPr>
              <a:t>requirements</a:t>
            </a:r>
            <a:r>
              <a:rPr lang="de-DE" dirty="0" smtClean="0">
                <a:sym typeface="Wingdings" pitchFamily="2" charset="2"/>
              </a:rPr>
              <a:t> </a:t>
            </a:r>
            <a:r>
              <a:rPr lang="de-DE" dirty="0" err="1" smtClean="0">
                <a:sym typeface="Wingdings" pitchFamily="2" charset="2"/>
              </a:rPr>
              <a:t>and</a:t>
            </a:r>
            <a:r>
              <a:rPr lang="de-DE" dirty="0" smtClean="0">
                <a:sym typeface="Wingdings" pitchFamily="2" charset="2"/>
              </a:rPr>
              <a:t> </a:t>
            </a:r>
            <a:r>
              <a:rPr lang="de-DE" dirty="0" err="1" smtClean="0">
                <a:sym typeface="Wingdings" pitchFamily="2" charset="2"/>
              </a:rPr>
              <a:t>placing</a:t>
            </a:r>
            <a:r>
              <a:rPr lang="de-DE" dirty="0" smtClean="0">
                <a:sym typeface="Wingdings" pitchFamily="2" charset="2"/>
              </a:rPr>
              <a:t> </a:t>
            </a:r>
            <a:r>
              <a:rPr lang="de-DE" dirty="0" err="1" smtClean="0">
                <a:sym typeface="Wingdings" pitchFamily="2" charset="2"/>
              </a:rPr>
              <a:t>greater</a:t>
            </a:r>
            <a:r>
              <a:rPr lang="de-DE" dirty="0" smtClean="0">
                <a:sym typeface="Wingdings" pitchFamily="2" charset="2"/>
              </a:rPr>
              <a:t> </a:t>
            </a:r>
            <a:r>
              <a:rPr lang="de-DE" dirty="0" err="1" smtClean="0">
                <a:sym typeface="Wingdings" pitchFamily="2" charset="2"/>
              </a:rPr>
              <a:t>demands</a:t>
            </a:r>
            <a:r>
              <a:rPr lang="de-DE" dirty="0" smtClean="0">
                <a:sym typeface="Wingdings" pitchFamily="2" charset="2"/>
              </a:rPr>
              <a:t> on </a:t>
            </a:r>
            <a:r>
              <a:rPr lang="de-DE" dirty="0" err="1" smtClean="0">
                <a:sym typeface="Wingdings" pitchFamily="2" charset="2"/>
              </a:rPr>
              <a:t>command</a:t>
            </a:r>
            <a:r>
              <a:rPr lang="de-DE" dirty="0" smtClean="0">
                <a:sym typeface="Wingdings" pitchFamily="2" charset="2"/>
              </a:rPr>
              <a:t>, </a:t>
            </a:r>
            <a:r>
              <a:rPr lang="de-DE" dirty="0" err="1" smtClean="0">
                <a:sym typeface="Wingdings" pitchFamily="2" charset="2"/>
              </a:rPr>
              <a:t>control</a:t>
            </a:r>
            <a:r>
              <a:rPr lang="de-DE" dirty="0" smtClean="0">
                <a:sym typeface="Wingdings" pitchFamily="2" charset="2"/>
              </a:rPr>
              <a:t>, </a:t>
            </a:r>
            <a:r>
              <a:rPr lang="de-DE" dirty="0" err="1" smtClean="0">
                <a:sym typeface="Wingdings" pitchFamily="2" charset="2"/>
              </a:rPr>
              <a:t>coordination</a:t>
            </a:r>
            <a:r>
              <a:rPr lang="de-DE" dirty="0" smtClean="0">
                <a:sym typeface="Wingdings" pitchFamily="2" charset="2"/>
              </a:rPr>
              <a:t> </a:t>
            </a:r>
            <a:r>
              <a:rPr lang="de-DE" dirty="0" err="1" smtClean="0">
                <a:sym typeface="Wingdings" pitchFamily="2" charset="2"/>
              </a:rPr>
              <a:t>and</a:t>
            </a:r>
            <a:r>
              <a:rPr lang="de-DE" dirty="0" smtClean="0">
                <a:sym typeface="Wingdings" pitchFamily="2" charset="2"/>
              </a:rPr>
              <a:t> </a:t>
            </a:r>
            <a:r>
              <a:rPr lang="de-DE" dirty="0" err="1" smtClean="0">
                <a:sym typeface="Wingdings" pitchFamily="2" charset="2"/>
              </a:rPr>
              <a:t>communications</a:t>
            </a:r>
            <a:endParaRPr lang="de-DE" dirty="0" smtClean="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dirty="0"/>
          </a:p>
        </p:txBody>
      </p:sp>
    </p:spTree>
    <p:extLst>
      <p:ext uri="{BB962C8B-B14F-4D97-AF65-F5344CB8AC3E}">
        <p14:creationId xmlns:p14="http://schemas.microsoft.com/office/powerpoint/2010/main" val="1308554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U.S. versus </a:t>
            </a:r>
            <a:r>
              <a:rPr lang="de-DE" dirty="0" err="1" smtClean="0"/>
              <a:t>Japanese</a:t>
            </a:r>
            <a:r>
              <a:rPr lang="de-DE" dirty="0" smtClean="0"/>
              <a:t> </a:t>
            </a:r>
            <a:r>
              <a:rPr lang="de-DE" dirty="0" err="1" smtClean="0"/>
              <a:t>Positions</a:t>
            </a:r>
            <a:r>
              <a:rPr lang="de-DE" dirty="0" smtClean="0"/>
              <a:t> </a:t>
            </a:r>
            <a:r>
              <a:rPr lang="de-DE" dirty="0" err="1" smtClean="0"/>
              <a:t>towards</a:t>
            </a:r>
            <a:r>
              <a:rPr lang="de-DE" dirty="0" smtClean="0"/>
              <a:t> PKO</a:t>
            </a:r>
            <a:endParaRPr lang="de-DE" dirty="0"/>
          </a:p>
        </p:txBody>
      </p:sp>
      <p:sp>
        <p:nvSpPr>
          <p:cNvPr id="3" name="Inhaltsplatzhalter 2"/>
          <p:cNvSpPr>
            <a:spLocks noGrp="1"/>
          </p:cNvSpPr>
          <p:nvPr>
            <p:ph idx="1"/>
          </p:nvPr>
        </p:nvSpPr>
        <p:spPr>
          <a:xfrm>
            <a:off x="457200" y="1340768"/>
            <a:ext cx="8229600" cy="4525963"/>
          </a:xfrm>
        </p:spPr>
        <p:txBody>
          <a:bodyPr/>
          <a:lstStyle/>
          <a:p>
            <a:pPr marL="0" indent="0">
              <a:buNone/>
            </a:pPr>
            <a:r>
              <a:rPr lang="de-DE" u="sng" dirty="0" smtClean="0"/>
              <a:t>Background</a:t>
            </a:r>
          </a:p>
          <a:p>
            <a:r>
              <a:rPr lang="de-DE" i="1" dirty="0" smtClean="0"/>
              <a:t>Somalia</a:t>
            </a:r>
            <a:r>
              <a:rPr lang="de-DE" dirty="0" smtClean="0"/>
              <a:t> in </a:t>
            </a:r>
            <a:r>
              <a:rPr lang="de-DE" dirty="0" err="1" smtClean="0"/>
              <a:t>the</a:t>
            </a:r>
            <a:r>
              <a:rPr lang="de-DE" dirty="0" smtClean="0"/>
              <a:t> 1990s: UN </a:t>
            </a:r>
            <a:r>
              <a:rPr lang="de-DE" dirty="0" err="1" smtClean="0"/>
              <a:t>intervened</a:t>
            </a:r>
            <a:r>
              <a:rPr lang="de-DE" dirty="0" smtClean="0"/>
              <a:t> </a:t>
            </a:r>
            <a:r>
              <a:rPr lang="de-DE" dirty="0" err="1" smtClean="0"/>
              <a:t>without</a:t>
            </a:r>
            <a:r>
              <a:rPr lang="de-DE" dirty="0" smtClean="0"/>
              <a:t> </a:t>
            </a:r>
            <a:r>
              <a:rPr lang="de-DE" dirty="0" err="1" smtClean="0"/>
              <a:t>the</a:t>
            </a:r>
            <a:r>
              <a:rPr lang="de-DE" dirty="0" smtClean="0"/>
              <a:t> </a:t>
            </a:r>
            <a:r>
              <a:rPr lang="de-DE" dirty="0" err="1" smtClean="0"/>
              <a:t>consent</a:t>
            </a:r>
            <a:r>
              <a:rPr lang="de-DE" dirty="0" smtClean="0"/>
              <a:t> </a:t>
            </a:r>
            <a:r>
              <a:rPr lang="de-DE" dirty="0" err="1" smtClean="0"/>
              <a:t>of</a:t>
            </a:r>
            <a:r>
              <a:rPr lang="de-DE" dirty="0" smtClean="0"/>
              <a:t> </a:t>
            </a:r>
            <a:r>
              <a:rPr lang="de-DE" dirty="0" err="1" smtClean="0"/>
              <a:t>the</a:t>
            </a:r>
            <a:r>
              <a:rPr lang="de-DE" dirty="0" smtClean="0"/>
              <a:t> </a:t>
            </a:r>
            <a:r>
              <a:rPr lang="de-DE" dirty="0" err="1" smtClean="0"/>
              <a:t>warring</a:t>
            </a:r>
            <a:r>
              <a:rPr lang="de-DE" dirty="0" smtClean="0"/>
              <a:t> </a:t>
            </a:r>
            <a:r>
              <a:rPr lang="de-DE" dirty="0" err="1" smtClean="0"/>
              <a:t>parties</a:t>
            </a:r>
            <a:r>
              <a:rPr lang="de-DE" dirty="0"/>
              <a:t> </a:t>
            </a:r>
            <a:r>
              <a:rPr lang="de-DE" dirty="0" err="1" smtClean="0"/>
              <a:t>and</a:t>
            </a:r>
            <a:r>
              <a:rPr lang="de-DE" dirty="0" smtClean="0"/>
              <a:t> </a:t>
            </a:r>
            <a:r>
              <a:rPr lang="de-DE" dirty="0" err="1" smtClean="0"/>
              <a:t>therefore</a:t>
            </a:r>
            <a:r>
              <a:rPr lang="de-DE" dirty="0" smtClean="0"/>
              <a:t> </a:t>
            </a:r>
            <a:r>
              <a:rPr lang="de-DE" dirty="0" err="1" smtClean="0"/>
              <a:t>found</a:t>
            </a:r>
            <a:r>
              <a:rPr lang="de-DE" dirty="0" smtClean="0"/>
              <a:t> </a:t>
            </a:r>
            <a:r>
              <a:rPr lang="de-DE" dirty="0" err="1" smtClean="0"/>
              <a:t>itself</a:t>
            </a:r>
            <a:r>
              <a:rPr lang="de-DE" dirty="0" smtClean="0"/>
              <a:t> </a:t>
            </a:r>
            <a:r>
              <a:rPr lang="de-DE" dirty="0" err="1" smtClean="0"/>
              <a:t>under</a:t>
            </a:r>
            <a:r>
              <a:rPr lang="de-DE" dirty="0" smtClean="0"/>
              <a:t> </a:t>
            </a:r>
            <a:r>
              <a:rPr lang="de-DE" dirty="0" err="1" smtClean="0"/>
              <a:t>attack</a:t>
            </a:r>
            <a:r>
              <a:rPr lang="de-DE" dirty="0" smtClean="0"/>
              <a:t> </a:t>
            </a:r>
            <a:r>
              <a:rPr lang="de-DE" dirty="0" err="1" smtClean="0"/>
              <a:t>from</a:t>
            </a:r>
            <a:r>
              <a:rPr lang="de-DE" dirty="0" smtClean="0"/>
              <a:t> </a:t>
            </a:r>
            <a:r>
              <a:rPr lang="de-DE" dirty="0" err="1" smtClean="0"/>
              <a:t>the</a:t>
            </a:r>
            <a:r>
              <a:rPr lang="de-DE" dirty="0" smtClean="0"/>
              <a:t> </a:t>
            </a:r>
            <a:r>
              <a:rPr lang="de-DE" dirty="0" err="1" smtClean="0"/>
              <a:t>armed</a:t>
            </a:r>
            <a:r>
              <a:rPr lang="de-DE" dirty="0" smtClean="0"/>
              <a:t> </a:t>
            </a:r>
            <a:r>
              <a:rPr lang="de-DE" dirty="0" err="1" smtClean="0"/>
              <a:t>faction</a:t>
            </a:r>
            <a:endParaRPr lang="de-DE" dirty="0" smtClean="0"/>
          </a:p>
          <a:p>
            <a:pPr>
              <a:buFont typeface="Wingdings"/>
              <a:buChar char="à"/>
            </a:pPr>
            <a:r>
              <a:rPr lang="de-DE" dirty="0" err="1" smtClean="0">
                <a:sym typeface="Wingdings" pitchFamily="2" charset="2"/>
              </a:rPr>
              <a:t>Overconfidence</a:t>
            </a:r>
            <a:r>
              <a:rPr lang="de-DE" dirty="0" smtClean="0">
                <a:sym typeface="Wingdings" pitchFamily="2" charset="2"/>
              </a:rPr>
              <a:t> in </a:t>
            </a:r>
            <a:r>
              <a:rPr lang="de-DE" dirty="0" err="1" smtClean="0">
                <a:sym typeface="Wingdings" pitchFamily="2" charset="2"/>
              </a:rPr>
              <a:t>the</a:t>
            </a:r>
            <a:r>
              <a:rPr lang="de-DE" dirty="0" smtClean="0">
                <a:sym typeface="Wingdings" pitchFamily="2" charset="2"/>
              </a:rPr>
              <a:t> </a:t>
            </a:r>
            <a:r>
              <a:rPr lang="de-DE" dirty="0" err="1" smtClean="0">
                <a:sym typeface="Wingdings" pitchFamily="2" charset="2"/>
              </a:rPr>
              <a:t>ability</a:t>
            </a:r>
            <a:r>
              <a:rPr lang="de-DE" dirty="0" smtClean="0">
                <a:sym typeface="Wingdings" pitchFamily="2" charset="2"/>
              </a:rPr>
              <a:t> </a:t>
            </a:r>
            <a:r>
              <a:rPr lang="de-DE" dirty="0" err="1" smtClean="0">
                <a:sym typeface="Wingdings" pitchFamily="2" charset="2"/>
              </a:rPr>
              <a:t>of</a:t>
            </a:r>
            <a:r>
              <a:rPr lang="de-DE" dirty="0" smtClean="0">
                <a:sym typeface="Wingdings" pitchFamily="2" charset="2"/>
              </a:rPr>
              <a:t> </a:t>
            </a:r>
            <a:r>
              <a:rPr lang="de-DE" dirty="0" err="1" smtClean="0">
                <a:sym typeface="Wingdings" pitchFamily="2" charset="2"/>
              </a:rPr>
              <a:t>the</a:t>
            </a:r>
            <a:r>
              <a:rPr lang="de-DE" dirty="0" smtClean="0">
                <a:sym typeface="Wingdings" pitchFamily="2" charset="2"/>
              </a:rPr>
              <a:t> UN</a:t>
            </a:r>
          </a:p>
          <a:p>
            <a:pPr>
              <a:buFont typeface="Wingdings"/>
              <a:buChar char="à"/>
            </a:pPr>
            <a:endParaRPr lang="de-DE" dirty="0">
              <a:sym typeface="Wingdings" pitchFamily="2" charset="2"/>
            </a:endParaRPr>
          </a:p>
          <a:p>
            <a:pPr marL="0" indent="0">
              <a:buNone/>
            </a:pP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1122708577"/>
              </p:ext>
            </p:extLst>
          </p:nvPr>
        </p:nvGraphicFramePr>
        <p:xfrm>
          <a:off x="395536" y="2780928"/>
          <a:ext cx="8400256" cy="3662680"/>
        </p:xfrm>
        <a:graphic>
          <a:graphicData uri="http://schemas.openxmlformats.org/drawingml/2006/table">
            <a:tbl>
              <a:tblPr firstRow="1" bandRow="1">
                <a:tableStyleId>{5C22544A-7EE6-4342-B048-85BDC9FD1C3A}</a:tableStyleId>
              </a:tblPr>
              <a:tblGrid>
                <a:gridCol w="4200128"/>
                <a:gridCol w="4200128"/>
              </a:tblGrid>
              <a:tr h="370840">
                <a:tc>
                  <a:txBody>
                    <a:bodyPr/>
                    <a:lstStyle/>
                    <a:p>
                      <a:r>
                        <a:rPr lang="de-DE" dirty="0" smtClean="0"/>
                        <a:t>United States</a:t>
                      </a:r>
                      <a:endParaRPr lang="de-DE" dirty="0"/>
                    </a:p>
                  </a:txBody>
                  <a:tcPr/>
                </a:tc>
                <a:tc>
                  <a:txBody>
                    <a:bodyPr/>
                    <a:lstStyle/>
                    <a:p>
                      <a:r>
                        <a:rPr lang="de-DE" dirty="0" smtClean="0"/>
                        <a:t>Japan</a:t>
                      </a:r>
                      <a:endParaRPr lang="de-DE" dirty="0"/>
                    </a:p>
                  </a:txBody>
                  <a:tcPr/>
                </a:tc>
              </a:tr>
              <a:tr h="370840">
                <a:tc>
                  <a:txBody>
                    <a:bodyPr/>
                    <a:lstStyle/>
                    <a:p>
                      <a:r>
                        <a:rPr lang="de-DE" b="1" dirty="0" err="1" smtClean="0">
                          <a:solidFill>
                            <a:schemeClr val="tx1">
                              <a:lumMod val="75000"/>
                              <a:lumOff val="25000"/>
                            </a:schemeClr>
                          </a:solidFill>
                        </a:rPr>
                        <a:t>Historically</a:t>
                      </a:r>
                      <a:r>
                        <a:rPr lang="de-DE" b="1" dirty="0" smtClean="0">
                          <a:solidFill>
                            <a:schemeClr val="tx1">
                              <a:lumMod val="75000"/>
                              <a:lumOff val="25000"/>
                            </a:schemeClr>
                          </a:solidFill>
                        </a:rPr>
                        <a:t>: </a:t>
                      </a:r>
                      <a:r>
                        <a:rPr lang="de-DE" dirty="0" err="1" smtClean="0">
                          <a:solidFill>
                            <a:schemeClr val="tx1">
                              <a:lumMod val="75000"/>
                              <a:lumOff val="25000"/>
                            </a:schemeClr>
                          </a:solidFill>
                        </a:rPr>
                        <a:t>ambivalence</a:t>
                      </a:r>
                      <a:r>
                        <a:rPr lang="de-DE" dirty="0" smtClean="0">
                          <a:solidFill>
                            <a:schemeClr val="tx1">
                              <a:lumMod val="75000"/>
                              <a:lumOff val="25000"/>
                            </a:schemeClr>
                          </a:solidFill>
                        </a:rPr>
                        <a:t> </a:t>
                      </a:r>
                      <a:r>
                        <a:rPr lang="de-DE" dirty="0" err="1" smtClean="0">
                          <a:solidFill>
                            <a:schemeClr val="tx1">
                              <a:lumMod val="75000"/>
                              <a:lumOff val="25000"/>
                            </a:schemeClr>
                          </a:solidFill>
                        </a:rPr>
                        <a:t>toward</a:t>
                      </a:r>
                      <a:r>
                        <a:rPr lang="de-DE" dirty="0" smtClean="0">
                          <a:solidFill>
                            <a:schemeClr val="tx1">
                              <a:lumMod val="75000"/>
                              <a:lumOff val="25000"/>
                            </a:schemeClr>
                          </a:solidFill>
                        </a:rPr>
                        <a:t> international </a:t>
                      </a:r>
                      <a:r>
                        <a:rPr lang="de-DE" dirty="0" err="1" smtClean="0">
                          <a:solidFill>
                            <a:schemeClr val="tx1">
                              <a:lumMod val="75000"/>
                              <a:lumOff val="25000"/>
                            </a:schemeClr>
                          </a:solidFill>
                        </a:rPr>
                        <a:t>organizations</a:t>
                      </a:r>
                      <a:r>
                        <a:rPr lang="de-DE" dirty="0" smtClean="0">
                          <a:solidFill>
                            <a:schemeClr val="tx1">
                              <a:lumMod val="75000"/>
                              <a:lumOff val="25000"/>
                            </a:schemeClr>
                          </a:solidFill>
                        </a:rPr>
                        <a:t> </a:t>
                      </a:r>
                      <a:r>
                        <a:rPr lang="de-DE" dirty="0" err="1" smtClean="0">
                          <a:solidFill>
                            <a:schemeClr val="tx1">
                              <a:lumMod val="75000"/>
                              <a:lumOff val="25000"/>
                            </a:schemeClr>
                          </a:solidFill>
                        </a:rPr>
                        <a:t>and</a:t>
                      </a:r>
                      <a:r>
                        <a:rPr lang="de-DE" dirty="0" smtClean="0">
                          <a:solidFill>
                            <a:schemeClr val="tx1">
                              <a:lumMod val="75000"/>
                              <a:lumOff val="25000"/>
                            </a:schemeClr>
                          </a:solidFill>
                        </a:rPr>
                        <a:t> </a:t>
                      </a:r>
                      <a:r>
                        <a:rPr lang="de-DE" dirty="0" err="1" smtClean="0">
                          <a:solidFill>
                            <a:schemeClr val="tx1">
                              <a:lumMod val="75000"/>
                              <a:lumOff val="25000"/>
                            </a:schemeClr>
                          </a:solidFill>
                        </a:rPr>
                        <a:t>their</a:t>
                      </a:r>
                      <a:r>
                        <a:rPr lang="de-DE" dirty="0" smtClean="0">
                          <a:solidFill>
                            <a:schemeClr val="tx1">
                              <a:lumMod val="75000"/>
                              <a:lumOff val="25000"/>
                            </a:schemeClr>
                          </a:solidFill>
                        </a:rPr>
                        <a:t> </a:t>
                      </a:r>
                      <a:r>
                        <a:rPr lang="de-DE" dirty="0" err="1" smtClean="0">
                          <a:solidFill>
                            <a:schemeClr val="tx1">
                              <a:lumMod val="75000"/>
                              <a:lumOff val="25000"/>
                            </a:schemeClr>
                          </a:solidFill>
                        </a:rPr>
                        <a:t>activities</a:t>
                      </a:r>
                      <a:endParaRPr lang="de-DE" dirty="0">
                        <a:solidFill>
                          <a:schemeClr val="tx1">
                            <a:lumMod val="75000"/>
                            <a:lumOff val="25000"/>
                          </a:schemeClr>
                        </a:solidFill>
                      </a:endParaRPr>
                    </a:p>
                  </a:txBody>
                  <a:tcPr/>
                </a:tc>
                <a:tc>
                  <a:txBody>
                    <a:bodyPr/>
                    <a:lstStyle/>
                    <a:p>
                      <a:r>
                        <a:rPr lang="de-DE" b="1" dirty="0" err="1" smtClean="0">
                          <a:solidFill>
                            <a:schemeClr val="tx1">
                              <a:lumMod val="75000"/>
                              <a:lumOff val="25000"/>
                            </a:schemeClr>
                          </a:solidFill>
                        </a:rPr>
                        <a:t>Historically</a:t>
                      </a:r>
                      <a:r>
                        <a:rPr lang="de-DE" b="1" dirty="0" smtClean="0">
                          <a:solidFill>
                            <a:schemeClr val="tx1">
                              <a:lumMod val="75000"/>
                              <a:lumOff val="25000"/>
                            </a:schemeClr>
                          </a:solidFill>
                        </a:rPr>
                        <a:t>: </a:t>
                      </a:r>
                      <a:r>
                        <a:rPr lang="de-DE" dirty="0" err="1" smtClean="0">
                          <a:solidFill>
                            <a:schemeClr val="tx1">
                              <a:lumMod val="75000"/>
                              <a:lumOff val="25000"/>
                            </a:schemeClr>
                          </a:solidFill>
                        </a:rPr>
                        <a:t>constitutional</a:t>
                      </a:r>
                      <a:r>
                        <a:rPr lang="de-DE" dirty="0" smtClean="0">
                          <a:solidFill>
                            <a:schemeClr val="tx1">
                              <a:lumMod val="75000"/>
                              <a:lumOff val="25000"/>
                            </a:schemeClr>
                          </a:solidFill>
                        </a:rPr>
                        <a:t> </a:t>
                      </a:r>
                      <a:r>
                        <a:rPr lang="de-DE" dirty="0" err="1" smtClean="0">
                          <a:solidFill>
                            <a:schemeClr val="tx1">
                              <a:lumMod val="75000"/>
                              <a:lumOff val="25000"/>
                            </a:schemeClr>
                          </a:solidFill>
                        </a:rPr>
                        <a:t>limitations</a:t>
                      </a:r>
                      <a:r>
                        <a:rPr lang="de-DE" dirty="0" smtClean="0">
                          <a:solidFill>
                            <a:schemeClr val="tx1">
                              <a:lumMod val="75000"/>
                              <a:lumOff val="25000"/>
                            </a:schemeClr>
                          </a:solidFill>
                        </a:rPr>
                        <a:t> on </a:t>
                      </a:r>
                      <a:r>
                        <a:rPr lang="de-DE" dirty="0" err="1" smtClean="0">
                          <a:solidFill>
                            <a:schemeClr val="tx1">
                              <a:lumMod val="75000"/>
                              <a:lumOff val="25000"/>
                            </a:schemeClr>
                          </a:solidFill>
                        </a:rPr>
                        <a:t>deployment</a:t>
                      </a:r>
                      <a:r>
                        <a:rPr lang="de-DE" dirty="0" smtClean="0">
                          <a:solidFill>
                            <a:schemeClr val="tx1">
                              <a:lumMod val="75000"/>
                              <a:lumOff val="25000"/>
                            </a:schemeClr>
                          </a:solidFill>
                        </a:rPr>
                        <a:t> </a:t>
                      </a:r>
                      <a:r>
                        <a:rPr lang="de-DE" dirty="0" err="1" smtClean="0">
                          <a:solidFill>
                            <a:schemeClr val="tx1">
                              <a:lumMod val="75000"/>
                              <a:lumOff val="25000"/>
                            </a:schemeClr>
                          </a:solidFill>
                        </a:rPr>
                        <a:t>of</a:t>
                      </a:r>
                      <a:r>
                        <a:rPr lang="de-DE" dirty="0" smtClean="0">
                          <a:solidFill>
                            <a:schemeClr val="tx1">
                              <a:lumMod val="75000"/>
                              <a:lumOff val="25000"/>
                            </a:schemeClr>
                          </a:solidFill>
                        </a:rPr>
                        <a:t> </a:t>
                      </a:r>
                      <a:r>
                        <a:rPr lang="de-DE" dirty="0" err="1" smtClean="0">
                          <a:solidFill>
                            <a:schemeClr val="tx1">
                              <a:lumMod val="75000"/>
                              <a:lumOff val="25000"/>
                            </a:schemeClr>
                          </a:solidFill>
                        </a:rPr>
                        <a:t>troops</a:t>
                      </a:r>
                      <a:r>
                        <a:rPr lang="de-DE" dirty="0" smtClean="0">
                          <a:solidFill>
                            <a:schemeClr val="tx1">
                              <a:lumMod val="75000"/>
                              <a:lumOff val="25000"/>
                            </a:schemeClr>
                          </a:solidFill>
                        </a:rPr>
                        <a:t>/</a:t>
                      </a:r>
                      <a:r>
                        <a:rPr lang="de-DE" dirty="0" err="1" smtClean="0">
                          <a:solidFill>
                            <a:schemeClr val="tx1">
                              <a:lumMod val="75000"/>
                              <a:lumOff val="25000"/>
                            </a:schemeClr>
                          </a:solidFill>
                        </a:rPr>
                        <a:t>weapons</a:t>
                      </a:r>
                      <a:r>
                        <a:rPr lang="de-DE" dirty="0" smtClean="0">
                          <a:solidFill>
                            <a:schemeClr val="tx1">
                              <a:lumMod val="75000"/>
                              <a:lumOff val="25000"/>
                            </a:schemeClr>
                          </a:solidFill>
                        </a:rPr>
                        <a:t> </a:t>
                      </a:r>
                      <a:r>
                        <a:rPr lang="de-DE" dirty="0" err="1" smtClean="0">
                          <a:solidFill>
                            <a:schemeClr val="tx1">
                              <a:lumMod val="75000"/>
                              <a:lumOff val="25000"/>
                            </a:schemeClr>
                          </a:solidFill>
                        </a:rPr>
                        <a:t>abroad</a:t>
                      </a:r>
                      <a:endParaRPr lang="de-DE" dirty="0">
                        <a:solidFill>
                          <a:schemeClr val="tx1">
                            <a:lumMod val="75000"/>
                            <a:lumOff val="25000"/>
                          </a:schemeClr>
                        </a:solidFill>
                      </a:endParaRPr>
                    </a:p>
                  </a:txBody>
                  <a:tcPr/>
                </a:tc>
              </a:tr>
              <a:tr h="370840">
                <a:tc>
                  <a:txBody>
                    <a:bodyPr/>
                    <a:lstStyle/>
                    <a:p>
                      <a:r>
                        <a:rPr lang="de-DE" b="1" dirty="0" smtClean="0">
                          <a:solidFill>
                            <a:schemeClr val="tx1">
                              <a:lumMod val="75000"/>
                              <a:lumOff val="25000"/>
                            </a:schemeClr>
                          </a:solidFill>
                        </a:rPr>
                        <a:t>Clinton: </a:t>
                      </a:r>
                      <a:r>
                        <a:rPr lang="de-DE" dirty="0" err="1" smtClean="0">
                          <a:solidFill>
                            <a:schemeClr val="tx1">
                              <a:lumMod val="75000"/>
                              <a:lumOff val="25000"/>
                            </a:schemeClr>
                          </a:solidFill>
                        </a:rPr>
                        <a:t>congressional</a:t>
                      </a:r>
                      <a:r>
                        <a:rPr lang="de-DE" dirty="0" smtClean="0">
                          <a:solidFill>
                            <a:schemeClr val="tx1">
                              <a:lumMod val="75000"/>
                              <a:lumOff val="25000"/>
                            </a:schemeClr>
                          </a:solidFill>
                        </a:rPr>
                        <a:t> </a:t>
                      </a:r>
                      <a:r>
                        <a:rPr lang="de-DE" dirty="0" err="1" smtClean="0">
                          <a:solidFill>
                            <a:schemeClr val="tx1">
                              <a:lumMod val="75000"/>
                              <a:lumOff val="25000"/>
                            </a:schemeClr>
                          </a:solidFill>
                        </a:rPr>
                        <a:t>opposition</a:t>
                      </a:r>
                      <a:r>
                        <a:rPr lang="de-DE" dirty="0" smtClean="0">
                          <a:solidFill>
                            <a:schemeClr val="tx1">
                              <a:lumMod val="75000"/>
                              <a:lumOff val="25000"/>
                            </a:schemeClr>
                          </a:solidFill>
                        </a:rPr>
                        <a:t> + </a:t>
                      </a:r>
                      <a:r>
                        <a:rPr lang="de-DE" dirty="0" err="1" smtClean="0">
                          <a:solidFill>
                            <a:schemeClr val="tx1">
                              <a:lumMod val="75000"/>
                              <a:lumOff val="25000"/>
                            </a:schemeClr>
                          </a:solidFill>
                        </a:rPr>
                        <a:t>restrictive</a:t>
                      </a:r>
                      <a:r>
                        <a:rPr lang="de-DE" dirty="0" smtClean="0">
                          <a:solidFill>
                            <a:schemeClr val="tx1">
                              <a:lumMod val="75000"/>
                              <a:lumOff val="25000"/>
                            </a:schemeClr>
                          </a:solidFill>
                        </a:rPr>
                        <a:t> </a:t>
                      </a:r>
                      <a:r>
                        <a:rPr lang="de-DE" dirty="0" err="1" smtClean="0">
                          <a:solidFill>
                            <a:schemeClr val="tx1">
                              <a:lumMod val="75000"/>
                              <a:lumOff val="25000"/>
                            </a:schemeClr>
                          </a:solidFill>
                        </a:rPr>
                        <a:t>participation</a:t>
                      </a:r>
                      <a:r>
                        <a:rPr lang="de-DE" dirty="0" smtClean="0">
                          <a:solidFill>
                            <a:schemeClr val="tx1">
                              <a:lumMod val="75000"/>
                              <a:lumOff val="25000"/>
                            </a:schemeClr>
                          </a:solidFill>
                        </a:rPr>
                        <a:t> in UN </a:t>
                      </a:r>
                      <a:r>
                        <a:rPr lang="de-DE" dirty="0" err="1" smtClean="0">
                          <a:solidFill>
                            <a:schemeClr val="tx1">
                              <a:lumMod val="75000"/>
                              <a:lumOff val="25000"/>
                            </a:schemeClr>
                          </a:solidFill>
                        </a:rPr>
                        <a:t>missions</a:t>
                      </a:r>
                      <a:endParaRPr lang="de-DE" dirty="0">
                        <a:solidFill>
                          <a:schemeClr val="tx1">
                            <a:lumMod val="75000"/>
                            <a:lumOff val="25000"/>
                          </a:schemeClr>
                        </a:solidFill>
                      </a:endParaRPr>
                    </a:p>
                  </a:txBody>
                  <a:tcPr/>
                </a:tc>
                <a:tc>
                  <a:txBody>
                    <a:bodyPr/>
                    <a:lstStyle/>
                    <a:p>
                      <a:r>
                        <a:rPr lang="de-DE" dirty="0" err="1" smtClean="0">
                          <a:solidFill>
                            <a:schemeClr val="tx1">
                              <a:lumMod val="75000"/>
                              <a:lumOff val="25000"/>
                            </a:schemeClr>
                          </a:solidFill>
                        </a:rPr>
                        <a:t>Issue</a:t>
                      </a:r>
                      <a:r>
                        <a:rPr lang="de-DE" dirty="0" smtClean="0">
                          <a:solidFill>
                            <a:schemeClr val="tx1">
                              <a:lumMod val="75000"/>
                              <a:lumOff val="25000"/>
                            </a:schemeClr>
                          </a:solidFill>
                        </a:rPr>
                        <a:t> </a:t>
                      </a:r>
                      <a:r>
                        <a:rPr lang="de-DE" dirty="0" err="1" smtClean="0">
                          <a:solidFill>
                            <a:schemeClr val="tx1">
                              <a:lumMod val="75000"/>
                              <a:lumOff val="25000"/>
                            </a:schemeClr>
                          </a:solidFill>
                        </a:rPr>
                        <a:t>of</a:t>
                      </a:r>
                      <a:r>
                        <a:rPr lang="de-DE" dirty="0" smtClean="0">
                          <a:solidFill>
                            <a:schemeClr val="tx1">
                              <a:lumMod val="75000"/>
                              <a:lumOff val="25000"/>
                            </a:schemeClr>
                          </a:solidFill>
                        </a:rPr>
                        <a:t> </a:t>
                      </a:r>
                      <a:r>
                        <a:rPr lang="de-DE" dirty="0" err="1" smtClean="0">
                          <a:solidFill>
                            <a:schemeClr val="tx1">
                              <a:lumMod val="75000"/>
                              <a:lumOff val="25000"/>
                            </a:schemeClr>
                          </a:solidFill>
                        </a:rPr>
                        <a:t>peacekeeping</a:t>
                      </a:r>
                      <a:r>
                        <a:rPr lang="de-DE" dirty="0" smtClean="0">
                          <a:solidFill>
                            <a:schemeClr val="tx1">
                              <a:lumMod val="75000"/>
                              <a:lumOff val="25000"/>
                            </a:schemeClr>
                          </a:solidFill>
                        </a:rPr>
                        <a:t> = </a:t>
                      </a:r>
                      <a:r>
                        <a:rPr lang="de-DE" dirty="0" err="1" smtClean="0">
                          <a:solidFill>
                            <a:schemeClr val="tx1">
                              <a:lumMod val="75000"/>
                              <a:lumOff val="25000"/>
                            </a:schemeClr>
                          </a:solidFill>
                        </a:rPr>
                        <a:t>desired</a:t>
                      </a:r>
                      <a:r>
                        <a:rPr lang="de-DE" dirty="0" smtClean="0">
                          <a:solidFill>
                            <a:schemeClr val="tx1">
                              <a:lumMod val="75000"/>
                              <a:lumOff val="25000"/>
                            </a:schemeClr>
                          </a:solidFill>
                        </a:rPr>
                        <a:t> </a:t>
                      </a:r>
                      <a:r>
                        <a:rPr lang="de-DE" dirty="0" err="1" smtClean="0">
                          <a:solidFill>
                            <a:schemeClr val="tx1">
                              <a:lumMod val="75000"/>
                              <a:lumOff val="25000"/>
                            </a:schemeClr>
                          </a:solidFill>
                        </a:rPr>
                        <a:t>identity</a:t>
                      </a:r>
                      <a:r>
                        <a:rPr lang="de-DE" dirty="0" smtClean="0">
                          <a:solidFill>
                            <a:schemeClr val="tx1">
                              <a:lumMod val="75000"/>
                              <a:lumOff val="25000"/>
                            </a:schemeClr>
                          </a:solidFill>
                        </a:rPr>
                        <a:t> </a:t>
                      </a:r>
                      <a:r>
                        <a:rPr lang="de-DE" dirty="0" err="1" smtClean="0">
                          <a:solidFill>
                            <a:schemeClr val="tx1">
                              <a:lumMod val="75000"/>
                              <a:lumOff val="25000"/>
                            </a:schemeClr>
                          </a:solidFill>
                        </a:rPr>
                        <a:t>as</a:t>
                      </a:r>
                      <a:r>
                        <a:rPr lang="de-DE" dirty="0" smtClean="0">
                          <a:solidFill>
                            <a:schemeClr val="tx1">
                              <a:lumMod val="75000"/>
                              <a:lumOff val="25000"/>
                            </a:schemeClr>
                          </a:solidFill>
                        </a:rPr>
                        <a:t> a Great Power</a:t>
                      </a:r>
                      <a:endParaRPr lang="de-DE" dirty="0">
                        <a:solidFill>
                          <a:schemeClr val="tx1">
                            <a:lumMod val="75000"/>
                            <a:lumOff val="25000"/>
                          </a:schemeClr>
                        </a:solidFill>
                      </a:endParaRPr>
                    </a:p>
                  </a:txBody>
                  <a:tcPr/>
                </a:tc>
              </a:tr>
              <a:tr h="370840">
                <a:tc>
                  <a:txBody>
                    <a:bodyPr/>
                    <a:lstStyle/>
                    <a:p>
                      <a:r>
                        <a:rPr lang="de-DE" b="1" dirty="0" smtClean="0">
                          <a:solidFill>
                            <a:schemeClr val="tx1">
                              <a:lumMod val="75000"/>
                              <a:lumOff val="25000"/>
                            </a:schemeClr>
                          </a:solidFill>
                        </a:rPr>
                        <a:t>Bush: </a:t>
                      </a:r>
                    </a:p>
                    <a:p>
                      <a:pPr marL="342900" indent="-342900">
                        <a:buAutoNum type="arabicParenR"/>
                      </a:pPr>
                      <a:r>
                        <a:rPr lang="de-DE" baseline="0" dirty="0" err="1" smtClean="0">
                          <a:solidFill>
                            <a:schemeClr val="tx1">
                              <a:lumMod val="75000"/>
                              <a:lumOff val="25000"/>
                            </a:schemeClr>
                          </a:solidFill>
                        </a:rPr>
                        <a:t>Before</a:t>
                      </a:r>
                      <a:r>
                        <a:rPr lang="de-DE" baseline="0" dirty="0" smtClean="0">
                          <a:solidFill>
                            <a:schemeClr val="tx1">
                              <a:lumMod val="75000"/>
                              <a:lumOff val="25000"/>
                            </a:schemeClr>
                          </a:solidFill>
                        </a:rPr>
                        <a:t> 9/11: </a:t>
                      </a:r>
                      <a:r>
                        <a:rPr lang="de-DE" baseline="0" dirty="0" err="1" smtClean="0">
                          <a:solidFill>
                            <a:schemeClr val="tx1">
                              <a:lumMod val="75000"/>
                              <a:lumOff val="25000"/>
                            </a:schemeClr>
                          </a:solidFill>
                        </a:rPr>
                        <a:t>deeply</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critical</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unsupportive</a:t>
                      </a:r>
                      <a:endParaRPr lang="de-DE" baseline="0" dirty="0" smtClean="0">
                        <a:solidFill>
                          <a:schemeClr val="tx1">
                            <a:lumMod val="75000"/>
                            <a:lumOff val="25000"/>
                          </a:schemeClr>
                        </a:solidFill>
                      </a:endParaRPr>
                    </a:p>
                    <a:p>
                      <a:pPr marL="342900" indent="-342900">
                        <a:buAutoNum type="arabicParenR"/>
                      </a:pPr>
                      <a:r>
                        <a:rPr lang="de-DE" baseline="0" dirty="0" smtClean="0">
                          <a:solidFill>
                            <a:schemeClr val="tx1">
                              <a:lumMod val="75000"/>
                              <a:lumOff val="25000"/>
                            </a:schemeClr>
                          </a:solidFill>
                        </a:rPr>
                        <a:t>After 9/11: </a:t>
                      </a:r>
                      <a:r>
                        <a:rPr lang="de-DE" baseline="0" dirty="0" err="1" smtClean="0">
                          <a:solidFill>
                            <a:schemeClr val="tx1">
                              <a:lumMod val="75000"/>
                              <a:lumOff val="25000"/>
                            </a:schemeClr>
                          </a:solidFill>
                        </a:rPr>
                        <a:t>necessity</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for</a:t>
                      </a:r>
                      <a:r>
                        <a:rPr lang="de-DE" baseline="0" dirty="0" smtClean="0">
                          <a:solidFill>
                            <a:schemeClr val="tx1">
                              <a:lumMod val="75000"/>
                              <a:lumOff val="25000"/>
                            </a:schemeClr>
                          </a:solidFill>
                        </a:rPr>
                        <a:t> UN </a:t>
                      </a:r>
                      <a:r>
                        <a:rPr lang="de-DE" baseline="0" dirty="0" err="1" smtClean="0">
                          <a:solidFill>
                            <a:schemeClr val="tx1">
                              <a:lumMod val="75000"/>
                              <a:lumOff val="25000"/>
                            </a:schemeClr>
                          </a:solidFill>
                        </a:rPr>
                        <a:t>peace</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operations</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request</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for</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allied</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participation</a:t>
                      </a:r>
                      <a:endParaRPr lang="de-DE" dirty="0">
                        <a:solidFill>
                          <a:schemeClr val="tx1">
                            <a:lumMod val="75000"/>
                            <a:lumOff val="25000"/>
                          </a:schemeClr>
                        </a:solidFill>
                      </a:endParaRPr>
                    </a:p>
                  </a:txBody>
                  <a:tcPr/>
                </a:tc>
                <a:tc>
                  <a:txBody>
                    <a:bodyPr/>
                    <a:lstStyle/>
                    <a:p>
                      <a:r>
                        <a:rPr lang="de-DE" dirty="0" smtClean="0">
                          <a:solidFill>
                            <a:schemeClr val="tx1">
                              <a:lumMod val="75000"/>
                              <a:lumOff val="25000"/>
                            </a:schemeClr>
                          </a:solidFill>
                        </a:rPr>
                        <a:t>After 9/11: </a:t>
                      </a:r>
                      <a:r>
                        <a:rPr lang="de-DE" dirty="0" err="1" smtClean="0">
                          <a:solidFill>
                            <a:schemeClr val="tx1">
                              <a:lumMod val="75000"/>
                              <a:lumOff val="25000"/>
                            </a:schemeClr>
                          </a:solidFill>
                        </a:rPr>
                        <a:t>provision</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of</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financial</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support</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and</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humanitarian</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assistance</a:t>
                      </a:r>
                      <a:r>
                        <a:rPr lang="de-DE" baseline="0" dirty="0" smtClean="0">
                          <a:solidFill>
                            <a:schemeClr val="tx1">
                              <a:lumMod val="75000"/>
                              <a:lumOff val="25000"/>
                            </a:schemeClr>
                          </a:solidFill>
                        </a:rPr>
                        <a:t>, </a:t>
                      </a:r>
                      <a:r>
                        <a:rPr lang="de-DE" baseline="0" dirty="0" err="1" smtClean="0">
                          <a:solidFill>
                            <a:schemeClr val="tx1">
                              <a:lumMod val="75000"/>
                              <a:lumOff val="25000"/>
                            </a:schemeClr>
                          </a:solidFill>
                        </a:rPr>
                        <a:t>no</a:t>
                      </a:r>
                      <a:r>
                        <a:rPr lang="de-DE" baseline="0" dirty="0" smtClean="0">
                          <a:solidFill>
                            <a:schemeClr val="tx1">
                              <a:lumMod val="75000"/>
                              <a:lumOff val="25000"/>
                            </a:schemeClr>
                          </a:solidFill>
                        </a:rPr>
                        <a:t> SDF </a:t>
                      </a:r>
                      <a:r>
                        <a:rPr lang="de-DE" baseline="0" dirty="0" err="1" smtClean="0">
                          <a:solidFill>
                            <a:schemeClr val="tx1">
                              <a:lumMod val="75000"/>
                              <a:lumOff val="25000"/>
                            </a:schemeClr>
                          </a:solidFill>
                        </a:rPr>
                        <a:t>support</a:t>
                      </a:r>
                      <a:endParaRPr lang="de-DE" dirty="0">
                        <a:solidFill>
                          <a:schemeClr val="tx1">
                            <a:lumMod val="75000"/>
                            <a:lumOff val="25000"/>
                          </a:schemeClr>
                        </a:solidFill>
                      </a:endParaRPr>
                    </a:p>
                  </a:txBody>
                  <a:tcPr/>
                </a:tc>
              </a:tr>
            </a:tbl>
          </a:graphicData>
        </a:graphic>
      </p:graphicFrame>
    </p:spTree>
    <p:extLst>
      <p:ext uri="{BB962C8B-B14F-4D97-AF65-F5344CB8AC3E}">
        <p14:creationId xmlns:p14="http://schemas.microsoft.com/office/powerpoint/2010/main" val="2885329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Japan‘s</a:t>
            </a:r>
            <a:r>
              <a:rPr lang="de-DE" dirty="0" smtClean="0"/>
              <a:t> </a:t>
            </a:r>
            <a:r>
              <a:rPr lang="de-DE" dirty="0" err="1" smtClean="0"/>
              <a:t>Constraints</a:t>
            </a:r>
            <a:r>
              <a:rPr lang="de-DE" dirty="0" smtClean="0"/>
              <a:t> </a:t>
            </a:r>
            <a:r>
              <a:rPr lang="de-DE" dirty="0" err="1" smtClean="0"/>
              <a:t>towards</a:t>
            </a:r>
            <a:r>
              <a:rPr lang="de-DE" dirty="0" smtClean="0"/>
              <a:t> PKO (1)</a:t>
            </a:r>
            <a:endParaRPr lang="de-DE" dirty="0"/>
          </a:p>
        </p:txBody>
      </p:sp>
      <p:sp>
        <p:nvSpPr>
          <p:cNvPr id="3" name="Inhaltsplatzhalter 2"/>
          <p:cNvSpPr>
            <a:spLocks noGrp="1"/>
          </p:cNvSpPr>
          <p:nvPr>
            <p:ph idx="1"/>
          </p:nvPr>
        </p:nvSpPr>
        <p:spPr/>
        <p:txBody>
          <a:bodyPr/>
          <a:lstStyle/>
          <a:p>
            <a:pPr marL="0" indent="0">
              <a:buNone/>
            </a:pPr>
            <a:r>
              <a:rPr lang="de-DE" dirty="0" err="1" smtClean="0"/>
              <a:t>Underlying</a:t>
            </a:r>
            <a:r>
              <a:rPr lang="de-DE" dirty="0" smtClean="0"/>
              <a:t> </a:t>
            </a:r>
            <a:r>
              <a:rPr lang="de-DE" dirty="0" err="1" smtClean="0"/>
              <a:t>tension</a:t>
            </a:r>
            <a:r>
              <a:rPr lang="de-DE" dirty="0" smtClean="0"/>
              <a:t> </a:t>
            </a:r>
            <a:r>
              <a:rPr lang="de-DE" dirty="0" err="1" smtClean="0"/>
              <a:t>between</a:t>
            </a:r>
            <a:r>
              <a:rPr lang="de-DE" dirty="0" smtClean="0"/>
              <a:t> </a:t>
            </a:r>
            <a:r>
              <a:rPr lang="de-DE" dirty="0" err="1" smtClean="0"/>
              <a:t>Japan‘s</a:t>
            </a:r>
            <a:r>
              <a:rPr lang="de-DE" dirty="0" smtClean="0"/>
              <a:t> </a:t>
            </a:r>
            <a:r>
              <a:rPr lang="de-DE" dirty="0" err="1" smtClean="0"/>
              <a:t>general</a:t>
            </a:r>
            <a:r>
              <a:rPr lang="de-DE" dirty="0" smtClean="0"/>
              <a:t> </a:t>
            </a:r>
            <a:r>
              <a:rPr lang="de-DE" dirty="0" err="1" smtClean="0"/>
              <a:t>support</a:t>
            </a:r>
            <a:r>
              <a:rPr lang="de-DE" dirty="0" smtClean="0"/>
              <a:t> </a:t>
            </a:r>
            <a:r>
              <a:rPr lang="de-DE" dirty="0" err="1" smtClean="0"/>
              <a:t>for</a:t>
            </a:r>
            <a:r>
              <a:rPr lang="de-DE" dirty="0" smtClean="0"/>
              <a:t> </a:t>
            </a:r>
            <a:r>
              <a:rPr lang="de-DE" dirty="0" err="1" smtClean="0"/>
              <a:t>the</a:t>
            </a:r>
            <a:r>
              <a:rPr lang="de-DE" dirty="0" smtClean="0"/>
              <a:t> UN, </a:t>
            </a:r>
            <a:r>
              <a:rPr lang="de-DE" dirty="0" err="1" smtClean="0"/>
              <a:t>and</a:t>
            </a:r>
            <a:r>
              <a:rPr lang="de-DE" dirty="0" smtClean="0"/>
              <a:t> </a:t>
            </a:r>
            <a:r>
              <a:rPr lang="de-DE" dirty="0" err="1" smtClean="0"/>
              <a:t>its</a:t>
            </a:r>
            <a:r>
              <a:rPr lang="de-DE" dirty="0" smtClean="0"/>
              <a:t> </a:t>
            </a:r>
            <a:r>
              <a:rPr lang="de-DE" dirty="0" err="1" smtClean="0"/>
              <a:t>deep-seated</a:t>
            </a:r>
            <a:r>
              <a:rPr lang="de-DE" dirty="0" smtClean="0"/>
              <a:t> </a:t>
            </a:r>
            <a:r>
              <a:rPr lang="de-DE" dirty="0" err="1" smtClean="0"/>
              <a:t>reluctance</a:t>
            </a:r>
            <a:r>
              <a:rPr lang="de-DE" dirty="0" smtClean="0"/>
              <a:t> </a:t>
            </a:r>
            <a:r>
              <a:rPr lang="de-DE" dirty="0" err="1" smtClean="0"/>
              <a:t>to</a:t>
            </a:r>
            <a:r>
              <a:rPr lang="de-DE" dirty="0" smtClean="0"/>
              <a:t> </a:t>
            </a:r>
            <a:r>
              <a:rPr lang="de-DE" dirty="0" err="1" smtClean="0"/>
              <a:t>use</a:t>
            </a:r>
            <a:r>
              <a:rPr lang="de-DE" dirty="0" smtClean="0"/>
              <a:t> </a:t>
            </a:r>
            <a:r>
              <a:rPr lang="de-DE" dirty="0" err="1" smtClean="0"/>
              <a:t>military</a:t>
            </a:r>
            <a:r>
              <a:rPr lang="de-DE" dirty="0" smtClean="0"/>
              <a:t> </a:t>
            </a:r>
            <a:r>
              <a:rPr lang="de-DE" dirty="0" err="1" smtClean="0"/>
              <a:t>force</a:t>
            </a:r>
            <a:r>
              <a:rPr lang="de-DE" dirty="0" smtClean="0"/>
              <a:t> after WWII</a:t>
            </a:r>
          </a:p>
          <a:p>
            <a:r>
              <a:rPr lang="de-DE" u="sng" dirty="0" smtClean="0"/>
              <a:t>Historical </a:t>
            </a:r>
            <a:r>
              <a:rPr lang="de-DE" u="sng" dirty="0" err="1" smtClean="0"/>
              <a:t>legacy</a:t>
            </a:r>
            <a:r>
              <a:rPr lang="de-DE" dirty="0" smtClean="0"/>
              <a:t>: </a:t>
            </a:r>
            <a:r>
              <a:rPr lang="de-DE" dirty="0" err="1" smtClean="0"/>
              <a:t>neighboring</a:t>
            </a:r>
            <a:r>
              <a:rPr lang="de-DE" dirty="0" smtClean="0"/>
              <a:t> countries‘ </a:t>
            </a:r>
            <a:r>
              <a:rPr lang="de-DE" dirty="0" err="1" smtClean="0"/>
              <a:t>concerns</a:t>
            </a:r>
            <a:r>
              <a:rPr lang="de-DE" dirty="0" smtClean="0"/>
              <a:t> </a:t>
            </a:r>
            <a:r>
              <a:rPr lang="de-DE" dirty="0" err="1" smtClean="0"/>
              <a:t>about</a:t>
            </a:r>
            <a:r>
              <a:rPr lang="de-DE" dirty="0" smtClean="0"/>
              <a:t> </a:t>
            </a:r>
            <a:r>
              <a:rPr lang="de-DE" dirty="0" err="1" smtClean="0"/>
              <a:t>Japan‘s</a:t>
            </a:r>
            <a:r>
              <a:rPr lang="de-DE" dirty="0" smtClean="0"/>
              <a:t> initiatives in </a:t>
            </a:r>
            <a:r>
              <a:rPr lang="de-DE" dirty="0" err="1" smtClean="0"/>
              <a:t>the</a:t>
            </a:r>
            <a:r>
              <a:rPr lang="de-DE" dirty="0" smtClean="0"/>
              <a:t> </a:t>
            </a:r>
            <a:r>
              <a:rPr lang="de-DE" dirty="0" err="1" smtClean="0"/>
              <a:t>field</a:t>
            </a:r>
            <a:r>
              <a:rPr lang="de-DE" dirty="0" smtClean="0"/>
              <a:t> </a:t>
            </a:r>
            <a:r>
              <a:rPr lang="de-DE" dirty="0" err="1" smtClean="0"/>
              <a:t>of</a:t>
            </a:r>
            <a:r>
              <a:rPr lang="de-DE" dirty="0" smtClean="0"/>
              <a:t> </a:t>
            </a:r>
            <a:r>
              <a:rPr lang="de-DE" dirty="0" err="1" smtClean="0"/>
              <a:t>security</a:t>
            </a:r>
            <a:endParaRPr lang="de-DE" dirty="0" smtClean="0"/>
          </a:p>
          <a:p>
            <a:r>
              <a:rPr lang="de-DE" u="sng" dirty="0" err="1" smtClean="0"/>
              <a:t>Pacificst</a:t>
            </a:r>
            <a:r>
              <a:rPr lang="de-DE" u="sng" dirty="0" smtClean="0"/>
              <a:t> </a:t>
            </a:r>
            <a:r>
              <a:rPr lang="de-DE" u="sng" dirty="0" err="1" smtClean="0"/>
              <a:t>orientation</a:t>
            </a:r>
            <a:r>
              <a:rPr lang="de-DE" dirty="0" smtClean="0"/>
              <a:t>: strong </a:t>
            </a:r>
            <a:r>
              <a:rPr lang="de-DE" dirty="0" err="1" smtClean="0"/>
              <a:t>public</a:t>
            </a:r>
            <a:r>
              <a:rPr lang="de-DE" dirty="0" smtClean="0"/>
              <a:t> </a:t>
            </a:r>
            <a:r>
              <a:rPr lang="de-DE" dirty="0" err="1" smtClean="0"/>
              <a:t>support</a:t>
            </a:r>
            <a:r>
              <a:rPr lang="de-DE" dirty="0" smtClean="0"/>
              <a:t> </a:t>
            </a:r>
            <a:r>
              <a:rPr lang="de-DE" dirty="0" err="1" smtClean="0"/>
              <a:t>for</a:t>
            </a:r>
            <a:r>
              <a:rPr lang="de-DE" dirty="0" smtClean="0"/>
              <a:t> </a:t>
            </a:r>
            <a:r>
              <a:rPr lang="de-DE" dirty="0" err="1" smtClean="0"/>
              <a:t>Article</a:t>
            </a:r>
            <a:r>
              <a:rPr lang="de-DE" dirty="0" smtClean="0"/>
              <a:t> 9 </a:t>
            </a:r>
            <a:r>
              <a:rPr lang="de-DE" dirty="0" err="1" smtClean="0"/>
              <a:t>of</a:t>
            </a:r>
            <a:r>
              <a:rPr lang="de-DE" dirty="0" smtClean="0"/>
              <a:t> </a:t>
            </a:r>
            <a:r>
              <a:rPr lang="de-DE" dirty="0" err="1" smtClean="0"/>
              <a:t>Japan‘s</a:t>
            </a:r>
            <a:r>
              <a:rPr lang="de-DE" dirty="0" smtClean="0"/>
              <a:t> </a:t>
            </a:r>
            <a:r>
              <a:rPr lang="de-DE" dirty="0" err="1" smtClean="0"/>
              <a:t>constitution</a:t>
            </a:r>
            <a:endParaRPr lang="de-DE" dirty="0" smtClean="0"/>
          </a:p>
          <a:p>
            <a:pPr marL="0" indent="0" algn="just">
              <a:buNone/>
            </a:pPr>
            <a:r>
              <a:rPr lang="en-US" sz="1800" i="1" dirty="0" smtClean="0"/>
              <a:t>(Aspiring </a:t>
            </a:r>
            <a:r>
              <a:rPr lang="en-US" sz="1800" i="1" dirty="0"/>
              <a:t>sincerely to an international peace based on justice and order, the Japanese people forever renounce war as a sovereign right of the nation and the threat or use of force as means of settling international disputes</a:t>
            </a:r>
            <a:r>
              <a:rPr lang="en-US" sz="1800" i="1" dirty="0" smtClean="0"/>
              <a:t>.</a:t>
            </a:r>
            <a:endParaRPr lang="en-US" sz="1800" dirty="0" smtClean="0"/>
          </a:p>
          <a:p>
            <a:pPr marL="0" indent="0" algn="just">
              <a:buNone/>
            </a:pPr>
            <a:r>
              <a:rPr lang="en-US" sz="1800" i="1" dirty="0" smtClean="0"/>
              <a:t>To </a:t>
            </a:r>
            <a:r>
              <a:rPr lang="en-US" sz="1800" i="1" dirty="0"/>
              <a:t>accomplish the aim of the preceding paragraph, land, sea, and air forces, as well as other war potential, will never be maintained. The right of belligerency of the state will not be recognized</a:t>
            </a:r>
            <a:r>
              <a:rPr lang="en-US" sz="1800" i="1" dirty="0" smtClean="0"/>
              <a:t>.)</a:t>
            </a:r>
          </a:p>
          <a:p>
            <a:pPr marL="0" indent="0" algn="just">
              <a:buNone/>
            </a:pPr>
            <a:endParaRPr lang="de-DE" sz="1800" dirty="0" smtClean="0"/>
          </a:p>
          <a:p>
            <a:pPr marL="0" indent="0">
              <a:buNone/>
            </a:pPr>
            <a:r>
              <a:rPr lang="de-DE" dirty="0" smtClean="0">
                <a:sym typeface="Wingdings" pitchFamily="2" charset="2"/>
              </a:rPr>
              <a:t> </a:t>
            </a:r>
            <a:r>
              <a:rPr lang="de-DE" dirty="0" err="1" smtClean="0">
                <a:sym typeface="Wingdings" pitchFamily="2" charset="2"/>
              </a:rPr>
              <a:t>Domestic</a:t>
            </a:r>
            <a:r>
              <a:rPr lang="de-DE" dirty="0" smtClean="0">
                <a:sym typeface="Wingdings" pitchFamily="2" charset="2"/>
              </a:rPr>
              <a:t> </a:t>
            </a:r>
            <a:r>
              <a:rPr lang="de-DE" dirty="0" err="1" smtClean="0">
                <a:sym typeface="Wingdings" pitchFamily="2" charset="2"/>
              </a:rPr>
              <a:t>debate</a:t>
            </a:r>
            <a:r>
              <a:rPr lang="de-DE" dirty="0" smtClean="0">
                <a:sym typeface="Wingdings" pitchFamily="2" charset="2"/>
              </a:rPr>
              <a:t>, on </a:t>
            </a:r>
            <a:r>
              <a:rPr lang="de-DE" dirty="0" err="1" smtClean="0">
                <a:sym typeface="Wingdings" pitchFamily="2" charset="2"/>
              </a:rPr>
              <a:t>whether</a:t>
            </a:r>
            <a:r>
              <a:rPr lang="de-DE" dirty="0" smtClean="0">
                <a:sym typeface="Wingdings" pitchFamily="2" charset="2"/>
              </a:rPr>
              <a:t> Japan </a:t>
            </a:r>
            <a:r>
              <a:rPr lang="de-DE" dirty="0" err="1" smtClean="0">
                <a:sym typeface="Wingdings" pitchFamily="2" charset="2"/>
              </a:rPr>
              <a:t>should</a:t>
            </a:r>
            <a:r>
              <a:rPr lang="de-DE" dirty="0" smtClean="0">
                <a:sym typeface="Wingdings" pitchFamily="2" charset="2"/>
              </a:rPr>
              <a:t> send </a:t>
            </a:r>
            <a:r>
              <a:rPr lang="de-DE" dirty="0" err="1" smtClean="0">
                <a:sym typeface="Wingdings" pitchFamily="2" charset="2"/>
              </a:rPr>
              <a:t>its</a:t>
            </a:r>
            <a:r>
              <a:rPr lang="de-DE" dirty="0" smtClean="0">
                <a:sym typeface="Wingdings" pitchFamily="2" charset="2"/>
              </a:rPr>
              <a:t> </a:t>
            </a:r>
            <a:r>
              <a:rPr lang="de-DE" dirty="0" err="1" smtClean="0">
                <a:sym typeface="Wingdings" pitchFamily="2" charset="2"/>
              </a:rPr>
              <a:t>forces</a:t>
            </a:r>
            <a:r>
              <a:rPr lang="de-DE" dirty="0" smtClean="0">
                <a:sym typeface="Wingdings" pitchFamily="2" charset="2"/>
              </a:rPr>
              <a:t> </a:t>
            </a:r>
            <a:r>
              <a:rPr lang="de-DE" dirty="0" err="1" smtClean="0">
                <a:sym typeface="Wingdings" pitchFamily="2" charset="2"/>
              </a:rPr>
              <a:t>to</a:t>
            </a:r>
            <a:r>
              <a:rPr lang="de-DE" dirty="0" smtClean="0">
                <a:sym typeface="Wingdings" pitchFamily="2" charset="2"/>
              </a:rPr>
              <a:t> UNPKO </a:t>
            </a:r>
            <a:r>
              <a:rPr lang="de-DE" dirty="0" err="1" smtClean="0">
                <a:sym typeface="Wingdings" pitchFamily="2" charset="2"/>
              </a:rPr>
              <a:t>or</a:t>
            </a:r>
            <a:r>
              <a:rPr lang="de-DE" dirty="0" smtClean="0">
                <a:sym typeface="Wingdings" pitchFamily="2" charset="2"/>
              </a:rPr>
              <a:t> not</a:t>
            </a:r>
            <a:endParaRPr lang="de-DE" dirty="0"/>
          </a:p>
        </p:txBody>
      </p:sp>
      <p:sp>
        <p:nvSpPr>
          <p:cNvPr id="4" name="Datumsplatzhalter 3"/>
          <p:cNvSpPr>
            <a:spLocks noGrp="1"/>
          </p:cNvSpPr>
          <p:nvPr>
            <p:ph type="dt" sz="half" idx="10"/>
          </p:nvPr>
        </p:nvSpPr>
        <p:spPr/>
        <p:txBody>
          <a:bodyPr/>
          <a:lstStyle/>
          <a:p>
            <a:fld id="{9133CB61-B2CE-42C4-8961-D712D56965D2}" type="datetime1">
              <a:rPr lang="de-DE" smtClean="0"/>
              <a:pPr/>
              <a:t>13.05.2013</a:t>
            </a:fld>
            <a:endParaRPr lang="de-DE"/>
          </a:p>
        </p:txBody>
      </p:sp>
    </p:spTree>
    <p:extLst>
      <p:ext uri="{BB962C8B-B14F-4D97-AF65-F5344CB8AC3E}">
        <p14:creationId xmlns:p14="http://schemas.microsoft.com/office/powerpoint/2010/main" val="415991561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1248</Words>
  <Application>Microsoft Office PowerPoint</Application>
  <PresentationFormat>Bildschirmpräsentation (4:3)</PresentationFormat>
  <Paragraphs>147</Paragraphs>
  <Slides>16</Slides>
  <Notes>0</Notes>
  <HiddenSlides>0</HiddenSlides>
  <MMClips>0</MMClips>
  <ScaleCrop>false</ScaleCrop>
  <HeadingPairs>
    <vt:vector size="4" baseType="variant">
      <vt:variant>
        <vt:lpstr>Design</vt:lpstr>
      </vt:variant>
      <vt:variant>
        <vt:i4>1</vt:i4>
      </vt:variant>
      <vt:variant>
        <vt:lpstr>Folientitel</vt:lpstr>
      </vt:variant>
      <vt:variant>
        <vt:i4>16</vt:i4>
      </vt:variant>
    </vt:vector>
  </HeadingPairs>
  <TitlesOfParts>
    <vt:vector size="17" baseType="lpstr">
      <vt:lpstr>Larissa-Design</vt:lpstr>
      <vt:lpstr>U.S.-Japan Relations and Military Alliance - Peacekeeping and the U.S.-Japan Alliance -</vt:lpstr>
      <vt:lpstr>Authors</vt:lpstr>
      <vt:lpstr>Agenda</vt:lpstr>
      <vt:lpstr>Summary</vt:lpstr>
      <vt:lpstr>Evolution of UN Peace Operations</vt:lpstr>
      <vt:lpstr>Aspects of Post-1989 Missions</vt:lpstr>
      <vt:lpstr>Aspects of Post-1989 Missions</vt:lpstr>
      <vt:lpstr>U.S. versus Japanese Positions towards PKO</vt:lpstr>
      <vt:lpstr>Japan‘s Constraints towards PKO (1)</vt:lpstr>
      <vt:lpstr>Japan‘s Constraints towards PKO (2)</vt:lpstr>
      <vt:lpstr>Japan‘s Constraints towards PKO (3)</vt:lpstr>
      <vt:lpstr>Japan‘s Constraints towards PKO (4)</vt:lpstr>
      <vt:lpstr>Japan‘s Constraints towards PKO (5)</vt:lpstr>
      <vt:lpstr>Demand for Peace Operations in Asia</vt:lpstr>
      <vt:lpstr>Possible U.S.-Japan Cooperation within the Alliance</vt:lpstr>
      <vt:lpstr>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Sarah Windmüller</dc:creator>
  <cp:lastModifiedBy>Sarah Windmüller</cp:lastModifiedBy>
  <cp:revision>101</cp:revision>
  <cp:lastPrinted>2013-05-13T05:16:03Z</cp:lastPrinted>
  <dcterms:created xsi:type="dcterms:W3CDTF">2010-12-01T16:08:26Z</dcterms:created>
  <dcterms:modified xsi:type="dcterms:W3CDTF">2013-05-13T07:37:35Z</dcterms:modified>
</cp:coreProperties>
</file>