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19C7679-3FA9-49A7-BE79-7D6F20BAE44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B3EC72C-55EB-495D-88BD-6C04AD51D53A}" type="datetimeFigureOut">
              <a:rPr lang="zh-TW" altLang="en-US" smtClean="0"/>
              <a:pPr/>
              <a:t>2013/5/28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31stME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altLang="zh-TW" dirty="0" smtClean="0"/>
              <a:t>Other Issues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2800" dirty="0" smtClean="0"/>
              <a:t>Yi-</a:t>
            </a:r>
            <a:r>
              <a:rPr lang="en-US" altLang="zh-TW" sz="2800" dirty="0" err="1" smtClean="0"/>
              <a:t>li</a:t>
            </a:r>
            <a:r>
              <a:rPr lang="en-US" altLang="zh-TW" sz="2800" dirty="0" smtClean="0"/>
              <a:t> Lin </a:t>
            </a:r>
            <a:endParaRPr lang="en-US" altLang="zh-TW" sz="2800" dirty="0" smtClean="0"/>
          </a:p>
          <a:p>
            <a:pPr algn="ctr"/>
            <a:r>
              <a:rPr lang="en-US" altLang="zh-TW" sz="2800" dirty="0" smtClean="0"/>
              <a:t>Dr. </a:t>
            </a:r>
            <a:r>
              <a:rPr lang="en-US" altLang="zh-TW" sz="2800" dirty="0" err="1" smtClean="0"/>
              <a:t>Yujen</a:t>
            </a:r>
            <a:r>
              <a:rPr lang="en-US" altLang="zh-TW" sz="2800" dirty="0" smtClean="0"/>
              <a:t> </a:t>
            </a:r>
            <a:r>
              <a:rPr lang="en-US" altLang="zh-TW" sz="2800" dirty="0" err="1" smtClean="0"/>
              <a:t>Kuo</a:t>
            </a:r>
            <a:endParaRPr lang="zh-TW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376922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620000" cy="1143000"/>
          </a:xfrm>
        </p:spPr>
        <p:txBody>
          <a:bodyPr/>
          <a:lstStyle/>
          <a:p>
            <a:r>
              <a:rPr lang="en-US" altLang="zh-TW" sz="3600" dirty="0" smtClean="0"/>
              <a:t>Negative Factors for the Alliance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908720"/>
            <a:ext cx="7920880" cy="532859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 smtClean="0"/>
              <a:t>Japan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Inadequate contribution: prohibiting collective Defense rights and poor crisis management capability</a:t>
            </a:r>
          </a:p>
          <a:p>
            <a:pPr lvl="2">
              <a:lnSpc>
                <a:spcPct val="200000"/>
              </a:lnSpc>
            </a:pPr>
            <a:r>
              <a:rPr lang="en-US" altLang="zh-TW" sz="2400" dirty="0" smtClean="0">
                <a:solidFill>
                  <a:srgbClr val="FF0000"/>
                </a:solidFill>
              </a:rPr>
              <a:t>Structural</a:t>
            </a:r>
            <a:r>
              <a:rPr lang="en-US" altLang="zh-TW" sz="2400" dirty="0" smtClean="0"/>
              <a:t> and </a:t>
            </a:r>
            <a:r>
              <a:rPr lang="en-US" altLang="zh-TW" sz="2400" dirty="0" smtClean="0">
                <a:solidFill>
                  <a:srgbClr val="FF0000"/>
                </a:solidFill>
              </a:rPr>
              <a:t>Legal </a:t>
            </a:r>
            <a:r>
              <a:rPr lang="en-US" altLang="zh-TW" sz="2400" dirty="0" smtClean="0"/>
              <a:t>problems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Anti-US bases campaign</a:t>
            </a:r>
          </a:p>
          <a:p>
            <a:pPr lvl="2">
              <a:lnSpc>
                <a:spcPct val="200000"/>
              </a:lnSpc>
            </a:pPr>
            <a:r>
              <a:rPr lang="en-US" altLang="zh-TW" sz="2400" dirty="0"/>
              <a:t>Okinawa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Security free rider =&gt; BMD Cooperation Research program </a:t>
            </a:r>
          </a:p>
          <a:p>
            <a:pPr lvl="1">
              <a:lnSpc>
                <a:spcPct val="200000"/>
              </a:lnSpc>
            </a:pPr>
            <a:endParaRPr lang="en-US" altLang="zh-TW" sz="1200" dirty="0" smtClean="0"/>
          </a:p>
        </p:txBody>
      </p:sp>
    </p:spTree>
    <p:extLst>
      <p:ext uri="{BB962C8B-B14F-4D97-AF65-F5344CB8AC3E}">
        <p14:creationId xmlns="" xmlns:p14="http://schemas.microsoft.com/office/powerpoint/2010/main" val="401649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 altLang="zh-TW" sz="2800" dirty="0" smtClean="0"/>
              <a:t>Beside the issues that author offer in the book, do you think there are other important issue between US-Japan Alliances?</a:t>
            </a:r>
          </a:p>
          <a:p>
            <a:endParaRPr lang="en-US" altLang="zh-TW" sz="2800" dirty="0" smtClean="0"/>
          </a:p>
          <a:p>
            <a:endParaRPr lang="zh-TW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95536" y="2564904"/>
            <a:ext cx="7620000" cy="1143000"/>
          </a:xfrm>
        </p:spPr>
        <p:txBody>
          <a:bodyPr/>
          <a:lstStyle/>
          <a:p>
            <a:pPr algn="ctr"/>
            <a:r>
              <a:rPr lang="en-US" altLang="zh-TW" b="1" dirty="0" smtClean="0"/>
              <a:t>Thank You</a:t>
            </a:r>
            <a:endParaRPr lang="zh-TW" alt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11839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Outlines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600" dirty="0" smtClean="0"/>
              <a:t>Current Issues</a:t>
            </a:r>
          </a:p>
          <a:p>
            <a:pPr lvl="2">
              <a:lnSpc>
                <a:spcPct val="150000"/>
              </a:lnSpc>
            </a:pPr>
            <a:r>
              <a:rPr lang="en-US" altLang="zh-TW" sz="2400" dirty="0"/>
              <a:t>Okinawa issues.</a:t>
            </a:r>
          </a:p>
          <a:p>
            <a:pPr lvl="2">
              <a:lnSpc>
                <a:spcPct val="150000"/>
              </a:lnSpc>
            </a:pPr>
            <a:r>
              <a:rPr lang="en-US" altLang="zh-TW" sz="2400" dirty="0"/>
              <a:t>New Defense Guidelines</a:t>
            </a:r>
          </a:p>
          <a:p>
            <a:pPr lvl="2">
              <a:lnSpc>
                <a:spcPct val="150000"/>
              </a:lnSpc>
            </a:pPr>
            <a:r>
              <a:rPr lang="en-US" altLang="zh-TW" sz="2400" dirty="0"/>
              <a:t>Ballistic Missile Defense (BMD) </a:t>
            </a:r>
            <a:endParaRPr lang="en-US" altLang="zh-TW" dirty="0" smtClean="0"/>
          </a:p>
          <a:p>
            <a:r>
              <a:rPr lang="en-US" altLang="zh-TW" sz="3600" dirty="0"/>
              <a:t> </a:t>
            </a:r>
            <a:r>
              <a:rPr lang="en-US" altLang="zh-TW" sz="3600" dirty="0" smtClean="0"/>
              <a:t>Negative </a:t>
            </a:r>
            <a:r>
              <a:rPr lang="en-US" altLang="zh-TW" sz="3600" dirty="0"/>
              <a:t>Factors for the </a:t>
            </a:r>
            <a:r>
              <a:rPr lang="en-US" altLang="zh-TW" sz="3600" dirty="0" smtClean="0"/>
              <a:t>Alliance</a:t>
            </a:r>
          </a:p>
          <a:p>
            <a:pPr lvl="2">
              <a:lnSpc>
                <a:spcPct val="150000"/>
              </a:lnSpc>
            </a:pPr>
            <a:r>
              <a:rPr lang="en-US" altLang="zh-TW" sz="2400" dirty="0"/>
              <a:t>The US</a:t>
            </a:r>
          </a:p>
          <a:p>
            <a:pPr lvl="2">
              <a:lnSpc>
                <a:spcPct val="150000"/>
              </a:lnSpc>
            </a:pPr>
            <a:r>
              <a:rPr lang="en-US" altLang="zh-TW" sz="2400" dirty="0"/>
              <a:t>Japan</a:t>
            </a:r>
            <a:endParaRPr lang="zh-TW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93365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Current Issues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133056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altLang="zh-TW" sz="4000" dirty="0"/>
              <a:t>O</a:t>
            </a:r>
            <a:r>
              <a:rPr lang="en-US" altLang="zh-TW" sz="4000" dirty="0" smtClean="0"/>
              <a:t>kinawa </a:t>
            </a:r>
            <a:r>
              <a:rPr lang="en-US" altLang="zh-TW" sz="4000" dirty="0" smtClean="0"/>
              <a:t>issues</a:t>
            </a:r>
            <a:endParaRPr lang="en-US" altLang="zh-TW" sz="4000" dirty="0" smtClean="0"/>
          </a:p>
          <a:p>
            <a:pPr>
              <a:lnSpc>
                <a:spcPct val="200000"/>
              </a:lnSpc>
            </a:pPr>
            <a:r>
              <a:rPr lang="en-US" altLang="zh-TW" sz="4000" dirty="0"/>
              <a:t>N</a:t>
            </a:r>
            <a:r>
              <a:rPr lang="en-US" altLang="zh-TW" sz="4000" dirty="0" smtClean="0"/>
              <a:t>ew </a:t>
            </a:r>
            <a:r>
              <a:rPr lang="en-US" altLang="zh-TW" sz="4000" dirty="0"/>
              <a:t>Defense </a:t>
            </a:r>
            <a:r>
              <a:rPr lang="en-US" altLang="zh-TW" sz="4000" dirty="0" smtClean="0"/>
              <a:t>Guidelines</a:t>
            </a:r>
          </a:p>
          <a:p>
            <a:pPr>
              <a:lnSpc>
                <a:spcPct val="200000"/>
              </a:lnSpc>
            </a:pPr>
            <a:r>
              <a:rPr lang="en-US" altLang="zh-TW" sz="4000" dirty="0" smtClean="0"/>
              <a:t>Ballistic </a:t>
            </a:r>
            <a:r>
              <a:rPr lang="en-US" altLang="zh-TW" sz="4000" dirty="0"/>
              <a:t>Missile Defense (BMD) </a:t>
            </a:r>
            <a:endParaRPr lang="zh-TW" altLang="zh-TW" sz="4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967617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Okinawa issues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Okinawa </a:t>
            </a:r>
            <a:r>
              <a:rPr lang="en-US" altLang="zh-TW" sz="3200" dirty="0"/>
              <a:t>is located in a very strategic position. </a:t>
            </a:r>
            <a:endParaRPr lang="en-US" altLang="zh-TW" sz="3200" dirty="0" smtClean="0"/>
          </a:p>
          <a:p>
            <a:pPr marL="925830" lvl="1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zh-TW" sz="2600" dirty="0"/>
              <a:t>The Navy-Marine Corps team</a:t>
            </a:r>
            <a:endParaRPr lang="zh-TW" altLang="zh-TW" sz="2600" dirty="0"/>
          </a:p>
          <a:p>
            <a:pPr marL="925830" lvl="1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zh-TW" sz="2600" dirty="0"/>
              <a:t>Marine Expeditionary Units </a:t>
            </a:r>
            <a:r>
              <a:rPr lang="en-US" altLang="zh-TW" sz="1400" dirty="0" smtClean="0"/>
              <a:t>(</a:t>
            </a:r>
            <a:r>
              <a:rPr lang="en-US" altLang="zh-TW" sz="1600" b="1" dirty="0">
                <a:hlinkClick r:id="rId2"/>
              </a:rPr>
              <a:t>31st Marine Expeditionary </a:t>
            </a:r>
            <a:r>
              <a:rPr lang="en-US" altLang="zh-TW" sz="1600" b="1" dirty="0" smtClean="0">
                <a:hlinkClick r:id="rId2"/>
              </a:rPr>
              <a:t>Unit</a:t>
            </a:r>
            <a:r>
              <a:rPr lang="en-US" altLang="zh-TW" sz="1600" b="1" dirty="0" smtClean="0"/>
              <a:t>)</a:t>
            </a:r>
            <a:endParaRPr lang="zh-TW" altLang="zh-TW" sz="1400" dirty="0"/>
          </a:p>
          <a:p>
            <a:pPr marL="925830" lvl="1" indent="-514350">
              <a:lnSpc>
                <a:spcPct val="200000"/>
              </a:lnSpc>
              <a:buFont typeface="+mj-lt"/>
              <a:buAutoNum type="arabicPeriod"/>
            </a:pPr>
            <a:r>
              <a:rPr lang="en-US" altLang="zh-TW" sz="2600" dirty="0"/>
              <a:t>The need for the Marine Corps in Okinawa after reunification of Korea</a:t>
            </a:r>
            <a:endParaRPr lang="zh-TW" altLang="zh-TW" sz="26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2295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New Defense Guidelines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28800"/>
            <a:ext cx="8136904" cy="4752528"/>
          </a:xfrm>
        </p:spPr>
        <p:txBody>
          <a:bodyPr>
            <a:normAutofit/>
          </a:bodyPr>
          <a:lstStyle/>
          <a:p>
            <a:r>
              <a:rPr lang="en-US" altLang="zh-TW" sz="3000" dirty="0"/>
              <a:t>The </a:t>
            </a:r>
            <a:r>
              <a:rPr lang="en-US" altLang="zh-TW" sz="3000" dirty="0" smtClean="0"/>
              <a:t>New </a:t>
            </a:r>
            <a:r>
              <a:rPr lang="en-US" altLang="zh-TW" sz="3000" dirty="0"/>
              <a:t>Defense Guidelines were authorized on 9/23 1997, so-called </a:t>
            </a:r>
            <a:r>
              <a:rPr lang="en-US" altLang="zh-TW" sz="3000" dirty="0" smtClean="0"/>
              <a:t>“</a:t>
            </a:r>
            <a:r>
              <a:rPr lang="en-US" altLang="zh-TW" sz="3000" dirty="0" smtClean="0">
                <a:solidFill>
                  <a:srgbClr val="FF0000"/>
                </a:solidFill>
              </a:rPr>
              <a:t>two-plus-two</a:t>
            </a:r>
            <a:r>
              <a:rPr lang="en-US" altLang="zh-TW" sz="3000" dirty="0" smtClean="0"/>
              <a:t>” </a:t>
            </a:r>
            <a:r>
              <a:rPr lang="en-US" altLang="zh-TW" sz="3000" dirty="0"/>
              <a:t>consisting of the US Sectaries of State and Defense and Japanese Ministers of Foreign Affairs and Defense</a:t>
            </a:r>
            <a:r>
              <a:rPr lang="en-US" altLang="zh-TW" sz="3000" dirty="0" smtClean="0"/>
              <a:t>.</a:t>
            </a:r>
          </a:p>
          <a:p>
            <a:r>
              <a:rPr lang="en-US" altLang="zh-TW" sz="3000" dirty="0" smtClean="0"/>
              <a:t>New Defense Guidelines provide Japanese logistic support, including civilian ports, airports and hospitals, to US armed forces during “</a:t>
            </a:r>
            <a:r>
              <a:rPr lang="en-US" altLang="zh-TW" sz="3000" b="1" dirty="0" smtClean="0"/>
              <a:t>Situations in Areas Surrounding Japan</a:t>
            </a:r>
            <a:r>
              <a:rPr lang="en-US" altLang="zh-TW" sz="3000" dirty="0" smtClean="0"/>
              <a:t>.”</a:t>
            </a:r>
            <a:endParaRPr lang="zh-TW" altLang="zh-TW" sz="30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253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620000" cy="1143000"/>
          </a:xfrm>
        </p:spPr>
        <p:txBody>
          <a:bodyPr/>
          <a:lstStyle/>
          <a:p>
            <a:r>
              <a:rPr lang="en-US" altLang="zh-TW" b="1" dirty="0"/>
              <a:t>Japan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196752"/>
            <a:ext cx="8208912" cy="5256584"/>
          </a:xfrm>
        </p:spPr>
        <p:txBody>
          <a:bodyPr>
            <a:noAutofit/>
          </a:bodyPr>
          <a:lstStyle/>
          <a:p>
            <a:r>
              <a:rPr lang="en-US" altLang="zh-TW" sz="2800" dirty="0" smtClean="0"/>
              <a:t>The Japanese </a:t>
            </a:r>
            <a:r>
              <a:rPr lang="en-US" altLang="zh-TW" sz="2800" dirty="0"/>
              <a:t>government recognized that an ally should contribute not only </a:t>
            </a:r>
            <a:r>
              <a:rPr lang="en-US" altLang="zh-TW" sz="2800" dirty="0">
                <a:solidFill>
                  <a:srgbClr val="FF0000"/>
                </a:solidFill>
              </a:rPr>
              <a:t>financial resources </a:t>
            </a:r>
            <a:r>
              <a:rPr lang="en-US" altLang="zh-TW" sz="2800" dirty="0"/>
              <a:t>but also </a:t>
            </a:r>
            <a:r>
              <a:rPr lang="en-US" altLang="zh-TW" sz="2800" dirty="0">
                <a:solidFill>
                  <a:srgbClr val="FF0000"/>
                </a:solidFill>
              </a:rPr>
              <a:t>share the risks</a:t>
            </a:r>
            <a:r>
              <a:rPr lang="en-US" altLang="zh-TW" sz="2800" dirty="0"/>
              <a:t>.</a:t>
            </a:r>
            <a:endParaRPr lang="zh-TW" altLang="zh-TW" sz="2800" dirty="0"/>
          </a:p>
          <a:p>
            <a:pPr marL="925830" lvl="1" indent="-514350">
              <a:buFont typeface="+mj-lt"/>
              <a:buAutoNum type="arabicPeriod"/>
            </a:pPr>
            <a:r>
              <a:rPr lang="en-US" altLang="zh-TW" sz="2800" dirty="0" smtClean="0"/>
              <a:t> </a:t>
            </a:r>
            <a:r>
              <a:rPr lang="en-US" altLang="zh-TW" sz="2800" dirty="0"/>
              <a:t>T</a:t>
            </a:r>
            <a:r>
              <a:rPr lang="en-US" altLang="zh-TW" sz="2800" dirty="0" smtClean="0"/>
              <a:t>he </a:t>
            </a:r>
            <a:r>
              <a:rPr lang="en-US" altLang="zh-TW" sz="2800" dirty="0"/>
              <a:t>Gulf War in </a:t>
            </a:r>
            <a:r>
              <a:rPr lang="en-US" altLang="zh-TW" sz="2800" dirty="0" smtClean="0"/>
              <a:t>1990                                                </a:t>
            </a:r>
            <a:r>
              <a:rPr lang="en-US" altLang="zh-TW" sz="2400" dirty="0"/>
              <a:t>(Japan only offers the financial </a:t>
            </a:r>
            <a:r>
              <a:rPr lang="en-US" altLang="zh-TW" sz="2400" dirty="0" smtClean="0"/>
              <a:t>resources)</a:t>
            </a:r>
            <a:endParaRPr lang="en-US" altLang="zh-TW" sz="2400" dirty="0"/>
          </a:p>
          <a:p>
            <a:pPr marL="925830" lvl="1" indent="-514350">
              <a:buFont typeface="+mj-lt"/>
              <a:buAutoNum type="arabicPeriod"/>
            </a:pPr>
            <a:r>
              <a:rPr lang="en-US" altLang="zh-TW" sz="2800" dirty="0"/>
              <a:t> Korean Crisis during </a:t>
            </a:r>
            <a:r>
              <a:rPr lang="en-US" altLang="zh-TW" sz="2800" dirty="0" smtClean="0"/>
              <a:t>1993-1994</a:t>
            </a:r>
          </a:p>
          <a:p>
            <a:pPr marL="411480" lvl="1" indent="0">
              <a:buNone/>
            </a:pPr>
            <a:r>
              <a:rPr lang="en-US" altLang="zh-TW" sz="2800" dirty="0" smtClean="0"/>
              <a:t>      </a:t>
            </a:r>
            <a:r>
              <a:rPr lang="en-US" altLang="zh-TW" sz="2400" dirty="0" smtClean="0"/>
              <a:t>(North </a:t>
            </a:r>
            <a:r>
              <a:rPr lang="en-US" altLang="zh-TW" sz="2400" dirty="0"/>
              <a:t>Korea conducted its No Dong missile-firing </a:t>
            </a:r>
            <a:r>
              <a:rPr lang="en-US" altLang="zh-TW" sz="2400" dirty="0" smtClean="0"/>
              <a:t>test)</a:t>
            </a:r>
            <a:endParaRPr lang="zh-TW" altLang="zh-TW" sz="2400" dirty="0"/>
          </a:p>
          <a:p>
            <a:r>
              <a:rPr lang="en-US" altLang="zh-TW" sz="2800" dirty="0"/>
              <a:t>The effect of the new defenses guidelines for Japan is </a:t>
            </a:r>
            <a:r>
              <a:rPr lang="en-US" altLang="zh-TW" sz="2800" dirty="0" smtClean="0"/>
              <a:t> to </a:t>
            </a:r>
            <a:r>
              <a:rPr lang="en-US" altLang="zh-TW" sz="2800" dirty="0"/>
              <a:t>develop the </a:t>
            </a:r>
            <a:r>
              <a:rPr lang="en-US" altLang="zh-TW" sz="2800" dirty="0" smtClean="0">
                <a:solidFill>
                  <a:srgbClr val="FF0000"/>
                </a:solidFill>
              </a:rPr>
              <a:t>software</a:t>
            </a:r>
            <a:r>
              <a:rPr lang="en-US" altLang="zh-TW" sz="2800" dirty="0" smtClean="0"/>
              <a:t> </a:t>
            </a:r>
            <a:r>
              <a:rPr lang="en-US" altLang="zh-TW" sz="2800" dirty="0"/>
              <a:t>(management tools) necessary to Japan’s security role in Asia. </a:t>
            </a:r>
            <a:endParaRPr lang="zh-TW" alt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56795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787208" cy="4800600"/>
          </a:xfrm>
        </p:spPr>
        <p:txBody>
          <a:bodyPr>
            <a:normAutofit/>
          </a:bodyPr>
          <a:lstStyle/>
          <a:p>
            <a:r>
              <a:rPr lang="en-US" altLang="zh-TW" sz="2800" dirty="0"/>
              <a:t>The US motivation to review the old guidelines based on two reasons</a:t>
            </a:r>
            <a:r>
              <a:rPr lang="en-US" altLang="zh-TW" sz="2800" dirty="0" smtClean="0"/>
              <a:t>.</a:t>
            </a:r>
          </a:p>
          <a:p>
            <a:endParaRPr lang="zh-TW" altLang="zh-TW" sz="2800" dirty="0"/>
          </a:p>
          <a:p>
            <a:pPr marL="925830" lvl="1" indent="-514350">
              <a:buFont typeface="+mj-lt"/>
              <a:buAutoNum type="arabicPeriod"/>
            </a:pPr>
            <a:r>
              <a:rPr lang="en-US" altLang="zh-TW" sz="2800" dirty="0">
                <a:solidFill>
                  <a:srgbClr val="FF0000"/>
                </a:solidFill>
              </a:rPr>
              <a:t>Higuchi Report</a:t>
            </a:r>
            <a:r>
              <a:rPr lang="en-US" altLang="zh-TW" sz="2800" dirty="0"/>
              <a:t>(8/12 </a:t>
            </a:r>
            <a:r>
              <a:rPr lang="en-US" altLang="zh-TW" sz="2800" dirty="0" smtClean="0"/>
              <a:t>1994) and </a:t>
            </a:r>
            <a:r>
              <a:rPr lang="en-US" altLang="zh-TW" sz="2800" dirty="0" smtClean="0">
                <a:solidFill>
                  <a:srgbClr val="FF0000"/>
                </a:solidFill>
              </a:rPr>
              <a:t>Nye-report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(1995)=&gt;  Still focus on US-Japan’s relations.</a:t>
            </a:r>
            <a:endParaRPr lang="en-US" altLang="zh-TW" sz="2800" dirty="0"/>
          </a:p>
          <a:p>
            <a:pPr marL="925830" lvl="1" indent="-514350">
              <a:buFont typeface="+mj-lt"/>
              <a:buAutoNum type="arabicPeriod"/>
            </a:pPr>
            <a:r>
              <a:rPr lang="en-US" altLang="zh-TW" sz="2800" dirty="0" smtClean="0"/>
              <a:t>Incident </a:t>
            </a:r>
            <a:r>
              <a:rPr lang="en-US" altLang="zh-TW" sz="2800" dirty="0"/>
              <a:t>in Okinawa in September 1995</a:t>
            </a:r>
            <a:r>
              <a:rPr lang="en-US" altLang="zh-TW" sz="2800" dirty="0" smtClean="0"/>
              <a:t>.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The </a:t>
            </a:r>
            <a:r>
              <a:rPr lang="en-US" altLang="zh-TW" sz="2800" dirty="0"/>
              <a:t>benefits for the US are, first to reduce the burden during any crisis in East Asia </a:t>
            </a:r>
            <a:r>
              <a:rPr lang="en-US" altLang="zh-TW" sz="2800" dirty="0" smtClean="0"/>
              <a:t>. Second</a:t>
            </a:r>
            <a:r>
              <a:rPr lang="en-US" altLang="zh-TW" sz="2800" dirty="0"/>
              <a:t>, to make Japan more normal alliances partner.</a:t>
            </a:r>
            <a:endParaRPr lang="zh-TW" altLang="zh-TW" sz="28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3439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Ballistic Missile </a:t>
            </a:r>
            <a:r>
              <a:rPr lang="en-US" altLang="zh-TW" dirty="0" smtClean="0"/>
              <a:t>Defense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53136"/>
          </a:xfrm>
        </p:spPr>
        <p:txBody>
          <a:bodyPr>
            <a:normAutofit/>
          </a:bodyPr>
          <a:lstStyle/>
          <a:p>
            <a:pPr marL="6286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200" dirty="0" smtClean="0">
                <a:solidFill>
                  <a:srgbClr val="FF0000"/>
                </a:solidFill>
              </a:rPr>
              <a:t>Two-Way cooperation </a:t>
            </a:r>
            <a:r>
              <a:rPr lang="en-US" altLang="zh-TW" sz="3200" dirty="0" smtClean="0"/>
              <a:t>=&gt; Japan offered the technologies associated.</a:t>
            </a:r>
          </a:p>
          <a:p>
            <a:pPr marL="6286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200" dirty="0" smtClean="0"/>
              <a:t>Global strategic </a:t>
            </a:r>
            <a:r>
              <a:rPr lang="en-US" altLang="zh-TW" sz="3200" dirty="0"/>
              <a:t>implication </a:t>
            </a:r>
            <a:r>
              <a:rPr lang="en-US" altLang="zh-TW" sz="3200" dirty="0" smtClean="0"/>
              <a:t>=&gt; To deter </a:t>
            </a:r>
            <a:r>
              <a:rPr lang="en-US" altLang="zh-TW" sz="3200" dirty="0"/>
              <a:t>global proliferation of weapons of </a:t>
            </a:r>
            <a:r>
              <a:rPr lang="en-US" altLang="zh-TW" sz="3200" dirty="0" smtClean="0"/>
              <a:t>mass.</a:t>
            </a:r>
          </a:p>
          <a:p>
            <a:pPr marL="628650" indent="-514350">
              <a:lnSpc>
                <a:spcPct val="150000"/>
              </a:lnSpc>
              <a:buFont typeface="+mj-lt"/>
              <a:buAutoNum type="arabicPeriod"/>
            </a:pPr>
            <a:r>
              <a:rPr lang="en-US" altLang="zh-TW" sz="3200" dirty="0" smtClean="0"/>
              <a:t>The defensive system will </a:t>
            </a:r>
            <a:r>
              <a:rPr lang="en-US" altLang="zh-TW" sz="3200" dirty="0" smtClean="0">
                <a:solidFill>
                  <a:srgbClr val="FF0000"/>
                </a:solidFill>
              </a:rPr>
              <a:t>minimize the effect </a:t>
            </a:r>
            <a:r>
              <a:rPr lang="en-US" altLang="zh-TW" sz="3200" dirty="0" smtClean="0"/>
              <a:t>of a Chinese threat of missile strike.</a:t>
            </a:r>
            <a:endParaRPr lang="zh-TW" alt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314439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/>
              <a:t>Negative Factors for the Alliance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altLang="zh-TW" sz="3200" dirty="0" smtClean="0"/>
              <a:t>The US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Leaning toward China without Japanese consultation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Ignoring base issue sensitivity</a:t>
            </a:r>
          </a:p>
          <a:p>
            <a:pPr lvl="1">
              <a:lnSpc>
                <a:spcPct val="200000"/>
              </a:lnSpc>
            </a:pPr>
            <a:r>
              <a:rPr lang="en-US" altLang="zh-TW" sz="2400" dirty="0" smtClean="0"/>
              <a:t>Encourage Pro-Constitutionalists</a:t>
            </a:r>
          </a:p>
          <a:p>
            <a:pPr lvl="1">
              <a:lnSpc>
                <a:spcPct val="200000"/>
              </a:lnSpc>
            </a:pPr>
            <a:endParaRPr lang="en-US" altLang="zh-TW" dirty="0" smtClean="0"/>
          </a:p>
        </p:txBody>
      </p:sp>
    </p:spTree>
    <p:extLst>
      <p:ext uri="{BB962C8B-B14F-4D97-AF65-F5344CB8AC3E}">
        <p14:creationId xmlns="" xmlns:p14="http://schemas.microsoft.com/office/powerpoint/2010/main" val="15967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相鄰">
  <a:themeElements>
    <a:clrScheme name="相鄰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相鄰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803</TotalTime>
  <Words>403</Words>
  <Application>Microsoft Office PowerPoint</Application>
  <PresentationFormat>如螢幕大小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相鄰</vt:lpstr>
      <vt:lpstr>Other Issues</vt:lpstr>
      <vt:lpstr>Outlines</vt:lpstr>
      <vt:lpstr>Current Issues</vt:lpstr>
      <vt:lpstr>Okinawa issues</vt:lpstr>
      <vt:lpstr>New Defense Guidelines </vt:lpstr>
      <vt:lpstr>Japan</vt:lpstr>
      <vt:lpstr>US</vt:lpstr>
      <vt:lpstr>Ballistic Missile Defense</vt:lpstr>
      <vt:lpstr>Negative Factors for the Alliance</vt:lpstr>
      <vt:lpstr>Negative Factors for the Alliance</vt:lpstr>
      <vt:lpstr>Q&amp;A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Other Issues</dc:title>
  <dc:creator>mac</dc:creator>
  <cp:lastModifiedBy>user</cp:lastModifiedBy>
  <cp:revision>21</cp:revision>
  <dcterms:created xsi:type="dcterms:W3CDTF">2013-05-20T23:01:48Z</dcterms:created>
  <dcterms:modified xsi:type="dcterms:W3CDTF">2013-05-28T09:22:52Z</dcterms:modified>
</cp:coreProperties>
</file>